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25"/>
  </p:notesMasterIdLst>
  <p:sldIdLst>
    <p:sldId id="278" r:id="rId2"/>
    <p:sldId id="348" r:id="rId3"/>
    <p:sldId id="349" r:id="rId4"/>
    <p:sldId id="350" r:id="rId5"/>
    <p:sldId id="351" r:id="rId6"/>
    <p:sldId id="352" r:id="rId7"/>
    <p:sldId id="311" r:id="rId8"/>
    <p:sldId id="305" r:id="rId9"/>
    <p:sldId id="346" r:id="rId10"/>
    <p:sldId id="347" r:id="rId11"/>
    <p:sldId id="336" r:id="rId12"/>
    <p:sldId id="338" r:id="rId13"/>
    <p:sldId id="337" r:id="rId14"/>
    <p:sldId id="309" r:id="rId15"/>
    <p:sldId id="308" r:id="rId16"/>
    <p:sldId id="323" r:id="rId17"/>
    <p:sldId id="340" r:id="rId18"/>
    <p:sldId id="341" r:id="rId19"/>
    <p:sldId id="342" r:id="rId20"/>
    <p:sldId id="343" r:id="rId21"/>
    <p:sldId id="339" r:id="rId22"/>
    <p:sldId id="344" r:id="rId23"/>
    <p:sldId id="353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3" autoAdjust="0"/>
    <p:restoredTop sz="94660"/>
  </p:normalViewPr>
  <p:slideViewPr>
    <p:cSldViewPr>
      <p:cViewPr>
        <p:scale>
          <a:sx n="68" d="100"/>
          <a:sy n="68" d="100"/>
        </p:scale>
        <p:origin x="-133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13/07/38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7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6A93C0-56DB-45CA-B616-93BB809A977C}" type="slidenum">
              <a:rPr lang="ar-SA" smtClean="0"/>
              <a:pPr eaLnBrk="1" hangingPunct="1"/>
              <a:t>14</a:t>
            </a:fld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9001CE-E0C2-4ECD-8DD0-66B9826E3E5E}" type="slidenum">
              <a:rPr lang="ar-SA" smtClean="0"/>
              <a:pPr eaLnBrk="1" hangingPunct="1"/>
              <a:t>15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13/07/38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0006"/>
          <a:stretch/>
        </p:blipFill>
        <p:spPr bwMode="auto">
          <a:xfrm>
            <a:off x="7660440" y="1694421"/>
            <a:ext cx="12570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2627784" y="3645024"/>
            <a:ext cx="4114800" cy="872567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tx1"/>
                </a:solidFill>
              </a:rPr>
              <a:t> النماذج و التقارير</a:t>
            </a:r>
            <a:r>
              <a:rPr lang="ar-SA" dirty="0" smtClean="0"/>
              <a:t> -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827585" y="1484784"/>
            <a:ext cx="664168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قاعدة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البيانات 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Microsoft Access 2016</a:t>
            </a:r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4" name="صورة 3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أدوات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تصميم النموذج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التاريخ والوق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0" y="2661470"/>
            <a:ext cx="2629267" cy="296268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899592" y="5601451"/>
            <a:ext cx="3456384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إدراج التاريخ والوقت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046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أدوات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860032" y="3960259"/>
            <a:ext cx="2232248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ترتيب الحقول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26146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أدوات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220072" y="3645024"/>
            <a:ext cx="1872208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</a:t>
            </a:r>
            <a:r>
              <a:rPr lang="ar-SA" sz="2800" b="1" dirty="0" smtClean="0"/>
              <a:t>تنسيق النصوص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8569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التقارير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1800" dirty="0" smtClean="0"/>
          </a:p>
          <a:p>
            <a:r>
              <a:rPr lang="ar-SA" sz="3200" dirty="0"/>
              <a:t>هي </a:t>
            </a:r>
            <a:r>
              <a:rPr lang="ar-SA" sz="3200" dirty="0" smtClean="0"/>
              <a:t>الطريقة الرسمية لعرض وطباعة البيانات </a:t>
            </a:r>
            <a:r>
              <a:rPr lang="ar-SA" sz="3200" dirty="0"/>
              <a:t>التي </a:t>
            </a:r>
            <a:r>
              <a:rPr lang="ar-SA" sz="3200" dirty="0" smtClean="0"/>
              <a:t>يتم </a:t>
            </a:r>
            <a:r>
              <a:rPr lang="ar-SA" sz="3200" dirty="0"/>
              <a:t>استرجاعها من </a:t>
            </a:r>
            <a:r>
              <a:rPr lang="ar-SA" sz="3200" dirty="0" smtClean="0"/>
              <a:t>قاعدة </a:t>
            </a:r>
            <a:r>
              <a:rPr lang="ar-SA" sz="3200" smtClean="0"/>
              <a:t>البيانات </a:t>
            </a:r>
            <a:r>
              <a:rPr lang="ar-SA" sz="3200" smtClean="0"/>
              <a:t>لا </a:t>
            </a:r>
            <a:r>
              <a:rPr lang="ar-SA" sz="3200" dirty="0" smtClean="0"/>
              <a:t>تسمح التقارير للمستخدم من تعديل بياناتها فهي فقط للقراءة والطباعة .</a:t>
            </a:r>
          </a:p>
          <a:p>
            <a:pPr marL="0" indent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54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أوجه الاختلاف بين التقارير و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47800"/>
            <a:ext cx="8219256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2400" dirty="0" smtClean="0"/>
          </a:p>
          <a:p>
            <a:r>
              <a:rPr lang="ar-SA" sz="2800" dirty="0"/>
              <a:t>لا يمكن استخدام التقارير لإدخال البيانات كما هو الحال في النماذج</a:t>
            </a:r>
            <a:r>
              <a:rPr lang="ar-SA" sz="2800" dirty="0" smtClean="0"/>
              <a:t>.</a:t>
            </a:r>
          </a:p>
          <a:p>
            <a:r>
              <a:rPr lang="ar-SA" sz="2800" dirty="0" smtClean="0"/>
              <a:t>الهدف </a:t>
            </a:r>
            <a:r>
              <a:rPr lang="ar-SA" sz="2800" dirty="0"/>
              <a:t>من تصميم التقارير هو الحصول </a:t>
            </a:r>
            <a:r>
              <a:rPr lang="ar-SA" sz="2800" dirty="0" smtClean="0"/>
              <a:t>عليها مطبوعة </a:t>
            </a:r>
            <a:r>
              <a:rPr lang="ar-SA" sz="2800" dirty="0"/>
              <a:t>على </a:t>
            </a:r>
            <a:r>
              <a:rPr lang="ar-SA" sz="2800" dirty="0" smtClean="0"/>
              <a:t>ورق , </a:t>
            </a:r>
          </a:p>
          <a:p>
            <a:pPr marL="0" indent="0">
              <a:buNone/>
            </a:pPr>
            <a:r>
              <a:rPr lang="ar-SA" sz="2800" dirty="0"/>
              <a:t> </a:t>
            </a:r>
            <a:r>
              <a:rPr lang="ar-SA" sz="2800" dirty="0" smtClean="0"/>
              <a:t> أما </a:t>
            </a:r>
            <a:r>
              <a:rPr lang="ar-SA" sz="2800" dirty="0"/>
              <a:t>النماذج فهو اظهارها على الشاشه داخل نوافذ .</a:t>
            </a:r>
          </a:p>
          <a:p>
            <a:r>
              <a:rPr lang="ar-SA" sz="2800" dirty="0"/>
              <a:t>لا يمكن تعديل </a:t>
            </a:r>
            <a:r>
              <a:rPr lang="ar-SA" sz="2800" dirty="0" smtClean="0"/>
              <a:t>البيانات في التقرير . </a:t>
            </a:r>
            <a:endParaRPr lang="ar-SA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يتم اختيار الجدول ثم اختيار الحقول المطلوب اظهار بياناتها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9013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طريقة التجميع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31455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اختيار طريقة فرز السجلات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495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4- اختيار طريقة التخطيط والاتجاه</a:t>
            </a:r>
            <a:endParaRPr lang="ar-SA" sz="2800" b="1" dirty="0"/>
          </a:p>
        </p:txBody>
      </p:sp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4009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E2136-1D52-404E-9F72-638376FF357E}" type="slidenum">
              <a:rPr lang="ar-SA" smtClean="0"/>
              <a:pPr>
                <a:defRPr/>
              </a:pPr>
              <a:t>2</a:t>
            </a:fld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323528" y="736071"/>
            <a:ext cx="861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u="sng" dirty="0">
                <a:solidFill>
                  <a:schemeClr val="accent1"/>
                </a:solidFill>
                <a:ea typeface="+mj-ea"/>
              </a:rPr>
              <a:t> </a:t>
            </a:r>
            <a:r>
              <a:rPr lang="ar-SA" sz="3200" b="1" u="sng" dirty="0" smtClean="0">
                <a:solidFill>
                  <a:schemeClr val="accent1"/>
                </a:solidFill>
                <a:ea typeface="+mj-ea"/>
              </a:rPr>
              <a:t>قاعدة بيانات أكسيس :    </a:t>
            </a:r>
            <a:endParaRPr lang="ar-SA" sz="3200" b="1" u="sng" dirty="0">
              <a:solidFill>
                <a:schemeClr val="accent1"/>
              </a:solidFill>
              <a:ea typeface="+mj-ea"/>
            </a:endParaRPr>
          </a:p>
          <a:p>
            <a:pPr marL="365125"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dirty="0"/>
          </a:p>
          <a:p>
            <a:pPr marL="365125"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/>
              <a:t>قائمة على جمع البيانات وتخزينها داخل جداول تتكون من : </a:t>
            </a:r>
          </a:p>
          <a:p>
            <a:pPr marL="708025" indent="-342900" algn="r" rt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SA" sz="2800" dirty="0" smtClean="0"/>
              <a:t>أعمدة : تظهر صفات البيانات . </a:t>
            </a:r>
          </a:p>
          <a:p>
            <a:pPr marL="708025" indent="-342900" algn="r" rtl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ar-SA" sz="2800" dirty="0" smtClean="0"/>
              <a:t>صفوف : تمثل السجلات التي تحتوي على </a:t>
            </a:r>
            <a:r>
              <a:rPr lang="ar-SA" sz="2800" dirty="0"/>
              <a:t>ب</a:t>
            </a:r>
            <a:r>
              <a:rPr lang="ar-SA" sz="2800" dirty="0" smtClean="0"/>
              <a:t>يانات 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9512" y="3167506"/>
            <a:ext cx="4975592" cy="2122089"/>
            <a:chOff x="179512" y="3167506"/>
            <a:chExt cx="4975592" cy="2122089"/>
          </a:xfrm>
        </p:grpSpPr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 rot="5400000">
              <a:off x="517612" y="4459052"/>
              <a:ext cx="492443" cy="1168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>
              <a:spAutoFit/>
            </a:bodyPr>
            <a:lstStyle/>
            <a:p>
              <a:pPr algn="ctr"/>
              <a:r>
                <a:rPr lang="ar-SA" sz="2000" b="1" dirty="0" smtClean="0">
                  <a:latin typeface="Comic Sans MS" pitchFamily="66" charset="0"/>
                  <a:cs typeface="Tahoma" pitchFamily="34" charset="0"/>
                </a:rPr>
                <a:t>صفوف</a:t>
              </a:r>
              <a:endParaRPr lang="ar-SA" sz="2000" b="1" dirty="0">
                <a:latin typeface="Comic Sans MS" pitchFamily="66" charset="0"/>
                <a:cs typeface="Tahoma" pitchFamily="34" charset="0"/>
              </a:endParaRPr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2915816" y="3167506"/>
              <a:ext cx="2239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SA" sz="2000" b="1" dirty="0" smtClean="0">
                  <a:latin typeface="Comic Sans MS" pitchFamily="66" charset="0"/>
                  <a:cs typeface="Tahoma" pitchFamily="34" charset="0"/>
                </a:rPr>
                <a:t>أعمدة</a:t>
              </a:r>
              <a:endParaRPr lang="ar-SA" sz="2000" b="1" dirty="0">
                <a:latin typeface="Comic Sans MS" pitchFamily="66" charset="0"/>
                <a:cs typeface="Tahoma" pitchFamily="34" charset="0"/>
              </a:endParaRPr>
            </a:p>
          </p:txBody>
        </p:sp>
      </p:grp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033616"/>
              </p:ext>
            </p:extLst>
          </p:nvPr>
        </p:nvGraphicFramePr>
        <p:xfrm>
          <a:off x="1763689" y="4029456"/>
          <a:ext cx="6336704" cy="2520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7030"/>
                <a:gridCol w="1187030"/>
                <a:gridCol w="1279712"/>
                <a:gridCol w="1233373"/>
                <a:gridCol w="1449559"/>
              </a:tblGrid>
              <a:tr h="90874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اسم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ملف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الغرفة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الجنس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الطبيب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313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سيف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حنان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345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خالد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988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دعاء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منى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456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عزة</a:t>
                      </a:r>
                      <a:endParaRPr lang="ar-SA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1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5- تسمية التقرير واختيار فتحه أو التعديل على تصميمه 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التقرير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التقرير وإعدادات الصفحة للطباعة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  <p:pic>
        <p:nvPicPr>
          <p:cNvPr id="7" name="صورة 6" descr="أرقام الصفحا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2456681" cy="202210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367645" y="4684240"/>
            <a:ext cx="2376264" cy="1384995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ترتيب الحقول وتنسيقها و إضافة ارقام الصفحات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49407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 sheet 2 </a:t>
            </a:r>
            <a:r>
              <a:rPr lang="ar-SA" dirty="0"/>
              <a:t>تطبيق عملي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7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712968" cy="2520280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r>
              <a:rPr lang="ar-SA" sz="3200" dirty="0" smtClean="0"/>
              <a:t>هناك صفة مميزة أو</a:t>
            </a:r>
            <a:r>
              <a:rPr lang="ar-JO" sz="3200" dirty="0" smtClean="0"/>
              <a:t> </a:t>
            </a:r>
            <a:r>
              <a:rPr lang="ar-SA" sz="3200" dirty="0" smtClean="0"/>
              <a:t>فريدة  غير قابله للتكرار و لا يمكن أن تكون خالية </a:t>
            </a:r>
            <a:r>
              <a:rPr lang="ar-SA" sz="3200" dirty="0"/>
              <a:t>تسمى </a:t>
            </a:r>
            <a:r>
              <a:rPr lang="ar-SA" sz="3200" b="1" u="sng" dirty="0"/>
              <a:t>المفتاح الأساسي .</a:t>
            </a:r>
          </a:p>
          <a:p>
            <a:pPr marL="457200" lvl="1" indent="0" algn="r" rtl="1">
              <a:buNone/>
            </a:pPr>
            <a:r>
              <a:rPr lang="ar-SA" sz="2800" dirty="0" smtClean="0"/>
              <a:t>مثال :</a:t>
            </a:r>
          </a:p>
          <a:p>
            <a:pPr marL="457200" lvl="1" indent="0" algn="r" rtl="1">
              <a:buNone/>
            </a:pPr>
            <a:r>
              <a:rPr lang="ar-SA" sz="2800" dirty="0" smtClean="0"/>
              <a:t>في جدول المرضى :</a:t>
            </a:r>
          </a:p>
          <a:p>
            <a:pPr marL="457200" lvl="1" indent="0" algn="r">
              <a:buNone/>
            </a:pPr>
            <a:endParaRPr lang="ar-SA" b="1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525547"/>
              </p:ext>
            </p:extLst>
          </p:nvPr>
        </p:nvGraphicFramePr>
        <p:xfrm>
          <a:off x="1475656" y="3861048"/>
          <a:ext cx="6336704" cy="2520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7030"/>
                <a:gridCol w="1187030"/>
                <a:gridCol w="1279712"/>
                <a:gridCol w="1233373"/>
                <a:gridCol w="1449559"/>
              </a:tblGrid>
              <a:tr h="90874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اسم المريض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ملف المريض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رقم الغرفة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الجنس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الطبيب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313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سيف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حنان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345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300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محمد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خالد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988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1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دعاء</a:t>
                      </a:r>
                      <a:endParaRPr lang="ar-SA" sz="1800" dirty="0"/>
                    </a:p>
                  </a:txBody>
                  <a:tcPr anchor="ctr"/>
                </a:tc>
              </a:tr>
              <a:tr h="40288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منى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456</a:t>
                      </a:r>
                      <a:endParaRPr lang="ar-SA" sz="18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200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2</a:t>
                      </a:r>
                      <a:endParaRPr lang="ar-S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 smtClean="0"/>
                        <a:t>عزة</a:t>
                      </a:r>
                      <a:endParaRPr lang="ar-SA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4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638646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تعيين المفتاح الأساسي للجدول في عرض التصميم 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172623" y="2401546"/>
            <a:ext cx="1163573" cy="163356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473998" y="2401546"/>
            <a:ext cx="1698625" cy="39211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1. تظليل اسم الحقل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7956376" y="1988839"/>
            <a:ext cx="360040" cy="129614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355976" y="3463857"/>
            <a:ext cx="3960440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2. الضغط على رمز المفتاح في شريط الادوات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 - Database4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3737"/>
            <a:ext cx="8864680" cy="52292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5344" y="260648"/>
            <a:ext cx="7772400" cy="792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خصائص الحقل :</a:t>
            </a:r>
            <a:endParaRPr lang="en-US" sz="32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6744" y="908720"/>
            <a:ext cx="8229600" cy="5334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ar-SA" dirty="0" smtClean="0"/>
              <a:t>تمكنك من فرض الشروط التي تريدها على اي حقل من حقول الجدول .</a:t>
            </a:r>
            <a:endParaRPr lang="en-US" dirty="0" smtClean="0"/>
          </a:p>
        </p:txBody>
      </p:sp>
      <p:sp>
        <p:nvSpPr>
          <p:cNvPr id="8" name="مستطيل 7"/>
          <p:cNvSpPr/>
          <p:nvPr/>
        </p:nvSpPr>
        <p:spPr>
          <a:xfrm>
            <a:off x="1907704" y="4509120"/>
            <a:ext cx="5688632" cy="21602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1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72400" cy="504056"/>
          </a:xfrm>
        </p:spPr>
        <p:txBody>
          <a:bodyPr>
            <a:noAutofit/>
          </a:bodyPr>
          <a:lstStyle/>
          <a:p>
            <a:pPr algn="ct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خصائص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الحقل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79868"/>
              </p:ext>
            </p:extLst>
          </p:nvPr>
        </p:nvGraphicFramePr>
        <p:xfrm>
          <a:off x="395536" y="1628800"/>
          <a:ext cx="8352928" cy="339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061"/>
                <a:gridCol w="6392867"/>
              </a:tblGrid>
              <a:tr h="8188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</a:rPr>
                        <a:t>الخاصية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</a:rPr>
                        <a:t>الغرض منها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81880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 smtClean="0">
                          <a:effectLst/>
                        </a:rPr>
                        <a:t>قيمة </a:t>
                      </a:r>
                      <a:r>
                        <a:rPr lang="ar-SA" sz="1800" b="1" dirty="0">
                          <a:effectLst/>
                        </a:rPr>
                        <a:t>الافتراضية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</a:rPr>
                        <a:t>قيمة افتراضية مع كل سجل جديد، يمكن قبولها أو استبدالها بقيمة أخرى.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11078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>
                          <a:effectLst/>
                        </a:rPr>
                        <a:t>قاعدة التحقق من الصحة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</a:rPr>
                        <a:t>تعبير لتحديد القيم التي يمكن إدخالها، هذا التعبير يختبر البيانات المدخلة على أنها موافقة لشرط معين، وتمنع إدخال البيانات غير الموافقة للشرط.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64838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</a:rPr>
                        <a:t>نص التحقق من الصحة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</a:rPr>
                        <a:t>رسالة تظهر عند إدخال قيمة غير مسموح بها تخالف شرط قاعدة التحقق من الصحة.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7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7799"/>
            <a:ext cx="8291264" cy="4704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marL="0" indent="0" algn="just">
              <a:buNone/>
            </a:pPr>
            <a:r>
              <a:rPr lang="ar-SA" sz="3200" dirty="0" smtClean="0"/>
              <a:t>النماذج في قاعدة البيانات تشبه النماذج</a:t>
            </a:r>
            <a:r>
              <a:rPr lang="ar-SA" sz="3200" dirty="0"/>
              <a:t> </a:t>
            </a:r>
            <a:r>
              <a:rPr lang="ar-SA" sz="3200" dirty="0" smtClean="0"/>
              <a:t>الورقية فهي تحتوي على خانات معنونة فارغة تعبأ بالبيانات من قبل المستخدم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p-king.com/almaciat/7zvufyljepdw2nqo251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5093" r="8222" b="23627"/>
          <a:stretch/>
        </p:blipFill>
        <p:spPr bwMode="auto">
          <a:xfrm>
            <a:off x="3463717" y="3343746"/>
            <a:ext cx="2465622" cy="30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s.com/canada/en/assets/images/center-contents/Appl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3746"/>
            <a:ext cx="2592288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wdef.com/tahmel/uploads/9536b40099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827583" y="3343746"/>
            <a:ext cx="2219863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8496944" cy="46454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v"/>
            </a:pPr>
            <a:r>
              <a:rPr lang="ar-SA" sz="3200" dirty="0" smtClean="0"/>
              <a:t> تستخدم النماذج كطريقة ثانية لإدخال البيانات في الجداول , وتعتبر طريقة </a:t>
            </a:r>
            <a:r>
              <a:rPr lang="ar-SA" sz="3200" dirty="0"/>
              <a:t>سهلة لإدخال </a:t>
            </a:r>
            <a:r>
              <a:rPr lang="ar-SA" sz="3200" dirty="0" smtClean="0"/>
              <a:t>البيانات على شكل سجل واحد في كل مرة بدلاً </a:t>
            </a:r>
            <a:r>
              <a:rPr lang="ar-SA" sz="3200" dirty="0"/>
              <a:t>من </a:t>
            </a:r>
            <a:r>
              <a:rPr lang="ar-SA" sz="3200" dirty="0" smtClean="0"/>
              <a:t>إدخالها في شبكة </a:t>
            </a:r>
            <a:r>
              <a:rPr lang="ar-SA" sz="3200" dirty="0"/>
              <a:t>من الأعمدة و </a:t>
            </a:r>
            <a:r>
              <a:rPr lang="ar-SA" sz="3200" dirty="0" smtClean="0"/>
              <a:t>الصفوف </a:t>
            </a:r>
            <a:r>
              <a:rPr lang="ar-SA" sz="32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ar-SA" sz="3200" dirty="0"/>
              <a:t>يقلل النموذج من أخطاء إدخال </a:t>
            </a:r>
            <a:r>
              <a:rPr lang="ar-SA" sz="3200" dirty="0" smtClean="0"/>
              <a:t>البيانات .</a:t>
            </a: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>
                <a:solidFill>
                  <a:schemeClr val="accent1"/>
                </a:solidFill>
              </a:rPr>
              <a:t> النموذج هو واجهة لحقول الجدول ويسري عليه كل ما تم فرضه على الحقول من حيث الخصائص وأنواع البيانات .</a:t>
            </a:r>
          </a:p>
          <a:p>
            <a:pPr marL="0" indent="0" algn="just">
              <a:buNone/>
            </a:pPr>
            <a:r>
              <a:rPr lang="ar-SA" sz="2800" dirty="0" smtClean="0"/>
              <a:t> </a:t>
            </a:r>
            <a:endParaRPr lang="ar-SA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5" name="صورة 4" descr="Microsoft Access (فشل تنشيط المنتج) - Database1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Font typeface="+mj-lt"/>
              <a:buAutoNum type="arabicPeriod"/>
            </a:pP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نموذج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7524328" y="1442868"/>
            <a:ext cx="576064" cy="400110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000" b="1" dirty="0"/>
          </a:p>
        </p:txBody>
      </p:sp>
      <p:sp>
        <p:nvSpPr>
          <p:cNvPr id="8" name="TextBox 4"/>
          <p:cNvSpPr txBox="1"/>
          <p:nvPr/>
        </p:nvSpPr>
        <p:spPr>
          <a:xfrm>
            <a:off x="6444208" y="1642923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7170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1566</TotalTime>
  <Words>562</Words>
  <Application>Microsoft Office PowerPoint</Application>
  <PresentationFormat>عرض على الشاشة (3:4)‏</PresentationFormat>
  <Paragraphs>152</Paragraphs>
  <Slides>23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موازنة</vt:lpstr>
      <vt:lpstr> النماذج و التقارير -</vt:lpstr>
      <vt:lpstr>عرض تقديمي في PowerPoint</vt:lpstr>
      <vt:lpstr>عرض تقديمي في PowerPoint</vt:lpstr>
      <vt:lpstr>تعيين المفتاح الأساسي للجدول في عرض التصميم :</vt:lpstr>
      <vt:lpstr>عرض تقديمي في PowerPoint</vt:lpstr>
      <vt:lpstr>خصائص الحقل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التقارير Reports :</vt:lpstr>
      <vt:lpstr>أوجه الاختلاف بين التقارير و النماذج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Access sheet 2 تطبيق عملي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140</cp:revision>
  <dcterms:created xsi:type="dcterms:W3CDTF">2012-03-02T14:49:28Z</dcterms:created>
  <dcterms:modified xsi:type="dcterms:W3CDTF">2017-04-08T21:37:14Z</dcterms:modified>
</cp:coreProperties>
</file>