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74" r:id="rId4"/>
    <p:sldId id="279" r:id="rId5"/>
    <p:sldId id="280" r:id="rId6"/>
    <p:sldId id="282" r:id="rId7"/>
    <p:sldId id="290" r:id="rId8"/>
    <p:sldId id="281" r:id="rId9"/>
    <p:sldId id="289" r:id="rId10"/>
    <p:sldId id="292" r:id="rId11"/>
    <p:sldId id="291" r:id="rId12"/>
    <p:sldId id="261" r:id="rId13"/>
    <p:sldId id="259" r:id="rId14"/>
    <p:sldId id="271" r:id="rId15"/>
    <p:sldId id="277" r:id="rId16"/>
    <p:sldId id="284" r:id="rId17"/>
    <p:sldId id="268" r:id="rId18"/>
    <p:sldId id="265" r:id="rId19"/>
    <p:sldId id="263" r:id="rId20"/>
    <p:sldId id="266" r:id="rId21"/>
    <p:sldId id="262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99" d="100"/>
          <a:sy n="99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583;&#1576;&#1604;&#1608;&#1605;%20&#1575;&#1604;&#1576;&#1585;&#1605;&#1580;&#1577;\1103&#1606;&#1592;&#1605;%20&#1575;&#1604;&#1578;&#1588;&#1594;&#1610;&#1604;\lect\Exsel\&#1578;&#1591;&#1576;&#1610;&#1602;%20&#1575;&#1603;&#1587;&#1610;&#1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SA"/>
              <a:t>درجات الطالبات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'سجل درجات1'!$C$6</c:f>
              <c:strCache>
                <c:ptCount val="1"/>
                <c:pt idx="0">
                  <c:v>اسماء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درجات1'!$D$6:$F$6</c:f>
              <c:numCache>
                <c:formatCode>General</c:formatCode>
                <c:ptCount val="3"/>
                <c:pt idx="0">
                  <c:v>90</c:v>
                </c:pt>
                <c:pt idx="1">
                  <c:v>87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C-4F2D-9B30-69C777B56252}"/>
            </c:ext>
          </c:extLst>
        </c:ser>
        <c:ser>
          <c:idx val="1"/>
          <c:order val="1"/>
          <c:tx>
            <c:strRef>
              <c:f>'سجل درجات1'!$C$7</c:f>
              <c:strCache>
                <c:ptCount val="1"/>
                <c:pt idx="0">
                  <c:v>مها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درجات1'!$D$7:$F$7</c:f>
              <c:numCache>
                <c:formatCode>General</c:formatCode>
                <c:ptCount val="3"/>
                <c:pt idx="0">
                  <c:v>100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C-4F2D-9B30-69C777B56252}"/>
            </c:ext>
          </c:extLst>
        </c:ser>
        <c:ser>
          <c:idx val="2"/>
          <c:order val="2"/>
          <c:tx>
            <c:strRef>
              <c:f>'سجل درجات1'!$C$8</c:f>
              <c:strCache>
                <c:ptCount val="1"/>
                <c:pt idx="0">
                  <c:v>فاطمة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درجات1'!$D$8:$F$8</c:f>
              <c:numCache>
                <c:formatCode>General</c:formatCode>
                <c:ptCount val="3"/>
                <c:pt idx="0">
                  <c:v>100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C-4F2D-9B30-69C777B56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78976"/>
        <c:axId val="56880512"/>
      </c:barChart>
      <c:catAx>
        <c:axId val="56878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6880512"/>
        <c:crosses val="autoZero"/>
        <c:auto val="1"/>
        <c:lblAlgn val="ctr"/>
        <c:lblOffset val="100"/>
        <c:noMultiLvlLbl val="0"/>
      </c:catAx>
      <c:valAx>
        <c:axId val="568805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6878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effectLst>
      <a:glow rad="228600">
        <a:schemeClr val="accent2">
          <a:satMod val="175000"/>
          <a:alpha val="40000"/>
        </a:schemeClr>
      </a:glo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27/07/38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0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552E26D-7441-47BD-B039-6A112D8FDEAA}" type="datetime1">
              <a:rPr lang="ar-SA" smtClean="0"/>
              <a:t>27/07/38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3A8-62DA-4E45-8606-E5B3F9E85A91}" type="datetime1">
              <a:rPr lang="ar-SA" smtClean="0"/>
              <a:t>27/07/38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017-C04D-4BE5-82BC-F2A8051E2AF5}" type="datetime1">
              <a:rPr lang="ar-SA" smtClean="0"/>
              <a:t>27/07/38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9E7-C48D-4E99-A90C-B4F57D6D3A1C}" type="datetime1">
              <a:rPr lang="ar-SA" smtClean="0"/>
              <a:t>27/07/38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6FB2-1D97-49E3-AE6E-8E59D5EEE246}" type="datetime1">
              <a:rPr lang="ar-SA" smtClean="0"/>
              <a:t>27/07/38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9E02-C5FE-4177-892A-6A3E599ECF05}" type="datetime1">
              <a:rPr lang="ar-SA" smtClean="0"/>
              <a:t>27/07/38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FFD0-9B32-49D1-B2EC-2029BE9E2406}" type="datetime1">
              <a:rPr lang="ar-SA" smtClean="0"/>
              <a:t>27/07/38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2A6-9233-44E4-9287-ECE3CBAEE21D}" type="datetime1">
              <a:rPr lang="ar-SA" smtClean="0"/>
              <a:t>27/07/38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F50E-F81F-4539-BEBB-5B2DB2F7A58C}" type="datetime1">
              <a:rPr lang="ar-SA" smtClean="0"/>
              <a:t>27/07/38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9235E3C-4F4B-4126-A5DC-678EAC97CBE2}" type="datetime1">
              <a:rPr lang="ar-SA" smtClean="0"/>
              <a:t>27/07/38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3AF56D-83BA-4740-B5A0-62C12C240450}" type="datetime1">
              <a:rPr lang="ar-SA" smtClean="0"/>
              <a:t>27/07/38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379295-92E2-4A4E-A195-F916CED4EFA9}" type="datetime1">
              <a:rPr lang="ar-SA" smtClean="0"/>
              <a:t>27/07/38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03748" y="1353194"/>
            <a:ext cx="51845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5" t="14968" r="994" b="15179"/>
          <a:stretch/>
        </p:blipFill>
        <p:spPr bwMode="auto">
          <a:xfrm>
            <a:off x="2051720" y="3423674"/>
            <a:ext cx="1080120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15816" y="3393757"/>
            <a:ext cx="3960440" cy="841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Excel 2016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2627784" y="5300414"/>
            <a:ext cx="4258816" cy="79288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تعبئة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5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3419872" y="5085184"/>
            <a:ext cx="4258816" cy="576064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تنسيق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7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32048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ar-SA" dirty="0" smtClean="0"/>
              <a:t>لكتابة  الصيغة لابد أن</a:t>
            </a:r>
            <a:r>
              <a:rPr lang="en-US" dirty="0" smtClean="0"/>
              <a:t> </a:t>
            </a:r>
            <a:r>
              <a:rPr lang="ar-SA" dirty="0" smtClean="0"/>
              <a:t> تبدأ بإشارة المساواة متبوعة بعناوين الخلايا المراد عمل حسابات عليها و المعاملات الحسابية المرغوبة ثم زر الادخال </a:t>
            </a:r>
            <a:r>
              <a:rPr lang="en-US" dirty="0" smtClean="0"/>
              <a:t>Enter</a:t>
            </a:r>
            <a:r>
              <a:rPr lang="ar-SA" dirty="0" smtClean="0"/>
              <a:t> ليتم عرض النتيجة في الخلية النشطة .</a:t>
            </a:r>
          </a:p>
          <a:p>
            <a:pPr>
              <a:buFont typeface="Wingdings" pitchFamily="2" charset="2"/>
              <a:buChar char="q"/>
            </a:pPr>
            <a:endParaRPr lang="ar-SA" sz="9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A1*B2+C3</a:t>
            </a:r>
            <a:r>
              <a:rPr lang="ar-SA" sz="3600" b="1" dirty="0" smtClean="0">
                <a:solidFill>
                  <a:schemeClr val="accent2"/>
                </a:solidFill>
              </a:rPr>
              <a:t>=  </a:t>
            </a:r>
          </a:p>
          <a:p>
            <a:pPr algn="ctr">
              <a:buFont typeface="Wingdings" pitchFamily="2" charset="2"/>
              <a:buChar char="q"/>
            </a:pPr>
            <a:endParaRPr lang="ar-SA" sz="9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الترتيب مهم في الصيغ الرياضية حيث أن عملية الضرب والقسمة تتم قبل الجمع والطرح .</a:t>
            </a: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يمكن تعديل الصيغة بالنقر المزدوج على الخلية أو من شريط المعادلة .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55776" y="692696"/>
            <a:ext cx="4053041" cy="8112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الصيغ الرياضية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187625" y="2060850"/>
          <a:ext cx="6696744" cy="381642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العامل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المعنى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مثال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%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النسبة المئوية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+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الجمع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5+10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-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</a:t>
                      </a:r>
                      <a:r>
                        <a:rPr lang="ar-SA" sz="2400" b="1" baseline="0" dirty="0" smtClean="0"/>
                        <a:t> الطرح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5</a:t>
                      </a:r>
                      <a:r>
                        <a:rPr lang="en-US" sz="2400" b="1" baseline="0" dirty="0" smtClean="0"/>
                        <a:t> –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*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الضرب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 *</a:t>
                      </a:r>
                      <a:r>
                        <a:rPr lang="en-US" sz="2400" b="1" baseline="0" dirty="0" smtClean="0"/>
                        <a:t> 5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/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القسمة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10 /</a:t>
                      </a:r>
                      <a:r>
                        <a:rPr lang="en-US" sz="2400" b="1" baseline="0" dirty="0" smtClean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^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الأس (القوة)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 ^ 2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51410" y="764704"/>
            <a:ext cx="4053041" cy="8112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العوامل الحسابية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1340768"/>
            <a:ext cx="6336704" cy="4179876"/>
          </a:xfrm>
        </p:spPr>
        <p:txBody>
          <a:bodyPr/>
          <a:lstStyle/>
          <a:p>
            <a:r>
              <a:rPr lang="ar-SA" sz="3600" b="1" u="sng" dirty="0" smtClean="0">
                <a:solidFill>
                  <a:schemeClr val="accent2"/>
                </a:solidFill>
              </a:rPr>
              <a:t>المخططات البيانية (</a:t>
            </a:r>
            <a:r>
              <a:rPr lang="en-US" sz="3600" b="1" u="sng" dirty="0" smtClean="0">
                <a:solidFill>
                  <a:schemeClr val="accent2"/>
                </a:solidFill>
              </a:rPr>
              <a:t>Chart </a:t>
            </a:r>
            <a:r>
              <a:rPr lang="ar-SA" sz="3600" b="1" u="sng" dirty="0" smtClean="0">
                <a:solidFill>
                  <a:schemeClr val="accent2"/>
                </a:solidFill>
              </a:rPr>
              <a:t>) </a:t>
            </a:r>
            <a:r>
              <a:rPr lang="ar-SA" sz="3200" dirty="0" smtClean="0">
                <a:solidFill>
                  <a:schemeClr val="accent2"/>
                </a:solidFill>
              </a:rPr>
              <a:t>: </a:t>
            </a:r>
          </a:p>
          <a:p>
            <a:pPr>
              <a:buNone/>
            </a:pPr>
            <a:r>
              <a:rPr lang="ar-SA" dirty="0" smtClean="0">
                <a:solidFill>
                  <a:schemeClr val="accent2"/>
                </a:solidFill>
              </a:rPr>
              <a:t>  </a:t>
            </a:r>
            <a:r>
              <a:rPr lang="ar-SA" dirty="0" smtClean="0"/>
              <a:t>هي تمثيل للبيانات التي تشتمل عليها ورقة العمل برسوم وأشكال بيانية مختلفة .</a:t>
            </a:r>
          </a:p>
          <a:p>
            <a:pPr>
              <a:buNone/>
            </a:pPr>
            <a:r>
              <a:rPr lang="ar-SA" dirty="0" smtClean="0"/>
              <a:t>      منها على سبيل المثال :</a:t>
            </a:r>
          </a:p>
          <a:p>
            <a:r>
              <a:rPr lang="ar-SA" dirty="0" smtClean="0"/>
              <a:t>التمثيل البياني بالأعمدة (</a:t>
            </a:r>
            <a:r>
              <a:rPr lang="en-US" dirty="0" smtClean="0"/>
              <a:t>Column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الأشكال الدائرية (</a:t>
            </a:r>
            <a:r>
              <a:rPr lang="en-US" dirty="0" smtClean="0"/>
              <a:t>Pie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الخطي (</a:t>
            </a:r>
            <a:r>
              <a:rPr lang="en-US" dirty="0" smtClean="0"/>
              <a:t>Line</a:t>
            </a:r>
            <a:r>
              <a:rPr lang="ar-SA" dirty="0" smtClean="0"/>
              <a:t>).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160"/>
            <a:ext cx="5040560" cy="91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41509"/>
              </p:ext>
            </p:extLst>
          </p:nvPr>
        </p:nvGraphicFramePr>
        <p:xfrm>
          <a:off x="1331640" y="3573016"/>
          <a:ext cx="3456383" cy="220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34" y="1268760"/>
            <a:ext cx="4902371" cy="2016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519" y="3861048"/>
            <a:ext cx="23128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تمثيل جدول </a:t>
            </a:r>
            <a:r>
              <a:rPr lang="ar-SA" sz="2400" dirty="0" smtClean="0"/>
              <a:t>البيانات بمخطط بياني عمودي</a:t>
            </a:r>
            <a:endParaRPr lang="ar-SA" sz="2400" dirty="0"/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1613931" y="2210605"/>
            <a:ext cx="1296144" cy="852614"/>
          </a:xfrm>
          <a:prstGeom prst="bentConnector3">
            <a:avLst>
              <a:gd name="adj1" fmla="val -243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836712"/>
            <a:ext cx="4053041" cy="81121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الصيغ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72816"/>
            <a:ext cx="6984776" cy="3603812"/>
          </a:xfrm>
        </p:spPr>
        <p:txBody>
          <a:bodyPr/>
          <a:lstStyle/>
          <a:p>
            <a:pPr eaLnBrk="1" hangingPunct="1"/>
            <a:r>
              <a:rPr lang="ar-SA" altLang="ar-SA" sz="2800" dirty="0" smtClean="0"/>
              <a:t>عبارة </a:t>
            </a:r>
            <a:r>
              <a:rPr lang="ar-SA" altLang="ar-SA" sz="2800" dirty="0" smtClean="0"/>
              <a:t>عن صيغ رياضية معرفه مسبقأ من قبل برنامج </a:t>
            </a:r>
            <a:r>
              <a:rPr lang="en-US" altLang="ar-SA" sz="2800" dirty="0" smtClean="0"/>
              <a:t>Excel</a:t>
            </a:r>
            <a:r>
              <a:rPr lang="ar-SA" altLang="ar-SA" sz="2800" dirty="0" smtClean="0"/>
              <a:t> .</a:t>
            </a:r>
          </a:p>
          <a:p>
            <a:pPr eaLnBrk="1" hangingPunct="1"/>
            <a:r>
              <a:rPr lang="ar-SA" altLang="ar-SA" sz="2800" dirty="0" smtClean="0"/>
              <a:t>الفرق بين الصيغة </a:t>
            </a:r>
            <a:r>
              <a:rPr lang="ar-SA" altLang="ar-SA" sz="2800" dirty="0" smtClean="0"/>
              <a:t>المكتوبة والصيغة الجاهزة في المكتبة:</a:t>
            </a:r>
            <a:endParaRPr lang="en-US" altLang="ar-SA" sz="2800" dirty="0" smtClean="0"/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مكتوبة  </a:t>
            </a:r>
            <a:r>
              <a:rPr lang="ar-SA" altLang="ar-SA" sz="2800" dirty="0" smtClean="0"/>
              <a:t>:      </a:t>
            </a:r>
            <a:r>
              <a:rPr lang="en-US" altLang="ar-SA" sz="2800" dirty="0" smtClean="0"/>
              <a:t>= A1+A2+A3</a:t>
            </a:r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جاهزة </a:t>
            </a:r>
            <a:r>
              <a:rPr lang="ar-SA" altLang="ar-SA" sz="2800" dirty="0" smtClean="0"/>
              <a:t> </a:t>
            </a:r>
            <a:r>
              <a:rPr lang="ar-SA" altLang="ar-SA" sz="2800" dirty="0" smtClean="0"/>
              <a:t>:     </a:t>
            </a:r>
            <a:r>
              <a:rPr lang="en-US" altLang="ar-SA" sz="2800" dirty="0" smtClean="0"/>
              <a:t>SUM(A1:A3)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365104"/>
            <a:ext cx="5616624" cy="1692681"/>
          </a:xfrm>
          <a:prstGeom prst="rect">
            <a:avLst/>
          </a:prstGeom>
          <a:noFill/>
          <a:ln w="31750" cmpd="sng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1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991785"/>
              </p:ext>
            </p:extLst>
          </p:nvPr>
        </p:nvGraphicFramePr>
        <p:xfrm>
          <a:off x="1943707" y="2496344"/>
          <a:ext cx="5688632" cy="252237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84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6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الدالة</a:t>
                      </a:r>
                      <a:r>
                        <a:rPr lang="ar-SA" sz="2400" b="1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68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=SUM(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=SUM(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A1,D2,B5</a:t>
                      </a:r>
                      <a:r>
                        <a:rPr lang="en-US" sz="2400" b="1" dirty="0" smtClean="0"/>
                        <a:t> 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إيجاد</a:t>
                      </a:r>
                      <a:r>
                        <a:rPr lang="ar-SA" sz="2000" b="1" baseline="0" dirty="0" smtClean="0"/>
                        <a:t> مجموع نطاق</a:t>
                      </a:r>
                    </a:p>
                    <a:p>
                      <a:pPr algn="ctr" rtl="1"/>
                      <a:r>
                        <a:rPr lang="ar-SA" sz="2000" b="1" baseline="0" dirty="0" smtClean="0"/>
                        <a:t>إيجاد مجموع قيم متفرقة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عنوان 1"/>
          <p:cNvSpPr txBox="1">
            <a:spLocks/>
          </p:cNvSpPr>
          <p:nvPr/>
        </p:nvSpPr>
        <p:spPr>
          <a:xfrm>
            <a:off x="2267743" y="1302673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الرياضية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1090"/>
            <a:ext cx="864096" cy="15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41854"/>
              </p:ext>
            </p:extLst>
          </p:nvPr>
        </p:nvGraphicFramePr>
        <p:xfrm>
          <a:off x="2339752" y="2204864"/>
          <a:ext cx="5706634" cy="28791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0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34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</a:t>
                      </a:r>
                      <a:r>
                        <a:rPr lang="ar-SA" sz="2400" b="1" baseline="0" dirty="0" smtClean="0"/>
                        <a:t>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9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Average(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r>
                        <a:rPr lang="ar-SA" sz="2400" b="1" dirty="0" smtClean="0"/>
                        <a:t>=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إيجاد</a:t>
                      </a:r>
                      <a:r>
                        <a:rPr lang="ar-SA" sz="2400" b="1" baseline="0" dirty="0" smtClean="0"/>
                        <a:t> الوسط الحسابي</a:t>
                      </a:r>
                      <a:endParaRPr lang="en-US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=Max(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القيمة القصوى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Maximum </a:t>
                      </a:r>
                      <a:r>
                        <a:rPr lang="en-US" sz="2400" b="1" baseline="0" dirty="0" smtClean="0"/>
                        <a:t>Value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=Min(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/>
                        <a:t>القيمة الدنيا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Minimum</a:t>
                      </a:r>
                      <a:r>
                        <a:rPr lang="en-US" sz="2400" b="1" baseline="0" dirty="0" smtClean="0"/>
                        <a:t> Value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37022" y="1052736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أمثلة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إحصائية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/>
          <a:stretch/>
        </p:blipFill>
        <p:spPr bwMode="auto">
          <a:xfrm>
            <a:off x="766119" y="1052736"/>
            <a:ext cx="1501625" cy="248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544981"/>
              </p:ext>
            </p:extLst>
          </p:nvPr>
        </p:nvGraphicFramePr>
        <p:xfrm>
          <a:off x="2483768" y="2420888"/>
          <a:ext cx="5112568" cy="271352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الصيغة</a:t>
                      </a:r>
                      <a:r>
                        <a:rPr lang="ar-SA" sz="2400" b="1" baseline="0" dirty="0" smtClean="0"/>
                        <a:t> العامة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=Today()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إرجاع تاريخ اليوم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=Now()</a:t>
                      </a:r>
                      <a:endParaRPr lang="ar-SA" sz="2400" b="1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/>
                        <a:t>إرجاع تاريخ اليوم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baseline="0" dirty="0" smtClean="0"/>
                        <a:t>و الوقت الحالي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55776" y="980728"/>
            <a:ext cx="4968551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التاريخ والوقت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4" y="1124744"/>
            <a:ext cx="97158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1412776"/>
            <a:ext cx="6840760" cy="4310293"/>
          </a:xfrm>
        </p:spPr>
        <p:txBody>
          <a:bodyPr/>
          <a:lstStyle/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الهدف الرئيسي من تصميم برنامج الجداول الإلكترونية </a:t>
            </a:r>
          </a:p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Microsoft Excel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) :</a:t>
            </a:r>
          </a:p>
          <a:p>
            <a:pPr marL="0" indent="0">
              <a:buNone/>
            </a:pPr>
            <a:endParaRPr lang="ar-SA" u="sng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 smtClean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هو تخزين البيانات وإجراء العمليات الحسابية والتحليلات الإحصائية عليها وإنشاء الرسوم البيانية التي تمثلها وذلك عن طريق أوامر سهلة الاستخدام .</a:t>
            </a:r>
          </a:p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4" t="9979" b="15180"/>
          <a:stretch>
            <a:fillRect/>
          </a:stretch>
        </p:blipFill>
        <p:spPr bwMode="auto">
          <a:xfrm>
            <a:off x="1691680" y="2060848"/>
            <a:ext cx="119984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877944"/>
              </p:ext>
            </p:extLst>
          </p:nvPr>
        </p:nvGraphicFramePr>
        <p:xfrm>
          <a:off x="2480599" y="2276872"/>
          <a:ext cx="5256584" cy="208569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62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24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الصيغة</a:t>
                      </a:r>
                      <a:r>
                        <a:rPr lang="ar-SA" sz="2400" b="1" baseline="0" dirty="0" smtClean="0"/>
                        <a:t> العامة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=LEN(D4)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تحسب عدد الأحرف في الخلية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=TRIM(A4)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تقلل الفراغات لخانة واحدة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915816" y="873783"/>
            <a:ext cx="4386150" cy="101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نصية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0505"/>
            <a:ext cx="8640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أخطاء الصيغ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936821"/>
              </p:ext>
            </p:extLst>
          </p:nvPr>
        </p:nvGraphicFramePr>
        <p:xfrm>
          <a:off x="1115616" y="1916832"/>
          <a:ext cx="7128792" cy="396043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3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الخطأ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المعنى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#NAME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صحح اسم النطاق</a:t>
                      </a:r>
                      <a:r>
                        <a:rPr lang="ar-SA" sz="2000" b="1" baseline="0" dirty="0" smtClean="0"/>
                        <a:t> . إملاء خاطئ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#N/A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صيغة غير متاحة</a:t>
                      </a:r>
                      <a:r>
                        <a:rPr lang="ar-SA" sz="2000" b="1" baseline="0" dirty="0" smtClean="0"/>
                        <a:t> , تاكد من وجود قيمة.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#REF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مرجع الخلية غير صالح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#VALUE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المعامل</a:t>
                      </a:r>
                      <a:r>
                        <a:rPr lang="ar-SA" sz="2000" b="1" baseline="0" dirty="0" smtClean="0"/>
                        <a:t> خطأ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#DIV/0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لا يصح القسمة على الصفر</a:t>
                      </a:r>
                      <a:r>
                        <a:rPr lang="ar-SA" sz="2000" b="1" baseline="0" dirty="0" smtClean="0"/>
                        <a:t>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###########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العمود ضيق لذلك زد عرض العمود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75016"/>
            <a:ext cx="7488832" cy="456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699793" y="2618145"/>
            <a:ext cx="2592288" cy="5173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63791" y="2952094"/>
            <a:ext cx="1728787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الصيغة</a:t>
            </a:r>
            <a:endParaRPr lang="en-US" sz="1800" b="1" dirty="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475655" y="2618144"/>
            <a:ext cx="1083987" cy="8125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228184" y="1085057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العنوان</a:t>
            </a:r>
            <a:endParaRPr lang="en-US" sz="1800" b="1" dirty="0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856" y="1548750"/>
            <a:ext cx="432048" cy="4400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30854" y="1123662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القوائم</a:t>
            </a:r>
            <a:endParaRPr lang="en-US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692002" y="1516423"/>
            <a:ext cx="0" cy="30292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33773" y="1182038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 </a:t>
            </a:r>
            <a:r>
              <a:rPr lang="ar-SA" sz="1800" b="1" dirty="0" smtClean="0"/>
              <a:t>أدوات القائمة</a:t>
            </a:r>
            <a:endParaRPr lang="en-US" sz="1800" b="1" dirty="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5094560" y="1451769"/>
            <a:ext cx="917599" cy="2868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580090" y="3573016"/>
            <a:ext cx="2853566" cy="1815882"/>
          </a:xfrm>
          <a:prstGeom prst="rect">
            <a:avLst/>
          </a:prstGeom>
          <a:solidFill>
            <a:schemeClr val="accent2"/>
          </a:solidFill>
          <a:ln w="76200" cmpd="sng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عنوان الخلية :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يبدا بأسم العمود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ثم رقم الصف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A1 </a:t>
            </a:r>
            <a:endParaRPr lang="ar-S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92895"/>
            <a:ext cx="504056" cy="125249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 w="25400" cmpd="sng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0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8" y="980728"/>
            <a:ext cx="7734456" cy="50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684507" y="2808106"/>
            <a:ext cx="147005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عناوين </a:t>
            </a:r>
            <a:r>
              <a:rPr lang="ar-SA" altLang="ar-SA" sz="1800" b="1" dirty="0" smtClean="0"/>
              <a:t>الأعمدة</a:t>
            </a:r>
            <a:endParaRPr lang="en-US" altLang="ar-SA" sz="1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71600" y="3725505"/>
            <a:ext cx="1008112" cy="1876279"/>
            <a:chOff x="971600" y="3725505"/>
            <a:chExt cx="1008112" cy="1876279"/>
          </a:xfrm>
        </p:grpSpPr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 flipV="1">
              <a:off x="971600" y="3725505"/>
              <a:ext cx="1008112" cy="5309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1907704" y="4256473"/>
              <a:ext cx="72008" cy="1345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88662" y="3905246"/>
            <a:ext cx="146304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شريط </a:t>
            </a:r>
            <a:r>
              <a:rPr lang="ar-SA" altLang="ar-SA" sz="1800" b="1" dirty="0" smtClean="0"/>
              <a:t>التصفح</a:t>
            </a:r>
            <a:endParaRPr lang="en-US" altLang="ar-SA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912260" y="5102154"/>
            <a:ext cx="396044" cy="4299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356506" y="3564364"/>
            <a:ext cx="1327310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أرقام الصفوف</a:t>
            </a:r>
            <a:endParaRPr lang="en-US" altLang="ar-SA" sz="1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75656" y="2303900"/>
            <a:ext cx="6121400" cy="503238"/>
            <a:chOff x="684213" y="2133600"/>
            <a:chExt cx="6121400" cy="503238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84213" y="2349500"/>
              <a:ext cx="61198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6804025" y="2133600"/>
              <a:ext cx="1588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84213" y="2133600"/>
              <a:ext cx="1587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635375" y="2349500"/>
              <a:ext cx="0" cy="287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7683816" y="2600739"/>
            <a:ext cx="463336" cy="2609013"/>
            <a:chOff x="468313" y="2492375"/>
            <a:chExt cx="574675" cy="3529013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68313" y="6021388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684213" y="2492375"/>
              <a:ext cx="0" cy="3529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684213" y="4005263"/>
              <a:ext cx="358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468313" y="2492375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37496" y="4732822"/>
            <a:ext cx="112282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 smtClean="0"/>
              <a:t>أوراق العمل</a:t>
            </a:r>
            <a:endParaRPr lang="en-US" altLang="ar-SA" sz="1800" b="1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9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5" grpId="0" animBg="1"/>
      <p:bldP spid="6156" grpId="0" animBg="1"/>
      <p:bldP spid="615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200" dirty="0" smtClean="0"/>
              <a:t>إنشاء </a:t>
            </a:r>
            <a:r>
              <a:rPr lang="ar-SA" sz="3200" dirty="0" smtClean="0"/>
              <a:t>مصنف </a:t>
            </a:r>
            <a:r>
              <a:rPr lang="ar-SA" sz="3200" dirty="0" smtClean="0"/>
              <a:t>جديد .</a:t>
            </a:r>
          </a:p>
          <a:p>
            <a:r>
              <a:rPr lang="ar-SA" sz="3200" dirty="0" smtClean="0"/>
              <a:t>حفظ </a:t>
            </a:r>
            <a:r>
              <a:rPr lang="ar-SA" sz="3200" dirty="0" smtClean="0"/>
              <a:t>مصنف </a:t>
            </a:r>
            <a:r>
              <a:rPr lang="ar-SA" sz="3200" dirty="0" smtClean="0"/>
              <a:t>باسم .</a:t>
            </a:r>
          </a:p>
          <a:p>
            <a:r>
              <a:rPr lang="ar-SA" sz="3200" dirty="0" smtClean="0"/>
              <a:t>فتح </a:t>
            </a:r>
            <a:r>
              <a:rPr lang="ar-SA" sz="3200" dirty="0" smtClean="0"/>
              <a:t>مصنف </a:t>
            </a:r>
            <a:r>
              <a:rPr lang="ar-SA" sz="3200" dirty="0" smtClean="0"/>
              <a:t>تم حفظه مسبقا .</a:t>
            </a:r>
          </a:p>
          <a:p>
            <a:r>
              <a:rPr lang="ar-SA" sz="3200" dirty="0" smtClean="0"/>
              <a:t>إعادة تسمية </a:t>
            </a:r>
            <a:r>
              <a:rPr lang="ar-SA" sz="3200" dirty="0" smtClean="0"/>
              <a:t>ورقة العمل, </a:t>
            </a:r>
            <a:r>
              <a:rPr lang="ar-SA" sz="3200" dirty="0" smtClean="0"/>
              <a:t>حذفها ,  نسخها .</a:t>
            </a:r>
          </a:p>
          <a:p>
            <a:endParaRPr lang="ar-SA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64704"/>
            <a:ext cx="4341073" cy="667202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بدء العمل مع اكسيل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0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836712"/>
            <a:ext cx="4341073" cy="66720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2119257"/>
            <a:ext cx="6709360" cy="3603812"/>
          </a:xfrm>
        </p:spPr>
        <p:txBody>
          <a:bodyPr/>
          <a:lstStyle/>
          <a:p>
            <a:pPr eaLnBrk="1" hangingPunct="1"/>
            <a:r>
              <a:rPr lang="ar-SA" altLang="ar-SA" dirty="0" smtClean="0"/>
              <a:t>ورقة </a:t>
            </a:r>
            <a:r>
              <a:rPr lang="ar-SA" altLang="ar-SA" dirty="0" smtClean="0"/>
              <a:t>العمل </a:t>
            </a:r>
            <a:r>
              <a:rPr lang="ar-SA" altLang="ar-SA" dirty="0" smtClean="0"/>
              <a:t> </a:t>
            </a:r>
            <a:r>
              <a:rPr lang="ar-SA" altLang="ar-SA" dirty="0" smtClean="0"/>
              <a:t>تتكون من اعمدة وصفوف عناوين الاعمدة هي الاحرف الابجدية الانجليزية حيث عدد الاعمدة هي 256 عمود اما الصفوف فهي مرقمه بالتسلسل 1-65536.</a:t>
            </a:r>
          </a:p>
          <a:p>
            <a:pPr eaLnBrk="1" hangingPunct="1"/>
            <a:r>
              <a:rPr lang="ar-SA" altLang="ar-SA" dirty="0" smtClean="0"/>
              <a:t>وكل خلية هي نتيجة تقاطع العمود مع الصف مثلاً الخلية </a:t>
            </a:r>
            <a:r>
              <a:rPr lang="en-US" altLang="ar-SA" dirty="0" smtClean="0"/>
              <a:t>A1 </a:t>
            </a:r>
            <a:r>
              <a:rPr lang="ar-SA" altLang="ar-SA" dirty="0" smtClean="0"/>
              <a:t> هي الخليه في العمود </a:t>
            </a:r>
            <a:r>
              <a:rPr lang="en-US" altLang="ar-SA" dirty="0" smtClean="0"/>
              <a:t> A </a:t>
            </a:r>
            <a:r>
              <a:rPr lang="ar-SA" altLang="ar-SA" dirty="0" smtClean="0"/>
              <a:t>و الصف رقم 1.</a:t>
            </a:r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19747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5949280"/>
            <a:ext cx="4032448" cy="43204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7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840538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916238" y="4941888"/>
            <a:ext cx="1008062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3419475" y="4652963"/>
            <a:ext cx="0" cy="2889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700338" y="4292600"/>
            <a:ext cx="1512887" cy="366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اسم الملف</a:t>
            </a:r>
            <a:endParaRPr lang="en-US" altLang="ar-SA" sz="1800" b="1" dirty="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6877050" y="4941888"/>
            <a:ext cx="1079500" cy="4318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339975" y="1773238"/>
            <a:ext cx="1008063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9975" y="764704"/>
            <a:ext cx="3981033" cy="595194"/>
          </a:xfr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حفظ ملف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6822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0" grpId="0" animBg="1"/>
      <p:bldP spid="11270" grpId="1" animBg="1"/>
      <p:bldP spid="11271" grpId="0" animBg="1"/>
      <p:bldP spid="11271" grpId="1" animBg="1"/>
      <p:bldP spid="11272" grpId="0" animBg="1"/>
      <p:bldP spid="112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556791"/>
            <a:ext cx="6477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482517" y="5373688"/>
            <a:ext cx="1008062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96694" y="5836598"/>
            <a:ext cx="1512887" cy="366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اسم الملف</a:t>
            </a:r>
            <a:endParaRPr lang="en-US" altLang="ar-SA" sz="1800" b="1" dirty="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797550" y="5620698"/>
            <a:ext cx="1079500" cy="4318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482516" y="1817144"/>
            <a:ext cx="1008063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9975" y="764704"/>
            <a:ext cx="3981033" cy="595194"/>
          </a:xfr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فتح ملف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39959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1" grpId="0" animBg="1"/>
      <p:bldP spid="11271" grpId="1" animBg="1"/>
      <p:bldP spid="11272" grpId="0" animBg="1"/>
      <p:bldP spid="112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610</TotalTime>
  <Words>491</Words>
  <Application>Microsoft Office PowerPoint</Application>
  <PresentationFormat>عرض على الشاشة (4:3)</PresentationFormat>
  <Paragraphs>127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0" baseType="lpstr">
      <vt:lpstr>Arial</vt:lpstr>
      <vt:lpstr>Brush Script MT</vt:lpstr>
      <vt:lpstr>Calibri</vt:lpstr>
      <vt:lpstr>Constantia</vt:lpstr>
      <vt:lpstr>Franklin Gothic Book</vt:lpstr>
      <vt:lpstr>Majalla UI</vt:lpstr>
      <vt:lpstr>Rage Italic</vt:lpstr>
      <vt:lpstr>Wingdings</vt:lpstr>
      <vt:lpstr>دبوس تثبيت</vt:lpstr>
      <vt:lpstr>عرض تقديمي في PowerPoint</vt:lpstr>
      <vt:lpstr>عرض تقديمي في PowerPoint</vt:lpstr>
      <vt:lpstr>أجزاء ورقة العمل </vt:lpstr>
      <vt:lpstr>أجزاء ورقة العمل </vt:lpstr>
      <vt:lpstr>بدء العمل مع اكسيل </vt:lpstr>
      <vt:lpstr>انشاء مصنف جديد</vt:lpstr>
      <vt:lpstr>انشاء مصنف جديد</vt:lpstr>
      <vt:lpstr>حفظ ملف Excel</vt:lpstr>
      <vt:lpstr>فتح ملف Excel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الصيغ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أخطاء الصيغ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Mashael Almutlaq</cp:lastModifiedBy>
  <cp:revision>56</cp:revision>
  <dcterms:created xsi:type="dcterms:W3CDTF">2012-03-02T14:49:28Z</dcterms:created>
  <dcterms:modified xsi:type="dcterms:W3CDTF">2017-04-23T07:59:26Z</dcterms:modified>
</cp:coreProperties>
</file>