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layout2.xml" ContentType="application/vnd.openxmlformats-officedocument.drawingml.diagramLayout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9"/>
  </p:notesMasterIdLst>
  <p:sldIdLst>
    <p:sldId id="256" r:id="rId2"/>
    <p:sldId id="327" r:id="rId3"/>
    <p:sldId id="329" r:id="rId4"/>
    <p:sldId id="331" r:id="rId5"/>
    <p:sldId id="332" r:id="rId6"/>
    <p:sldId id="333" r:id="rId7"/>
    <p:sldId id="335" r:id="rId8"/>
    <p:sldId id="336" r:id="rId9"/>
    <p:sldId id="389" r:id="rId10"/>
    <p:sldId id="337" r:id="rId11"/>
    <p:sldId id="338" r:id="rId12"/>
    <p:sldId id="341" r:id="rId13"/>
    <p:sldId id="342" r:id="rId14"/>
    <p:sldId id="343" r:id="rId15"/>
    <p:sldId id="344" r:id="rId16"/>
    <p:sldId id="345" r:id="rId17"/>
    <p:sldId id="369" r:id="rId18"/>
    <p:sldId id="346" r:id="rId19"/>
    <p:sldId id="390" r:id="rId20"/>
    <p:sldId id="352" r:id="rId21"/>
    <p:sldId id="354" r:id="rId22"/>
    <p:sldId id="355" r:id="rId23"/>
    <p:sldId id="356" r:id="rId24"/>
    <p:sldId id="359" r:id="rId25"/>
    <p:sldId id="360" r:id="rId26"/>
    <p:sldId id="361" r:id="rId27"/>
    <p:sldId id="364" r:id="rId2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i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i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i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i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i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i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i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i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i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2184" autoAdjust="0"/>
    <p:restoredTop sz="82103" autoAdjust="0"/>
  </p:normalViewPr>
  <p:slideViewPr>
    <p:cSldViewPr>
      <p:cViewPr varScale="1">
        <p:scale>
          <a:sx n="40" d="100"/>
          <a:sy n="40" d="100"/>
        </p:scale>
        <p:origin x="-120" y="-47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>
      <p:cViewPr>
        <p:scale>
          <a:sx n="80" d="100"/>
          <a:sy n="80" d="100"/>
        </p:scale>
        <p:origin x="-2454" y="774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A9A0797-9D7D-43DE-93A0-DD44CB063F0D}" type="doc">
      <dgm:prSet loTypeId="urn:microsoft.com/office/officeart/2005/8/layout/vList2" loCatId="list" qsTypeId="urn:microsoft.com/office/officeart/2005/8/quickstyle/simple1#3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F3694E4F-035C-4536-8856-DF95CA0BF377}">
      <dgm:prSet custT="1"/>
      <dgm:spPr/>
      <dgm:t>
        <a:bodyPr/>
        <a:lstStyle/>
        <a:p>
          <a:pPr algn="ctr" rtl="0"/>
          <a:r>
            <a:rPr lang="en-US" sz="3200" b="1" dirty="0" smtClean="0"/>
            <a:t>Pure competition</a:t>
          </a:r>
          <a:endParaRPr lang="en-US" sz="3200" b="1" dirty="0"/>
        </a:p>
      </dgm:t>
    </dgm:pt>
    <dgm:pt modelId="{8C463D59-6DAE-40B4-A945-EE141F303AD0}" type="parTrans" cxnId="{41791F01-0A4B-470B-B0E7-A2193D5554DF}">
      <dgm:prSet/>
      <dgm:spPr/>
      <dgm:t>
        <a:bodyPr/>
        <a:lstStyle/>
        <a:p>
          <a:pPr algn="ctr"/>
          <a:endParaRPr lang="en-US" sz="2000" b="1"/>
        </a:p>
      </dgm:t>
    </dgm:pt>
    <dgm:pt modelId="{B516BEF0-91FC-4BD0-990B-0DD18268A6DF}" type="sibTrans" cxnId="{41791F01-0A4B-470B-B0E7-A2193D5554DF}">
      <dgm:prSet/>
      <dgm:spPr/>
      <dgm:t>
        <a:bodyPr/>
        <a:lstStyle/>
        <a:p>
          <a:pPr algn="ctr"/>
          <a:endParaRPr lang="en-US" sz="2000" b="1"/>
        </a:p>
      </dgm:t>
    </dgm:pt>
    <dgm:pt modelId="{C0DF9960-911A-4534-A712-4CE8FD19DA70}">
      <dgm:prSet custT="1"/>
      <dgm:spPr/>
      <dgm:t>
        <a:bodyPr/>
        <a:lstStyle/>
        <a:p>
          <a:pPr algn="ctr" rtl="0"/>
          <a:r>
            <a:rPr lang="en-US" sz="3200" b="1" dirty="0" smtClean="0"/>
            <a:t>Monopolistic competition</a:t>
          </a:r>
          <a:endParaRPr lang="en-US" sz="3200" b="1" dirty="0"/>
        </a:p>
      </dgm:t>
    </dgm:pt>
    <dgm:pt modelId="{6926934B-47CE-4FC7-8707-E8959A56746E}" type="parTrans" cxnId="{D2EB3AC9-FA51-4F45-A04D-7B713A27FDE0}">
      <dgm:prSet/>
      <dgm:spPr/>
      <dgm:t>
        <a:bodyPr/>
        <a:lstStyle/>
        <a:p>
          <a:pPr algn="ctr"/>
          <a:endParaRPr lang="en-US" sz="2000" b="1"/>
        </a:p>
      </dgm:t>
    </dgm:pt>
    <dgm:pt modelId="{BA695A30-B3CF-4A18-85D8-4AD66B90D5A9}" type="sibTrans" cxnId="{D2EB3AC9-FA51-4F45-A04D-7B713A27FDE0}">
      <dgm:prSet/>
      <dgm:spPr/>
      <dgm:t>
        <a:bodyPr/>
        <a:lstStyle/>
        <a:p>
          <a:pPr algn="ctr"/>
          <a:endParaRPr lang="en-US" sz="2000" b="1"/>
        </a:p>
      </dgm:t>
    </dgm:pt>
    <dgm:pt modelId="{7D95305A-8051-440A-8F32-3BE464183F7C}">
      <dgm:prSet custT="1"/>
      <dgm:spPr/>
      <dgm:t>
        <a:bodyPr/>
        <a:lstStyle/>
        <a:p>
          <a:pPr algn="ctr" rtl="0"/>
          <a:r>
            <a:rPr lang="en-US" sz="3200" b="1" dirty="0" smtClean="0"/>
            <a:t>Oligopolistic competition</a:t>
          </a:r>
          <a:endParaRPr lang="en-US" sz="3200" b="1" dirty="0"/>
        </a:p>
      </dgm:t>
    </dgm:pt>
    <dgm:pt modelId="{7FF108EC-E92B-4EDF-BD45-29FE0BCE04B0}" type="parTrans" cxnId="{3510363E-306B-4858-93A8-C2606EC7ECBF}">
      <dgm:prSet/>
      <dgm:spPr/>
      <dgm:t>
        <a:bodyPr/>
        <a:lstStyle/>
        <a:p>
          <a:pPr algn="ctr"/>
          <a:endParaRPr lang="en-US" sz="2000" b="1"/>
        </a:p>
      </dgm:t>
    </dgm:pt>
    <dgm:pt modelId="{496C9600-4453-4ECC-BAA2-B02E950B2959}" type="sibTrans" cxnId="{3510363E-306B-4858-93A8-C2606EC7ECBF}">
      <dgm:prSet/>
      <dgm:spPr/>
      <dgm:t>
        <a:bodyPr/>
        <a:lstStyle/>
        <a:p>
          <a:pPr algn="ctr"/>
          <a:endParaRPr lang="en-US" sz="2000" b="1"/>
        </a:p>
      </dgm:t>
    </dgm:pt>
    <dgm:pt modelId="{318A5C12-4F2E-46BA-8971-2B696ABF0F96}">
      <dgm:prSet custT="1"/>
      <dgm:spPr/>
      <dgm:t>
        <a:bodyPr/>
        <a:lstStyle/>
        <a:p>
          <a:pPr algn="ctr" rtl="0"/>
          <a:r>
            <a:rPr lang="en-US" sz="3200" b="1" dirty="0" smtClean="0"/>
            <a:t>Pure monopoly</a:t>
          </a:r>
          <a:endParaRPr lang="en-US" sz="3200" b="1" dirty="0"/>
        </a:p>
      </dgm:t>
    </dgm:pt>
    <dgm:pt modelId="{84578431-8AE8-46E0-97A2-FD15B0A92855}" type="parTrans" cxnId="{46F10E67-B675-4522-8A31-562459208000}">
      <dgm:prSet/>
      <dgm:spPr/>
      <dgm:t>
        <a:bodyPr/>
        <a:lstStyle/>
        <a:p>
          <a:pPr algn="ctr"/>
          <a:endParaRPr lang="en-US" sz="2000" b="1"/>
        </a:p>
      </dgm:t>
    </dgm:pt>
    <dgm:pt modelId="{2918553C-644E-4DA2-A8B0-A7BDA95A7534}" type="sibTrans" cxnId="{46F10E67-B675-4522-8A31-562459208000}">
      <dgm:prSet/>
      <dgm:spPr/>
      <dgm:t>
        <a:bodyPr/>
        <a:lstStyle/>
        <a:p>
          <a:pPr algn="ctr"/>
          <a:endParaRPr lang="en-US" sz="2000" b="1"/>
        </a:p>
      </dgm:t>
    </dgm:pt>
    <dgm:pt modelId="{88DEAD23-7304-4E81-A08F-C9DF64D460D1}" type="pres">
      <dgm:prSet presAssocID="{EA9A0797-9D7D-43DE-93A0-DD44CB063F0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82D7A3F-CA9E-49F0-9CE9-1F0A0EB0436E}" type="pres">
      <dgm:prSet presAssocID="{F3694E4F-035C-4536-8856-DF95CA0BF377}" presName="parentText" presStyleLbl="node1" presStyleIdx="0" presStyleCnt="4" custLinFactNeighborY="-2291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7D5AA2-013C-4425-A1BC-DA44D1D016A8}" type="pres">
      <dgm:prSet presAssocID="{B516BEF0-91FC-4BD0-990B-0DD18268A6DF}" presName="spacer" presStyleCnt="0"/>
      <dgm:spPr/>
      <dgm:t>
        <a:bodyPr/>
        <a:lstStyle/>
        <a:p>
          <a:endParaRPr lang="en-US"/>
        </a:p>
      </dgm:t>
    </dgm:pt>
    <dgm:pt modelId="{092B133D-BEE3-439C-A3A0-95D08B50D0C1}" type="pres">
      <dgm:prSet presAssocID="{C0DF9960-911A-4534-A712-4CE8FD19DA70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E04406-78AB-46F7-AD1F-D0EBF9389B8A}" type="pres">
      <dgm:prSet presAssocID="{BA695A30-B3CF-4A18-85D8-4AD66B90D5A9}" presName="spacer" presStyleCnt="0"/>
      <dgm:spPr/>
      <dgm:t>
        <a:bodyPr/>
        <a:lstStyle/>
        <a:p>
          <a:endParaRPr lang="en-US"/>
        </a:p>
      </dgm:t>
    </dgm:pt>
    <dgm:pt modelId="{8CBBC105-5472-4E11-B464-BF020AAF03CD}" type="pres">
      <dgm:prSet presAssocID="{7D95305A-8051-440A-8F32-3BE464183F7C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83F708-3A94-4AA0-BDDB-14B537C08346}" type="pres">
      <dgm:prSet presAssocID="{496C9600-4453-4ECC-BAA2-B02E950B2959}" presName="spacer" presStyleCnt="0"/>
      <dgm:spPr/>
      <dgm:t>
        <a:bodyPr/>
        <a:lstStyle/>
        <a:p>
          <a:endParaRPr lang="en-US"/>
        </a:p>
      </dgm:t>
    </dgm:pt>
    <dgm:pt modelId="{2198CC07-3446-42FE-A7C6-62259D8CE85C}" type="pres">
      <dgm:prSet presAssocID="{318A5C12-4F2E-46BA-8971-2B696ABF0F96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A6A6707-CB1C-4F12-8838-5B40AECA6BD2}" type="presOf" srcId="{EA9A0797-9D7D-43DE-93A0-DD44CB063F0D}" destId="{88DEAD23-7304-4E81-A08F-C9DF64D460D1}" srcOrd="0" destOrd="0" presId="urn:microsoft.com/office/officeart/2005/8/layout/vList2"/>
    <dgm:cxn modelId="{3510363E-306B-4858-93A8-C2606EC7ECBF}" srcId="{EA9A0797-9D7D-43DE-93A0-DD44CB063F0D}" destId="{7D95305A-8051-440A-8F32-3BE464183F7C}" srcOrd="2" destOrd="0" parTransId="{7FF108EC-E92B-4EDF-BD45-29FE0BCE04B0}" sibTransId="{496C9600-4453-4ECC-BAA2-B02E950B2959}"/>
    <dgm:cxn modelId="{3786E2EA-5029-46D3-B57D-D9B88A129989}" type="presOf" srcId="{318A5C12-4F2E-46BA-8971-2B696ABF0F96}" destId="{2198CC07-3446-42FE-A7C6-62259D8CE85C}" srcOrd="0" destOrd="0" presId="urn:microsoft.com/office/officeart/2005/8/layout/vList2"/>
    <dgm:cxn modelId="{0D40AEDF-FE55-42DF-8384-77DB5758FE30}" type="presOf" srcId="{F3694E4F-035C-4536-8856-DF95CA0BF377}" destId="{E82D7A3F-CA9E-49F0-9CE9-1F0A0EB0436E}" srcOrd="0" destOrd="0" presId="urn:microsoft.com/office/officeart/2005/8/layout/vList2"/>
    <dgm:cxn modelId="{1E4B4FB5-8431-4238-B1A6-B191E7C03832}" type="presOf" srcId="{7D95305A-8051-440A-8F32-3BE464183F7C}" destId="{8CBBC105-5472-4E11-B464-BF020AAF03CD}" srcOrd="0" destOrd="0" presId="urn:microsoft.com/office/officeart/2005/8/layout/vList2"/>
    <dgm:cxn modelId="{41791F01-0A4B-470B-B0E7-A2193D5554DF}" srcId="{EA9A0797-9D7D-43DE-93A0-DD44CB063F0D}" destId="{F3694E4F-035C-4536-8856-DF95CA0BF377}" srcOrd="0" destOrd="0" parTransId="{8C463D59-6DAE-40B4-A945-EE141F303AD0}" sibTransId="{B516BEF0-91FC-4BD0-990B-0DD18268A6DF}"/>
    <dgm:cxn modelId="{D2EB3AC9-FA51-4F45-A04D-7B713A27FDE0}" srcId="{EA9A0797-9D7D-43DE-93A0-DD44CB063F0D}" destId="{C0DF9960-911A-4534-A712-4CE8FD19DA70}" srcOrd="1" destOrd="0" parTransId="{6926934B-47CE-4FC7-8707-E8959A56746E}" sibTransId="{BA695A30-B3CF-4A18-85D8-4AD66B90D5A9}"/>
    <dgm:cxn modelId="{46F10E67-B675-4522-8A31-562459208000}" srcId="{EA9A0797-9D7D-43DE-93A0-DD44CB063F0D}" destId="{318A5C12-4F2E-46BA-8971-2B696ABF0F96}" srcOrd="3" destOrd="0" parTransId="{84578431-8AE8-46E0-97A2-FD15B0A92855}" sibTransId="{2918553C-644E-4DA2-A8B0-A7BDA95A7534}"/>
    <dgm:cxn modelId="{3F6128E2-EFCE-4C2C-8DD6-D5C915D0F5D1}" type="presOf" srcId="{C0DF9960-911A-4534-A712-4CE8FD19DA70}" destId="{092B133D-BEE3-439C-A3A0-95D08B50D0C1}" srcOrd="0" destOrd="0" presId="urn:microsoft.com/office/officeart/2005/8/layout/vList2"/>
    <dgm:cxn modelId="{11C066E8-A1C2-477A-BDB2-9DB1DBFED755}" type="presParOf" srcId="{88DEAD23-7304-4E81-A08F-C9DF64D460D1}" destId="{E82D7A3F-CA9E-49F0-9CE9-1F0A0EB0436E}" srcOrd="0" destOrd="0" presId="urn:microsoft.com/office/officeart/2005/8/layout/vList2"/>
    <dgm:cxn modelId="{6E34541C-E039-4F8F-A426-B3CD35723ABB}" type="presParOf" srcId="{88DEAD23-7304-4E81-A08F-C9DF64D460D1}" destId="{2D7D5AA2-013C-4425-A1BC-DA44D1D016A8}" srcOrd="1" destOrd="0" presId="urn:microsoft.com/office/officeart/2005/8/layout/vList2"/>
    <dgm:cxn modelId="{D3E5151B-7913-4EC8-ACF2-AB3EE46D86CF}" type="presParOf" srcId="{88DEAD23-7304-4E81-A08F-C9DF64D460D1}" destId="{092B133D-BEE3-439C-A3A0-95D08B50D0C1}" srcOrd="2" destOrd="0" presId="urn:microsoft.com/office/officeart/2005/8/layout/vList2"/>
    <dgm:cxn modelId="{975EC264-168A-4F3E-9974-6F7BFDB233EA}" type="presParOf" srcId="{88DEAD23-7304-4E81-A08F-C9DF64D460D1}" destId="{4FE04406-78AB-46F7-AD1F-D0EBF9389B8A}" srcOrd="3" destOrd="0" presId="urn:microsoft.com/office/officeart/2005/8/layout/vList2"/>
    <dgm:cxn modelId="{F94CEB22-7DAF-41A6-B1C1-859EB40A140B}" type="presParOf" srcId="{88DEAD23-7304-4E81-A08F-C9DF64D460D1}" destId="{8CBBC105-5472-4E11-B464-BF020AAF03CD}" srcOrd="4" destOrd="0" presId="urn:microsoft.com/office/officeart/2005/8/layout/vList2"/>
    <dgm:cxn modelId="{B2F961E8-7CA8-4165-B0E2-B96172A33DB2}" type="presParOf" srcId="{88DEAD23-7304-4E81-A08F-C9DF64D460D1}" destId="{BF83F708-3A94-4AA0-BDDB-14B537C08346}" srcOrd="5" destOrd="0" presId="urn:microsoft.com/office/officeart/2005/8/layout/vList2"/>
    <dgm:cxn modelId="{DB9E8000-FA0F-4225-8EF2-60AE0A3D2DA7}" type="presParOf" srcId="{88DEAD23-7304-4E81-A08F-C9DF64D460D1}" destId="{2198CC07-3446-42FE-A7C6-62259D8CE85C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5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C2B583E-4049-4E39-8D87-DE827D79D462}" type="doc">
      <dgm:prSet loTypeId="urn:microsoft.com/office/officeart/2005/8/layout/vList2" loCatId="list" qsTypeId="urn:microsoft.com/office/officeart/2005/8/quickstyle/simple1#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6BCBE455-5E3F-4E94-9848-B36E8991B90C}">
      <dgm:prSet/>
      <dgm:spPr/>
      <dgm:t>
        <a:bodyPr/>
        <a:lstStyle/>
        <a:p>
          <a:pPr algn="ctr" rtl="0"/>
          <a:r>
            <a:rPr lang="en-US" b="1" dirty="0" smtClean="0"/>
            <a:t>Economic conditions</a:t>
          </a:r>
          <a:endParaRPr lang="en-US" b="1" dirty="0"/>
        </a:p>
      </dgm:t>
    </dgm:pt>
    <dgm:pt modelId="{01B7E6CE-C2A7-443C-8E83-B2D2ADE2164E}" type="parTrans" cxnId="{0BCD0BD2-688B-4592-AFB4-64E4C188384F}">
      <dgm:prSet/>
      <dgm:spPr/>
      <dgm:t>
        <a:bodyPr/>
        <a:lstStyle/>
        <a:p>
          <a:pPr algn="ctr"/>
          <a:endParaRPr lang="en-US" b="1">
            <a:solidFill>
              <a:schemeClr val="tx1"/>
            </a:solidFill>
          </a:endParaRPr>
        </a:p>
      </dgm:t>
    </dgm:pt>
    <dgm:pt modelId="{AEBF687F-C21C-481C-A57E-BD1A5A9E5EC2}" type="sibTrans" cxnId="{0BCD0BD2-688B-4592-AFB4-64E4C188384F}">
      <dgm:prSet/>
      <dgm:spPr/>
      <dgm:t>
        <a:bodyPr/>
        <a:lstStyle/>
        <a:p>
          <a:pPr algn="ctr"/>
          <a:endParaRPr lang="en-US" b="1">
            <a:solidFill>
              <a:schemeClr val="tx1"/>
            </a:solidFill>
          </a:endParaRPr>
        </a:p>
      </dgm:t>
    </dgm:pt>
    <dgm:pt modelId="{06370EE4-B050-4D26-A41B-9E5487562849}">
      <dgm:prSet/>
      <dgm:spPr/>
      <dgm:t>
        <a:bodyPr/>
        <a:lstStyle/>
        <a:p>
          <a:pPr algn="ctr" rtl="0"/>
          <a:r>
            <a:rPr lang="en-US" b="1" smtClean="0"/>
            <a:t>Reseller’s response to price </a:t>
          </a:r>
          <a:endParaRPr lang="en-US" b="1" dirty="0"/>
        </a:p>
      </dgm:t>
    </dgm:pt>
    <dgm:pt modelId="{9A76CA53-D2C2-472F-8A79-E5A8F4EAFD8C}" type="parTrans" cxnId="{20EE869A-A52F-4105-AA41-768D83CB2BF1}">
      <dgm:prSet/>
      <dgm:spPr/>
      <dgm:t>
        <a:bodyPr/>
        <a:lstStyle/>
        <a:p>
          <a:pPr algn="ctr"/>
          <a:endParaRPr lang="en-US" b="1">
            <a:solidFill>
              <a:schemeClr val="tx1"/>
            </a:solidFill>
          </a:endParaRPr>
        </a:p>
      </dgm:t>
    </dgm:pt>
    <dgm:pt modelId="{F2B15A05-770C-4F37-AB8C-BD319503960E}" type="sibTrans" cxnId="{20EE869A-A52F-4105-AA41-768D83CB2BF1}">
      <dgm:prSet/>
      <dgm:spPr/>
      <dgm:t>
        <a:bodyPr/>
        <a:lstStyle/>
        <a:p>
          <a:pPr algn="ctr"/>
          <a:endParaRPr lang="en-US" b="1">
            <a:solidFill>
              <a:schemeClr val="tx1"/>
            </a:solidFill>
          </a:endParaRPr>
        </a:p>
      </dgm:t>
    </dgm:pt>
    <dgm:pt modelId="{F7AE4D41-4566-4C08-90E5-7D443A000EDE}">
      <dgm:prSet/>
      <dgm:spPr/>
      <dgm:t>
        <a:bodyPr/>
        <a:lstStyle/>
        <a:p>
          <a:pPr algn="ctr" rtl="0"/>
          <a:r>
            <a:rPr lang="en-US" b="1" smtClean="0"/>
            <a:t>Government</a:t>
          </a:r>
          <a:endParaRPr lang="en-US" b="1" dirty="0"/>
        </a:p>
      </dgm:t>
    </dgm:pt>
    <dgm:pt modelId="{931B48E7-3313-418D-9479-A5E2ACE761CF}" type="parTrans" cxnId="{0A4E619B-5F1C-421A-8F78-5F016A5DF7CD}">
      <dgm:prSet/>
      <dgm:spPr/>
      <dgm:t>
        <a:bodyPr/>
        <a:lstStyle/>
        <a:p>
          <a:pPr algn="ctr"/>
          <a:endParaRPr lang="en-US" b="1">
            <a:solidFill>
              <a:schemeClr val="tx1"/>
            </a:solidFill>
          </a:endParaRPr>
        </a:p>
      </dgm:t>
    </dgm:pt>
    <dgm:pt modelId="{26006C79-363A-45A1-AC6D-E2A9BD867367}" type="sibTrans" cxnId="{0A4E619B-5F1C-421A-8F78-5F016A5DF7CD}">
      <dgm:prSet/>
      <dgm:spPr/>
      <dgm:t>
        <a:bodyPr/>
        <a:lstStyle/>
        <a:p>
          <a:pPr algn="ctr"/>
          <a:endParaRPr lang="en-US" b="1">
            <a:solidFill>
              <a:schemeClr val="tx1"/>
            </a:solidFill>
          </a:endParaRPr>
        </a:p>
      </dgm:t>
    </dgm:pt>
    <dgm:pt modelId="{07A2D0EE-79D4-4229-B1FB-7DDE9FCC33FC}">
      <dgm:prSet/>
      <dgm:spPr/>
      <dgm:t>
        <a:bodyPr/>
        <a:lstStyle/>
        <a:p>
          <a:pPr algn="ctr" rtl="0"/>
          <a:r>
            <a:rPr lang="en-US" b="1" smtClean="0"/>
            <a:t>Social concerns</a:t>
          </a:r>
          <a:endParaRPr lang="en-US" b="1" dirty="0"/>
        </a:p>
      </dgm:t>
    </dgm:pt>
    <dgm:pt modelId="{1EDE051D-1A6A-4E9C-AD4F-E61B4921E6EB}" type="parTrans" cxnId="{EED8903D-193F-4B27-8DB2-420B44C6573F}">
      <dgm:prSet/>
      <dgm:spPr/>
      <dgm:t>
        <a:bodyPr/>
        <a:lstStyle/>
        <a:p>
          <a:pPr algn="ctr"/>
          <a:endParaRPr lang="en-US" b="1">
            <a:solidFill>
              <a:schemeClr val="tx1"/>
            </a:solidFill>
          </a:endParaRPr>
        </a:p>
      </dgm:t>
    </dgm:pt>
    <dgm:pt modelId="{CAC621F2-3EC2-4A8E-945B-436DD11279F0}" type="sibTrans" cxnId="{EED8903D-193F-4B27-8DB2-420B44C6573F}">
      <dgm:prSet/>
      <dgm:spPr/>
      <dgm:t>
        <a:bodyPr/>
        <a:lstStyle/>
        <a:p>
          <a:pPr algn="ctr"/>
          <a:endParaRPr lang="en-US" b="1">
            <a:solidFill>
              <a:schemeClr val="tx1"/>
            </a:solidFill>
          </a:endParaRPr>
        </a:p>
      </dgm:t>
    </dgm:pt>
    <dgm:pt modelId="{34AEE5F2-F88A-4CB9-A940-DC0E9061BAF2}" type="pres">
      <dgm:prSet presAssocID="{CC2B583E-4049-4E39-8D87-DE827D79D46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0DF0E17-994A-4EF7-A66E-168508F7951A}" type="pres">
      <dgm:prSet presAssocID="{6BCBE455-5E3F-4E94-9848-B36E8991B90C}" presName="parentText" presStyleLbl="node1" presStyleIdx="0" presStyleCnt="4" custScaleY="106504" custLinFactNeighborY="7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2F1E7E-0778-4216-8DD2-1FF71FEFFA7C}" type="pres">
      <dgm:prSet presAssocID="{AEBF687F-C21C-481C-A57E-BD1A5A9E5EC2}" presName="spacer" presStyleCnt="0"/>
      <dgm:spPr/>
      <dgm:t>
        <a:bodyPr/>
        <a:lstStyle/>
        <a:p>
          <a:endParaRPr lang="en-US"/>
        </a:p>
      </dgm:t>
    </dgm:pt>
    <dgm:pt modelId="{68AA413F-2B37-420F-8F40-756323B9C122}" type="pres">
      <dgm:prSet presAssocID="{06370EE4-B050-4D26-A41B-9E5487562849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F72205-7A17-4B75-86D8-258720AB3000}" type="pres">
      <dgm:prSet presAssocID="{F2B15A05-770C-4F37-AB8C-BD319503960E}" presName="spacer" presStyleCnt="0"/>
      <dgm:spPr/>
      <dgm:t>
        <a:bodyPr/>
        <a:lstStyle/>
        <a:p>
          <a:endParaRPr lang="en-US"/>
        </a:p>
      </dgm:t>
    </dgm:pt>
    <dgm:pt modelId="{3B80254D-A270-4773-BB96-E978AF6796E4}" type="pres">
      <dgm:prSet presAssocID="{F7AE4D41-4566-4C08-90E5-7D443A000EDE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6552D5-7675-4E13-B91D-E9C17557E252}" type="pres">
      <dgm:prSet presAssocID="{26006C79-363A-45A1-AC6D-E2A9BD867367}" presName="spacer" presStyleCnt="0"/>
      <dgm:spPr/>
      <dgm:t>
        <a:bodyPr/>
        <a:lstStyle/>
        <a:p>
          <a:endParaRPr lang="en-US"/>
        </a:p>
      </dgm:t>
    </dgm:pt>
    <dgm:pt modelId="{FE136E24-E207-4A51-8012-91A3F16D639F}" type="pres">
      <dgm:prSet presAssocID="{07A2D0EE-79D4-4229-B1FB-7DDE9FCC33FC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444D0BB-65FA-4CD6-B9C3-2FD989AF17E0}" type="presOf" srcId="{07A2D0EE-79D4-4229-B1FB-7DDE9FCC33FC}" destId="{FE136E24-E207-4A51-8012-91A3F16D639F}" srcOrd="0" destOrd="0" presId="urn:microsoft.com/office/officeart/2005/8/layout/vList2"/>
    <dgm:cxn modelId="{1D9944DA-FB22-4D0E-9107-C4ED7A418BED}" type="presOf" srcId="{CC2B583E-4049-4E39-8D87-DE827D79D462}" destId="{34AEE5F2-F88A-4CB9-A940-DC0E9061BAF2}" srcOrd="0" destOrd="0" presId="urn:microsoft.com/office/officeart/2005/8/layout/vList2"/>
    <dgm:cxn modelId="{EED8903D-193F-4B27-8DB2-420B44C6573F}" srcId="{CC2B583E-4049-4E39-8D87-DE827D79D462}" destId="{07A2D0EE-79D4-4229-B1FB-7DDE9FCC33FC}" srcOrd="3" destOrd="0" parTransId="{1EDE051D-1A6A-4E9C-AD4F-E61B4921E6EB}" sibTransId="{CAC621F2-3EC2-4A8E-945B-436DD11279F0}"/>
    <dgm:cxn modelId="{A0F3D2A7-3249-42B2-AAD2-7771209573B6}" type="presOf" srcId="{06370EE4-B050-4D26-A41B-9E5487562849}" destId="{68AA413F-2B37-420F-8F40-756323B9C122}" srcOrd="0" destOrd="0" presId="urn:microsoft.com/office/officeart/2005/8/layout/vList2"/>
    <dgm:cxn modelId="{724A31DA-C2A9-44AB-BDC1-8F5EC2E972A0}" type="presOf" srcId="{6BCBE455-5E3F-4E94-9848-B36E8991B90C}" destId="{D0DF0E17-994A-4EF7-A66E-168508F7951A}" srcOrd="0" destOrd="0" presId="urn:microsoft.com/office/officeart/2005/8/layout/vList2"/>
    <dgm:cxn modelId="{0A4E619B-5F1C-421A-8F78-5F016A5DF7CD}" srcId="{CC2B583E-4049-4E39-8D87-DE827D79D462}" destId="{F7AE4D41-4566-4C08-90E5-7D443A000EDE}" srcOrd="2" destOrd="0" parTransId="{931B48E7-3313-418D-9479-A5E2ACE761CF}" sibTransId="{26006C79-363A-45A1-AC6D-E2A9BD867367}"/>
    <dgm:cxn modelId="{0BCD0BD2-688B-4592-AFB4-64E4C188384F}" srcId="{CC2B583E-4049-4E39-8D87-DE827D79D462}" destId="{6BCBE455-5E3F-4E94-9848-B36E8991B90C}" srcOrd="0" destOrd="0" parTransId="{01B7E6CE-C2A7-443C-8E83-B2D2ADE2164E}" sibTransId="{AEBF687F-C21C-481C-A57E-BD1A5A9E5EC2}"/>
    <dgm:cxn modelId="{20EE869A-A52F-4105-AA41-768D83CB2BF1}" srcId="{CC2B583E-4049-4E39-8D87-DE827D79D462}" destId="{06370EE4-B050-4D26-A41B-9E5487562849}" srcOrd="1" destOrd="0" parTransId="{9A76CA53-D2C2-472F-8A79-E5A8F4EAFD8C}" sibTransId="{F2B15A05-770C-4F37-AB8C-BD319503960E}"/>
    <dgm:cxn modelId="{15A1DDF1-ECAE-494E-A7E4-8DAD8AAB0275}" type="presOf" srcId="{F7AE4D41-4566-4C08-90E5-7D443A000EDE}" destId="{3B80254D-A270-4773-BB96-E978AF6796E4}" srcOrd="0" destOrd="0" presId="urn:microsoft.com/office/officeart/2005/8/layout/vList2"/>
    <dgm:cxn modelId="{44ECE3E4-C186-4F49-A806-8C8A727CEFB0}" type="presParOf" srcId="{34AEE5F2-F88A-4CB9-A940-DC0E9061BAF2}" destId="{D0DF0E17-994A-4EF7-A66E-168508F7951A}" srcOrd="0" destOrd="0" presId="urn:microsoft.com/office/officeart/2005/8/layout/vList2"/>
    <dgm:cxn modelId="{BE3C2C89-B722-4AAF-B9E0-DA617601F2F6}" type="presParOf" srcId="{34AEE5F2-F88A-4CB9-A940-DC0E9061BAF2}" destId="{8D2F1E7E-0778-4216-8DD2-1FF71FEFFA7C}" srcOrd="1" destOrd="0" presId="urn:microsoft.com/office/officeart/2005/8/layout/vList2"/>
    <dgm:cxn modelId="{8F722CA3-ABFD-40D9-9667-BCC5240632FE}" type="presParOf" srcId="{34AEE5F2-F88A-4CB9-A940-DC0E9061BAF2}" destId="{68AA413F-2B37-420F-8F40-756323B9C122}" srcOrd="2" destOrd="0" presId="urn:microsoft.com/office/officeart/2005/8/layout/vList2"/>
    <dgm:cxn modelId="{9EAE72B1-C1DE-494F-8B92-05C1E4AC6C8C}" type="presParOf" srcId="{34AEE5F2-F88A-4CB9-A940-DC0E9061BAF2}" destId="{F2F72205-7A17-4B75-86D8-258720AB3000}" srcOrd="3" destOrd="0" presId="urn:microsoft.com/office/officeart/2005/8/layout/vList2"/>
    <dgm:cxn modelId="{AA8CA6A9-DA37-4F46-8D30-33DE99450EBB}" type="presParOf" srcId="{34AEE5F2-F88A-4CB9-A940-DC0E9061BAF2}" destId="{3B80254D-A270-4773-BB96-E978AF6796E4}" srcOrd="4" destOrd="0" presId="urn:microsoft.com/office/officeart/2005/8/layout/vList2"/>
    <dgm:cxn modelId="{DD52E7D9-D220-40AF-ABD2-4886E1CAD86A}" type="presParOf" srcId="{34AEE5F2-F88A-4CB9-A940-DC0E9061BAF2}" destId="{C56552D5-7675-4E13-B91D-E9C17557E252}" srcOrd="5" destOrd="0" presId="urn:microsoft.com/office/officeart/2005/8/layout/vList2"/>
    <dgm:cxn modelId="{67A4C2D5-C263-4E75-B6F6-12BE0C2597D5}" type="presParOf" srcId="{34AEE5F2-F88A-4CB9-A940-DC0E9061BAF2}" destId="{FE136E24-E207-4A51-8012-91A3F16D639F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5" minVer="http://schemas.openxmlformats.org/drawingml/2006/diagram"/>
    </a:ext>
  </dgm:extLst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i="0">
                <a:latin typeface="Calibri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i="0">
                <a:latin typeface="Calibri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74F3079E-69F9-4A1E-8267-1CAA45F47902}" type="datetime1">
              <a:rPr lang="en-US"/>
              <a:pPr>
                <a:defRPr/>
              </a:pPr>
              <a:t>12/28/2018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i="0">
                <a:latin typeface="Calibri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i="0">
                <a:latin typeface="Calibri" pitchFamily="34" charset="0"/>
                <a:ea typeface="ヒラギノ角ゴ Pro W3"/>
                <a:cs typeface="ヒラギノ角ゴ Pro W3"/>
              </a:defRPr>
            </a:lvl1pPr>
          </a:lstStyle>
          <a:p>
            <a:fld id="{C843FB07-0874-4731-B2D9-AF338C05C074}" type="slidenum">
              <a:rPr lang="en-US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ＭＳ Ｐゴシック" charset="-128"/>
      </a:defRPr>
    </a:lvl1pPr>
    <a:lvl2pPr marL="803275" indent="-346075" algn="l" rtl="0" eaLnBrk="0" fontAlgn="base" hangingPunct="0">
      <a:spcBef>
        <a:spcPct val="30000"/>
      </a:spcBef>
      <a:spcAft>
        <a:spcPct val="0"/>
      </a:spcAft>
      <a:buFont typeface="Arial" pitchFamily="34" charset="0"/>
      <a:buChar char="•"/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ar-SA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4C53203-0CAA-412D-9A3B-6727D9924DEC}" type="slidenum">
              <a:rPr lang="en-US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r-FR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AB7F5B5-0196-4D1B-918E-357AD41736DF}" type="slidenum">
              <a:rPr lang="en-US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r-FR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849A190-BAE1-48F3-8E4E-5A3052622393}" type="slidenum">
              <a:rPr lang="en-US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r-FR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23500B8-238C-43EC-8655-0C2D1AE117BA}" type="slidenum">
              <a:rPr lang="en-US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en-US" smtClean="0"/>
              <a:t>. </a:t>
            </a: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2D513D3-8FDA-4145-909E-32B51F644F93}" type="slidenum">
              <a:rPr lang="en-US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r-FR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59F0DF9-849E-4F57-87A5-E3C93FE2A5AC}" type="slidenum">
              <a:rPr lang="en-US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r-FR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3E8033C-237E-4C7A-A7AD-A9EFC58542A2}" type="slidenum">
              <a:rPr lang="en-US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" name="Notes Placehold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85000" lnSpcReduction="20000"/>
          </a:bodyPr>
          <a:lstStyle/>
          <a:p>
            <a:pPr>
              <a:defRPr/>
            </a:pPr>
            <a:endParaRPr lang="en-US" i="1" dirty="0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7B05FB8-2932-40A1-AC4A-BFF1CDA1909E}" type="slidenum">
              <a:rPr lang="en-US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" name="Notes Placehold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dirty="0" smtClean="0"/>
              <a:t>.</a:t>
            </a:r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8C290D8-80D2-4C2E-8B0D-09B72BDE1F5E}" type="slidenum">
              <a:rPr lang="en-US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" name="Notes Placehold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85000" lnSpcReduction="20000"/>
          </a:bodyPr>
          <a:lstStyle/>
          <a:p>
            <a:pPr>
              <a:defRPr/>
            </a:pPr>
            <a:endParaRPr lang="en-US" dirty="0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46B3AB9-0AF8-49FB-B883-2DA4651E8ECB}" type="slidenum">
              <a:rPr lang="en-US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r-FR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6E21CBA-3980-4739-8E27-1556936BB24E}" type="slidenum">
              <a:rPr lang="en-US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r-FR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C44CFB7-3FA9-4BBD-A130-AF72792ED3F5}" type="slidenum">
              <a:rPr lang="en-US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r-FR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FFB6DF7-B7F4-4764-AE4A-58D7410716C0}" type="slidenum">
              <a:rPr lang="en-US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r-FR" smtClean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9991B63-84A1-4AC1-A47D-8D57BDD49BB1}" type="slidenum">
              <a:rPr lang="en-US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r-FR" smtClean="0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AEE32C6-8334-4A66-961D-89F12D22E3AA}" type="slidenum">
              <a:rPr lang="en-US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" name="Notes Placehold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85000" lnSpcReduction="10000"/>
          </a:bodyPr>
          <a:lstStyle/>
          <a:p>
            <a:pPr>
              <a:defRPr/>
            </a:pPr>
            <a:endParaRPr lang="en-US" dirty="0" smtClean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90EDB2C-C00F-4B4F-919F-0A02B727C80A}" type="slidenum">
              <a:rPr lang="en-US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r-FR" smtClean="0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A36CE08-0A69-440E-AC67-5188429A4EC4}" type="slidenum">
              <a:rPr lang="en-US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r-FR" smtClean="0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58B777A-119E-450A-B56A-4791C206272A}" type="slidenum">
              <a:rPr lang="en-US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" name="Notes Placehold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2500" lnSpcReduction="20000"/>
          </a:bodyPr>
          <a:lstStyle/>
          <a:p>
            <a:pPr>
              <a:defRPr/>
            </a:pPr>
            <a:endParaRPr lang="en-US" dirty="0" smtClean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377C937-3165-4D6A-87BA-F2669EBA14AF}" type="slidenum">
              <a:rPr lang="en-US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" name="Notes Placehold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55000" lnSpcReduction="20000"/>
          </a:bodyPr>
          <a:lstStyle/>
          <a:p>
            <a:pPr>
              <a:defRPr/>
            </a:pPr>
            <a:endParaRPr lang="en-US" dirty="0" smtClean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77318A7-99CC-4300-BD4F-D53561D6561A}" type="slidenum">
              <a:rPr lang="en-US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" name="Notes Placehold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2500"/>
          </a:bodyPr>
          <a:lstStyle/>
          <a:p>
            <a:pPr>
              <a:defRPr/>
            </a:pPr>
            <a:endParaRPr lang="en-US" dirty="0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0CF602D-7B9E-4563-B00C-3EAE98651F6B}" type="slidenum">
              <a:rPr lang="en-US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" name="Notes Placehold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55000" lnSpcReduction="20000"/>
          </a:bodyPr>
          <a:lstStyle/>
          <a:p>
            <a:pPr>
              <a:defRPr/>
            </a:pPr>
            <a:endParaRPr lang="en-US" dirty="0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3B419F1-3D98-4A84-AB84-115E7E02ACFB}" type="slidenum">
              <a:rPr lang="en-US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" name="Notes Placehold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85000" lnSpcReduction="20000"/>
          </a:bodyPr>
          <a:lstStyle/>
          <a:p>
            <a:pPr>
              <a:defRPr/>
            </a:pPr>
            <a:endParaRPr lang="en-US" dirty="0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2793C96-D62A-475C-A90D-CBE3D7091C8B}" type="slidenum">
              <a:rPr lang="en-US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r-FR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42C068E-DD18-4012-97D2-3FA75A46B53F}" type="slidenum">
              <a:rPr lang="en-US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" name="Notes Placehold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2500" lnSpcReduction="10000"/>
          </a:bodyPr>
          <a:lstStyle/>
          <a:p>
            <a:pPr>
              <a:defRPr/>
            </a:pPr>
            <a:endParaRPr lang="en-US" dirty="0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8E736F8-A1CA-4DA3-BEE8-D68CFE7C175B}" type="slidenum">
              <a:rPr lang="en-US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r-FR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434787E-194E-4A2F-912E-1F01C11DD783}" type="slidenum">
              <a:rPr lang="en-US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r-FR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F492B9D-7405-426D-B301-10B4A2BA288E}" type="slidenum">
              <a:rPr lang="en-US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 txBox="1">
            <a:spLocks noChangeArrowheads="1"/>
          </p:cNvSpPr>
          <p:nvPr userDrawn="1"/>
        </p:nvSpPr>
        <p:spPr bwMode="auto">
          <a:xfrm>
            <a:off x="6248400" y="6477000"/>
            <a:ext cx="1965325" cy="198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 algn="ctr" eaLnBrk="1" hangingPunct="1">
              <a:lnSpc>
                <a:spcPct val="102000"/>
              </a:lnSpc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</a:tabLst>
            </a:pPr>
            <a:r>
              <a:rPr lang="en-US" sz="1600" b="1" i="0">
                <a:cs typeface="Tahoma" pitchFamily="34" charset="0"/>
              </a:rPr>
              <a:t>10-</a:t>
            </a:r>
            <a:fld id="{F62C3E7E-9FC7-4457-9BDB-63769CE1193C}" type="slidenum">
              <a:rPr lang="en-US" sz="1600" b="1" i="0">
                <a:cs typeface="Tahoma" pitchFamily="34" charset="0"/>
              </a:rPr>
              <a:pPr algn="ctr" eaLnBrk="1" hangingPunct="1">
                <a:lnSpc>
                  <a:spcPct val="102000"/>
                </a:lnSpc>
                <a:buFont typeface="Wingdings" pitchFamily="2" charset="2"/>
                <a:buNone/>
                <a:tabLst>
                  <a:tab pos="723900" algn="l"/>
                  <a:tab pos="1447800" algn="l"/>
                  <a:tab pos="2171700" algn="l"/>
                </a:tabLst>
              </a:pPr>
              <a:t>‹N°›</a:t>
            </a:fld>
            <a:endParaRPr lang="en-US" sz="1600" b="1" i="0">
              <a:cs typeface="Tahoma" pitchFamily="34" charset="0"/>
            </a:endParaRPr>
          </a:p>
        </p:txBody>
      </p:sp>
      <p:sp>
        <p:nvSpPr>
          <p:cNvPr id="5" name="Rectangle 5"/>
          <p:cNvSpPr txBox="1">
            <a:spLocks noChangeArrowheads="1"/>
          </p:cNvSpPr>
          <p:nvPr userDrawn="1"/>
        </p:nvSpPr>
        <p:spPr bwMode="auto">
          <a:xfrm>
            <a:off x="76200" y="6400800"/>
            <a:ext cx="4495800" cy="76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eaLnBrk="1" hangingPunct="1">
              <a:lnSpc>
                <a:spcPct val="102000"/>
              </a:lnSpc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</a:tabLst>
            </a:pPr>
            <a:r>
              <a:rPr lang="en-US" sz="1400" b="1" i="0">
                <a:solidFill>
                  <a:srgbClr val="A6A6A6"/>
                </a:solidFill>
                <a:cs typeface="Tahoma" pitchFamily="34" charset="0"/>
              </a:rPr>
              <a:t>Copyright © 2012 Pearson Education, Inc.  </a:t>
            </a:r>
          </a:p>
          <a:p>
            <a:pPr eaLnBrk="1" hangingPunct="1">
              <a:lnSpc>
                <a:spcPct val="102000"/>
              </a:lnSpc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</a:tabLst>
            </a:pPr>
            <a:r>
              <a:rPr lang="en-US" sz="1400" b="1" i="0">
                <a:solidFill>
                  <a:srgbClr val="A6A6A6"/>
                </a:solidFill>
                <a:cs typeface="Tahoma" pitchFamily="34" charset="0"/>
              </a:rPr>
              <a:t>Publishing as Prentice Hall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2797175"/>
            <a:ext cx="71628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4648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33600"/>
            <a:ext cx="7620000" cy="36877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1143000"/>
          </a:xfrm>
        </p:spPr>
        <p:txBody>
          <a:bodyPr/>
          <a:lstStyle>
            <a:lvl1pPr>
              <a:defRPr b="1" i="0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7"/>
          </p:nvPr>
        </p:nvSpPr>
        <p:spPr>
          <a:xfrm>
            <a:off x="1447800" y="1371600"/>
            <a:ext cx="6172200" cy="533400"/>
          </a:xfrm>
        </p:spPr>
        <p:txBody>
          <a:bodyPr/>
          <a:lstStyle>
            <a:lvl1pPr algn="ctr">
              <a:lnSpc>
                <a:spcPts val="3000"/>
              </a:lnSpc>
              <a:spcBef>
                <a:spcPts val="0"/>
              </a:spcBef>
              <a:buNone/>
              <a:defRPr b="1" i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8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i="0">
                <a:latin typeface="Arial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BBE586D2-8A3F-4EDE-A002-DB74B484E68A}" type="datetime1">
              <a:rPr lang="en-US"/>
              <a:pPr>
                <a:defRPr/>
              </a:pPr>
              <a:t>12/28/2018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9"/>
          </p:nvPr>
        </p:nvSpPr>
        <p:spPr>
          <a:xfrm>
            <a:off x="6096000" y="632460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i="0">
                <a:latin typeface="Arial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r>
              <a:rPr lang="en-US"/>
              <a:t>Chapter #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20"/>
          </p:nvPr>
        </p:nvSpPr>
        <p:spPr>
          <a:xfrm>
            <a:off x="3352800" y="632460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i="0">
                <a:cs typeface="ヒラギノ角ゴ Pro W3"/>
              </a:defRPr>
            </a:lvl1pPr>
          </a:lstStyle>
          <a:p>
            <a:fld id="{CE8BC92E-F9C4-47FB-B4AE-6057EFCFA631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33600"/>
            <a:ext cx="7620000" cy="36877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1143000"/>
          </a:xfrm>
        </p:spPr>
        <p:txBody>
          <a:bodyPr/>
          <a:lstStyle>
            <a:lvl1pPr>
              <a:defRPr b="1" i="0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7"/>
          </p:nvPr>
        </p:nvSpPr>
        <p:spPr>
          <a:xfrm>
            <a:off x="1447800" y="1371600"/>
            <a:ext cx="6172200" cy="533400"/>
          </a:xfrm>
        </p:spPr>
        <p:txBody>
          <a:bodyPr/>
          <a:lstStyle>
            <a:lvl1pPr algn="ctr">
              <a:lnSpc>
                <a:spcPts val="3000"/>
              </a:lnSpc>
              <a:spcBef>
                <a:spcPts val="0"/>
              </a:spcBef>
              <a:buNone/>
              <a:defRPr b="1" i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8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i="0">
                <a:latin typeface="Arial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42116692-68B9-450B-8F2B-AA766B4BD571}" type="datetime1">
              <a:rPr lang="en-US"/>
              <a:pPr>
                <a:defRPr/>
              </a:pPr>
              <a:t>12/28/2018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9"/>
          </p:nvPr>
        </p:nvSpPr>
        <p:spPr>
          <a:xfrm>
            <a:off x="6096000" y="632460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i="0">
                <a:latin typeface="Arial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r>
              <a:rPr lang="en-US"/>
              <a:t>Chapter #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20"/>
          </p:nvPr>
        </p:nvSpPr>
        <p:spPr>
          <a:xfrm>
            <a:off x="3352800" y="632460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i="0">
                <a:cs typeface="ヒラギノ角ゴ Pro W3"/>
              </a:defRPr>
            </a:lvl1pPr>
          </a:lstStyle>
          <a:p>
            <a:fld id="{F6D1F54D-7850-4F6F-B88C-4E9C44BFC238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33600"/>
            <a:ext cx="7620000" cy="36877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1143000"/>
          </a:xfrm>
        </p:spPr>
        <p:txBody>
          <a:bodyPr/>
          <a:lstStyle>
            <a:lvl1pPr>
              <a:defRPr b="1" i="0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7"/>
          </p:nvPr>
        </p:nvSpPr>
        <p:spPr>
          <a:xfrm>
            <a:off x="1447800" y="1371600"/>
            <a:ext cx="6172200" cy="533400"/>
          </a:xfrm>
        </p:spPr>
        <p:txBody>
          <a:bodyPr/>
          <a:lstStyle>
            <a:lvl1pPr algn="ctr">
              <a:lnSpc>
                <a:spcPts val="3000"/>
              </a:lnSpc>
              <a:spcBef>
                <a:spcPts val="0"/>
              </a:spcBef>
              <a:buNone/>
              <a:defRPr b="1" i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8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i="0">
                <a:latin typeface="Arial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84B6FD88-01A8-49E7-98DC-158E6889AA7B}" type="datetime1">
              <a:rPr lang="en-US"/>
              <a:pPr>
                <a:defRPr/>
              </a:pPr>
              <a:t>12/28/2018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9"/>
          </p:nvPr>
        </p:nvSpPr>
        <p:spPr>
          <a:xfrm>
            <a:off x="6096000" y="632460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i="0">
                <a:latin typeface="Arial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r>
              <a:rPr lang="en-US"/>
              <a:t>Chapter #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20"/>
          </p:nvPr>
        </p:nvSpPr>
        <p:spPr>
          <a:xfrm>
            <a:off x="3352800" y="632460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i="0">
                <a:cs typeface="ヒラギノ角ゴ Pro W3"/>
              </a:defRPr>
            </a:lvl1pPr>
          </a:lstStyle>
          <a:p>
            <a:fld id="{8EA39504-8EF0-4DFC-BF5B-37DF349FBEC3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>
            <a:lvl1pPr>
              <a:lnSpc>
                <a:spcPts val="3600"/>
              </a:lnSpc>
              <a:defRPr sz="4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914400" y="1447800"/>
            <a:ext cx="7162800" cy="381000"/>
          </a:xfrm>
        </p:spPr>
        <p:txBody>
          <a:bodyPr/>
          <a:lstStyle>
            <a:lvl1pPr algn="ctr">
              <a:buNone/>
              <a:defRPr sz="2800" b="1" i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i="0">
                <a:latin typeface="Arial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i="0">
                <a:latin typeface="Arial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i="0">
                <a:latin typeface="Arial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i="0">
                <a:latin typeface="Arial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914400" y="1600200"/>
            <a:ext cx="7162800" cy="381000"/>
          </a:xfrm>
        </p:spPr>
        <p:txBody>
          <a:bodyPr/>
          <a:lstStyle>
            <a:lvl1pPr algn="ctr">
              <a:buNone/>
              <a:defRPr sz="2800" b="1" i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4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i="0">
                <a:latin typeface="Arial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5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i="0">
                <a:latin typeface="Arial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i="0">
                <a:latin typeface="Arial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i="0">
                <a:latin typeface="Arial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05000"/>
            <a:ext cx="77724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i="0">
                <a:latin typeface="Arial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0" y="632460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i="0">
                <a:latin typeface="Arial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i="0">
                <a:latin typeface="Arial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i="0">
                <a:latin typeface="Arial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" name="Rectangle 5"/>
          <p:cNvSpPr txBox="1">
            <a:spLocks noChangeArrowheads="1"/>
          </p:cNvSpPr>
          <p:nvPr userDrawn="1"/>
        </p:nvSpPr>
        <p:spPr bwMode="auto">
          <a:xfrm>
            <a:off x="6248400" y="6477000"/>
            <a:ext cx="1965325" cy="198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 algn="ctr" eaLnBrk="1" hangingPunct="1">
              <a:lnSpc>
                <a:spcPct val="102000"/>
              </a:lnSpc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</a:tabLst>
            </a:pPr>
            <a:r>
              <a:rPr lang="en-US" sz="1600" b="1" i="0">
                <a:cs typeface="Tahoma" pitchFamily="34" charset="0"/>
              </a:rPr>
              <a:t>10-</a:t>
            </a:r>
            <a:fld id="{77F40A44-CE96-4C89-8ABA-24875207DA9D}" type="slidenum">
              <a:rPr lang="en-US" sz="1600" b="1" i="0">
                <a:cs typeface="Tahoma" pitchFamily="34" charset="0"/>
              </a:rPr>
              <a:pPr algn="ctr" eaLnBrk="1" hangingPunct="1">
                <a:lnSpc>
                  <a:spcPct val="102000"/>
                </a:lnSpc>
                <a:buFont typeface="Wingdings" pitchFamily="2" charset="2"/>
                <a:buNone/>
                <a:tabLst>
                  <a:tab pos="723900" algn="l"/>
                  <a:tab pos="1447800" algn="l"/>
                  <a:tab pos="2171700" algn="l"/>
                </a:tabLst>
              </a:pPr>
              <a:t>‹N°›</a:t>
            </a:fld>
            <a:endParaRPr lang="en-US" sz="1600" b="1" i="0">
              <a:cs typeface="Tahoma" pitchFamily="34" charset="0"/>
            </a:endParaRPr>
          </a:p>
        </p:txBody>
      </p:sp>
      <p:sp>
        <p:nvSpPr>
          <p:cNvPr id="1029" name="Rectangle 5"/>
          <p:cNvSpPr txBox="1">
            <a:spLocks noChangeArrowheads="1"/>
          </p:cNvSpPr>
          <p:nvPr userDrawn="1"/>
        </p:nvSpPr>
        <p:spPr bwMode="auto">
          <a:xfrm>
            <a:off x="76200" y="6400800"/>
            <a:ext cx="4495800" cy="76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eaLnBrk="1" hangingPunct="1">
              <a:lnSpc>
                <a:spcPct val="102000"/>
              </a:lnSpc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</a:tabLst>
            </a:pPr>
            <a:r>
              <a:rPr lang="en-US" sz="1400" b="1" i="0">
                <a:solidFill>
                  <a:srgbClr val="A6A6A6"/>
                </a:solidFill>
                <a:cs typeface="Tahoma" pitchFamily="34" charset="0"/>
              </a:rPr>
              <a:t>Copyright © 2012 Pearson Education, Inc.  </a:t>
            </a:r>
          </a:p>
          <a:p>
            <a:pPr eaLnBrk="1" hangingPunct="1">
              <a:lnSpc>
                <a:spcPct val="102000"/>
              </a:lnSpc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</a:tabLst>
            </a:pPr>
            <a:r>
              <a:rPr lang="en-US" sz="1400" b="1" i="0">
                <a:solidFill>
                  <a:srgbClr val="A6A6A6"/>
                </a:solidFill>
                <a:cs typeface="Tahoma" pitchFamily="34" charset="0"/>
              </a:rPr>
              <a:t>Publishing as Prentice Hall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ヒラギノ角ゴ Pro W3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ea typeface="ヒラギノ角ゴ Pro W3" pitchFamily="1" charset="-128"/>
          <a:cs typeface="ヒラギノ角ゴ Pro W3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ea typeface="ヒラギノ角ゴ Pro W3" pitchFamily="1" charset="-128"/>
          <a:cs typeface="ヒラギノ角ゴ Pro W3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ea typeface="ヒラギノ角ゴ Pro W3" pitchFamily="1" charset="-128"/>
          <a:cs typeface="ヒラギノ角ゴ Pro W3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ea typeface="ヒラギノ角ゴ Pro W3" pitchFamily="1" charset="-128"/>
          <a:cs typeface="ヒラギノ角ゴ Pro W3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pitchFamily="1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pitchFamily="1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pitchFamily="1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pitchFamily="1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ctrTitle"/>
          </p:nvPr>
        </p:nvSpPr>
        <p:spPr>
          <a:xfrm>
            <a:off x="990600" y="2057400"/>
            <a:ext cx="7162800" cy="1470025"/>
          </a:xfrm>
        </p:spPr>
        <p:txBody>
          <a:bodyPr/>
          <a:lstStyle/>
          <a:p>
            <a:pPr eaLnBrk="1" hangingPunct="1"/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Chapter Ten</a:t>
            </a:r>
          </a:p>
        </p:txBody>
      </p:sp>
      <p:sp>
        <p:nvSpPr>
          <p:cNvPr id="15363" name="Subtitle 2"/>
          <p:cNvSpPr>
            <a:spLocks noGrp="1"/>
          </p:cNvSpPr>
          <p:nvPr>
            <p:ph type="subTitle" idx="1"/>
          </p:nvPr>
        </p:nvSpPr>
        <p:spPr>
          <a:xfrm>
            <a:off x="1447800" y="3886200"/>
            <a:ext cx="6400800" cy="1752600"/>
          </a:xfrm>
        </p:spPr>
        <p:txBody>
          <a:bodyPr/>
          <a:lstStyle/>
          <a:p>
            <a:r>
              <a:rPr lang="en-US" b="1" smtClean="0"/>
              <a:t>Pricing:</a:t>
            </a:r>
          </a:p>
          <a:p>
            <a:r>
              <a:rPr lang="en-US" b="1" smtClean="0"/>
              <a:t>Understanding and Capturing Customer Value</a:t>
            </a:r>
            <a:endParaRPr lang="en-US" sz="3600" smtClean="0"/>
          </a:p>
        </p:txBody>
      </p:sp>
      <p:sp>
        <p:nvSpPr>
          <p:cNvPr id="15364" name="Rectangle 3"/>
          <p:cNvSpPr>
            <a:spLocks noChangeArrowheads="1"/>
          </p:cNvSpPr>
          <p:nvPr/>
        </p:nvSpPr>
        <p:spPr bwMode="auto">
          <a:xfrm>
            <a:off x="457200" y="6477000"/>
            <a:ext cx="4572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800" i="0">
                <a:cs typeface="ヒラギノ角ゴ Pro W3"/>
              </a:rPr>
              <a:t>Copyright ©2014 by Pearson Education, Inc. All rights reserved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Major Pricing Strategies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  <a:p>
            <a:r>
              <a:rPr lang="en-US" b="1" smtClean="0"/>
              <a:t>Value-added pricing </a:t>
            </a:r>
            <a:r>
              <a:rPr lang="en-US" smtClean="0"/>
              <a:t>attaches value-added features and services to differentiate offers, support higher prices, and build pricing power</a:t>
            </a:r>
          </a:p>
          <a:p>
            <a:endParaRPr lang="en-US" smtClean="0"/>
          </a:p>
        </p:txBody>
      </p:sp>
      <p:sp>
        <p:nvSpPr>
          <p:cNvPr id="33796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mtClean="0"/>
              <a:t>Customer Value-Based Pricing</a:t>
            </a:r>
          </a:p>
          <a:p>
            <a:endParaRPr lang="en-US" smtClean="0"/>
          </a:p>
        </p:txBody>
      </p:sp>
      <p:sp>
        <p:nvSpPr>
          <p:cNvPr id="33797" name="Rectangle 3"/>
          <p:cNvSpPr>
            <a:spLocks noChangeArrowheads="1"/>
          </p:cNvSpPr>
          <p:nvPr/>
        </p:nvSpPr>
        <p:spPr bwMode="auto">
          <a:xfrm>
            <a:off x="457200" y="6477000"/>
            <a:ext cx="4572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800" i="0">
                <a:cs typeface="ヒラギノ角ゴ Pro W3"/>
              </a:rPr>
              <a:t>Copyright ©2014 by Pearson Education, Inc. All rights reserved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/>
              <a:t>Major Pricing Strategies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533400" indent="-533400" algn="ctr">
              <a:buFontTx/>
              <a:buNone/>
            </a:pPr>
            <a:endParaRPr lang="en-US" b="1" i="1" smtClean="0">
              <a:latin typeface="Times New Roman" pitchFamily="18" charset="0"/>
            </a:endParaRPr>
          </a:p>
          <a:p>
            <a:pPr marL="533400" indent="-533400">
              <a:buFontTx/>
              <a:buNone/>
            </a:pPr>
            <a:r>
              <a:rPr lang="en-US" b="1" smtClean="0"/>
              <a:t>Cost-based pricing </a:t>
            </a:r>
            <a:r>
              <a:rPr lang="en-US" smtClean="0"/>
              <a:t> setting prices based on the costs for producing, distributing, and selling the product plus a fair rate of return for effort and risk</a:t>
            </a:r>
          </a:p>
          <a:p>
            <a:pPr marL="533400" indent="-533400">
              <a:buFontTx/>
              <a:buNone/>
            </a:pPr>
            <a:r>
              <a:rPr lang="en-US" smtClean="0"/>
              <a:t>Cost-based pricing adds a standard markup to the cost of the product</a:t>
            </a:r>
          </a:p>
        </p:txBody>
      </p:sp>
      <p:sp>
        <p:nvSpPr>
          <p:cNvPr id="3584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mtClean="0">
                <a:latin typeface="Arial" pitchFamily="34" charset="0"/>
              </a:rPr>
              <a:t>Cost-Based Pricing</a:t>
            </a:r>
          </a:p>
          <a:p>
            <a:endParaRPr lang="en-US" smtClean="0">
              <a:latin typeface="Arial" pitchFamily="34" charset="0"/>
            </a:endParaRPr>
          </a:p>
        </p:txBody>
      </p:sp>
      <p:sp>
        <p:nvSpPr>
          <p:cNvPr id="35845" name="Rectangle 3"/>
          <p:cNvSpPr>
            <a:spLocks noChangeArrowheads="1"/>
          </p:cNvSpPr>
          <p:nvPr/>
        </p:nvSpPr>
        <p:spPr bwMode="auto">
          <a:xfrm>
            <a:off x="457200" y="6477000"/>
            <a:ext cx="4572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800" i="0">
                <a:cs typeface="ヒラギノ角ゴ Pro W3"/>
              </a:rPr>
              <a:t>Copyright ©2014 by Pearson Education, Inc. All rights reserved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/>
              <a:t>Major Pricing Strategies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1524000" y="1905000"/>
            <a:ext cx="6400800" cy="4114800"/>
          </a:xfrm>
        </p:spPr>
        <p:txBody>
          <a:bodyPr/>
          <a:lstStyle/>
          <a:p>
            <a:pPr marL="533400" indent="-533400" algn="ctr">
              <a:buFontTx/>
              <a:buNone/>
            </a:pPr>
            <a:endParaRPr lang="en-US" b="1" i="1" smtClean="0">
              <a:solidFill>
                <a:srgbClr val="1A643E"/>
              </a:solidFill>
              <a:latin typeface="Times New Roman" pitchFamily="18" charset="0"/>
            </a:endParaRPr>
          </a:p>
          <a:p>
            <a:pPr marL="533400" indent="-533400">
              <a:buFontTx/>
              <a:buNone/>
            </a:pPr>
            <a:r>
              <a:rPr lang="en-US" b="1" smtClean="0"/>
              <a:t>Fixed costs</a:t>
            </a:r>
            <a:r>
              <a:rPr lang="en-US" smtClean="0"/>
              <a:t> are the costs that do not vary with production or sales level </a:t>
            </a:r>
          </a:p>
          <a:p>
            <a:pPr marL="933450" lvl="1" indent="-533400"/>
            <a:r>
              <a:rPr lang="en-US" smtClean="0"/>
              <a:t>Rent</a:t>
            </a:r>
          </a:p>
          <a:p>
            <a:pPr marL="933450" lvl="1" indent="-533400"/>
            <a:r>
              <a:rPr lang="en-US" smtClean="0"/>
              <a:t>Heat</a:t>
            </a:r>
          </a:p>
          <a:p>
            <a:pPr marL="933450" lvl="1" indent="-533400"/>
            <a:r>
              <a:rPr lang="en-US" smtClean="0"/>
              <a:t>Interest</a:t>
            </a:r>
          </a:p>
          <a:p>
            <a:pPr marL="933450" lvl="1" indent="-533400"/>
            <a:r>
              <a:rPr lang="en-US" smtClean="0"/>
              <a:t>Executive salaries</a:t>
            </a:r>
          </a:p>
        </p:txBody>
      </p:sp>
      <p:sp>
        <p:nvSpPr>
          <p:cNvPr id="37892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mtClean="0"/>
              <a:t>Cost-Based Pricing</a:t>
            </a:r>
          </a:p>
          <a:p>
            <a:endParaRPr lang="en-US" smtClean="0">
              <a:latin typeface="Arial" pitchFamily="34" charset="0"/>
            </a:endParaRPr>
          </a:p>
        </p:txBody>
      </p:sp>
      <p:sp>
        <p:nvSpPr>
          <p:cNvPr id="37893" name="Rectangle 3"/>
          <p:cNvSpPr>
            <a:spLocks noChangeArrowheads="1"/>
          </p:cNvSpPr>
          <p:nvPr/>
        </p:nvSpPr>
        <p:spPr bwMode="auto">
          <a:xfrm>
            <a:off x="457200" y="6477000"/>
            <a:ext cx="4572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800" i="0">
                <a:cs typeface="ヒラギノ角ゴ Pro W3"/>
              </a:rPr>
              <a:t>Copyright ©2014 by Pearson Education, Inc. All rights reserved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smtClean="0">
                <a:solidFill>
                  <a:srgbClr val="0000FF"/>
                </a:solidFill>
              </a:rPr>
              <a:t/>
            </a:r>
            <a:br>
              <a:rPr lang="en-US" sz="2800" smtClean="0">
                <a:solidFill>
                  <a:srgbClr val="0000FF"/>
                </a:solidFill>
              </a:rPr>
            </a:br>
            <a:r>
              <a:rPr lang="en-US" sz="3200" smtClean="0"/>
              <a:t>Major Pricing Strategies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533400" indent="-533400" algn="ctr">
              <a:buFontTx/>
              <a:buNone/>
            </a:pPr>
            <a:endParaRPr lang="en-US" b="1" i="1" smtClean="0">
              <a:latin typeface="Times New Roman" pitchFamily="18" charset="0"/>
            </a:endParaRPr>
          </a:p>
          <a:p>
            <a:pPr marL="533400" indent="-533400">
              <a:buFontTx/>
              <a:buNone/>
            </a:pPr>
            <a:r>
              <a:rPr lang="en-US" b="1" smtClean="0"/>
              <a:t>Variable costs</a:t>
            </a:r>
            <a:r>
              <a:rPr lang="en-US" smtClean="0"/>
              <a:t> are the costs that vary with the level of production</a:t>
            </a:r>
          </a:p>
          <a:p>
            <a:pPr marL="933450" lvl="1" indent="-533400"/>
            <a:r>
              <a:rPr lang="en-US" smtClean="0"/>
              <a:t>Packaging</a:t>
            </a:r>
          </a:p>
          <a:p>
            <a:pPr marL="933450" lvl="1" indent="-533400"/>
            <a:r>
              <a:rPr lang="en-US" smtClean="0"/>
              <a:t>Raw materials</a:t>
            </a:r>
          </a:p>
        </p:txBody>
      </p:sp>
      <p:sp>
        <p:nvSpPr>
          <p:cNvPr id="39940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mtClean="0">
                <a:latin typeface="Arial" pitchFamily="34" charset="0"/>
              </a:rPr>
              <a:t>Cost-Based Pricing</a:t>
            </a:r>
          </a:p>
          <a:p>
            <a:endParaRPr lang="en-US" smtClean="0">
              <a:latin typeface="Arial" pitchFamily="34" charset="0"/>
            </a:endParaRPr>
          </a:p>
        </p:txBody>
      </p:sp>
      <p:sp>
        <p:nvSpPr>
          <p:cNvPr id="39941" name="Rectangle 3"/>
          <p:cNvSpPr>
            <a:spLocks noChangeArrowheads="1"/>
          </p:cNvSpPr>
          <p:nvPr/>
        </p:nvSpPr>
        <p:spPr bwMode="auto">
          <a:xfrm>
            <a:off x="457200" y="6477000"/>
            <a:ext cx="4572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800" i="0">
                <a:cs typeface="ヒラギノ角ゴ Pro W3"/>
              </a:rPr>
              <a:t>Copyright ©2014 by Pearson Education, Inc. All rights reserved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/>
              <a:t>Major Pricing Strategies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1066800" y="1981200"/>
            <a:ext cx="6934200" cy="4114800"/>
          </a:xfrm>
        </p:spPr>
        <p:txBody>
          <a:bodyPr/>
          <a:lstStyle/>
          <a:p>
            <a:pPr marL="533400" indent="-533400" algn="ctr">
              <a:buFontTx/>
              <a:buNone/>
            </a:pPr>
            <a:endParaRPr lang="en-US" b="1" i="1" smtClean="0">
              <a:latin typeface="Times New Roman" pitchFamily="18" charset="0"/>
            </a:endParaRPr>
          </a:p>
          <a:p>
            <a:pPr marL="533400" indent="-533400">
              <a:buFontTx/>
              <a:buNone/>
            </a:pPr>
            <a:r>
              <a:rPr lang="en-US" b="1" smtClean="0"/>
              <a:t>Total costs</a:t>
            </a:r>
            <a:r>
              <a:rPr lang="en-US" smtClean="0"/>
              <a:t> are the sum of the fixed and variable costs for any given level of production</a:t>
            </a:r>
          </a:p>
          <a:p>
            <a:pPr marL="533400" indent="-533400">
              <a:buFontTx/>
              <a:buNone/>
            </a:pPr>
            <a:endParaRPr lang="en-US" smtClean="0"/>
          </a:p>
        </p:txBody>
      </p:sp>
      <p:sp>
        <p:nvSpPr>
          <p:cNvPr id="41988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mtClean="0">
                <a:latin typeface="Arial" pitchFamily="34" charset="0"/>
              </a:rPr>
              <a:t>Cost-Based Pricing</a:t>
            </a:r>
          </a:p>
          <a:p>
            <a:endParaRPr lang="en-US" smtClean="0">
              <a:latin typeface="Arial" pitchFamily="34" charset="0"/>
            </a:endParaRPr>
          </a:p>
        </p:txBody>
      </p:sp>
      <p:sp>
        <p:nvSpPr>
          <p:cNvPr id="41989" name="Rectangle 3"/>
          <p:cNvSpPr>
            <a:spLocks noChangeArrowheads="1"/>
          </p:cNvSpPr>
          <p:nvPr/>
        </p:nvSpPr>
        <p:spPr bwMode="auto">
          <a:xfrm>
            <a:off x="457200" y="6477000"/>
            <a:ext cx="4572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800" i="0">
                <a:cs typeface="ヒラギノ角ゴ Pro W3"/>
              </a:rPr>
              <a:t>Copyright ©2014 by Pearson Education, Inc. All rights reserved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304800"/>
            <a:ext cx="7772400" cy="1143000"/>
          </a:xfrm>
        </p:spPr>
        <p:txBody>
          <a:bodyPr/>
          <a:lstStyle/>
          <a:p>
            <a:r>
              <a:rPr lang="en-US" smtClean="0"/>
              <a:t>Major Pricing Strategies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sz="quarter" idx="13"/>
          </p:nvPr>
        </p:nvSpPr>
        <p:spPr>
          <a:xfrm>
            <a:off x="1600200" y="1447800"/>
            <a:ext cx="7162800" cy="381000"/>
          </a:xfrm>
        </p:spPr>
        <p:txBody>
          <a:bodyPr/>
          <a:lstStyle/>
          <a:p>
            <a:r>
              <a:rPr lang="en-US" smtClean="0"/>
              <a:t>Costs as a Function of Production Experience</a:t>
            </a:r>
          </a:p>
          <a:p>
            <a:endParaRPr lang="en-US" smtClean="0"/>
          </a:p>
        </p:txBody>
      </p:sp>
      <p:pic>
        <p:nvPicPr>
          <p:cNvPr id="44036" name="Picture 7" descr="fig10_03w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2133600"/>
            <a:ext cx="7116763" cy="296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7" name="Rectangle 3"/>
          <p:cNvSpPr>
            <a:spLocks noChangeArrowheads="1"/>
          </p:cNvSpPr>
          <p:nvPr/>
        </p:nvSpPr>
        <p:spPr bwMode="auto">
          <a:xfrm>
            <a:off x="457200" y="6477000"/>
            <a:ext cx="4572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800" i="0">
                <a:cs typeface="ヒラギノ角ゴ Pro W3"/>
              </a:rPr>
              <a:t>Copyright ©2014 by Pearson Education, Inc. All rights reserved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Major Pricing Strategies</a:t>
            </a:r>
          </a:p>
        </p:txBody>
      </p:sp>
      <p:sp>
        <p:nvSpPr>
          <p:cNvPr id="46083" name="Content Placeholder 5"/>
          <p:cNvSpPr>
            <a:spLocks noGrp="1"/>
          </p:cNvSpPr>
          <p:nvPr>
            <p:ph idx="1"/>
          </p:nvPr>
        </p:nvSpPr>
        <p:spPr>
          <a:xfrm>
            <a:off x="381000" y="1752600"/>
            <a:ext cx="7772400" cy="1371600"/>
          </a:xfrm>
        </p:spPr>
        <p:txBody>
          <a:bodyPr/>
          <a:lstStyle/>
          <a:p>
            <a:pPr>
              <a:buFontTx/>
              <a:buNone/>
            </a:pPr>
            <a:r>
              <a:rPr lang="en-US" sz="2800" smtClean="0"/>
              <a:t>Experience or learning curve is when average cost falls as production increases because fixed costs are spread over more units</a:t>
            </a:r>
          </a:p>
        </p:txBody>
      </p:sp>
      <p:sp>
        <p:nvSpPr>
          <p:cNvPr id="46084" name="Rectangle 3"/>
          <p:cNvSpPr>
            <a:spLocks noGrp="1" noChangeArrowheads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smtClean="0"/>
          </a:p>
          <a:p>
            <a:endParaRPr lang="en-US" smtClean="0"/>
          </a:p>
        </p:txBody>
      </p:sp>
      <p:sp>
        <p:nvSpPr>
          <p:cNvPr id="46085" name="Text Box 9"/>
          <p:cNvSpPr txBox="1">
            <a:spLocks noChangeArrowheads="1"/>
          </p:cNvSpPr>
          <p:nvPr/>
        </p:nvSpPr>
        <p:spPr bwMode="auto">
          <a:xfrm>
            <a:off x="457200" y="1143000"/>
            <a:ext cx="79787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800" b="1" i="0">
                <a:solidFill>
                  <a:schemeClr val="tx2"/>
                </a:solidFill>
                <a:cs typeface="ヒラギノ角ゴ Pro W3"/>
              </a:rPr>
              <a:t>Costs as a Function of Production Experience</a:t>
            </a:r>
          </a:p>
        </p:txBody>
      </p:sp>
      <p:pic>
        <p:nvPicPr>
          <p:cNvPr id="46086" name="Picture 7" descr="fig10_04w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33600" y="3200400"/>
            <a:ext cx="4648200" cy="313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7" name="Rectangle 3"/>
          <p:cNvSpPr>
            <a:spLocks noChangeArrowheads="1"/>
          </p:cNvSpPr>
          <p:nvPr/>
        </p:nvSpPr>
        <p:spPr bwMode="auto">
          <a:xfrm>
            <a:off x="457200" y="6477000"/>
            <a:ext cx="4572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800" i="0">
                <a:cs typeface="ヒラギノ角ゴ Pro W3"/>
              </a:rPr>
              <a:t>Copyright ©2014 by Pearson Education, Inc. All rights reserved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Major Pricing Strategies</a:t>
            </a:r>
          </a:p>
        </p:txBody>
      </p:sp>
      <p:sp>
        <p:nvSpPr>
          <p:cNvPr id="48131" name="Content Placeholder 13"/>
          <p:cNvSpPr>
            <a:spLocks noGrp="1"/>
          </p:cNvSpPr>
          <p:nvPr>
            <p:ph idx="1"/>
          </p:nvPr>
        </p:nvSpPr>
        <p:spPr>
          <a:xfrm>
            <a:off x="1219200" y="1828800"/>
            <a:ext cx="7162800" cy="4267200"/>
          </a:xfrm>
        </p:spPr>
        <p:txBody>
          <a:bodyPr/>
          <a:lstStyle/>
          <a:p>
            <a:r>
              <a:rPr lang="en-US" smtClean="0"/>
              <a:t>Cost-plus pricing adds a standard markup to the cost of the product</a:t>
            </a:r>
          </a:p>
          <a:p>
            <a:r>
              <a:rPr lang="en-US" smtClean="0"/>
              <a:t>Benefits</a:t>
            </a:r>
          </a:p>
          <a:p>
            <a:pPr lvl="1"/>
            <a:r>
              <a:rPr lang="en-US" sz="2400" smtClean="0"/>
              <a:t>Sellers are certain about costs</a:t>
            </a:r>
          </a:p>
          <a:p>
            <a:pPr lvl="1"/>
            <a:r>
              <a:rPr lang="en-US" sz="2400" smtClean="0"/>
              <a:t>Prices are similar in industry and price competition is minimized</a:t>
            </a:r>
          </a:p>
          <a:p>
            <a:pPr lvl="1"/>
            <a:r>
              <a:rPr lang="en-US" sz="2400" smtClean="0"/>
              <a:t>Buyers feel it is fair</a:t>
            </a:r>
          </a:p>
          <a:p>
            <a:r>
              <a:rPr lang="en-US" smtClean="0"/>
              <a:t>Disadvantages</a:t>
            </a:r>
          </a:p>
          <a:p>
            <a:pPr lvl="1"/>
            <a:r>
              <a:rPr lang="en-US" smtClean="0"/>
              <a:t>Ignores demand and competitor prices</a:t>
            </a:r>
          </a:p>
          <a:p>
            <a:endParaRPr lang="en-US" smtClean="0"/>
          </a:p>
        </p:txBody>
      </p:sp>
      <p:sp>
        <p:nvSpPr>
          <p:cNvPr id="48132" name="Rectangle 3"/>
          <p:cNvSpPr>
            <a:spLocks noGrp="1" noChangeArrowheads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smtClean="0"/>
          </a:p>
          <a:p>
            <a:endParaRPr lang="en-US" smtClean="0"/>
          </a:p>
        </p:txBody>
      </p:sp>
      <p:sp>
        <p:nvSpPr>
          <p:cNvPr id="48133" name="Text Box 9"/>
          <p:cNvSpPr txBox="1">
            <a:spLocks noChangeArrowheads="1"/>
          </p:cNvSpPr>
          <p:nvPr/>
        </p:nvSpPr>
        <p:spPr bwMode="auto">
          <a:xfrm>
            <a:off x="3200400" y="1219200"/>
            <a:ext cx="31765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800" b="1" i="0">
                <a:solidFill>
                  <a:schemeClr val="tx2"/>
                </a:solidFill>
                <a:cs typeface="ヒラギノ角ゴ Pro W3"/>
              </a:rPr>
              <a:t>Cost-Plus Pricing</a:t>
            </a:r>
          </a:p>
        </p:txBody>
      </p:sp>
      <p:sp>
        <p:nvSpPr>
          <p:cNvPr id="48134" name="Rectangle 3"/>
          <p:cNvSpPr>
            <a:spLocks noChangeArrowheads="1"/>
          </p:cNvSpPr>
          <p:nvPr/>
        </p:nvSpPr>
        <p:spPr bwMode="auto">
          <a:xfrm>
            <a:off x="457200" y="6477000"/>
            <a:ext cx="4572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800" i="0">
                <a:cs typeface="ヒラギノ角ゴ Pro W3"/>
              </a:rPr>
              <a:t>Copyright ©2014 by Pearson Education, Inc. All rights reserved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/>
              <a:t>Major Pricing Strategies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>
          <a:xfrm>
            <a:off x="4419600" y="1905000"/>
            <a:ext cx="3657600" cy="3962400"/>
          </a:xfrm>
        </p:spPr>
        <p:txBody>
          <a:bodyPr/>
          <a:lstStyle/>
          <a:p>
            <a:pPr marL="533400" indent="-533400">
              <a:lnSpc>
                <a:spcPct val="90000"/>
              </a:lnSpc>
              <a:buFontTx/>
              <a:buNone/>
            </a:pPr>
            <a:r>
              <a:rPr lang="en-US" sz="2800" b="1" smtClean="0"/>
              <a:t>Break-even pricing </a:t>
            </a:r>
            <a:r>
              <a:rPr lang="en-US" sz="2800" smtClean="0"/>
              <a:t>is the price at which total costs are equal to total revenue and there is no profit</a:t>
            </a:r>
          </a:p>
          <a:p>
            <a:pPr marL="533400" indent="-533400">
              <a:lnSpc>
                <a:spcPct val="90000"/>
              </a:lnSpc>
              <a:buFontTx/>
              <a:buNone/>
            </a:pPr>
            <a:endParaRPr lang="en-US" sz="2800" smtClean="0"/>
          </a:p>
          <a:p>
            <a:pPr marL="533400" indent="-533400">
              <a:lnSpc>
                <a:spcPct val="90000"/>
              </a:lnSpc>
              <a:buFontTx/>
              <a:buNone/>
            </a:pPr>
            <a:r>
              <a:rPr lang="en-US" sz="2800" b="1" smtClean="0"/>
              <a:t>Target return pricing </a:t>
            </a:r>
            <a:r>
              <a:rPr lang="en-US" sz="2800" smtClean="0"/>
              <a:t>is the price at which the firm will break even or make the profit</a:t>
            </a:r>
            <a:r>
              <a:rPr lang="en-US" smtClean="0"/>
              <a:t> </a:t>
            </a:r>
            <a:r>
              <a:rPr lang="en-US" sz="2800" smtClean="0"/>
              <a:t>it’s seeking</a:t>
            </a:r>
          </a:p>
        </p:txBody>
      </p:sp>
      <p:sp>
        <p:nvSpPr>
          <p:cNvPr id="50180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1143000" y="1143000"/>
            <a:ext cx="7010400" cy="685800"/>
          </a:xfrm>
        </p:spPr>
        <p:txBody>
          <a:bodyPr/>
          <a:lstStyle/>
          <a:p>
            <a:r>
              <a:rPr lang="en-US" sz="2400" smtClean="0">
                <a:latin typeface="Arial" pitchFamily="34" charset="0"/>
              </a:rPr>
              <a:t>Break-Even Analysis and Target Profit Pricing</a:t>
            </a:r>
          </a:p>
          <a:p>
            <a:endParaRPr lang="en-US" smtClean="0">
              <a:latin typeface="Arial" pitchFamily="34" charset="0"/>
            </a:endParaRPr>
          </a:p>
        </p:txBody>
      </p:sp>
      <p:sp>
        <p:nvSpPr>
          <p:cNvPr id="50181" name="Rectangle 3"/>
          <p:cNvSpPr>
            <a:spLocks noChangeArrowheads="1"/>
          </p:cNvSpPr>
          <p:nvPr/>
        </p:nvSpPr>
        <p:spPr bwMode="auto">
          <a:xfrm>
            <a:off x="457200" y="6477000"/>
            <a:ext cx="4572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800" i="0">
                <a:cs typeface="ヒラギノ角ゴ Pro W3"/>
              </a:rPr>
              <a:t>Copyright ©2014 by Pearson Education, Inc. All rights reserved</a:t>
            </a:r>
          </a:p>
        </p:txBody>
      </p:sp>
      <p:pic>
        <p:nvPicPr>
          <p:cNvPr id="50182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905000"/>
            <a:ext cx="4114800" cy="424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/>
              <a:t>Major Pricing Strategies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>
          <a:xfrm>
            <a:off x="1143000" y="2057400"/>
            <a:ext cx="6629400" cy="3962400"/>
          </a:xfrm>
        </p:spPr>
        <p:txBody>
          <a:bodyPr/>
          <a:lstStyle/>
          <a:p>
            <a:r>
              <a:rPr lang="en-US" smtClean="0"/>
              <a:t>Setting prices based on competitors’ strategies, costs, prices, and market offerings. </a:t>
            </a:r>
          </a:p>
          <a:p>
            <a:r>
              <a:rPr lang="en-US" smtClean="0"/>
              <a:t>Consumers will base their judgments of a product’s value on the prices that competitors charge for similar products.</a:t>
            </a:r>
            <a:endParaRPr lang="en-US" b="1" i="1" smtClean="0">
              <a:latin typeface="Times New Roman" pitchFamily="18" charset="0"/>
            </a:endParaRPr>
          </a:p>
        </p:txBody>
      </p:sp>
      <p:sp>
        <p:nvSpPr>
          <p:cNvPr id="52228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1143000" y="1143000"/>
            <a:ext cx="7010400" cy="685800"/>
          </a:xfrm>
        </p:spPr>
        <p:txBody>
          <a:bodyPr/>
          <a:lstStyle/>
          <a:p>
            <a:r>
              <a:rPr lang="en-US" sz="3200" smtClean="0"/>
              <a:t>Competition-based pricing</a:t>
            </a:r>
            <a:endParaRPr lang="en-US" sz="3200" smtClean="0">
              <a:latin typeface="Arial" pitchFamily="34" charset="0"/>
            </a:endParaRPr>
          </a:p>
        </p:txBody>
      </p:sp>
      <p:sp>
        <p:nvSpPr>
          <p:cNvPr id="52229" name="Rectangle 3"/>
          <p:cNvSpPr>
            <a:spLocks noChangeArrowheads="1"/>
          </p:cNvSpPr>
          <p:nvPr/>
        </p:nvSpPr>
        <p:spPr bwMode="auto">
          <a:xfrm>
            <a:off x="457200" y="6477000"/>
            <a:ext cx="4572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800" i="0">
                <a:cs typeface="ヒラギノ角ゴ Pro W3"/>
              </a:rPr>
              <a:t>Copyright ©2014 by Pearson Education, Inc. All rights reserved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r>
              <a:rPr lang="en-US" sz="3600" smtClean="0"/>
              <a:t>Pricing:</a:t>
            </a:r>
            <a:br>
              <a:rPr lang="en-US" sz="3600" smtClean="0"/>
            </a:br>
            <a:r>
              <a:rPr lang="en-US" sz="3600" smtClean="0"/>
              <a:t>Understanding and </a:t>
            </a:r>
            <a:br>
              <a:rPr lang="en-US" sz="3600" smtClean="0"/>
            </a:br>
            <a:r>
              <a:rPr lang="en-US" sz="3600" smtClean="0"/>
              <a:t>Capturing Customer Value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1600200" y="2362200"/>
            <a:ext cx="6629400" cy="3352800"/>
          </a:xfrm>
        </p:spPr>
        <p:txBody>
          <a:bodyPr/>
          <a:lstStyle/>
          <a:p>
            <a:r>
              <a:rPr lang="en-US" sz="2800" smtClean="0"/>
              <a:t>What Is a Price?</a:t>
            </a:r>
          </a:p>
          <a:p>
            <a:r>
              <a:rPr lang="en-US" sz="2800" smtClean="0"/>
              <a:t>Major Pricing Strategies</a:t>
            </a:r>
          </a:p>
          <a:p>
            <a:r>
              <a:rPr lang="en-US" sz="2800" smtClean="0"/>
              <a:t>Other Internal and External Considerations Affecting Price Decisions</a:t>
            </a:r>
          </a:p>
        </p:txBody>
      </p:sp>
      <p:sp>
        <p:nvSpPr>
          <p:cNvPr id="17412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914400" y="1676400"/>
            <a:ext cx="7162800" cy="381000"/>
          </a:xfrm>
        </p:spPr>
        <p:txBody>
          <a:bodyPr/>
          <a:lstStyle/>
          <a:p>
            <a:r>
              <a:rPr lang="en-US" smtClean="0"/>
              <a:t>Topic Outline</a:t>
            </a:r>
          </a:p>
        </p:txBody>
      </p:sp>
      <p:sp>
        <p:nvSpPr>
          <p:cNvPr id="17413" name="Rectangle 3"/>
          <p:cNvSpPr>
            <a:spLocks noChangeArrowheads="1"/>
          </p:cNvSpPr>
          <p:nvPr/>
        </p:nvSpPr>
        <p:spPr bwMode="auto">
          <a:xfrm>
            <a:off x="457200" y="6477000"/>
            <a:ext cx="4572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800" i="0">
                <a:cs typeface="ヒラギノ角ゴ Pro W3"/>
              </a:rPr>
              <a:t>Copyright ©2014 by Pearson Education, Inc. All rights reserved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7772400" cy="1524000"/>
          </a:xfrm>
        </p:spPr>
        <p:txBody>
          <a:bodyPr/>
          <a:lstStyle/>
          <a:p>
            <a:r>
              <a:rPr lang="en-US" sz="2800" smtClean="0"/>
              <a:t>Other Internal and External Considerations Affecting Price Decisions</a:t>
            </a:r>
            <a:r>
              <a:rPr lang="en-US" sz="3200" smtClean="0"/>
              <a:t/>
            </a:r>
            <a:br>
              <a:rPr lang="en-US" sz="3200" smtClean="0"/>
            </a:br>
            <a:endParaRPr lang="en-US" sz="3200" smtClean="0"/>
          </a:p>
        </p:txBody>
      </p:sp>
      <p:sp>
        <p:nvSpPr>
          <p:cNvPr id="54275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752600"/>
            <a:ext cx="7086600" cy="2971800"/>
          </a:xfrm>
        </p:spPr>
        <p:txBody>
          <a:bodyPr/>
          <a:lstStyle/>
          <a:p>
            <a:pPr marL="533400" indent="-533400" algn="ctr">
              <a:buFontTx/>
              <a:buNone/>
            </a:pPr>
            <a:endParaRPr lang="en-US" b="1" i="1" smtClean="0">
              <a:latin typeface="Times New Roman" pitchFamily="18" charset="0"/>
            </a:endParaRPr>
          </a:p>
          <a:p>
            <a:pPr marL="533400" indent="-533400">
              <a:buFontTx/>
              <a:buNone/>
            </a:pPr>
            <a:r>
              <a:rPr lang="en-US" b="1" smtClean="0"/>
              <a:t>Target costing</a:t>
            </a:r>
            <a:r>
              <a:rPr lang="en-US" smtClean="0"/>
              <a:t> starts with an ideal selling price based on consumer value considerations and then targets costs that will ensure that the price is met</a:t>
            </a:r>
          </a:p>
        </p:txBody>
      </p:sp>
      <p:sp>
        <p:nvSpPr>
          <p:cNvPr id="54276" name="Rectangle 3"/>
          <p:cNvSpPr>
            <a:spLocks noChangeArrowheads="1"/>
          </p:cNvSpPr>
          <p:nvPr/>
        </p:nvSpPr>
        <p:spPr bwMode="auto">
          <a:xfrm>
            <a:off x="457200" y="6477000"/>
            <a:ext cx="4572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800" i="0">
                <a:cs typeface="ヒラギノ角ゴ Pro W3"/>
              </a:rPr>
              <a:t>Copyright ©2014 by Pearson Education, Inc. All rights reserved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685800"/>
            <a:ext cx="7772400" cy="1143000"/>
          </a:xfrm>
        </p:spPr>
        <p:txBody>
          <a:bodyPr/>
          <a:lstStyle/>
          <a:p>
            <a:r>
              <a:rPr lang="en-US" sz="2800" smtClean="0"/>
              <a:t>Other Internal and External Considerations Affecting Price Decisions</a:t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60418" name="Rectangle 3"/>
          <p:cNvSpPr>
            <a:spLocks noGrp="1" noChangeArrowheads="1"/>
          </p:cNvSpPr>
          <p:nvPr>
            <p:ph idx="1"/>
          </p:nvPr>
        </p:nvSpPr>
        <p:spPr>
          <a:xfrm>
            <a:off x="1143000" y="1981200"/>
            <a:ext cx="6781800" cy="4114800"/>
          </a:xfrm>
        </p:spPr>
        <p:txBody>
          <a:bodyPr/>
          <a:lstStyle/>
          <a:p>
            <a:pPr marL="0" indent="0">
              <a:buFontTx/>
              <a:buNone/>
              <a:defRPr/>
            </a:pPr>
            <a:endParaRPr lang="en-US" dirty="0" smtClean="0"/>
          </a:p>
          <a:p>
            <a:pPr>
              <a:buFontTx/>
              <a:buNone/>
              <a:defRPr/>
            </a:pPr>
            <a:r>
              <a:rPr lang="en-US" dirty="0" smtClean="0"/>
              <a:t>Organizational considerations include:</a:t>
            </a:r>
          </a:p>
          <a:p>
            <a:pPr>
              <a:defRPr/>
            </a:pPr>
            <a:r>
              <a:rPr lang="en-US" dirty="0" smtClean="0"/>
              <a:t>Who should set the price</a:t>
            </a:r>
          </a:p>
          <a:p>
            <a:pPr>
              <a:defRPr/>
            </a:pPr>
            <a:r>
              <a:rPr lang="en-US" dirty="0" smtClean="0"/>
              <a:t>Who can influence the prices</a:t>
            </a:r>
          </a:p>
        </p:txBody>
      </p:sp>
      <p:sp>
        <p:nvSpPr>
          <p:cNvPr id="56324" name="Rectangle 3"/>
          <p:cNvSpPr>
            <a:spLocks noChangeArrowheads="1"/>
          </p:cNvSpPr>
          <p:nvPr/>
        </p:nvSpPr>
        <p:spPr bwMode="auto">
          <a:xfrm>
            <a:off x="457200" y="6477000"/>
            <a:ext cx="4572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800" i="0">
                <a:cs typeface="ヒラギノ角ゴ Pro W3"/>
              </a:rPr>
              <a:t>Copyright ©2014 by Pearson Education, Inc. All rights reserved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r>
              <a:rPr lang="en-US" smtClean="0">
                <a:latin typeface="Calibri" pitchFamily="34" charset="0"/>
              </a:rPr>
              <a:t/>
            </a:r>
            <a:br>
              <a:rPr lang="en-US" smtClean="0">
                <a:latin typeface="Calibri" pitchFamily="34" charset="0"/>
              </a:rPr>
            </a:br>
            <a:r>
              <a:rPr lang="en-US" sz="2800" smtClean="0"/>
              <a:t>Other Internal and External Considerations Affecting Price Decisions</a:t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58371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2362200"/>
            <a:ext cx="4495800" cy="4038600"/>
          </a:xfrm>
        </p:spPr>
        <p:txBody>
          <a:bodyPr/>
          <a:lstStyle/>
          <a:p>
            <a:r>
              <a:rPr lang="en-US" smtClean="0"/>
              <a:t>Before setting prices, the marketer must understand the relationship between price and demand for its products</a:t>
            </a:r>
          </a:p>
        </p:txBody>
      </p:sp>
      <p:sp>
        <p:nvSpPr>
          <p:cNvPr id="58372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38200" y="1828800"/>
            <a:ext cx="7162800" cy="762000"/>
          </a:xfrm>
        </p:spPr>
        <p:txBody>
          <a:bodyPr/>
          <a:lstStyle/>
          <a:p>
            <a:r>
              <a:rPr lang="en-US" smtClean="0"/>
              <a:t>The Market and Demand</a:t>
            </a:r>
          </a:p>
          <a:p>
            <a:endParaRPr lang="en-US" smtClean="0"/>
          </a:p>
        </p:txBody>
      </p:sp>
      <p:pic>
        <p:nvPicPr>
          <p:cNvPr id="58373" name="Picture 7" descr="ph10_0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62600" y="2590800"/>
            <a:ext cx="2593975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4" name="Rectangle 3"/>
          <p:cNvSpPr>
            <a:spLocks noChangeArrowheads="1"/>
          </p:cNvSpPr>
          <p:nvPr/>
        </p:nvSpPr>
        <p:spPr bwMode="auto">
          <a:xfrm>
            <a:off x="457200" y="6477000"/>
            <a:ext cx="4572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800" i="0">
                <a:cs typeface="ヒラギノ角ゴ Pro W3"/>
              </a:rPr>
              <a:t>Copyright ©2014 by Pearson Education, Inc. All rights reserved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524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smtClean="0"/>
              <a:t>Other Internal and External Consideration Affecting Price Decisions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1828800" y="2809875"/>
          <a:ext cx="5334000" cy="304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0420" name="Rectangle 3"/>
          <p:cNvSpPr>
            <a:spLocks noGrp="1" noChangeArrowheads="1"/>
          </p:cNvSpPr>
          <p:nvPr>
            <p:ph type="body" sz="quarter" idx="13"/>
          </p:nvPr>
        </p:nvSpPr>
        <p:spPr>
          <a:xfrm>
            <a:off x="685800" y="1600200"/>
            <a:ext cx="7391400" cy="3810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mtClean="0"/>
              <a:t>Competition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endParaRPr lang="en-US" sz="2400" smtClean="0"/>
          </a:p>
          <a:p>
            <a:pPr>
              <a:lnSpc>
                <a:spcPct val="90000"/>
              </a:lnSpc>
              <a:spcBef>
                <a:spcPct val="0"/>
              </a:spcBef>
            </a:pPr>
            <a:endParaRPr lang="en-US" sz="2400" smtClean="0"/>
          </a:p>
        </p:txBody>
      </p:sp>
      <p:sp>
        <p:nvSpPr>
          <p:cNvPr id="60421" name="Rectangle 3"/>
          <p:cNvSpPr>
            <a:spLocks noChangeArrowheads="1"/>
          </p:cNvSpPr>
          <p:nvPr/>
        </p:nvSpPr>
        <p:spPr bwMode="auto">
          <a:xfrm>
            <a:off x="457200" y="6477000"/>
            <a:ext cx="4572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800" i="0">
                <a:cs typeface="ヒラギノ角ゴ Pro W3"/>
              </a:rPr>
              <a:t>Copyright ©2014 by Pearson Education, Inc. All rights reserved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smtClean="0">
                <a:solidFill>
                  <a:srgbClr val="0000FF"/>
                </a:solidFill>
              </a:rPr>
              <a:t/>
            </a:r>
            <a:br>
              <a:rPr lang="en-US" sz="2800" smtClean="0">
                <a:solidFill>
                  <a:srgbClr val="0000FF"/>
                </a:solidFill>
              </a:rPr>
            </a:br>
            <a:r>
              <a:rPr lang="en-US" sz="2800" smtClean="0"/>
              <a:t>Other Internal and External Considerations Affecting Price Decisions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idx="1"/>
          </p:nvPr>
        </p:nvSpPr>
        <p:spPr>
          <a:xfrm>
            <a:off x="1143000" y="1905000"/>
            <a:ext cx="6934200" cy="4191000"/>
          </a:xfrm>
        </p:spPr>
        <p:txBody>
          <a:bodyPr/>
          <a:lstStyle/>
          <a:p>
            <a:pPr marL="533400" indent="-533400" algn="ctr">
              <a:lnSpc>
                <a:spcPct val="90000"/>
              </a:lnSpc>
              <a:buFontTx/>
              <a:buNone/>
            </a:pPr>
            <a:endParaRPr lang="en-US" sz="2400" b="1" i="1" smtClean="0">
              <a:latin typeface="Times New Roman" pitchFamily="18" charset="0"/>
            </a:endParaRPr>
          </a:p>
          <a:p>
            <a:pPr marL="533400" indent="-533400">
              <a:lnSpc>
                <a:spcPct val="90000"/>
              </a:lnSpc>
              <a:buFontTx/>
              <a:buNone/>
            </a:pPr>
            <a:r>
              <a:rPr lang="en-US" sz="2800" b="1" smtClean="0"/>
              <a:t>The demand curve </a:t>
            </a:r>
            <a:r>
              <a:rPr lang="en-US" sz="2800" smtClean="0"/>
              <a:t>shows the number of units the market will buy in a given period at different prices</a:t>
            </a:r>
          </a:p>
          <a:p>
            <a:pPr marL="533400" indent="-533400">
              <a:lnSpc>
                <a:spcPct val="90000"/>
              </a:lnSpc>
            </a:pPr>
            <a:r>
              <a:rPr lang="en-US" sz="2800" smtClean="0"/>
              <a:t>Normally, demand and price are inversely related</a:t>
            </a:r>
          </a:p>
          <a:p>
            <a:pPr marL="533400" indent="-533400">
              <a:lnSpc>
                <a:spcPct val="90000"/>
              </a:lnSpc>
            </a:pPr>
            <a:r>
              <a:rPr lang="en-US" sz="2800" smtClean="0"/>
              <a:t>Higher price = lower demand</a:t>
            </a:r>
          </a:p>
          <a:p>
            <a:pPr marL="533400" indent="-533400">
              <a:lnSpc>
                <a:spcPct val="90000"/>
              </a:lnSpc>
            </a:pPr>
            <a:r>
              <a:rPr lang="en-US" sz="2800" smtClean="0"/>
              <a:t>For prestige (luxury) goods, higher price can equal higher demand when consumers perceive higher prices as higher quality</a:t>
            </a:r>
          </a:p>
        </p:txBody>
      </p:sp>
      <p:sp>
        <p:nvSpPr>
          <p:cNvPr id="62468" name="Rectangle 3"/>
          <p:cNvSpPr>
            <a:spLocks noChangeArrowheads="1"/>
          </p:cNvSpPr>
          <p:nvPr/>
        </p:nvSpPr>
        <p:spPr bwMode="auto">
          <a:xfrm>
            <a:off x="457200" y="6477000"/>
            <a:ext cx="4572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800" i="0">
                <a:cs typeface="ヒラギノ角ゴ Pro W3"/>
              </a:rPr>
              <a:t>Copyright ©2014 by Pearson Education, Inc. All rights reserved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828800"/>
          </a:xfrm>
        </p:spPr>
        <p:txBody>
          <a:bodyPr/>
          <a:lstStyle/>
          <a:p>
            <a:r>
              <a:rPr lang="en-US" smtClean="0">
                <a:latin typeface="Calibri" pitchFamily="34" charset="0"/>
              </a:rPr>
              <a:t>Other Internal and External Considerations Affecting Price Decisions</a:t>
            </a:r>
            <a:br>
              <a:rPr lang="en-US" smtClean="0">
                <a:latin typeface="Calibri" pitchFamily="34" charset="0"/>
              </a:rPr>
            </a:br>
            <a:endParaRPr lang="en-US" smtClean="0"/>
          </a:p>
        </p:txBody>
      </p:sp>
      <p:pic>
        <p:nvPicPr>
          <p:cNvPr id="64515" name="Picture 6" descr="fig10_06w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2286000"/>
            <a:ext cx="8153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16" name="Rectangle 3"/>
          <p:cNvSpPr>
            <a:spLocks noChangeArrowheads="1"/>
          </p:cNvSpPr>
          <p:nvPr/>
        </p:nvSpPr>
        <p:spPr bwMode="auto">
          <a:xfrm>
            <a:off x="457200" y="6477000"/>
            <a:ext cx="4572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800" i="0">
                <a:cs typeface="ヒラギノ角ゴ Pro W3"/>
              </a:rPr>
              <a:t>Copyright ©2014 by Pearson Education, Inc. All rights reserved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371600"/>
          </a:xfrm>
        </p:spPr>
        <p:txBody>
          <a:bodyPr/>
          <a:lstStyle/>
          <a:p>
            <a:r>
              <a:rPr lang="en-US" sz="2800" smtClean="0"/>
              <a:t>Other Internal and External Considerations Affecting Price Decisions</a:t>
            </a:r>
            <a:r>
              <a:rPr lang="en-US" sz="3200" smtClean="0"/>
              <a:t/>
            </a:r>
            <a:br>
              <a:rPr lang="en-US" sz="3200" smtClean="0"/>
            </a:br>
            <a:endParaRPr lang="en-US" sz="3200" smtClean="0"/>
          </a:p>
        </p:txBody>
      </p:sp>
      <p:sp>
        <p:nvSpPr>
          <p:cNvPr id="66563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447800"/>
            <a:ext cx="8458200" cy="3200400"/>
          </a:xfrm>
        </p:spPr>
        <p:txBody>
          <a:bodyPr/>
          <a:lstStyle/>
          <a:p>
            <a:pPr marL="533400" indent="-533400" algn="ctr">
              <a:lnSpc>
                <a:spcPct val="80000"/>
              </a:lnSpc>
              <a:buFontTx/>
              <a:buNone/>
            </a:pPr>
            <a:endParaRPr lang="en-US" b="1" i="1" smtClean="0">
              <a:latin typeface="Times New Roman" pitchFamily="18" charset="0"/>
            </a:endParaRPr>
          </a:p>
          <a:p>
            <a:pPr marL="533400" indent="-533400">
              <a:lnSpc>
                <a:spcPct val="80000"/>
              </a:lnSpc>
              <a:buFontTx/>
              <a:buNone/>
            </a:pPr>
            <a:r>
              <a:rPr lang="en-US" sz="2800" b="1" smtClean="0"/>
              <a:t>Price elasticity of demand</a:t>
            </a:r>
            <a:r>
              <a:rPr lang="en-US" sz="2800" smtClean="0"/>
              <a:t> illustrates the response of demand to a change in price</a:t>
            </a:r>
          </a:p>
          <a:p>
            <a:pPr marL="533400" indent="-533400">
              <a:lnSpc>
                <a:spcPct val="80000"/>
              </a:lnSpc>
              <a:buFontTx/>
              <a:buNone/>
            </a:pPr>
            <a:r>
              <a:rPr lang="en-US" sz="2800" b="1" smtClean="0"/>
              <a:t>Inelastic demand</a:t>
            </a:r>
            <a:r>
              <a:rPr lang="en-US" sz="2800" smtClean="0"/>
              <a:t> occurs when demand hardly changes when there is a small change in price </a:t>
            </a:r>
          </a:p>
          <a:p>
            <a:pPr marL="533400" indent="-533400">
              <a:lnSpc>
                <a:spcPct val="80000"/>
              </a:lnSpc>
              <a:buFontTx/>
              <a:buNone/>
            </a:pPr>
            <a:r>
              <a:rPr lang="en-US" sz="2800" b="1" smtClean="0"/>
              <a:t>Elastic demand</a:t>
            </a:r>
            <a:r>
              <a:rPr lang="en-US" sz="2800" smtClean="0"/>
              <a:t> occurs when demand changes greatly for a small change in price</a:t>
            </a:r>
          </a:p>
          <a:p>
            <a:pPr marL="914400" lvl="1" indent="-457200">
              <a:lnSpc>
                <a:spcPct val="80000"/>
              </a:lnSpc>
              <a:buFontTx/>
              <a:buNone/>
            </a:pPr>
            <a:endParaRPr lang="en-US" sz="2000" smtClean="0"/>
          </a:p>
        </p:txBody>
      </p:sp>
      <p:sp>
        <p:nvSpPr>
          <p:cNvPr id="66564" name="Rectangle 1"/>
          <p:cNvSpPr>
            <a:spLocks noChangeArrowheads="1"/>
          </p:cNvSpPr>
          <p:nvPr/>
        </p:nvSpPr>
        <p:spPr bwMode="auto">
          <a:xfrm>
            <a:off x="0" y="4495800"/>
            <a:ext cx="9144000" cy="129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33400" indent="-533400" algn="ctr" eaLnBrk="1" hangingPunct="1">
              <a:lnSpc>
                <a:spcPct val="80000"/>
              </a:lnSpc>
            </a:pPr>
            <a:r>
              <a:rPr lang="en-US" sz="3200" b="1">
                <a:latin typeface="Calibri" pitchFamily="34" charset="0"/>
                <a:cs typeface="ヒラギノ角ゴ Pro W3"/>
              </a:rPr>
              <a:t>Price elasticity of demand </a:t>
            </a:r>
            <a:r>
              <a:rPr lang="en-US" sz="3200">
                <a:latin typeface="Calibri" pitchFamily="34" charset="0"/>
                <a:cs typeface="ヒラギノ角ゴ Pro W3"/>
              </a:rPr>
              <a:t>=</a:t>
            </a:r>
          </a:p>
          <a:p>
            <a:pPr marL="533400" indent="-533400" algn="ctr" eaLnBrk="1" hangingPunct="1">
              <a:lnSpc>
                <a:spcPct val="80000"/>
              </a:lnSpc>
            </a:pPr>
            <a:r>
              <a:rPr lang="en-US" sz="3200">
                <a:latin typeface="Calibri" pitchFamily="34" charset="0"/>
                <a:cs typeface="ヒラギノ角ゴ Pro W3"/>
              </a:rPr>
              <a:t> </a:t>
            </a:r>
            <a:r>
              <a:rPr lang="en-US" sz="3200" u="sng">
                <a:latin typeface="Calibri" pitchFamily="34" charset="0"/>
                <a:cs typeface="ヒラギノ角ゴ Pro W3"/>
              </a:rPr>
              <a:t>% change in quantity demand</a:t>
            </a:r>
          </a:p>
          <a:p>
            <a:pPr marL="533400" indent="-533400" algn="ctr" eaLnBrk="1" hangingPunct="1">
              <a:lnSpc>
                <a:spcPct val="80000"/>
              </a:lnSpc>
            </a:pPr>
            <a:r>
              <a:rPr lang="en-US" sz="3200">
                <a:latin typeface="Calibri" pitchFamily="34" charset="0"/>
                <a:cs typeface="ヒラギノ角ゴ Pro W3"/>
              </a:rPr>
              <a:t>              % change in price</a:t>
            </a:r>
          </a:p>
        </p:txBody>
      </p:sp>
      <p:sp>
        <p:nvSpPr>
          <p:cNvPr id="66565" name="Rectangle 3"/>
          <p:cNvSpPr>
            <a:spLocks noChangeArrowheads="1"/>
          </p:cNvSpPr>
          <p:nvPr/>
        </p:nvSpPr>
        <p:spPr bwMode="auto">
          <a:xfrm>
            <a:off x="457200" y="6477000"/>
            <a:ext cx="4572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800" i="0">
                <a:cs typeface="ヒラギノ角ゴ Pro W3"/>
              </a:rPr>
              <a:t>Copyright ©2014 by Pearson Education, Inc. All rights reserved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905000"/>
          </a:xfrm>
        </p:spPr>
        <p:txBody>
          <a:bodyPr/>
          <a:lstStyle/>
          <a:p>
            <a:r>
              <a:rPr lang="en-US" smtClean="0">
                <a:latin typeface="Calibri" pitchFamily="34" charset="0"/>
              </a:rPr>
              <a:t/>
            </a:r>
            <a:br>
              <a:rPr lang="en-US" smtClean="0">
                <a:latin typeface="Calibri" pitchFamily="34" charset="0"/>
              </a:rPr>
            </a:br>
            <a:r>
              <a:rPr lang="en-US" sz="2800" smtClean="0"/>
              <a:t>Other Internal and External Consideration Affecting Price Decisions</a:t>
            </a:r>
            <a:br>
              <a:rPr lang="en-US" sz="2800" smtClean="0"/>
            </a:br>
            <a:endParaRPr lang="en-US" sz="2800" smtClean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2057400" y="1981200"/>
          <a:ext cx="5105400" cy="419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8612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smtClean="0"/>
          </a:p>
          <a:p>
            <a:endParaRPr lang="en-US" smtClean="0"/>
          </a:p>
        </p:txBody>
      </p:sp>
      <p:sp>
        <p:nvSpPr>
          <p:cNvPr id="68613" name="Rectangle 3"/>
          <p:cNvSpPr>
            <a:spLocks noChangeArrowheads="1"/>
          </p:cNvSpPr>
          <p:nvPr/>
        </p:nvSpPr>
        <p:spPr bwMode="auto">
          <a:xfrm>
            <a:off x="457200" y="6477000"/>
            <a:ext cx="4572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800" i="0">
                <a:cs typeface="ヒラギノ角ゴ Pro W3"/>
              </a:rPr>
              <a:t>Copyright ©2014 by Pearson Education, Inc. All rights reserved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2438400"/>
            <a:ext cx="7620000" cy="4419600"/>
          </a:xfrm>
        </p:spPr>
        <p:txBody>
          <a:bodyPr/>
          <a:lstStyle/>
          <a:p>
            <a:pPr marL="533400" indent="-533400">
              <a:lnSpc>
                <a:spcPct val="80000"/>
              </a:lnSpc>
              <a:buFontTx/>
              <a:buNone/>
            </a:pPr>
            <a:r>
              <a:rPr lang="en-US" b="1" smtClean="0"/>
              <a:t>Price</a:t>
            </a:r>
            <a:r>
              <a:rPr lang="en-US" smtClean="0"/>
              <a:t> is the amount of money charged for a product or service. It is the sum of all the values that consumers give up in order to gain the benefits of having or using a product or service.</a:t>
            </a:r>
          </a:p>
          <a:p>
            <a:pPr marL="533400" indent="-533400">
              <a:lnSpc>
                <a:spcPct val="80000"/>
              </a:lnSpc>
              <a:buFontTx/>
              <a:buNone/>
            </a:pPr>
            <a:r>
              <a:rPr lang="en-US" b="1" smtClean="0"/>
              <a:t>Price</a:t>
            </a:r>
            <a:r>
              <a:rPr lang="en-US" smtClean="0"/>
              <a:t> is the only element in the marketing mix that produces revenue; all other elements represent costs</a:t>
            </a:r>
          </a:p>
          <a:p>
            <a:pPr marL="533400" indent="-533400">
              <a:lnSpc>
                <a:spcPct val="80000"/>
              </a:lnSpc>
              <a:buFontTx/>
              <a:buNone/>
            </a:pPr>
            <a:endParaRPr lang="en-US" smtClean="0"/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/>
              <a:t>What Is a Price?</a:t>
            </a:r>
          </a:p>
        </p:txBody>
      </p:sp>
      <p:sp>
        <p:nvSpPr>
          <p:cNvPr id="19460" name="Rectangle 3"/>
          <p:cNvSpPr>
            <a:spLocks noChangeArrowheads="1"/>
          </p:cNvSpPr>
          <p:nvPr/>
        </p:nvSpPr>
        <p:spPr bwMode="auto">
          <a:xfrm>
            <a:off x="457200" y="6477000"/>
            <a:ext cx="4572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800" i="0">
                <a:cs typeface="ヒラギノ角ゴ Pro W3"/>
              </a:rPr>
              <a:t>Copyright ©2014 by Pearson Education, Inc. All rights reserved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Major Pricing Strategies</a:t>
            </a: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457200" y="6477000"/>
            <a:ext cx="4572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800" i="0">
                <a:cs typeface="ヒラギノ角ゴ Pro W3"/>
              </a:rPr>
              <a:t>Copyright ©2014 by Pearson Education, Inc. All rights reserved</a:t>
            </a:r>
          </a:p>
        </p:txBody>
      </p:sp>
      <p:sp>
        <p:nvSpPr>
          <p:cNvPr id="21508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685800" y="1600200"/>
            <a:ext cx="152400" cy="381000"/>
          </a:xfrm>
        </p:spPr>
        <p:txBody>
          <a:bodyPr/>
          <a:lstStyle/>
          <a:p>
            <a:endParaRPr lang="ar-SA" smtClean="0"/>
          </a:p>
        </p:txBody>
      </p:sp>
      <p:pic>
        <p:nvPicPr>
          <p:cNvPr id="21509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2286000"/>
            <a:ext cx="7772400" cy="307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r>
              <a:rPr lang="en-US" sz="3200" smtClean="0"/>
              <a:t>Major Pricing Strategies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524000"/>
            <a:ext cx="5257800" cy="4267200"/>
          </a:xfrm>
        </p:spPr>
        <p:txBody>
          <a:bodyPr/>
          <a:lstStyle/>
          <a:p>
            <a:pPr marL="533400" indent="-533400" algn="ctr">
              <a:lnSpc>
                <a:spcPct val="90000"/>
              </a:lnSpc>
              <a:buFontTx/>
              <a:buNone/>
            </a:pPr>
            <a:endParaRPr lang="en-US" b="1" i="1" smtClean="0">
              <a:latin typeface="Times New Roman" pitchFamily="18" charset="0"/>
            </a:endParaRPr>
          </a:p>
          <a:p>
            <a:pPr marL="533400" indent="-533400">
              <a:lnSpc>
                <a:spcPct val="90000"/>
              </a:lnSpc>
              <a:buFontTx/>
              <a:buNone/>
            </a:pPr>
            <a:r>
              <a:rPr lang="en-US" sz="2800" b="1" smtClean="0"/>
              <a:t>Value-based pricing</a:t>
            </a:r>
            <a:r>
              <a:rPr lang="en-US" sz="2800" smtClean="0"/>
              <a:t> uses the buyers’ perceptions of value, not the sellers cost, as the key to pricing</a:t>
            </a:r>
          </a:p>
          <a:p>
            <a:pPr marL="533400" indent="-533400">
              <a:lnSpc>
                <a:spcPct val="90000"/>
              </a:lnSpc>
            </a:pPr>
            <a:r>
              <a:rPr lang="en-US" sz="2800" smtClean="0"/>
              <a:t>Value-based pricing is customer driven</a:t>
            </a:r>
          </a:p>
          <a:p>
            <a:pPr marL="533400" indent="-533400">
              <a:lnSpc>
                <a:spcPct val="90000"/>
              </a:lnSpc>
            </a:pPr>
            <a:r>
              <a:rPr lang="en-US" sz="2800" smtClean="0"/>
              <a:t>Cost-based pricing is product driven</a:t>
            </a:r>
          </a:p>
          <a:p>
            <a:pPr marL="533400" indent="-533400">
              <a:lnSpc>
                <a:spcPct val="90000"/>
              </a:lnSpc>
            </a:pPr>
            <a:r>
              <a:rPr lang="en-US" sz="2800" smtClean="0"/>
              <a:t>Price is considered before the marketing program is set </a:t>
            </a:r>
          </a:p>
        </p:txBody>
      </p:sp>
      <p:sp>
        <p:nvSpPr>
          <p:cNvPr id="23556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mtClean="0"/>
              <a:t>Customer Value-Based Pricing</a:t>
            </a:r>
          </a:p>
          <a:p>
            <a:endParaRPr lang="en-US" smtClean="0">
              <a:latin typeface="Arial" pitchFamily="34" charset="0"/>
            </a:endParaRPr>
          </a:p>
        </p:txBody>
      </p:sp>
      <p:sp>
        <p:nvSpPr>
          <p:cNvPr id="23557" name="Rectangle 3"/>
          <p:cNvSpPr>
            <a:spLocks noChangeArrowheads="1"/>
          </p:cNvSpPr>
          <p:nvPr/>
        </p:nvSpPr>
        <p:spPr bwMode="auto">
          <a:xfrm>
            <a:off x="457200" y="6477000"/>
            <a:ext cx="4572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800" i="0">
                <a:cs typeface="ヒラギノ角ゴ Pro W3"/>
              </a:rPr>
              <a:t>Copyright ©2014 by Pearson Education, Inc. All rights reserved</a:t>
            </a:r>
          </a:p>
        </p:txBody>
      </p:sp>
      <p:pic>
        <p:nvPicPr>
          <p:cNvPr id="23558" name="Picture 8" descr="ph10_0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62600" y="2743200"/>
            <a:ext cx="2895600" cy="195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457200"/>
            <a:ext cx="7772400" cy="1143000"/>
          </a:xfrm>
        </p:spPr>
        <p:txBody>
          <a:bodyPr/>
          <a:lstStyle/>
          <a:p>
            <a:r>
              <a:rPr lang="en-US" smtClean="0"/>
              <a:t>Major Pricing Strategies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mtClean="0"/>
              <a:t>Customer Value-Based Pricing</a:t>
            </a:r>
          </a:p>
          <a:p>
            <a:endParaRPr lang="en-US" smtClean="0"/>
          </a:p>
          <a:p>
            <a:endParaRPr lang="en-US" smtClean="0"/>
          </a:p>
        </p:txBody>
      </p:sp>
      <p:pic>
        <p:nvPicPr>
          <p:cNvPr id="25604" name="Picture 6" descr="fig10_02w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2266950"/>
            <a:ext cx="7543800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5" name="Rectangle 3"/>
          <p:cNvSpPr>
            <a:spLocks noChangeArrowheads="1"/>
          </p:cNvSpPr>
          <p:nvPr/>
        </p:nvSpPr>
        <p:spPr bwMode="auto">
          <a:xfrm>
            <a:off x="457200" y="6477000"/>
            <a:ext cx="4572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800" i="0">
                <a:cs typeface="ヒラギノ角ゴ Pro W3"/>
              </a:rPr>
              <a:t>Copyright ©2014 by Pearson Education, Inc. All rights reserved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/>
              <a:t>Major Pricing Strategies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990600" y="1981200"/>
            <a:ext cx="7086600" cy="2667000"/>
          </a:xfrm>
        </p:spPr>
        <p:txBody>
          <a:bodyPr/>
          <a:lstStyle/>
          <a:p>
            <a:pPr marL="533400" indent="-533400" algn="ctr">
              <a:buFontTx/>
              <a:buNone/>
            </a:pPr>
            <a:endParaRPr lang="en-US" b="1" i="1" smtClean="0">
              <a:latin typeface="Times New Roman" pitchFamily="18" charset="0"/>
            </a:endParaRPr>
          </a:p>
          <a:p>
            <a:pPr marL="533400" indent="-533400">
              <a:buFontTx/>
              <a:buNone/>
            </a:pPr>
            <a:r>
              <a:rPr lang="en-US" b="1" smtClean="0"/>
              <a:t>Good-value pricing</a:t>
            </a:r>
            <a:r>
              <a:rPr lang="en-US" smtClean="0"/>
              <a:t> </a:t>
            </a:r>
          </a:p>
          <a:p>
            <a:pPr marL="533400" indent="-533400">
              <a:buFontTx/>
              <a:buNone/>
            </a:pPr>
            <a:r>
              <a:rPr lang="en-US" smtClean="0"/>
              <a:t>     offers the right combination of quality and good service at a fair price</a:t>
            </a:r>
          </a:p>
          <a:p>
            <a:pPr marL="533400" indent="-533400">
              <a:buFontTx/>
              <a:buNone/>
            </a:pPr>
            <a:endParaRPr lang="en-US" sz="1200" smtClean="0"/>
          </a:p>
        </p:txBody>
      </p:sp>
      <p:sp>
        <p:nvSpPr>
          <p:cNvPr id="27652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mtClean="0"/>
              <a:t>Customer Value-Based Pricing</a:t>
            </a:r>
          </a:p>
        </p:txBody>
      </p:sp>
      <p:sp>
        <p:nvSpPr>
          <p:cNvPr id="27653" name="Rectangle 3"/>
          <p:cNvSpPr>
            <a:spLocks noChangeArrowheads="1"/>
          </p:cNvSpPr>
          <p:nvPr/>
        </p:nvSpPr>
        <p:spPr bwMode="auto">
          <a:xfrm>
            <a:off x="457200" y="6477000"/>
            <a:ext cx="4572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800" i="0">
                <a:cs typeface="ヒラギノ角ゴ Pro W3"/>
              </a:rPr>
              <a:t>Copyright ©2014 by Pearson Education, Inc. All rights reserved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/>
              <a:t>Major Pricing Strategies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2209800"/>
            <a:ext cx="7772400" cy="4114800"/>
          </a:xfrm>
        </p:spPr>
        <p:txBody>
          <a:bodyPr/>
          <a:lstStyle/>
          <a:p>
            <a:pPr marL="533400" indent="-533400">
              <a:buFontTx/>
              <a:buNone/>
            </a:pPr>
            <a:r>
              <a:rPr lang="en-US" b="1" smtClean="0"/>
              <a:t>Everyday low pricing (EDLP) </a:t>
            </a:r>
            <a:r>
              <a:rPr lang="en-US" smtClean="0"/>
              <a:t>charging a constant everyday low price with few or no temporary price discounts</a:t>
            </a:r>
          </a:p>
          <a:p>
            <a:pPr marL="533400" indent="-533400">
              <a:buFontTx/>
              <a:buNone/>
            </a:pPr>
            <a:endParaRPr lang="en-US" sz="1000" smtClean="0"/>
          </a:p>
        </p:txBody>
      </p:sp>
      <p:sp>
        <p:nvSpPr>
          <p:cNvPr id="29700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mtClean="0"/>
              <a:t>Customer Value-Based Pricing</a:t>
            </a:r>
          </a:p>
          <a:p>
            <a:endParaRPr lang="en-US" smtClean="0">
              <a:latin typeface="Arial" pitchFamily="34" charset="0"/>
            </a:endParaRPr>
          </a:p>
        </p:txBody>
      </p:sp>
      <p:sp>
        <p:nvSpPr>
          <p:cNvPr id="29701" name="Rectangle 3"/>
          <p:cNvSpPr>
            <a:spLocks noChangeArrowheads="1"/>
          </p:cNvSpPr>
          <p:nvPr/>
        </p:nvSpPr>
        <p:spPr bwMode="auto">
          <a:xfrm>
            <a:off x="457200" y="6477000"/>
            <a:ext cx="4572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800" i="0">
                <a:cs typeface="ヒラギノ角ゴ Pro W3"/>
              </a:rPr>
              <a:t>Copyright ©2014 by Pearson Education, Inc. All rights reserved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/>
              <a:t>Major Pricing Strategies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2209800"/>
            <a:ext cx="7772400" cy="4114800"/>
          </a:xfrm>
        </p:spPr>
        <p:txBody>
          <a:bodyPr/>
          <a:lstStyle/>
          <a:p>
            <a:pPr marL="533400" indent="-533400">
              <a:buFontTx/>
              <a:buNone/>
            </a:pPr>
            <a:endParaRPr lang="en-US" sz="1000" smtClean="0"/>
          </a:p>
          <a:p>
            <a:pPr marL="533400" indent="-533400">
              <a:buFontTx/>
              <a:buNone/>
            </a:pPr>
            <a:r>
              <a:rPr lang="en-US" b="1" smtClean="0"/>
              <a:t>High-low pricing </a:t>
            </a:r>
            <a:r>
              <a:rPr lang="en-US" smtClean="0"/>
              <a:t>charging higher prices on an everyday basis but running frequent promotions to lower prices temporarily on selected items</a:t>
            </a:r>
          </a:p>
        </p:txBody>
      </p:sp>
      <p:sp>
        <p:nvSpPr>
          <p:cNvPr id="31748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mtClean="0"/>
              <a:t>Customer Value-Based Pricing</a:t>
            </a:r>
          </a:p>
          <a:p>
            <a:endParaRPr lang="en-US" smtClean="0">
              <a:latin typeface="Arial" pitchFamily="34" charset="0"/>
            </a:endParaRPr>
          </a:p>
        </p:txBody>
      </p:sp>
      <p:sp>
        <p:nvSpPr>
          <p:cNvPr id="31749" name="Rectangle 3"/>
          <p:cNvSpPr>
            <a:spLocks noChangeArrowheads="1"/>
          </p:cNvSpPr>
          <p:nvPr/>
        </p:nvSpPr>
        <p:spPr bwMode="auto">
          <a:xfrm>
            <a:off x="457200" y="6477000"/>
            <a:ext cx="4572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800" i="0">
                <a:cs typeface="ヒラギノ角ゴ Pro W3"/>
              </a:rPr>
              <a:t>Copyright ©2014 by Pearson Education, Inc. All rights reserved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Blank Presentation">
  <a:themeElements>
    <a:clrScheme name="Blank Presentation 6">
      <a:dk1>
        <a:srgbClr val="005A58"/>
      </a:dk1>
      <a:lt1>
        <a:srgbClr val="FFFFFF"/>
      </a:lt1>
      <a:dk2>
        <a:srgbClr val="008080"/>
      </a:dk2>
      <a:lt2>
        <a:srgbClr val="FFFF99"/>
      </a:lt2>
      <a:accent1>
        <a:srgbClr val="006462"/>
      </a:accent1>
      <a:accent2>
        <a:srgbClr val="6D6FC7"/>
      </a:accent2>
      <a:accent3>
        <a:srgbClr val="AAC0C0"/>
      </a:accent3>
      <a:accent4>
        <a:srgbClr val="DADADA"/>
      </a:accent4>
      <a:accent5>
        <a:srgbClr val="AAB8B7"/>
      </a:accent5>
      <a:accent6>
        <a:srgbClr val="6264B4"/>
      </a:accent6>
      <a:hlink>
        <a:srgbClr val="00FFFF"/>
      </a:hlink>
      <a:folHlink>
        <a:srgbClr val="00FF00"/>
      </a:folHlink>
    </a:clrScheme>
    <a:fontScheme name="Blank Presentation">
      <a:majorFont>
        <a:latin typeface="Arial"/>
        <a:ea typeface="ヒラギノ角ゴ Pro W3"/>
        <a:cs typeface=""/>
      </a:majorFont>
      <a:minorFont>
        <a:latin typeface="Arial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1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2552</TotalTime>
  <Words>1102</Words>
  <Application>Microsoft Macintosh PowerPoint</Application>
  <PresentationFormat>Affichage à l'écran (4:3)</PresentationFormat>
  <Paragraphs>176</Paragraphs>
  <Slides>27</Slides>
  <Notes>27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27</vt:i4>
      </vt:variant>
    </vt:vector>
  </HeadingPairs>
  <TitlesOfParts>
    <vt:vector size="35" baseType="lpstr">
      <vt:lpstr>Arial</vt:lpstr>
      <vt:lpstr>ヒラギノ角ゴ Pro W3</vt:lpstr>
      <vt:lpstr>Calibri</vt:lpstr>
      <vt:lpstr>MS PGothic</vt:lpstr>
      <vt:lpstr>Tahoma</vt:lpstr>
      <vt:lpstr>Wingdings</vt:lpstr>
      <vt:lpstr>Times New Roman</vt:lpstr>
      <vt:lpstr>1_Blank Presentation</vt:lpstr>
      <vt:lpstr> Chapter Ten</vt:lpstr>
      <vt:lpstr>Pricing: Understanding and  Capturing Customer Value</vt:lpstr>
      <vt:lpstr>What Is a Price?</vt:lpstr>
      <vt:lpstr>Major Pricing Strategies</vt:lpstr>
      <vt:lpstr>Major Pricing Strategies</vt:lpstr>
      <vt:lpstr>Major Pricing Strategies</vt:lpstr>
      <vt:lpstr>Major Pricing Strategies</vt:lpstr>
      <vt:lpstr>Major Pricing Strategies</vt:lpstr>
      <vt:lpstr>Major Pricing Strategies</vt:lpstr>
      <vt:lpstr>Major Pricing Strategies</vt:lpstr>
      <vt:lpstr>Major Pricing Strategies</vt:lpstr>
      <vt:lpstr>Major Pricing Strategies</vt:lpstr>
      <vt:lpstr> Major Pricing Strategies</vt:lpstr>
      <vt:lpstr>Major Pricing Strategies</vt:lpstr>
      <vt:lpstr>Major Pricing Strategies</vt:lpstr>
      <vt:lpstr>Major Pricing Strategies</vt:lpstr>
      <vt:lpstr>Major Pricing Strategies</vt:lpstr>
      <vt:lpstr>Major Pricing Strategies</vt:lpstr>
      <vt:lpstr>Major Pricing Strategies</vt:lpstr>
      <vt:lpstr>Other Internal and External Considerations Affecting Price Decisions </vt:lpstr>
      <vt:lpstr>Other Internal and External Considerations Affecting Price Decisions </vt:lpstr>
      <vt:lpstr> Other Internal and External Considerations Affecting Price Decisions </vt:lpstr>
      <vt:lpstr>Other Internal and External Consideration Affecting Price Decisions</vt:lpstr>
      <vt:lpstr> Other Internal and External Considerations Affecting Price Decisions</vt:lpstr>
      <vt:lpstr>Other Internal and External Considerations Affecting Price Decisions </vt:lpstr>
      <vt:lpstr>Other Internal and External Considerations Affecting Price Decisions </vt:lpstr>
      <vt:lpstr> Other Internal and External Consideration Affecting Price Decisions </vt:lpstr>
    </vt:vector>
  </TitlesOfParts>
  <Company>School of Management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utter</dc:creator>
  <cp:lastModifiedBy>TOSHIBA</cp:lastModifiedBy>
  <cp:revision>125</cp:revision>
  <cp:lastPrinted>2009-02-10T23:49:25Z</cp:lastPrinted>
  <dcterms:created xsi:type="dcterms:W3CDTF">2011-02-17T23:13:28Z</dcterms:created>
  <dcterms:modified xsi:type="dcterms:W3CDTF">2018-12-28T11:21:44Z</dcterms:modified>
</cp:coreProperties>
</file>