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sldIdLst>
    <p:sldId id="256" r:id="rId2"/>
    <p:sldId id="327" r:id="rId3"/>
    <p:sldId id="330" r:id="rId4"/>
    <p:sldId id="403" r:id="rId5"/>
    <p:sldId id="332" r:id="rId6"/>
    <p:sldId id="334" r:id="rId7"/>
    <p:sldId id="336" r:id="rId8"/>
    <p:sldId id="337" r:id="rId9"/>
    <p:sldId id="338" r:id="rId10"/>
    <p:sldId id="339" r:id="rId11"/>
    <p:sldId id="340" r:id="rId12"/>
    <p:sldId id="341" r:id="rId13"/>
    <p:sldId id="401" r:id="rId14"/>
    <p:sldId id="345" r:id="rId15"/>
    <p:sldId id="402" r:id="rId16"/>
    <p:sldId id="346" r:id="rId17"/>
    <p:sldId id="349" r:id="rId18"/>
    <p:sldId id="350" r:id="rId19"/>
    <p:sldId id="352" r:id="rId20"/>
    <p:sldId id="354" r:id="rId21"/>
    <p:sldId id="355" r:id="rId22"/>
    <p:sldId id="356" r:id="rId23"/>
    <p:sldId id="358" r:id="rId24"/>
    <p:sldId id="359" r:id="rId25"/>
    <p:sldId id="360" r:id="rId26"/>
    <p:sldId id="361" r:id="rId27"/>
    <p:sldId id="366" r:id="rId28"/>
    <p:sldId id="383" r:id="rId29"/>
    <p:sldId id="385" r:id="rId30"/>
    <p:sldId id="388" r:id="rId31"/>
    <p:sldId id="389" r:id="rId32"/>
    <p:sldId id="390" r:id="rId33"/>
    <p:sldId id="391" r:id="rId34"/>
    <p:sldId id="393" r:id="rId35"/>
    <p:sldId id="394" r:id="rId36"/>
    <p:sldId id="396" r:id="rId37"/>
    <p:sldId id="404" r:id="rId38"/>
    <p:sldId id="405" r:id="rId39"/>
    <p:sldId id="406" r:id="rId40"/>
    <p:sldId id="407" r:id="rId41"/>
    <p:sldId id="408" r:id="rId42"/>
    <p:sldId id="409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8454" autoAdjust="0"/>
    <p:restoredTop sz="70036" autoAdjust="0"/>
  </p:normalViewPr>
  <p:slideViewPr>
    <p:cSldViewPr>
      <p:cViewPr varScale="1">
        <p:scale>
          <a:sx n="36" d="100"/>
          <a:sy n="36" d="100"/>
        </p:scale>
        <p:origin x="-90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4" d="100"/>
        <a:sy n="34" d="100"/>
      </p:scale>
      <p:origin x="0" y="0"/>
    </p:cViewPr>
  </p:sorterViewPr>
  <p:notesViewPr>
    <p:cSldViewPr>
      <p:cViewPr>
        <p:scale>
          <a:sx n="80" d="100"/>
          <a:sy n="80" d="100"/>
        </p:scale>
        <p:origin x="-1408" y="11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B77490-6EA0-4084-B733-BC47CCA4C9E0}" type="doc">
      <dgm:prSet loTypeId="urn:microsoft.com/office/officeart/2005/8/layout/vList5" loCatId="list" qsTypeId="urn:microsoft.com/office/officeart/2005/8/quickstyle/simple1#4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B86FC75-0917-49FD-B4B4-7E01D8280802}">
      <dgm:prSet/>
      <dgm:spPr/>
      <dgm:t>
        <a:bodyPr/>
        <a:lstStyle/>
        <a:p>
          <a:pPr rtl="0"/>
          <a:r>
            <a:rPr lang="en-US" b="0" smtClean="0"/>
            <a:t>Consumer products</a:t>
          </a:r>
          <a:endParaRPr lang="en-US" b="0" dirty="0"/>
        </a:p>
      </dgm:t>
    </dgm:pt>
    <dgm:pt modelId="{F10B7D13-38C6-404F-A68C-38404786EB8D}" type="parTrans" cxnId="{403292D9-46D4-48FC-A804-C2BA56A094B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87CCDF1-F3E8-4859-99F7-0BD8585B5740}" type="sibTrans" cxnId="{403292D9-46D4-48FC-A804-C2BA56A094B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F2B8F93-4FE0-4798-88B0-3333A8D807FB}">
      <dgm:prSet/>
      <dgm:spPr/>
      <dgm:t>
        <a:bodyPr/>
        <a:lstStyle/>
        <a:p>
          <a:pPr rtl="0"/>
          <a:r>
            <a:rPr lang="en-US" b="0" smtClean="0"/>
            <a:t>Industrial products</a:t>
          </a:r>
          <a:endParaRPr lang="en-US" dirty="0"/>
        </a:p>
      </dgm:t>
    </dgm:pt>
    <dgm:pt modelId="{D463C68D-CF09-4B65-8DE0-AF417932DE82}" type="parTrans" cxnId="{018A266E-E9DC-451B-B430-38D64C38284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C21049B-B60B-461D-B5A1-E43AAFC5C143}" type="sibTrans" cxnId="{018A266E-E9DC-451B-B430-38D64C38284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ACA2342-33CB-4114-9EBE-393BA601503A}" type="pres">
      <dgm:prSet presAssocID="{DCB77490-6EA0-4084-B733-BC47CCA4C9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A19134-EF2A-4CE8-BB3F-7E3746D926AC}" type="pres">
      <dgm:prSet presAssocID="{CB86FC75-0917-49FD-B4B4-7E01D8280802}" presName="linNode" presStyleCnt="0"/>
      <dgm:spPr/>
      <dgm:t>
        <a:bodyPr/>
        <a:lstStyle/>
        <a:p>
          <a:endParaRPr lang="en-US"/>
        </a:p>
      </dgm:t>
    </dgm:pt>
    <dgm:pt modelId="{A988610D-E6F0-44CD-BA44-510A327D1277}" type="pres">
      <dgm:prSet presAssocID="{CB86FC75-0917-49FD-B4B4-7E01D8280802}" presName="parentText" presStyleLbl="node1" presStyleIdx="0" presStyleCnt="2" custScaleX="277778" custLinFactNeighborX="-136" custLinFactNeighborY="-118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BE215B-D69D-4BB1-B85E-153930C1F82E}" type="pres">
      <dgm:prSet presAssocID="{887CCDF1-F3E8-4859-99F7-0BD8585B5740}" presName="sp" presStyleCnt="0"/>
      <dgm:spPr/>
      <dgm:t>
        <a:bodyPr/>
        <a:lstStyle/>
        <a:p>
          <a:endParaRPr lang="en-US"/>
        </a:p>
      </dgm:t>
    </dgm:pt>
    <dgm:pt modelId="{8581CEEE-5924-4C2F-859A-6A36BD243622}" type="pres">
      <dgm:prSet presAssocID="{4F2B8F93-4FE0-4798-88B0-3333A8D807FB}" presName="linNode" presStyleCnt="0"/>
      <dgm:spPr/>
      <dgm:t>
        <a:bodyPr/>
        <a:lstStyle/>
        <a:p>
          <a:endParaRPr lang="en-US"/>
        </a:p>
      </dgm:t>
    </dgm:pt>
    <dgm:pt modelId="{DBEB94D2-B4C6-4D99-B28D-BB748F79D2A9}" type="pres">
      <dgm:prSet presAssocID="{4F2B8F93-4FE0-4798-88B0-3333A8D807FB}" presName="parentText" presStyleLbl="node1" presStyleIdx="1" presStyleCnt="2" custScaleX="277778" custLinFactX="100000" custLinFactNeighborX="127359" custLinFactNeighborY="-25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8A266E-E9DC-451B-B430-38D64C382842}" srcId="{DCB77490-6EA0-4084-B733-BC47CCA4C9E0}" destId="{4F2B8F93-4FE0-4798-88B0-3333A8D807FB}" srcOrd="1" destOrd="0" parTransId="{D463C68D-CF09-4B65-8DE0-AF417932DE82}" sibTransId="{0C21049B-B60B-461D-B5A1-E43AAFC5C143}"/>
    <dgm:cxn modelId="{89594B56-4BEF-46D0-BCCC-4EC2C16CF2C9}" type="presOf" srcId="{CB86FC75-0917-49FD-B4B4-7E01D8280802}" destId="{A988610D-E6F0-44CD-BA44-510A327D1277}" srcOrd="0" destOrd="0" presId="urn:microsoft.com/office/officeart/2005/8/layout/vList5"/>
    <dgm:cxn modelId="{011112F0-CC92-4F1A-AF86-E7DEAD8D6AB0}" type="presOf" srcId="{4F2B8F93-4FE0-4798-88B0-3333A8D807FB}" destId="{DBEB94D2-B4C6-4D99-B28D-BB748F79D2A9}" srcOrd="0" destOrd="0" presId="urn:microsoft.com/office/officeart/2005/8/layout/vList5"/>
    <dgm:cxn modelId="{1174A410-77E7-4472-8C51-E1B6731EF55C}" type="presOf" srcId="{DCB77490-6EA0-4084-B733-BC47CCA4C9E0}" destId="{BACA2342-33CB-4114-9EBE-393BA601503A}" srcOrd="0" destOrd="0" presId="urn:microsoft.com/office/officeart/2005/8/layout/vList5"/>
    <dgm:cxn modelId="{403292D9-46D4-48FC-A804-C2BA56A094BB}" srcId="{DCB77490-6EA0-4084-B733-BC47CCA4C9E0}" destId="{CB86FC75-0917-49FD-B4B4-7E01D8280802}" srcOrd="0" destOrd="0" parTransId="{F10B7D13-38C6-404F-A68C-38404786EB8D}" sibTransId="{887CCDF1-F3E8-4859-99F7-0BD8585B5740}"/>
    <dgm:cxn modelId="{FC424C93-CFD3-4B84-88D6-D463E8B83292}" type="presParOf" srcId="{BACA2342-33CB-4114-9EBE-393BA601503A}" destId="{B2A19134-EF2A-4CE8-BB3F-7E3746D926AC}" srcOrd="0" destOrd="0" presId="urn:microsoft.com/office/officeart/2005/8/layout/vList5"/>
    <dgm:cxn modelId="{B864F6D6-A1F4-4298-8DC5-377D447CD862}" type="presParOf" srcId="{B2A19134-EF2A-4CE8-BB3F-7E3746D926AC}" destId="{A988610D-E6F0-44CD-BA44-510A327D1277}" srcOrd="0" destOrd="0" presId="urn:microsoft.com/office/officeart/2005/8/layout/vList5"/>
    <dgm:cxn modelId="{D4C4EE8F-18B6-40ED-8ACC-B8FF1FABA048}" type="presParOf" srcId="{BACA2342-33CB-4114-9EBE-393BA601503A}" destId="{77BE215B-D69D-4BB1-B85E-153930C1F82E}" srcOrd="1" destOrd="0" presId="urn:microsoft.com/office/officeart/2005/8/layout/vList5"/>
    <dgm:cxn modelId="{C6FC610C-D002-48E8-88BA-8306634EA7E5}" type="presParOf" srcId="{BACA2342-33CB-4114-9EBE-393BA601503A}" destId="{8581CEEE-5924-4C2F-859A-6A36BD243622}" srcOrd="2" destOrd="0" presId="urn:microsoft.com/office/officeart/2005/8/layout/vList5"/>
    <dgm:cxn modelId="{EF0BF47A-5971-41CF-8265-09F2C4C78F45}" type="presParOf" srcId="{8581CEEE-5924-4C2F-859A-6A36BD243622}" destId="{DBEB94D2-B4C6-4D99-B28D-BB748F79D2A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2C15B4B9-F7C0-4A80-9EB4-6D6ECE805A85}" type="datetime1">
              <a:rPr lang="en-US"/>
              <a:pPr>
                <a:defRPr/>
              </a:pPr>
              <a:t>12/28/2018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fld id="{047D7C17-8CF5-4A06-A47C-2445F8E25E4E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-128"/>
      </a:defRPr>
    </a:lvl1pPr>
    <a:lvl2pPr marL="631825" indent="-174625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ar-SA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011D26-565A-44AA-858A-E6FB098C917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0D9ED1-C6D2-45DA-9A6F-D79A2F1CAD39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57EC99-470D-4D24-9BFD-17D9EA7BB853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ar-SA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55F43F-111F-4953-A8DA-C0B75CE5BB5F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E1ED3E-E77D-40BF-9429-615569DC14EF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630614-3D9D-4044-B796-F5D186D43825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ED3778-2ABC-4A99-814C-20CF2A2C2A9A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EECC86-966C-4ED2-9C34-0986ACC237AA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E9EB45-6EA1-484F-914B-840AB2A397A1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4B2C61-0819-4422-8640-627668702B7F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06FE9A-E28E-4F5B-BDA8-894776129A24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290D44-B1BE-4733-9201-EBA595AA095F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7AA14F-8C0B-4FC0-A84B-EE64EA51A6E7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21E8E6-98B3-40EF-B058-4EC66C3E6A21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92500" lnSpcReduction="10000"/>
          </a:bodyPr>
          <a:lstStyle/>
          <a:p>
            <a:pPr marL="533400" indent="-533400">
              <a:defRPr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9CD637-6A4D-4BD2-A858-E965CC95AA78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47500" lnSpcReduction="2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47D346-AB22-4A21-9D93-8AD727E57575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lnSpcReduction="10000"/>
          </a:bodyPr>
          <a:lstStyle/>
          <a:p>
            <a:pPr marL="533400" indent="-533400">
              <a:defRPr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98F7C1-5F19-4FFC-B720-B991CA389D21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207BE3-1731-424F-AF2B-A6ECD9518BD3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C1835D-642F-430B-8285-DE610EDC778F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533400" indent="-533400"/>
            <a:endParaRPr lang="fr-FR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2B0FBE-FA4A-46FE-8D9C-C697702016AD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AF2285-CDCC-4534-AA64-B1223EC8CE94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533400" indent="-533400"/>
            <a:endParaRPr lang="fr-FR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B0DF86-8EF4-4C5E-BC2F-98DFA328BB58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57A224-061B-4F18-9F45-E54961B72972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440408-708C-4755-95FA-C85E7F4A59DF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9B5F9A-5FF0-4933-A20C-36EA8E625280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93A0D8-73A6-4E95-A316-FE4663C0E189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ar-SA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91BA1A-BA8A-4A4C-A947-A24F5EDB78D7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1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2256D2-5036-4D7E-B021-70BE8C3F412A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0802C8-067B-4E6C-8B0F-AB5CC2ACB4E9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CDAD27-AB41-48DD-B843-E89DFA3DE7E5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BBAB21-7582-48A8-85A7-6E88AEB099C1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.</a:t>
            </a: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F1F0C4-B451-49A9-B496-B230E0BBAD3A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CBFF9F-984D-4D2C-84A1-F04B0B7186FB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60CEE8-723B-4F2D-8E9E-0443B89C9FB4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228600" indent="-228600"/>
            <a:endParaRPr lang="fr-FR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15F7B4-1D64-4B48-8359-0B976D80F3B5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40000" lnSpcReduction="2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B26AA5-252C-4AB0-A8BD-173257F469AA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47500" lnSpcReduction="2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B399EB-8A70-4313-AEAF-2487564E58BE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10000"/>
          </a:bodyPr>
          <a:lstStyle/>
          <a:p>
            <a:pPr>
              <a:defRPr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CE235C-2E51-46A8-AE93-C26AA359F161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C919CA-6845-4CED-8AE8-95742672310E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6D08F7-F270-47A6-9C6A-372888A5D177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417CC8-E28F-4C92-BCBA-6F6D0B641ACC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73399F-FE2A-42EB-B8F0-128BC6254E9E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 userDrawn="1"/>
        </p:nvSpPr>
        <p:spPr bwMode="auto">
          <a:xfrm>
            <a:off x="6248400" y="6477000"/>
            <a:ext cx="1965325" cy="19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 eaLnBrk="1" hangingPunct="1">
              <a:lnSpc>
                <a:spcPct val="102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600" b="1">
                <a:cs typeface="Tahoma" pitchFamily="34" charset="0"/>
              </a:rPr>
              <a:t>8-</a:t>
            </a:r>
            <a:fld id="{470F02C3-A45B-4898-A59B-2F9ABD5C2B83}" type="slidenum">
              <a:rPr lang="en-US" sz="1600" b="1">
                <a:cs typeface="Tahoma" pitchFamily="34" charset="0"/>
              </a:rPr>
              <a:pPr algn="ctr" eaLnBrk="1" hangingPunct="1">
                <a:lnSpc>
                  <a:spcPct val="102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‹N°›</a:t>
            </a:fld>
            <a:endParaRPr lang="en-US" sz="1600" b="1">
              <a:cs typeface="Tahoma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76200" y="6400800"/>
            <a:ext cx="4495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102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 b="1">
                <a:solidFill>
                  <a:srgbClr val="A6A6A6"/>
                </a:solidFill>
                <a:cs typeface="Tahoma" pitchFamily="34" charset="0"/>
              </a:rPr>
              <a:t>Copyright © 2012 Pearson Education, Inc.  </a:t>
            </a:r>
          </a:p>
          <a:p>
            <a:pPr eaLnBrk="1" hangingPunct="1">
              <a:lnSpc>
                <a:spcPct val="102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 b="1">
                <a:solidFill>
                  <a:srgbClr val="A6A6A6"/>
                </a:solidFill>
                <a:cs typeface="Tahoma" pitchFamily="34" charset="0"/>
              </a:rPr>
              <a:t>Publishing as Prentice Hall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797175"/>
            <a:ext cx="71628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648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lnSpc>
                <a:spcPts val="3600"/>
              </a:lnSpc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4400" y="1447800"/>
            <a:ext cx="7162800" cy="381000"/>
          </a:xfrm>
        </p:spPr>
        <p:txBody>
          <a:bodyPr anchor="ctr"/>
          <a:lstStyle>
            <a:lvl1pPr algn="ctr">
              <a:buNone/>
              <a:defRPr sz="2800"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4400" y="1600200"/>
            <a:ext cx="7162800" cy="381000"/>
          </a:xfrm>
        </p:spPr>
        <p:txBody>
          <a:bodyPr/>
          <a:lstStyle>
            <a:lvl1pPr algn="ctr">
              <a:buNone/>
              <a:defRPr sz="2800"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3246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6248400" y="6477000"/>
            <a:ext cx="1965325" cy="19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 eaLnBrk="1" hangingPunct="1">
              <a:lnSpc>
                <a:spcPct val="102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600" b="1">
                <a:solidFill>
                  <a:srgbClr val="C00000"/>
                </a:solidFill>
                <a:cs typeface="Tahoma" pitchFamily="34" charset="0"/>
              </a:rPr>
              <a:t> </a:t>
            </a:r>
            <a:r>
              <a:rPr lang="en-US" sz="1600" b="1">
                <a:cs typeface="Tahoma" pitchFamily="34" charset="0"/>
              </a:rPr>
              <a:t>8-</a:t>
            </a:r>
            <a:fld id="{E2231058-A208-40EC-8F66-B2D5ED22C00F}" type="slidenum">
              <a:rPr lang="en-US" sz="1600" b="1">
                <a:cs typeface="Tahoma" pitchFamily="34" charset="0"/>
              </a:rPr>
              <a:pPr algn="ctr" eaLnBrk="1" hangingPunct="1">
                <a:lnSpc>
                  <a:spcPct val="102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‹N°›</a:t>
            </a:fld>
            <a:endParaRPr lang="en-US" sz="1600" b="1">
              <a:cs typeface="Tahoma" pitchFamily="34" charset="0"/>
            </a:endParaRPr>
          </a:p>
        </p:txBody>
      </p:sp>
      <p:sp>
        <p:nvSpPr>
          <p:cNvPr id="1029" name="Rectangle 5"/>
          <p:cNvSpPr txBox="1">
            <a:spLocks noChangeArrowheads="1"/>
          </p:cNvSpPr>
          <p:nvPr userDrawn="1"/>
        </p:nvSpPr>
        <p:spPr bwMode="auto">
          <a:xfrm>
            <a:off x="76200" y="6400800"/>
            <a:ext cx="4495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102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 b="1">
                <a:solidFill>
                  <a:srgbClr val="A6A6A6"/>
                </a:solidFill>
                <a:cs typeface="Tahoma" pitchFamily="34" charset="0"/>
              </a:rPr>
              <a:t>Copyright © 2012 Pearson Education, Inc.  </a:t>
            </a:r>
          </a:p>
          <a:p>
            <a:pPr eaLnBrk="1" hangingPunct="1">
              <a:lnSpc>
                <a:spcPct val="102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 b="1">
                <a:solidFill>
                  <a:srgbClr val="A6A6A6"/>
                </a:solidFill>
                <a:cs typeface="Tahoma" pitchFamily="34" charset="0"/>
              </a:rPr>
              <a:t>Publishing as Prentice Hall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xo.com/s-21-good-grips.asp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990600" y="2133600"/>
            <a:ext cx="7162800" cy="1470025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Chapter Eight</a:t>
            </a:r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1295400" y="3657600"/>
            <a:ext cx="6400800" cy="1752600"/>
          </a:xfrm>
        </p:spPr>
        <p:txBody>
          <a:bodyPr/>
          <a:lstStyle/>
          <a:p>
            <a:r>
              <a:rPr lang="en-US" b="1" smtClean="0"/>
              <a:t>Product, Services, and Brands:  Building Customer Value</a:t>
            </a:r>
            <a:endParaRPr lang="en-US" sz="3600" smtClean="0"/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What Is a Product?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0574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smtClean="0"/>
              <a:t>Specialty products </a:t>
            </a:r>
          </a:p>
          <a:p>
            <a:pPr>
              <a:buFontTx/>
              <a:buNone/>
            </a:pPr>
            <a:r>
              <a:rPr lang="en-US" sz="2800" smtClean="0"/>
              <a:t>    consumer products and services with unique characteristics or brand identification for which a significant group of buyers is willing to make a special purchase effort</a:t>
            </a:r>
          </a:p>
          <a:p>
            <a:pPr lvl="2"/>
            <a:r>
              <a:rPr lang="en-US" smtClean="0"/>
              <a:t>Medical services</a:t>
            </a:r>
          </a:p>
          <a:p>
            <a:pPr lvl="2"/>
            <a:r>
              <a:rPr lang="en-US" smtClean="0"/>
              <a:t>Designer clothes</a:t>
            </a:r>
          </a:p>
          <a:p>
            <a:pPr lvl="2"/>
            <a:r>
              <a:rPr lang="en-US" smtClean="0"/>
              <a:t>High-end electronics</a:t>
            </a:r>
          </a:p>
        </p:txBody>
      </p:sp>
      <p:sp>
        <p:nvSpPr>
          <p:cNvPr id="30724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Product and Service Classifications</a:t>
            </a:r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  <a:endParaRPr lang="en-US">
              <a:cs typeface="ヒラギノ角ゴ Pro W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What Is a Product?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133600"/>
            <a:ext cx="7772400" cy="3505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smtClean="0"/>
              <a:t>Unsought products</a:t>
            </a:r>
          </a:p>
          <a:p>
            <a:pPr>
              <a:buFontTx/>
              <a:buNone/>
            </a:pPr>
            <a:r>
              <a:rPr lang="en-US" sz="2800" smtClean="0"/>
              <a:t>   consumer products that the consumer does not know about or knows about but does not normally think of buying</a:t>
            </a:r>
          </a:p>
          <a:p>
            <a:pPr lvl="2"/>
            <a:r>
              <a:rPr lang="en-US" smtClean="0"/>
              <a:t>Life insurance</a:t>
            </a:r>
          </a:p>
          <a:p>
            <a:pPr lvl="2"/>
            <a:r>
              <a:rPr lang="en-US" smtClean="0"/>
              <a:t>Funeral services</a:t>
            </a:r>
          </a:p>
          <a:p>
            <a:pPr lvl="2"/>
            <a:r>
              <a:rPr lang="en-US" smtClean="0"/>
              <a:t>Blood donations</a:t>
            </a:r>
          </a:p>
        </p:txBody>
      </p:sp>
      <p:sp>
        <p:nvSpPr>
          <p:cNvPr id="32772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Product and Service Classifications</a:t>
            </a:r>
          </a:p>
        </p:txBody>
      </p:sp>
      <p:sp>
        <p:nvSpPr>
          <p:cNvPr id="32773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  <a:endParaRPr lang="en-US">
              <a:cs typeface="ヒラギノ角ゴ Pro W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What Is a Product?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812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smtClean="0"/>
              <a:t>Industrial products</a:t>
            </a:r>
          </a:p>
          <a:p>
            <a:pPr>
              <a:buFontTx/>
              <a:buNone/>
            </a:pPr>
            <a:r>
              <a:rPr lang="en-US" sz="2800" smtClean="0"/>
              <a:t>    products purchased for further processing or for use in conducting a business</a:t>
            </a:r>
          </a:p>
          <a:p>
            <a:r>
              <a:rPr lang="en-US" sz="2800" smtClean="0"/>
              <a:t>Classified by the purpose for which the product is purchased</a:t>
            </a:r>
          </a:p>
          <a:p>
            <a:pPr lvl="3"/>
            <a:r>
              <a:rPr lang="en-US" sz="2400" smtClean="0"/>
              <a:t>Materials and parts</a:t>
            </a:r>
          </a:p>
          <a:p>
            <a:pPr lvl="3"/>
            <a:r>
              <a:rPr lang="en-US" sz="2400" smtClean="0"/>
              <a:t>Capital items</a:t>
            </a:r>
          </a:p>
          <a:p>
            <a:pPr lvl="3"/>
            <a:r>
              <a:rPr lang="en-US" sz="2400" smtClean="0"/>
              <a:t>Supplies and services</a:t>
            </a:r>
          </a:p>
          <a:p>
            <a:endParaRPr lang="en-US" sz="2800" smtClean="0"/>
          </a:p>
        </p:txBody>
      </p:sp>
      <p:sp>
        <p:nvSpPr>
          <p:cNvPr id="34820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Product and Service Classifications</a:t>
            </a:r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  <a:endParaRPr lang="en-US">
              <a:cs typeface="ヒラギノ角ゴ Pro W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What Is a Product?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2133600"/>
            <a:ext cx="6553200" cy="41148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sz="2400" b="1" smtClean="0">
                <a:latin typeface="Arial" pitchFamily="34" charset="0"/>
              </a:rPr>
              <a:t>Materials and parts </a:t>
            </a:r>
            <a:r>
              <a:rPr lang="en-US" sz="2400" smtClean="0">
                <a:latin typeface="Arial" pitchFamily="34" charset="0"/>
              </a:rPr>
              <a:t>include raw materials and manufactured materials and parts usually sold directly to industrial users</a:t>
            </a:r>
          </a:p>
          <a:p>
            <a:pPr marL="533400" indent="-533400">
              <a:buFontTx/>
              <a:buNone/>
            </a:pPr>
            <a:r>
              <a:rPr lang="en-US" sz="2400" b="1" smtClean="0">
                <a:latin typeface="Arial" pitchFamily="34" charset="0"/>
              </a:rPr>
              <a:t>Capital items </a:t>
            </a:r>
            <a:r>
              <a:rPr lang="en-US" sz="2400" smtClean="0">
                <a:latin typeface="Arial" pitchFamily="34" charset="0"/>
              </a:rPr>
              <a:t>are industrial products that aid in the buyer’s production or operations</a:t>
            </a:r>
          </a:p>
          <a:p>
            <a:pPr marL="533400" indent="-533400">
              <a:buFontTx/>
              <a:buNone/>
            </a:pPr>
            <a:r>
              <a:rPr lang="en-US" sz="2400" b="1" smtClean="0">
                <a:latin typeface="Arial" pitchFamily="34" charset="0"/>
              </a:rPr>
              <a:t>Supplies and services</a:t>
            </a:r>
            <a:r>
              <a:rPr lang="en-US" sz="2400" smtClean="0">
                <a:latin typeface="Arial" pitchFamily="34" charset="0"/>
              </a:rPr>
              <a:t> include operating supplies, repair and maintenance items, and business services</a:t>
            </a:r>
          </a:p>
          <a:p>
            <a:pPr marL="533400" indent="-533400">
              <a:buFontTx/>
              <a:buNone/>
            </a:pPr>
            <a:endParaRPr lang="en-US" sz="2800" smtClean="0">
              <a:latin typeface="Arial" pitchFamily="34" charset="0"/>
            </a:endParaRPr>
          </a:p>
        </p:txBody>
      </p:sp>
      <p:sp>
        <p:nvSpPr>
          <p:cNvPr id="36868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Product</a:t>
            </a:r>
            <a:r>
              <a:rPr lang="en-US" sz="2400" smtClean="0">
                <a:latin typeface="Times New Roman" pitchFamily="18" charset="0"/>
              </a:rPr>
              <a:t> </a:t>
            </a:r>
            <a:r>
              <a:rPr lang="en-US" sz="2400" smtClean="0">
                <a:latin typeface="Arial" pitchFamily="34" charset="0"/>
              </a:rPr>
              <a:t>and Service Classifications</a:t>
            </a:r>
          </a:p>
        </p:txBody>
      </p:sp>
      <p:sp>
        <p:nvSpPr>
          <p:cNvPr id="36869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  <a:endParaRPr lang="en-US">
              <a:cs typeface="ヒラギノ角ゴ Pro W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What Is a Product?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239000" cy="41148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sz="2800" b="1" smtClean="0"/>
              <a:t>Organization marketing </a:t>
            </a:r>
            <a:r>
              <a:rPr lang="en-US" sz="2800" smtClean="0"/>
              <a:t>consists of activities undertaken to create, maintain, or change attitudes and behavior of target consumers toward an organization.</a:t>
            </a:r>
          </a:p>
        </p:txBody>
      </p:sp>
      <p:sp>
        <p:nvSpPr>
          <p:cNvPr id="3891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1447800"/>
            <a:ext cx="9144000" cy="304800"/>
          </a:xfrm>
        </p:spPr>
        <p:txBody>
          <a:bodyPr/>
          <a:lstStyle/>
          <a:p>
            <a:r>
              <a:rPr lang="en-US" smtClean="0"/>
              <a:t>Organizations, Persons, Places, and Ideas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What Is a Product?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33600"/>
            <a:ext cx="7391400" cy="24384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sz="2800" b="1" smtClean="0"/>
              <a:t>      Person marketing </a:t>
            </a:r>
            <a:r>
              <a:rPr lang="en-US" sz="2800" smtClean="0"/>
              <a:t>consists of activities undertaken to create, maintain, or change attitudes and behavior of target consumers toward particular people</a:t>
            </a:r>
          </a:p>
        </p:txBody>
      </p:sp>
      <p:sp>
        <p:nvSpPr>
          <p:cNvPr id="4096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1447800"/>
            <a:ext cx="9144000" cy="304800"/>
          </a:xfrm>
        </p:spPr>
        <p:txBody>
          <a:bodyPr/>
          <a:lstStyle/>
          <a:p>
            <a:r>
              <a:rPr lang="en-US" smtClean="0"/>
              <a:t>Organizations, Persons, Places, and Ideas</a:t>
            </a:r>
          </a:p>
        </p:txBody>
      </p:sp>
      <p:sp>
        <p:nvSpPr>
          <p:cNvPr id="40965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  <a:endParaRPr lang="en-US">
              <a:cs typeface="ヒラギノ角ゴ Pro W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What Is a Product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7620000" cy="41148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sz="2800" b="1" smtClean="0"/>
              <a:t>Place marketing </a:t>
            </a:r>
            <a:r>
              <a:rPr lang="en-US" sz="2800" smtClean="0"/>
              <a:t>consists of activities undertaken to create, maintain, or change attitudes and behavior of target consumers toward particular places</a:t>
            </a:r>
          </a:p>
          <a:p>
            <a:pPr marL="533400" indent="-533400">
              <a:buFontTx/>
              <a:buNone/>
            </a:pPr>
            <a:r>
              <a:rPr lang="en-US" sz="2800" b="1" smtClean="0"/>
              <a:t>Social marketing </a:t>
            </a:r>
            <a:r>
              <a:rPr lang="en-US" sz="2800" smtClean="0"/>
              <a:t>is the use of commercial marketing concepts and tools in programs designed to influence individuals’ behavior to improve their well-being and that of society</a:t>
            </a:r>
          </a:p>
          <a:p>
            <a:pPr marL="533400" indent="-533400">
              <a:buFontTx/>
              <a:buNone/>
            </a:pPr>
            <a:endParaRPr lang="en-US" sz="2800" smtClean="0"/>
          </a:p>
        </p:txBody>
      </p:sp>
      <p:sp>
        <p:nvSpPr>
          <p:cNvPr id="43012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latin typeface="Arial" pitchFamily="34" charset="0"/>
              </a:rPr>
              <a:t>Organizations, Persons, Places, and Ideas</a:t>
            </a:r>
          </a:p>
        </p:txBody>
      </p:sp>
      <p:sp>
        <p:nvSpPr>
          <p:cNvPr id="43013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  <a:endParaRPr lang="en-US">
              <a:cs typeface="ヒラギノ角ゴ Pro W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Product and Service Decisions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Individual Product and Service Decisions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45060" name="Picture 4" descr="fig08_02w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863850"/>
            <a:ext cx="82296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  <a:endParaRPr lang="en-US">
              <a:cs typeface="ヒラギノ角ゴ Pro W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Product and Service Decisions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905000"/>
            <a:ext cx="6629400" cy="4114800"/>
          </a:xfrm>
        </p:spPr>
        <p:txBody>
          <a:bodyPr/>
          <a:lstStyle/>
          <a:p>
            <a:pPr marL="533400" indent="-533400" algn="ctr">
              <a:buFontTx/>
              <a:buNone/>
            </a:pPr>
            <a:endParaRPr lang="en-US" sz="1200" b="1" i="1" smtClean="0">
              <a:latin typeface="Times New Roman" pitchFamily="18" charset="0"/>
            </a:endParaRPr>
          </a:p>
          <a:p>
            <a:pPr marL="533400" indent="-533400">
              <a:buFontTx/>
              <a:buNone/>
            </a:pPr>
            <a:r>
              <a:rPr lang="en-US" sz="2800" b="1" smtClean="0"/>
              <a:t>Product or service attributes</a:t>
            </a:r>
          </a:p>
          <a:p>
            <a:pPr marL="533400" indent="-533400">
              <a:buFontTx/>
              <a:buNone/>
            </a:pPr>
            <a:r>
              <a:rPr lang="en-US" sz="2800" smtClean="0"/>
              <a:t>communicate and deliver the benefits</a:t>
            </a:r>
          </a:p>
          <a:p>
            <a:pPr marL="533400" indent="-533400"/>
            <a:r>
              <a:rPr lang="en-US" sz="2800" smtClean="0"/>
              <a:t>Quality</a:t>
            </a:r>
          </a:p>
          <a:p>
            <a:pPr marL="533400" indent="-533400"/>
            <a:r>
              <a:rPr lang="en-US" sz="2800" smtClean="0"/>
              <a:t>Features</a:t>
            </a:r>
          </a:p>
          <a:p>
            <a:pPr marL="533400" indent="-533400"/>
            <a:r>
              <a:rPr lang="en-US" sz="2800" smtClean="0"/>
              <a:t>Style and design</a:t>
            </a:r>
          </a:p>
        </p:txBody>
      </p:sp>
      <p:sp>
        <p:nvSpPr>
          <p:cNvPr id="4710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28600" y="1447800"/>
            <a:ext cx="8534400" cy="457200"/>
          </a:xfrm>
        </p:spPr>
        <p:txBody>
          <a:bodyPr/>
          <a:lstStyle/>
          <a:p>
            <a:r>
              <a:rPr lang="en-US" smtClean="0"/>
              <a:t>Individual Product and Service Decisions</a:t>
            </a:r>
          </a:p>
        </p:txBody>
      </p:sp>
      <p:sp>
        <p:nvSpPr>
          <p:cNvPr id="47109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  <a:endParaRPr lang="en-US">
              <a:cs typeface="ヒラギノ角ゴ Pro W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Product and Service Decisions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362200"/>
            <a:ext cx="7772400" cy="2667000"/>
          </a:xfrm>
        </p:spPr>
        <p:txBody>
          <a:bodyPr/>
          <a:lstStyle/>
          <a:p>
            <a:pPr marL="533400" indent="-533400"/>
            <a:r>
              <a:rPr lang="en-US" sz="2800" b="1" smtClean="0"/>
              <a:t>Product Quality Level</a:t>
            </a:r>
            <a:r>
              <a:rPr lang="en-US" sz="2800" smtClean="0"/>
              <a:t> is the level of quality that supports the product’s positioning</a:t>
            </a:r>
          </a:p>
          <a:p>
            <a:pPr marL="533400" indent="-533400"/>
            <a:r>
              <a:rPr lang="en-US" sz="2800" b="1" smtClean="0"/>
              <a:t>Product Conformance Quality</a:t>
            </a:r>
            <a:r>
              <a:rPr lang="en-US" sz="2800" smtClean="0"/>
              <a:t> is the product’s freedom from defects and consistency in delivering a targeted level of performance</a:t>
            </a:r>
          </a:p>
          <a:p>
            <a:pPr marL="533400" indent="-533400">
              <a:buFontTx/>
              <a:buNone/>
            </a:pPr>
            <a:endParaRPr lang="en-US" sz="2800" smtClean="0"/>
          </a:p>
          <a:p>
            <a:pPr marL="533400" indent="-533400">
              <a:buFontTx/>
              <a:buNone/>
            </a:pPr>
            <a:endParaRPr lang="en-US" sz="2800" smtClean="0"/>
          </a:p>
        </p:txBody>
      </p:sp>
      <p:sp>
        <p:nvSpPr>
          <p:cNvPr id="4915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latin typeface="Arial" pitchFamily="34" charset="0"/>
              </a:rPr>
              <a:t>Individual Product and Service Decisions</a:t>
            </a:r>
          </a:p>
        </p:txBody>
      </p:sp>
      <p:sp>
        <p:nvSpPr>
          <p:cNvPr id="49157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  <a:endParaRPr lang="en-US">
              <a:cs typeface="ヒラギノ角ゴ Pro W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Product, Services, and Branding Strategy</a:t>
            </a:r>
            <a:br>
              <a:rPr lang="en-US" smtClean="0"/>
            </a:b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981200"/>
            <a:ext cx="6781800" cy="4114800"/>
          </a:xfrm>
        </p:spPr>
        <p:txBody>
          <a:bodyPr/>
          <a:lstStyle/>
          <a:p>
            <a:r>
              <a:rPr lang="en-US" smtClean="0"/>
              <a:t>Product, Services, and Experiences</a:t>
            </a:r>
          </a:p>
          <a:p>
            <a:r>
              <a:rPr lang="en-US" smtClean="0"/>
              <a:t>Product and Services Decisions</a:t>
            </a:r>
          </a:p>
          <a:p>
            <a:r>
              <a:rPr lang="en-US" smtClean="0"/>
              <a:t>Services Marketing</a:t>
            </a:r>
          </a:p>
          <a:p>
            <a:r>
              <a:rPr lang="en-US" smtClean="0"/>
              <a:t>Branding Strategy: Building Strong Brands</a:t>
            </a:r>
          </a:p>
        </p:txBody>
      </p:sp>
      <p:sp>
        <p:nvSpPr>
          <p:cNvPr id="14340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Topic Outline</a:t>
            </a: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  <a:endParaRPr lang="en-US">
              <a:cs typeface="ヒラギノ角ゴ Pro W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Product and Service Decisions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algn="ctr">
              <a:lnSpc>
                <a:spcPct val="90000"/>
              </a:lnSpc>
              <a:buFontTx/>
              <a:buNone/>
            </a:pPr>
            <a:endParaRPr lang="en-US" sz="2800" b="1" i="1" smtClean="0">
              <a:latin typeface="Times New Roman" pitchFamily="18" charset="0"/>
            </a:endParaRP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2800" b="1" smtClean="0"/>
              <a:t>Product features</a:t>
            </a:r>
            <a:r>
              <a:rPr lang="en-US" sz="2800" smtClean="0"/>
              <a:t> </a:t>
            </a:r>
          </a:p>
          <a:p>
            <a:pPr marL="533400" indent="-533400">
              <a:lnSpc>
                <a:spcPct val="90000"/>
              </a:lnSpc>
            </a:pPr>
            <a:r>
              <a:rPr lang="en-US" sz="2800" smtClean="0"/>
              <a:t>are a competitive tool for differentiating a product from competitors’ products</a:t>
            </a:r>
          </a:p>
          <a:p>
            <a:pPr marL="533400" indent="-533400">
              <a:lnSpc>
                <a:spcPct val="90000"/>
              </a:lnSpc>
            </a:pPr>
            <a:r>
              <a:rPr lang="en-US" sz="2800" smtClean="0"/>
              <a:t>are assessed based on the value to the customer versus the cost to the company</a:t>
            </a:r>
          </a:p>
        </p:txBody>
      </p:sp>
      <p:sp>
        <p:nvSpPr>
          <p:cNvPr id="5120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latin typeface="Arial" pitchFamily="34" charset="0"/>
              </a:rPr>
              <a:t>Individual Product and Service Decisions</a:t>
            </a:r>
          </a:p>
        </p:txBody>
      </p:sp>
      <p:sp>
        <p:nvSpPr>
          <p:cNvPr id="51205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  <a:endParaRPr lang="en-US">
              <a:cs typeface="ヒラギノ角ゴ Pro W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Product and Service Decisions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114800" y="2438400"/>
            <a:ext cx="4572000" cy="41148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sz="2800" b="1" smtClean="0"/>
              <a:t>Style</a:t>
            </a:r>
            <a:r>
              <a:rPr lang="en-US" sz="2800" smtClean="0"/>
              <a:t> describes the appearance of the product</a:t>
            </a:r>
          </a:p>
          <a:p>
            <a:pPr marL="533400" indent="-533400">
              <a:buFontTx/>
              <a:buNone/>
            </a:pPr>
            <a:r>
              <a:rPr lang="en-US" sz="2800" b="1" smtClean="0"/>
              <a:t>Design </a:t>
            </a:r>
            <a:r>
              <a:rPr lang="en-US" sz="2800" smtClean="0"/>
              <a:t>contributes to a product’s usefulness as well as to its looks</a:t>
            </a:r>
            <a:endParaRPr lang="en-US" sz="2400" smtClean="0"/>
          </a:p>
        </p:txBody>
      </p:sp>
      <p:sp>
        <p:nvSpPr>
          <p:cNvPr id="53252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latin typeface="Arial" pitchFamily="34" charset="0"/>
              </a:rPr>
              <a:t>Individual Product and Service Decisions</a:t>
            </a:r>
          </a:p>
        </p:txBody>
      </p:sp>
      <p:pic>
        <p:nvPicPr>
          <p:cNvPr id="53253" name="Picture 2" descr="http://upload.wikimedia.org/wikipedia/commons/thumb/f/fa/Globe.svg/600px-Globe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5715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8" descr="ph08_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1828800"/>
            <a:ext cx="2444750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  <a:endParaRPr lang="en-US">
              <a:cs typeface="ヒラギノ角ゴ Pro W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Product and Service Decisions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743200"/>
            <a:ext cx="7772400" cy="22098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sz="2800" b="1" smtClean="0"/>
              <a:t>Brand </a:t>
            </a:r>
            <a:r>
              <a:rPr lang="en-US" sz="2800" smtClean="0"/>
              <a:t>is the name, term, sign, or design—or a combination of these—that identifies the maker or seller of a product or service</a:t>
            </a:r>
          </a:p>
          <a:p>
            <a:pPr marL="533400" indent="-533400">
              <a:buFontTx/>
              <a:buNone/>
            </a:pPr>
            <a:endParaRPr lang="en-US" sz="2400" smtClean="0"/>
          </a:p>
        </p:txBody>
      </p:sp>
      <p:sp>
        <p:nvSpPr>
          <p:cNvPr id="55300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latin typeface="Arial" pitchFamily="34" charset="0"/>
              </a:rPr>
              <a:t>Individual Product and Service Decisions</a:t>
            </a:r>
          </a:p>
        </p:txBody>
      </p:sp>
      <p:sp>
        <p:nvSpPr>
          <p:cNvPr id="55301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  <a:endParaRPr lang="en-US">
              <a:cs typeface="ヒラギノ角ゴ Pro W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sz="3200" smtClean="0"/>
              <a:t>Product and Service Decisions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286000"/>
            <a:ext cx="7315200" cy="29718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sz="2800" b="1" smtClean="0"/>
              <a:t>Packaging</a:t>
            </a:r>
            <a:r>
              <a:rPr lang="en-US" sz="2800" smtClean="0"/>
              <a:t> involves designing and producing the container or wrapper for a product</a:t>
            </a:r>
          </a:p>
          <a:p>
            <a:pPr marL="533400" indent="-533400">
              <a:buFontTx/>
              <a:buNone/>
            </a:pPr>
            <a:r>
              <a:rPr lang="en-US" sz="2800" b="1" smtClean="0"/>
              <a:t>Labels</a:t>
            </a:r>
            <a:r>
              <a:rPr lang="en-US" sz="2800" smtClean="0"/>
              <a:t> identify the product or brand, describe attributes, and provide promotion</a:t>
            </a:r>
          </a:p>
        </p:txBody>
      </p:sp>
      <p:sp>
        <p:nvSpPr>
          <p:cNvPr id="5734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14400" y="1447800"/>
            <a:ext cx="7162800" cy="45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latin typeface="Arial" pitchFamily="34" charset="0"/>
              </a:rPr>
              <a:t>Individual Product and Service Decisions</a:t>
            </a:r>
          </a:p>
        </p:txBody>
      </p:sp>
      <p:pic>
        <p:nvPicPr>
          <p:cNvPr id="5734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419600"/>
            <a:ext cx="2274888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  <a:endParaRPr lang="en-US">
              <a:cs typeface="ヒラギノ角ゴ Pro W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Product and Service Decisions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7772400" cy="41148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2800" smtClean="0"/>
              <a:t>Product support services augment actual products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en-US" sz="2400" smtClean="0"/>
          </a:p>
        </p:txBody>
      </p:sp>
      <p:sp>
        <p:nvSpPr>
          <p:cNvPr id="5939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14400" y="1295400"/>
            <a:ext cx="71628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latin typeface="Arial" pitchFamily="34" charset="0"/>
              </a:rPr>
              <a:t>Individual Product and Service Decisions</a:t>
            </a:r>
          </a:p>
        </p:txBody>
      </p:sp>
      <p:pic>
        <p:nvPicPr>
          <p:cNvPr id="59397" name="Picture 7" descr="ph08_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922588"/>
            <a:ext cx="4419600" cy="33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  <a:endParaRPr lang="en-US">
              <a:cs typeface="ヒラギノ角ゴ Pro W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Product and Service Decisions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buFontTx/>
              <a:buNone/>
            </a:pPr>
            <a:endParaRPr lang="en-US" sz="2800" smtClean="0">
              <a:solidFill>
                <a:srgbClr val="1A643E"/>
              </a:solidFill>
            </a:endParaRPr>
          </a:p>
          <a:p>
            <a:pPr marL="533400" indent="-533400">
              <a:buFontTx/>
              <a:buNone/>
            </a:pPr>
            <a:r>
              <a:rPr lang="en-US" sz="2800" b="1" smtClean="0"/>
              <a:t>Product line</a:t>
            </a:r>
            <a:r>
              <a:rPr lang="en-US" sz="2800" smtClean="0"/>
              <a:t> is a group of products that are closely related because they function in a similar manner, are sold to the same customer groups, are marketed through the same types of outlets, or fall within given price ranges</a:t>
            </a:r>
          </a:p>
        </p:txBody>
      </p:sp>
      <p:sp>
        <p:nvSpPr>
          <p:cNvPr id="6144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latin typeface="Arial" pitchFamily="34" charset="0"/>
              </a:rPr>
              <a:t>Product Line Decisions</a:t>
            </a:r>
          </a:p>
        </p:txBody>
      </p:sp>
      <p:sp>
        <p:nvSpPr>
          <p:cNvPr id="61445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  <a:endParaRPr lang="en-US">
              <a:cs typeface="ヒラギノ角ゴ Pro W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Product and Service Decisions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buFontTx/>
              <a:buNone/>
            </a:pPr>
            <a:endParaRPr lang="en-US" sz="2800" smtClean="0"/>
          </a:p>
          <a:p>
            <a:pPr marL="533400" indent="-533400">
              <a:buFontTx/>
              <a:buNone/>
            </a:pPr>
            <a:r>
              <a:rPr lang="en-US" sz="2800" b="1" smtClean="0"/>
              <a:t>Product line</a:t>
            </a:r>
            <a:r>
              <a:rPr lang="en-US" sz="2800" smtClean="0"/>
              <a:t> </a:t>
            </a:r>
            <a:r>
              <a:rPr lang="en-US" sz="2800" b="1" smtClean="0"/>
              <a:t>length </a:t>
            </a:r>
            <a:r>
              <a:rPr lang="en-US" sz="2800" smtClean="0"/>
              <a:t>is the number of items in the product line</a:t>
            </a:r>
          </a:p>
          <a:p>
            <a:pPr marL="533400" indent="-533400"/>
            <a:r>
              <a:rPr lang="en-US" sz="2800" smtClean="0"/>
              <a:t>Line stretching</a:t>
            </a:r>
          </a:p>
          <a:p>
            <a:pPr marL="533400" indent="-533400"/>
            <a:r>
              <a:rPr lang="en-US" sz="2800" smtClean="0"/>
              <a:t>Line filling</a:t>
            </a:r>
          </a:p>
        </p:txBody>
      </p:sp>
      <p:sp>
        <p:nvSpPr>
          <p:cNvPr id="6349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14400" y="1447800"/>
            <a:ext cx="7162800" cy="609600"/>
          </a:xfrm>
        </p:spPr>
        <p:txBody>
          <a:bodyPr/>
          <a:lstStyle/>
          <a:p>
            <a:r>
              <a:rPr lang="en-US" sz="3200" smtClean="0">
                <a:latin typeface="Arial" pitchFamily="34" charset="0"/>
              </a:rPr>
              <a:t>Product Line Decisions</a:t>
            </a:r>
          </a:p>
        </p:txBody>
      </p:sp>
      <p:sp>
        <p:nvSpPr>
          <p:cNvPr id="63493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  <a:endParaRPr lang="en-US">
              <a:cs typeface="ヒラギノ角ゴ Pro W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Product and Service Decisions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924800" cy="4114800"/>
          </a:xfrm>
        </p:spPr>
        <p:txBody>
          <a:bodyPr/>
          <a:lstStyle/>
          <a:p>
            <a:pPr marL="533400" indent="-533400">
              <a:buFontTx/>
              <a:buNone/>
            </a:pPr>
            <a:endParaRPr lang="en-US" sz="2800" smtClean="0"/>
          </a:p>
          <a:p>
            <a:pPr marL="533400" indent="-533400">
              <a:buFontTx/>
              <a:buNone/>
            </a:pPr>
            <a:r>
              <a:rPr lang="en-US" sz="2800" b="1" smtClean="0"/>
              <a:t>Product mix </a:t>
            </a:r>
            <a:r>
              <a:rPr lang="en-US" sz="2800" smtClean="0"/>
              <a:t>consists of all the products and items that a particular seller offers for sale</a:t>
            </a:r>
          </a:p>
          <a:p>
            <a:pPr marL="2247900" lvl="4" indent="-533400"/>
            <a:r>
              <a:rPr lang="en-US" sz="2800" smtClean="0"/>
              <a:t>Width</a:t>
            </a:r>
          </a:p>
          <a:p>
            <a:pPr marL="2247900" lvl="4" indent="-533400"/>
            <a:r>
              <a:rPr lang="en-US" sz="2800" smtClean="0"/>
              <a:t>Length</a:t>
            </a:r>
          </a:p>
          <a:p>
            <a:pPr marL="2247900" lvl="4" indent="-533400"/>
            <a:r>
              <a:rPr lang="en-US" sz="2800" smtClean="0"/>
              <a:t>Depth</a:t>
            </a:r>
          </a:p>
          <a:p>
            <a:pPr marL="2247900" lvl="4" indent="-533400"/>
            <a:r>
              <a:rPr lang="en-US" sz="2800" smtClean="0"/>
              <a:t>Consistency</a:t>
            </a:r>
          </a:p>
        </p:txBody>
      </p:sp>
      <p:sp>
        <p:nvSpPr>
          <p:cNvPr id="6554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14400" y="1295400"/>
            <a:ext cx="7162800" cy="533400"/>
          </a:xfrm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Product Mix Decisions</a:t>
            </a:r>
          </a:p>
        </p:txBody>
      </p:sp>
      <p:pic>
        <p:nvPicPr>
          <p:cNvPr id="65541" name="Picture 8" descr="ph08_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267200"/>
            <a:ext cx="30099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2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  <a:endParaRPr lang="en-US">
              <a:cs typeface="ヒラギノ角ゴ Pro W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Services Marketing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Government</a:t>
            </a:r>
          </a:p>
          <a:p>
            <a:r>
              <a:rPr lang="en-US" smtClean="0"/>
              <a:t>Private not-for-profit organizations</a:t>
            </a:r>
          </a:p>
          <a:p>
            <a:r>
              <a:rPr lang="en-US" smtClean="0"/>
              <a:t>Business services</a:t>
            </a:r>
          </a:p>
        </p:txBody>
      </p:sp>
      <p:sp>
        <p:nvSpPr>
          <p:cNvPr id="67588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Types of Service Industries</a:t>
            </a:r>
          </a:p>
        </p:txBody>
      </p:sp>
      <p:sp>
        <p:nvSpPr>
          <p:cNvPr id="67589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  <a:endParaRPr lang="en-US">
              <a:cs typeface="ヒラギノ角ゴ Pro W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Services Marketing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Nature and Characteristics of a Service</a:t>
            </a:r>
          </a:p>
          <a:p>
            <a:endParaRPr lang="en-US" smtClean="0"/>
          </a:p>
        </p:txBody>
      </p:sp>
      <p:pic>
        <p:nvPicPr>
          <p:cNvPr id="69636" name="Picture 4" descr="fig08_05w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438400"/>
            <a:ext cx="7315200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  <a:endParaRPr lang="en-US">
              <a:cs typeface="ヒラギノ角ゴ Pro W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What Is a Product?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7620000" cy="3505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smtClean="0"/>
              <a:t>Product</a:t>
            </a:r>
            <a:r>
              <a:rPr lang="en-US" sz="2800" smtClean="0"/>
              <a:t> is anything that can be offered in a market for attention, acquisition, use, or consumption that might satisfy a need or want</a:t>
            </a:r>
          </a:p>
          <a:p>
            <a:pPr>
              <a:buFontTx/>
              <a:buNone/>
            </a:pPr>
            <a:r>
              <a:rPr lang="en-US" sz="2800" b="1" smtClean="0"/>
              <a:t>Service</a:t>
            </a:r>
            <a:r>
              <a:rPr lang="en-US" sz="2800" smtClean="0"/>
              <a:t> is a product that consists of activities, benefits or satisfaction that is essentially intangible and does not result in the ownership of anything</a:t>
            </a:r>
          </a:p>
          <a:p>
            <a:pPr>
              <a:buFontTx/>
              <a:buNone/>
            </a:pP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1638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Products, Services, and Experiences</a:t>
            </a: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  <a:endParaRPr lang="en-US">
              <a:cs typeface="ヒラギノ角ゴ Pro W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Services Marketing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3733800" y="2286000"/>
            <a:ext cx="4953000" cy="41148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sz="2800" smtClean="0"/>
              <a:t>In addition to traditional marketing strategies, service firms often require additional strategies</a:t>
            </a:r>
          </a:p>
          <a:p>
            <a:pPr marL="533400" indent="-533400"/>
            <a:r>
              <a:rPr lang="en-US" sz="2800" smtClean="0"/>
              <a:t>Service-profit chain</a:t>
            </a:r>
          </a:p>
          <a:p>
            <a:pPr marL="533400" indent="-533400"/>
            <a:r>
              <a:rPr lang="en-US" sz="2800" smtClean="0"/>
              <a:t>Internal marketing</a:t>
            </a:r>
          </a:p>
          <a:p>
            <a:pPr marL="533400" indent="-533400"/>
            <a:r>
              <a:rPr lang="en-US" sz="2800" smtClean="0"/>
              <a:t>Interactive marketing</a:t>
            </a:r>
          </a:p>
        </p:txBody>
      </p:sp>
      <p:sp>
        <p:nvSpPr>
          <p:cNvPr id="7168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14400" y="1447800"/>
            <a:ext cx="7162800" cy="533400"/>
          </a:xfrm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Marketing Strategies for Service Firms</a:t>
            </a:r>
          </a:p>
        </p:txBody>
      </p:sp>
      <p:pic>
        <p:nvPicPr>
          <p:cNvPr id="71685" name="Picture 7" descr="ph08_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452688"/>
            <a:ext cx="266700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  <a:endParaRPr lang="en-US">
              <a:cs typeface="ヒラギノ角ゴ Pro W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solidFill>
                  <a:srgbClr val="0000FF"/>
                </a:solidFill>
              </a:rPr>
              <a:t/>
            </a:r>
            <a:br>
              <a:rPr lang="en-US" sz="2800" smtClean="0">
                <a:solidFill>
                  <a:srgbClr val="0000FF"/>
                </a:solidFill>
              </a:rPr>
            </a:br>
            <a:r>
              <a:rPr lang="en-US" sz="3200" smtClean="0"/>
              <a:t>Services Marketing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981200"/>
            <a:ext cx="6400800" cy="4114800"/>
          </a:xfrm>
        </p:spPr>
        <p:txBody>
          <a:bodyPr/>
          <a:lstStyle/>
          <a:p>
            <a:pPr marL="533400" indent="-533400" algn="ctr">
              <a:buFontTx/>
              <a:buNone/>
            </a:pPr>
            <a:endParaRPr lang="en-US" sz="2800" b="1" smtClean="0"/>
          </a:p>
          <a:p>
            <a:pPr marL="533400" indent="-533400">
              <a:buFontTx/>
              <a:buNone/>
            </a:pPr>
            <a:r>
              <a:rPr lang="en-US" sz="2600" b="1" smtClean="0"/>
              <a:t>Service-profit chain</a:t>
            </a:r>
            <a:r>
              <a:rPr lang="en-US" sz="2600" smtClean="0"/>
              <a:t> links service firm profits with employee and customer satisfaction</a:t>
            </a:r>
          </a:p>
          <a:p>
            <a:pPr marL="533400" indent="-533400"/>
            <a:r>
              <a:rPr lang="en-US" sz="2600" smtClean="0"/>
              <a:t>Internal service quality</a:t>
            </a:r>
          </a:p>
          <a:p>
            <a:pPr marL="533400" indent="-533400"/>
            <a:r>
              <a:rPr lang="en-US" sz="2600" smtClean="0"/>
              <a:t>Satisfied and productive service employees</a:t>
            </a:r>
          </a:p>
          <a:p>
            <a:pPr marL="533400" indent="-533400"/>
            <a:r>
              <a:rPr lang="en-US" sz="2600" smtClean="0"/>
              <a:t>Greater service value</a:t>
            </a:r>
          </a:p>
          <a:p>
            <a:pPr marL="533400" indent="-533400"/>
            <a:r>
              <a:rPr lang="en-US" sz="2600" smtClean="0"/>
              <a:t>Satisfied and loyal customers</a:t>
            </a:r>
          </a:p>
          <a:p>
            <a:pPr marL="533400" indent="-533400"/>
            <a:r>
              <a:rPr lang="en-US" sz="2600" smtClean="0"/>
              <a:t>Healthy service profits and growth</a:t>
            </a:r>
          </a:p>
        </p:txBody>
      </p:sp>
      <p:sp>
        <p:nvSpPr>
          <p:cNvPr id="7373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14400" y="1447800"/>
            <a:ext cx="7162800" cy="609600"/>
          </a:xfrm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Marketing Strategies for Service Firms</a:t>
            </a:r>
          </a:p>
        </p:txBody>
      </p:sp>
      <p:sp>
        <p:nvSpPr>
          <p:cNvPr id="73733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  <a:endParaRPr lang="en-US">
              <a:cs typeface="ヒラギノ角ゴ Pro W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/>
            </a:r>
            <a:br>
              <a:rPr lang="en-US" sz="2800" smtClean="0"/>
            </a:br>
            <a:r>
              <a:rPr lang="en-US" sz="3200" smtClean="0"/>
              <a:t>Services Marketing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209800"/>
            <a:ext cx="7315200" cy="30480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sz="2800" b="1" smtClean="0"/>
              <a:t>Internal marketing </a:t>
            </a:r>
            <a:r>
              <a:rPr lang="en-US" sz="2800" smtClean="0"/>
              <a:t>means that the service firm must orient and motivate its customer contact employees and supporting service people to work as a team to provide customer satisfaction</a:t>
            </a:r>
          </a:p>
          <a:p>
            <a:pPr marL="533400" indent="-533400">
              <a:buFontTx/>
              <a:buNone/>
            </a:pPr>
            <a:endParaRPr lang="en-US" sz="2800" smtClean="0"/>
          </a:p>
          <a:p>
            <a:pPr marL="533400" indent="-533400">
              <a:buFontTx/>
              <a:buNone/>
            </a:pPr>
            <a:r>
              <a:rPr lang="en-US" sz="2800" smtClean="0"/>
              <a:t>Internal marketing must precede external marketing</a:t>
            </a:r>
          </a:p>
        </p:txBody>
      </p:sp>
      <p:sp>
        <p:nvSpPr>
          <p:cNvPr id="7578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14400" y="1447800"/>
            <a:ext cx="7162800" cy="609600"/>
          </a:xfrm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Marketing Strategies for Service Firms</a:t>
            </a:r>
          </a:p>
        </p:txBody>
      </p:sp>
      <p:sp>
        <p:nvSpPr>
          <p:cNvPr id="75781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  <a:endParaRPr lang="en-US">
              <a:cs typeface="ヒラギノ角ゴ Pro W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Services Marketing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81200"/>
            <a:ext cx="6858000" cy="41148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sz="2800" b="1" smtClean="0"/>
              <a:t>Interactive marketing </a:t>
            </a:r>
            <a:r>
              <a:rPr lang="en-US" sz="2800" smtClean="0"/>
              <a:t>means that service quality depends heavily on the quality of the buyer-seller interaction during the service encounter</a:t>
            </a:r>
          </a:p>
          <a:p>
            <a:pPr marL="533400" indent="-533400"/>
            <a:r>
              <a:rPr lang="en-US" sz="2800" smtClean="0"/>
              <a:t>Service differentiation</a:t>
            </a:r>
          </a:p>
          <a:p>
            <a:pPr marL="533400" indent="-533400"/>
            <a:r>
              <a:rPr lang="en-US" sz="2800" smtClean="0"/>
              <a:t>Service quality</a:t>
            </a:r>
          </a:p>
          <a:p>
            <a:pPr marL="533400" indent="-533400"/>
            <a:r>
              <a:rPr lang="en-US" sz="2800" smtClean="0"/>
              <a:t>Service productivity</a:t>
            </a:r>
          </a:p>
        </p:txBody>
      </p:sp>
      <p:sp>
        <p:nvSpPr>
          <p:cNvPr id="7782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14400" y="1219200"/>
            <a:ext cx="7162800" cy="533400"/>
          </a:xfrm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Marketing Strategies for Service Firms</a:t>
            </a:r>
          </a:p>
        </p:txBody>
      </p:sp>
      <p:sp>
        <p:nvSpPr>
          <p:cNvPr id="77829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  <a:endParaRPr lang="en-US">
              <a:cs typeface="ヒラギノ角ゴ Pro W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Services Marketing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6248400" cy="41148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2800" b="1" smtClean="0"/>
              <a:t>Managing service differentiation</a:t>
            </a:r>
            <a:r>
              <a:rPr lang="en-US" sz="2800" smtClean="0"/>
              <a:t> creates a competitive advantage from the offer, delivery, and image of the service</a:t>
            </a:r>
          </a:p>
          <a:p>
            <a:pPr marL="533400" indent="-533400">
              <a:lnSpc>
                <a:spcPct val="90000"/>
              </a:lnSpc>
            </a:pPr>
            <a:r>
              <a:rPr lang="en-US" sz="2800" b="1" smtClean="0"/>
              <a:t>Offer</a:t>
            </a:r>
            <a:r>
              <a:rPr lang="en-US" sz="2800" smtClean="0"/>
              <a:t> can include distinctive features</a:t>
            </a:r>
          </a:p>
          <a:p>
            <a:pPr marL="533400" indent="-533400">
              <a:lnSpc>
                <a:spcPct val="90000"/>
              </a:lnSpc>
            </a:pPr>
            <a:r>
              <a:rPr lang="en-US" sz="2800" b="1" smtClean="0"/>
              <a:t>Delivery</a:t>
            </a:r>
            <a:r>
              <a:rPr lang="en-US" sz="2800" smtClean="0"/>
              <a:t> can include more able and reliable customer contact people, environment, or process</a:t>
            </a:r>
          </a:p>
          <a:p>
            <a:pPr marL="533400" indent="-533400">
              <a:lnSpc>
                <a:spcPct val="90000"/>
              </a:lnSpc>
            </a:pPr>
            <a:r>
              <a:rPr lang="en-US" sz="2800" b="1" smtClean="0"/>
              <a:t>Image</a:t>
            </a:r>
            <a:r>
              <a:rPr lang="en-US" sz="2800" smtClean="0"/>
              <a:t> can include symbols and branding</a:t>
            </a:r>
          </a:p>
        </p:txBody>
      </p:sp>
      <p:sp>
        <p:nvSpPr>
          <p:cNvPr id="798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14400" y="1143000"/>
            <a:ext cx="7162800" cy="609600"/>
          </a:xfrm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Marketing Strategies for Service Firms</a:t>
            </a:r>
          </a:p>
        </p:txBody>
      </p:sp>
      <p:pic>
        <p:nvPicPr>
          <p:cNvPr id="79877" name="Picture 7" descr="ph08_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2743200"/>
            <a:ext cx="2057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8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  <a:endParaRPr lang="en-US">
              <a:cs typeface="ヒラギノ角ゴ Pro W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Services Marketing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6019800" cy="41148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sz="2800" b="1" smtClean="0"/>
              <a:t>Managing service quality</a:t>
            </a:r>
            <a:r>
              <a:rPr lang="en-US" sz="2800" smtClean="0"/>
              <a:t> provides a competitive advantage by delivering consistently higher quality than its competitors</a:t>
            </a:r>
          </a:p>
          <a:p>
            <a:pPr marL="533400" indent="-533400">
              <a:buFontTx/>
              <a:buNone/>
            </a:pPr>
            <a:endParaRPr lang="en-US" sz="2800" smtClean="0"/>
          </a:p>
          <a:p>
            <a:pPr marL="533400" indent="-533400">
              <a:buFontTx/>
              <a:buNone/>
            </a:pPr>
            <a:r>
              <a:rPr lang="en-US" sz="2800" smtClean="0"/>
              <a:t>Service quality always varies depending on interactions between employees and customers</a:t>
            </a:r>
          </a:p>
          <a:p>
            <a:pPr marL="533400" indent="-533400">
              <a:buFontTx/>
              <a:buNone/>
            </a:pPr>
            <a:endParaRPr lang="en-US" sz="2800" smtClean="0"/>
          </a:p>
        </p:txBody>
      </p:sp>
      <p:sp>
        <p:nvSpPr>
          <p:cNvPr id="8192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14400" y="1143000"/>
            <a:ext cx="7162800" cy="609600"/>
          </a:xfrm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Marketing Strategies for Service Firms</a:t>
            </a:r>
          </a:p>
        </p:txBody>
      </p:sp>
      <p:sp>
        <p:nvSpPr>
          <p:cNvPr id="81925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  <a:endParaRPr lang="en-US">
              <a:cs typeface="ヒラギノ角ゴ Pro W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Services Marketing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algn="ctr">
              <a:buFontTx/>
              <a:buNone/>
            </a:pPr>
            <a:endParaRPr lang="en-US" sz="2400" b="1" smtClean="0"/>
          </a:p>
          <a:p>
            <a:pPr marL="533400" indent="-533400">
              <a:buFontTx/>
              <a:buNone/>
            </a:pPr>
            <a:r>
              <a:rPr lang="en-US" sz="2800" smtClean="0"/>
              <a:t>Managing service productivity refers to the cost side of marketing strategies for service firms</a:t>
            </a:r>
          </a:p>
          <a:p>
            <a:pPr marL="533400" indent="-533400"/>
            <a:r>
              <a:rPr lang="en-US" sz="2800" smtClean="0"/>
              <a:t>Employee recruiting, hiring, and training strategies</a:t>
            </a:r>
          </a:p>
          <a:p>
            <a:pPr marL="533400" indent="-533400"/>
            <a:r>
              <a:rPr lang="en-US" sz="2800" smtClean="0"/>
              <a:t>Service quantity and quality strategies</a:t>
            </a:r>
          </a:p>
        </p:txBody>
      </p:sp>
      <p:sp>
        <p:nvSpPr>
          <p:cNvPr id="8397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14400" y="1447800"/>
            <a:ext cx="7162800" cy="609600"/>
          </a:xfrm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Marketing Strategies for Service Firms</a:t>
            </a:r>
          </a:p>
        </p:txBody>
      </p:sp>
      <p:sp>
        <p:nvSpPr>
          <p:cNvPr id="83973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  <a:endParaRPr lang="en-US">
              <a:cs typeface="ヒラギノ角ゴ Pro W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209800"/>
            <a:ext cx="6629400" cy="3200400"/>
          </a:xfrm>
        </p:spPr>
        <p:txBody>
          <a:bodyPr/>
          <a:lstStyle/>
          <a:p>
            <a:pPr marL="533400" indent="-533400">
              <a:buFontTx/>
              <a:buNone/>
              <a:defRPr/>
            </a:pPr>
            <a:endParaRPr lang="en-US" sz="2800" b="1" dirty="0" smtClean="0">
              <a:latin typeface="Calibri" charset="0"/>
            </a:endParaRPr>
          </a:p>
          <a:p>
            <a:pPr>
              <a:buFontTx/>
              <a:buNone/>
              <a:defRPr/>
            </a:pPr>
            <a:r>
              <a:rPr lang="en-US" sz="2800" b="1" dirty="0" smtClean="0"/>
              <a:t>Brand equity</a:t>
            </a:r>
          </a:p>
          <a:p>
            <a:pPr>
              <a:buFontTx/>
              <a:buNone/>
              <a:defRPr/>
            </a:pPr>
            <a:r>
              <a:rPr lang="en-US" sz="2800" dirty="0" smtClean="0"/>
              <a:t>   The differential effect that knowing the</a:t>
            </a:r>
          </a:p>
          <a:p>
            <a:pPr>
              <a:buFontTx/>
              <a:buNone/>
              <a:defRPr/>
            </a:pPr>
            <a:r>
              <a:rPr lang="en-US" sz="2800" dirty="0" smtClean="0"/>
              <a:t>   brand name has on customer response to</a:t>
            </a:r>
          </a:p>
          <a:p>
            <a:pPr>
              <a:buFontTx/>
              <a:buNone/>
              <a:defRPr/>
            </a:pPr>
            <a:r>
              <a:rPr lang="en-US" sz="2800" dirty="0" smtClean="0"/>
              <a:t>   the product or its marketing.</a:t>
            </a:r>
            <a:endParaRPr lang="en-US" sz="2800" b="1" dirty="0" smtClean="0">
              <a:latin typeface="Calibri" charset="0"/>
            </a:endParaRP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sz="3200" smtClean="0"/>
              <a:t>Branding Strategy: Building Strong Brands</a:t>
            </a:r>
          </a:p>
        </p:txBody>
      </p:sp>
      <p:sp>
        <p:nvSpPr>
          <p:cNvPr id="86020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  <a:endParaRPr lang="en-US">
              <a:cs typeface="ヒラギノ角ゴ Pro W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sz="3200" smtClean="0"/>
              <a:t>Branding Strategy: Building Strong Brands</a:t>
            </a:r>
          </a:p>
        </p:txBody>
      </p:sp>
      <p:pic>
        <p:nvPicPr>
          <p:cNvPr id="88067" name="Content Placeholder 4" descr="fig08_03wo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38200" y="2209800"/>
            <a:ext cx="7772400" cy="1279525"/>
          </a:xfrm>
        </p:spPr>
      </p:pic>
      <p:sp>
        <p:nvSpPr>
          <p:cNvPr id="88068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  <a:endParaRPr lang="en-US">
              <a:cs typeface="ヒラギノ角ゴ Pro W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7" descr="ph08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362200"/>
            <a:ext cx="228600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Branding Strategy: Building Strong Brands</a:t>
            </a:r>
          </a:p>
        </p:txBody>
      </p:sp>
      <p:sp>
        <p:nvSpPr>
          <p:cNvPr id="90116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286000"/>
            <a:ext cx="4648200" cy="41148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sz="2800" smtClean="0"/>
              <a:t>Brand strategy decisions include:</a:t>
            </a:r>
          </a:p>
          <a:p>
            <a:pPr marL="533400" indent="-533400"/>
            <a:r>
              <a:rPr lang="en-US" sz="2800" smtClean="0"/>
              <a:t>Product attributes</a:t>
            </a:r>
          </a:p>
          <a:p>
            <a:pPr marL="533400" indent="-533400"/>
            <a:r>
              <a:rPr lang="en-US" sz="2800" smtClean="0"/>
              <a:t>Product benefits</a:t>
            </a:r>
          </a:p>
          <a:p>
            <a:pPr marL="533400" indent="-533400"/>
            <a:r>
              <a:rPr lang="en-US" sz="2800" smtClean="0"/>
              <a:t>Product beliefs and values</a:t>
            </a:r>
          </a:p>
        </p:txBody>
      </p:sp>
      <p:sp>
        <p:nvSpPr>
          <p:cNvPr id="9011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4400" y="1447800"/>
            <a:ext cx="7162800" cy="609600"/>
          </a:xfrm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Brand Positioning</a:t>
            </a:r>
          </a:p>
        </p:txBody>
      </p:sp>
      <p:sp>
        <p:nvSpPr>
          <p:cNvPr id="90118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  <a:endParaRPr lang="en-US">
              <a:cs typeface="ヒラギノ角ゴ Pro W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What Is a Product?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362200"/>
            <a:ext cx="7696200" cy="32004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smtClean="0"/>
              <a:t>Experiences</a:t>
            </a:r>
            <a:r>
              <a:rPr lang="en-US" sz="2800" smtClean="0"/>
              <a:t> represent what buying the product or service will do for the customer. </a:t>
            </a:r>
          </a:p>
          <a:p>
            <a:pPr>
              <a:buFontTx/>
              <a:buNone/>
            </a:pPr>
            <a:r>
              <a:rPr lang="en-US" sz="2800" smtClean="0"/>
              <a:t>Companies may now focus on creating and managing customer experiences with their brands or company.</a:t>
            </a:r>
          </a:p>
          <a:p>
            <a:pPr>
              <a:buFontTx/>
              <a:buNone/>
            </a:pP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18436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Products, Services, and Experiences</a:t>
            </a: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  <a:endParaRPr lang="en-US">
              <a:cs typeface="ヒラギノ角ゴ Pro W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3200" smtClean="0"/>
              <a:t>Branding Strategy: Building Strong Brands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7924800" cy="41148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sz="2800" smtClean="0"/>
              <a:t>Desirable qualities </a:t>
            </a:r>
          </a:p>
          <a:p>
            <a:pPr marL="533400" indent="-533400">
              <a:buFont typeface="Calibri" pitchFamily="34" charset="0"/>
              <a:buAutoNum type="arabicPeriod"/>
            </a:pPr>
            <a:r>
              <a:rPr lang="en-US" sz="2800" smtClean="0"/>
              <a:t>Suggest benefits and qualities</a:t>
            </a:r>
          </a:p>
          <a:p>
            <a:pPr marL="533400" indent="-533400">
              <a:buFont typeface="Calibri" pitchFamily="34" charset="0"/>
              <a:buAutoNum type="arabicPeriod"/>
            </a:pPr>
            <a:r>
              <a:rPr lang="en-US" sz="2800" smtClean="0"/>
              <a:t>Easy to pronounce, recognize, and remember</a:t>
            </a:r>
          </a:p>
          <a:p>
            <a:pPr marL="533400" indent="-533400">
              <a:buFont typeface="Calibri" pitchFamily="34" charset="0"/>
              <a:buAutoNum type="arabicPeriod"/>
            </a:pPr>
            <a:r>
              <a:rPr lang="en-US" sz="2800" smtClean="0"/>
              <a:t>Distinctive</a:t>
            </a:r>
          </a:p>
          <a:p>
            <a:pPr marL="533400" indent="-533400">
              <a:buFont typeface="Calibri" pitchFamily="34" charset="0"/>
              <a:buAutoNum type="arabicPeriod"/>
            </a:pPr>
            <a:r>
              <a:rPr lang="en-US" sz="2800" smtClean="0"/>
              <a:t>Extendable</a:t>
            </a:r>
          </a:p>
          <a:p>
            <a:pPr marL="533400" indent="-533400">
              <a:buFont typeface="Calibri" pitchFamily="34" charset="0"/>
              <a:buAutoNum type="arabicPeriod"/>
            </a:pPr>
            <a:r>
              <a:rPr lang="en-US" sz="2800" smtClean="0"/>
              <a:t>Translatable for the global economy</a:t>
            </a:r>
          </a:p>
          <a:p>
            <a:pPr marL="533400" indent="-533400">
              <a:buFont typeface="Calibri" pitchFamily="34" charset="0"/>
              <a:buAutoNum type="arabicPeriod"/>
            </a:pPr>
            <a:r>
              <a:rPr lang="en-US" sz="2800" smtClean="0"/>
              <a:t>Capable of registration and legal protection</a:t>
            </a:r>
          </a:p>
        </p:txBody>
      </p:sp>
      <p:sp>
        <p:nvSpPr>
          <p:cNvPr id="9216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14400" y="1295400"/>
            <a:ext cx="7162800" cy="533400"/>
          </a:xfrm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Brand Name Selection</a:t>
            </a:r>
          </a:p>
        </p:txBody>
      </p:sp>
      <p:sp>
        <p:nvSpPr>
          <p:cNvPr id="92165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  <a:endParaRPr lang="en-US">
              <a:cs typeface="ヒラギノ角ゴ Pro W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Branding Strategy: Building Strong Brands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981200"/>
            <a:ext cx="6172200" cy="4114800"/>
          </a:xfrm>
        </p:spPr>
        <p:txBody>
          <a:bodyPr/>
          <a:lstStyle/>
          <a:p>
            <a:pPr marL="533400" indent="-533400">
              <a:buFontTx/>
              <a:buNone/>
            </a:pPr>
            <a:endParaRPr lang="en-US" sz="2800" smtClean="0"/>
          </a:p>
          <a:p>
            <a:pPr marL="533400" indent="-533400">
              <a:buFontTx/>
              <a:buNone/>
            </a:pPr>
            <a:r>
              <a:rPr lang="en-US" sz="2800" smtClean="0"/>
              <a:t>Manufacturer’s brand</a:t>
            </a:r>
          </a:p>
          <a:p>
            <a:pPr marL="533400" indent="-533400">
              <a:buFontTx/>
              <a:buNone/>
            </a:pPr>
            <a:r>
              <a:rPr lang="en-US" sz="2800" smtClean="0"/>
              <a:t>Private brand</a:t>
            </a:r>
          </a:p>
          <a:p>
            <a:pPr marL="533400" indent="-533400">
              <a:buFontTx/>
              <a:buNone/>
            </a:pPr>
            <a:r>
              <a:rPr lang="en-US" sz="2800" smtClean="0"/>
              <a:t>Licensed brand</a:t>
            </a:r>
          </a:p>
          <a:p>
            <a:pPr marL="533400" indent="-533400">
              <a:buFontTx/>
              <a:buNone/>
            </a:pPr>
            <a:r>
              <a:rPr lang="en-US" sz="2800" smtClean="0"/>
              <a:t>Co-brand</a:t>
            </a:r>
          </a:p>
        </p:txBody>
      </p:sp>
      <p:sp>
        <p:nvSpPr>
          <p:cNvPr id="94212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Brand Sponsorship</a:t>
            </a:r>
          </a:p>
        </p:txBody>
      </p:sp>
      <p:pic>
        <p:nvPicPr>
          <p:cNvPr id="94213" name="Picture 9" descr="ph08_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438400"/>
            <a:ext cx="2057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4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  <a:endParaRPr lang="en-US">
              <a:cs typeface="ヒラギノ角ゴ Pro W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3200" smtClean="0"/>
              <a:t>Branding Strategy: Building Strong Brands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914400" y="1066800"/>
            <a:ext cx="7162800" cy="381000"/>
          </a:xfrm>
        </p:spPr>
        <p:txBody>
          <a:bodyPr/>
          <a:lstStyle/>
          <a:p>
            <a:r>
              <a:rPr lang="en-US" smtClean="0"/>
              <a:t>Brand Development Strategies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96260" name="Picture 5" descr="fig08_04w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286000"/>
            <a:ext cx="5638800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1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  <a:endParaRPr lang="en-US">
              <a:cs typeface="ヒラギノ角ゴ Pro W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fig08_01w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60020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What Is a Product?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914400" y="1066800"/>
            <a:ext cx="7162800" cy="381000"/>
          </a:xfrm>
        </p:spPr>
        <p:txBody>
          <a:bodyPr/>
          <a:lstStyle/>
          <a:p>
            <a:r>
              <a:rPr lang="en-US" smtClean="0"/>
              <a:t>Levels of Product and Services</a:t>
            </a:r>
          </a:p>
          <a:p>
            <a:endParaRPr lang="en-US" smtClean="0"/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  <a:endParaRPr lang="en-US">
              <a:cs typeface="ヒラギノ角ゴ Pro W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Product?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133600" y="1905000"/>
          <a:ext cx="51816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532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Product and Service Classifications</a:t>
            </a:r>
          </a:p>
          <a:p>
            <a:endParaRPr lang="en-US" smtClean="0"/>
          </a:p>
        </p:txBody>
      </p: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  <a:endParaRPr lang="en-US">
              <a:cs typeface="ヒラギノ角ゴ Pro W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What Is a Product?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981200"/>
            <a:ext cx="6324600" cy="4114800"/>
          </a:xfrm>
        </p:spPr>
        <p:txBody>
          <a:bodyPr/>
          <a:lstStyle/>
          <a:p>
            <a:r>
              <a:rPr lang="en-US" sz="2800" smtClean="0"/>
              <a:t>Consumer products are products and services for personal consumption</a:t>
            </a:r>
          </a:p>
          <a:p>
            <a:r>
              <a:rPr lang="en-US" sz="2800" smtClean="0"/>
              <a:t>Classified by how consumers buy them</a:t>
            </a:r>
          </a:p>
          <a:p>
            <a:pPr lvl="1"/>
            <a:r>
              <a:rPr lang="en-US" smtClean="0"/>
              <a:t>Convenience products</a:t>
            </a:r>
          </a:p>
          <a:p>
            <a:pPr lvl="1"/>
            <a:r>
              <a:rPr lang="en-US" smtClean="0"/>
              <a:t>Shopping products</a:t>
            </a:r>
          </a:p>
          <a:p>
            <a:pPr lvl="1"/>
            <a:r>
              <a:rPr lang="en-US" smtClean="0"/>
              <a:t>Specialty products</a:t>
            </a:r>
          </a:p>
          <a:p>
            <a:pPr lvl="1"/>
            <a:r>
              <a:rPr lang="en-US" smtClean="0"/>
              <a:t>Unsought products</a:t>
            </a:r>
          </a:p>
        </p:txBody>
      </p:sp>
      <p:sp>
        <p:nvSpPr>
          <p:cNvPr id="24580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Product and Service Classifications</a:t>
            </a:r>
          </a:p>
        </p:txBody>
      </p:sp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609600" y="66294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  <a:endParaRPr lang="en-US">
              <a:cs typeface="ヒラギノ角ゴ Pro W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What Is a Product?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981200"/>
            <a:ext cx="64008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smtClean="0"/>
              <a:t>Convenience products </a:t>
            </a:r>
          </a:p>
          <a:p>
            <a:pPr>
              <a:buFontTx/>
              <a:buNone/>
            </a:pPr>
            <a:r>
              <a:rPr lang="en-US" sz="2800" smtClean="0"/>
              <a:t>	consumer products and services that the customer usually buys frequently, immediately, and with a minimum comparison and buying effort</a:t>
            </a:r>
          </a:p>
          <a:p>
            <a:pPr lvl="1"/>
            <a:r>
              <a:rPr lang="en-US" sz="2400" smtClean="0"/>
              <a:t>Newspapers</a:t>
            </a:r>
          </a:p>
          <a:p>
            <a:pPr lvl="1"/>
            <a:r>
              <a:rPr lang="en-US" sz="2400" smtClean="0"/>
              <a:t>Candy</a:t>
            </a:r>
          </a:p>
          <a:p>
            <a:pPr lvl="1"/>
            <a:r>
              <a:rPr lang="en-US" sz="2400" smtClean="0"/>
              <a:t>Fast food</a:t>
            </a:r>
          </a:p>
        </p:txBody>
      </p:sp>
      <p:sp>
        <p:nvSpPr>
          <p:cNvPr id="26628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Product and Service Classifications</a:t>
            </a:r>
          </a:p>
        </p:txBody>
      </p:sp>
      <p:sp>
        <p:nvSpPr>
          <p:cNvPr id="26629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  <a:endParaRPr lang="en-US">
              <a:cs typeface="ヒラギノ角ゴ Pro W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What Is a Product?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2209800"/>
            <a:ext cx="6248400" cy="34290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smtClean="0"/>
              <a:t>Shopping products </a:t>
            </a:r>
          </a:p>
          <a:p>
            <a:pPr>
              <a:buFontTx/>
              <a:buNone/>
            </a:pPr>
            <a:r>
              <a:rPr lang="en-US" sz="2800" smtClean="0"/>
              <a:t>    consumer products and services that the customer compares carefully on suitability, quality, price, and style</a:t>
            </a:r>
          </a:p>
          <a:p>
            <a:pPr lvl="1"/>
            <a:r>
              <a:rPr lang="en-US" sz="2400" smtClean="0"/>
              <a:t>Furniture</a:t>
            </a:r>
          </a:p>
          <a:p>
            <a:pPr lvl="1"/>
            <a:r>
              <a:rPr lang="en-US" sz="2400" smtClean="0"/>
              <a:t>Cars</a:t>
            </a:r>
          </a:p>
          <a:p>
            <a:pPr lvl="1"/>
            <a:r>
              <a:rPr lang="en-US" sz="2400" smtClean="0"/>
              <a:t>Appliances</a:t>
            </a:r>
          </a:p>
        </p:txBody>
      </p:sp>
      <p:sp>
        <p:nvSpPr>
          <p:cNvPr id="28676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Product and Service Classifications</a:t>
            </a:r>
          </a:p>
        </p:txBody>
      </p:sp>
      <p:sp>
        <p:nvSpPr>
          <p:cNvPr id="28677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cs typeface="ヒラギノ角ゴ Pro W3"/>
              </a:rPr>
              <a:t>Copyright ©2014 by Pearson Education, Inc. All rights reserved</a:t>
            </a:r>
            <a:endParaRPr lang="en-US">
              <a:cs typeface="ヒラギノ角ゴ Pro W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Blank Presentatio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1252</TotalTime>
  <Words>1791</Words>
  <Application>Microsoft Macintosh PowerPoint</Application>
  <PresentationFormat>Affichage à l'écran (4:3)</PresentationFormat>
  <Paragraphs>304</Paragraphs>
  <Slides>42</Slides>
  <Notes>42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50" baseType="lpstr">
      <vt:lpstr>Arial</vt:lpstr>
      <vt:lpstr>ヒラギノ角ゴ Pro W3</vt:lpstr>
      <vt:lpstr>Calibri</vt:lpstr>
      <vt:lpstr>MS PGothic</vt:lpstr>
      <vt:lpstr>Tahoma</vt:lpstr>
      <vt:lpstr>Wingdings</vt:lpstr>
      <vt:lpstr>Times New Roman</vt:lpstr>
      <vt:lpstr>1_Blank Presentation</vt:lpstr>
      <vt:lpstr> Chapter Eight</vt:lpstr>
      <vt:lpstr>Product, Services, and Branding Strategy </vt:lpstr>
      <vt:lpstr>What Is a Product?</vt:lpstr>
      <vt:lpstr>What Is a Product?</vt:lpstr>
      <vt:lpstr>What Is a Product?</vt:lpstr>
      <vt:lpstr>What Is a Product?</vt:lpstr>
      <vt:lpstr>What Is a Product?</vt:lpstr>
      <vt:lpstr>What Is a Product?</vt:lpstr>
      <vt:lpstr>What Is a Product?</vt:lpstr>
      <vt:lpstr>What Is a Product?</vt:lpstr>
      <vt:lpstr>What Is a Product?</vt:lpstr>
      <vt:lpstr>What Is a Product?</vt:lpstr>
      <vt:lpstr>What Is a Product?</vt:lpstr>
      <vt:lpstr>What Is a Product?</vt:lpstr>
      <vt:lpstr>What Is a Product?</vt:lpstr>
      <vt:lpstr>What Is a Product</vt:lpstr>
      <vt:lpstr>Product and Service Decisions</vt:lpstr>
      <vt:lpstr>Product and Service Decisions</vt:lpstr>
      <vt:lpstr>Product and Service Decisions</vt:lpstr>
      <vt:lpstr>Product and Service Decisions</vt:lpstr>
      <vt:lpstr>Product and Service Decisions</vt:lpstr>
      <vt:lpstr>Product and Service Decisions</vt:lpstr>
      <vt:lpstr>Product and Service Decisions</vt:lpstr>
      <vt:lpstr>Product and Service Decisions</vt:lpstr>
      <vt:lpstr>Product and Service Decisions</vt:lpstr>
      <vt:lpstr>Product and Service Decisions</vt:lpstr>
      <vt:lpstr>Product and Service Decisions</vt:lpstr>
      <vt:lpstr> Services Marketing</vt:lpstr>
      <vt:lpstr>Services Marketing</vt:lpstr>
      <vt:lpstr>Services Marketing</vt:lpstr>
      <vt:lpstr> Services Marketing</vt:lpstr>
      <vt:lpstr> Services Marketing</vt:lpstr>
      <vt:lpstr>Services Marketing</vt:lpstr>
      <vt:lpstr>Services Marketing</vt:lpstr>
      <vt:lpstr>Services Marketing</vt:lpstr>
      <vt:lpstr>Services Marketing</vt:lpstr>
      <vt:lpstr>Branding Strategy: Building Strong Brands</vt:lpstr>
      <vt:lpstr>Branding Strategy: Building Strong Brands</vt:lpstr>
      <vt:lpstr>Branding Strategy: Building Strong Brands</vt:lpstr>
      <vt:lpstr>Branding Strategy: Building Strong Brands</vt:lpstr>
      <vt:lpstr>Branding Strategy: Building Strong Brands</vt:lpstr>
      <vt:lpstr>Branding Strategy: Building Strong Brands</vt:lpstr>
    </vt:vector>
  </TitlesOfParts>
  <Company>School of Management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utter</dc:creator>
  <cp:lastModifiedBy>TOSHIBA</cp:lastModifiedBy>
  <cp:revision>157</cp:revision>
  <dcterms:created xsi:type="dcterms:W3CDTF">2011-02-17T22:47:46Z</dcterms:created>
  <dcterms:modified xsi:type="dcterms:W3CDTF">2018-12-28T11:01:24Z</dcterms:modified>
</cp:coreProperties>
</file>