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327" r:id="rId3"/>
    <p:sldId id="330" r:id="rId4"/>
    <p:sldId id="329" r:id="rId5"/>
    <p:sldId id="331" r:id="rId6"/>
    <p:sldId id="332" r:id="rId7"/>
    <p:sldId id="334" r:id="rId8"/>
    <p:sldId id="335" r:id="rId9"/>
    <p:sldId id="338" r:id="rId10"/>
    <p:sldId id="340" r:id="rId11"/>
    <p:sldId id="341" r:id="rId12"/>
    <p:sldId id="345" r:id="rId13"/>
    <p:sldId id="389" r:id="rId14"/>
    <p:sldId id="349" r:id="rId15"/>
    <p:sldId id="350" r:id="rId16"/>
    <p:sldId id="351" r:id="rId17"/>
    <p:sldId id="357" r:id="rId18"/>
    <p:sldId id="355" r:id="rId19"/>
    <p:sldId id="361" r:id="rId20"/>
    <p:sldId id="362" r:id="rId21"/>
    <p:sldId id="364" r:id="rId22"/>
    <p:sldId id="366" r:id="rId23"/>
    <p:sldId id="367" r:id="rId24"/>
    <p:sldId id="370" r:id="rId25"/>
    <p:sldId id="372" r:id="rId26"/>
    <p:sldId id="373" r:id="rId27"/>
    <p:sldId id="374" r:id="rId28"/>
    <p:sldId id="375" r:id="rId29"/>
    <p:sldId id="377" r:id="rId30"/>
    <p:sldId id="378" r:id="rId31"/>
    <p:sldId id="379" r:id="rId32"/>
    <p:sldId id="381" r:id="rId33"/>
    <p:sldId id="382" r:id="rId34"/>
    <p:sldId id="384" r:id="rId35"/>
    <p:sldId id="388"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3" autoAdjust="0"/>
    <p:restoredTop sz="70147" autoAdjust="0"/>
  </p:normalViewPr>
  <p:slideViewPr>
    <p:cSldViewPr>
      <p:cViewPr varScale="1">
        <p:scale>
          <a:sx n="50" d="100"/>
          <a:sy n="50" d="100"/>
        </p:scale>
        <p:origin x="-1938" y="-90"/>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39" qsCatId="simple" csTypeId="urn:microsoft.com/office/officeart/2005/8/colors/colorful2" csCatId="colorful" phldr="1"/>
      <dgm:spPr/>
      <dgm:t>
        <a:bodyPr/>
        <a:lstStyle/>
        <a:p>
          <a:endParaRPr lang="en-US"/>
        </a:p>
      </dgm:t>
    </dgm:pt>
    <dgm:pt modelId="{44D2AFFA-7EBB-4457-8372-7BAF10DE707B}">
      <dgm:prSet custT="1"/>
      <dgm:spPr/>
      <dgm:t>
        <a:bodyPr/>
        <a:lstStyle/>
        <a:p>
          <a:pPr rtl="0"/>
          <a:r>
            <a:rPr lang="en-US" sz="1800" b="1" smtClean="0"/>
            <a:t>Geographic segmentation</a:t>
          </a:r>
          <a:endParaRPr lang="en-US" sz="1800" b="1" dirty="0"/>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smtClean="0"/>
            <a:t>Demographic segmentation</a:t>
          </a:r>
          <a:endParaRPr lang="en-US" sz="1800" b="1" dirty="0"/>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smtClean="0"/>
            <a:t>Psychographic segmentation</a:t>
          </a:r>
          <a:endParaRPr lang="en-US" sz="1800" b="1" dirty="0"/>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smtClean="0"/>
            <a:t>Behavioral segmentation</a:t>
          </a:r>
          <a:endParaRPr lang="en-US" sz="1800" b="1" dirty="0"/>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t>
        <a:bodyPr/>
        <a:lstStyle/>
        <a:p>
          <a:endParaRPr lang="en-US"/>
        </a:p>
      </dgm:t>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7A6A0C-BA34-4642-807B-29D82B510505}" srcId="{0DD319D9-FE25-4227-9335-B693E0B8ADB3}" destId="{C02E4479-91D2-4EFA-981C-E34F70BF66DE}" srcOrd="4" destOrd="0" parTransId="{76E0D522-524D-4587-A041-C89CF4066D5C}" sibTransId="{B56742DE-5886-42D4-97C5-47CCE058081C}"/>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45D7ED1A-85D8-4D6F-BDE0-E783D08E482B}" type="presOf" srcId="{5B92F025-C53C-44BA-9C22-877A222C855C}" destId="{128BD139-926A-444E-951D-3B402AC0BC2F}" srcOrd="0" destOrd="0" presId="urn:microsoft.com/office/officeart/2005/8/layout/matrix3"/>
    <dgm:cxn modelId="{B3F14C01-553F-4636-B0A4-1D53676FD604}" type="presOf" srcId="{9EBCBE55-B008-4E7F-BDAB-87A32F26C0C6}" destId="{577EDF94-B6C3-40EA-9B71-3171FAD8FBAA}" srcOrd="0" destOrd="0" presId="urn:microsoft.com/office/officeart/2005/8/layout/matrix3"/>
    <dgm:cxn modelId="{DD9F5FAA-9A4F-4190-9B37-1241F2D9A32D}" type="presOf" srcId="{0DD319D9-FE25-4227-9335-B693E0B8ADB3}" destId="{3108E4AF-B52B-427E-BC83-C3FC07E13377}"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811D7F4B-CD35-47BC-A2E2-B91B15BA915B}" type="presOf" srcId="{5D0F6EFF-07C4-4EAA-A3F2-B1FD5E957AA2}" destId="{FF5B7128-1CD2-4BEE-8825-D9246086A561}" srcOrd="0" destOrd="0" presId="urn:microsoft.com/office/officeart/2005/8/layout/matrix3"/>
    <dgm:cxn modelId="{036484E4-D910-4E73-A3BB-5D2DFBEE4B74}" type="presOf" srcId="{44D2AFFA-7EBB-4457-8372-7BAF10DE707B}" destId="{239C166D-9485-427A-943F-ADE2E7EC11A1}"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12D653D4-89B2-4342-A9A5-EFCA514618EF}" type="presParOf" srcId="{3108E4AF-B52B-427E-BC83-C3FC07E13377}" destId="{2930E188-8347-4619-9B01-061C83B78FA9}" srcOrd="0" destOrd="0" presId="urn:microsoft.com/office/officeart/2005/8/layout/matrix3"/>
    <dgm:cxn modelId="{4FA291E8-1E03-477D-82E1-136B5F1A6EC1}" type="presParOf" srcId="{3108E4AF-B52B-427E-BC83-C3FC07E13377}" destId="{239C166D-9485-427A-943F-ADE2E7EC11A1}" srcOrd="1" destOrd="0" presId="urn:microsoft.com/office/officeart/2005/8/layout/matrix3"/>
    <dgm:cxn modelId="{4A7979E5-303E-4C42-AE7C-8D842EBD9D53}" type="presParOf" srcId="{3108E4AF-B52B-427E-BC83-C3FC07E13377}" destId="{FF5B7128-1CD2-4BEE-8825-D9246086A561}" srcOrd="2" destOrd="0" presId="urn:microsoft.com/office/officeart/2005/8/layout/matrix3"/>
    <dgm:cxn modelId="{4D8CEDB8-3247-4279-ACBA-0B64163F30C0}" type="presParOf" srcId="{3108E4AF-B52B-427E-BC83-C3FC07E13377}" destId="{128BD139-926A-444E-951D-3B402AC0BC2F}" srcOrd="3" destOrd="0" presId="urn:microsoft.com/office/officeart/2005/8/layout/matrix3"/>
    <dgm:cxn modelId="{9C289083-631A-49F8-8E59-724214280BE8}" type="presParOf" srcId="{3108E4AF-B52B-427E-BC83-C3FC07E13377}" destId="{577EDF94-B6C3-40EA-9B71-3171FAD8FBAA}" srcOrd="4" destOrd="0" presId="urn:microsoft.com/office/officeart/2005/8/layout/matrix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4" loCatId="list" qsTypeId="urn:microsoft.com/office/officeart/2005/8/quickstyle/simple1#40" qsCatId="simple" csTypeId="urn:microsoft.com/office/officeart/2005/8/colors/colorful2" csCatId="colorful" phldr="1"/>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smtClean="0"/>
            <a:t>Political-legal factors</a:t>
          </a:r>
          <a:endParaRPr lang="en-US" dirty="0"/>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t>
        <a:bodyPr/>
        <a:lstStyle/>
        <a:p>
          <a:endParaRPr lang="en-US"/>
        </a:p>
      </dgm:t>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t>
        <a:bodyPr/>
        <a:lstStyle/>
        <a:p>
          <a:endParaRPr lang="en-US"/>
        </a:p>
      </dgm:t>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t>
        <a:bodyPr/>
        <a:lstStyle/>
        <a:p>
          <a:endParaRPr lang="en-US"/>
        </a:p>
      </dgm:t>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FEDD3B43-D95C-4190-A1C7-B256B0983C4B}" type="presOf" srcId="{8ECE34CF-1829-43BF-ADED-7B04A6F0B88A}" destId="{8523D405-B75A-4419-BA4C-D9FEA11F64E0}" srcOrd="0" destOrd="0" presId="urn:microsoft.com/office/officeart/2005/8/layout/default#4"/>
    <dgm:cxn modelId="{55C7F8A8-929B-48A9-9A16-13404C3576D0}" type="presOf" srcId="{5071DC24-BB56-4DB1-A8D6-1C7789B71A46}" destId="{A58368D9-553D-4A50-8D4E-4DAA8F350C73}" srcOrd="0" destOrd="0" presId="urn:microsoft.com/office/officeart/2005/8/layout/default#4"/>
    <dgm:cxn modelId="{6B769059-43F1-4835-9A8A-AF4F77E32CF5}" srcId="{8ECE34CF-1829-43BF-ADED-7B04A6F0B88A}" destId="{5071DC24-BB56-4DB1-A8D6-1C7789B71A46}" srcOrd="2" destOrd="0" parTransId="{7E1984AE-0980-463F-84B2-0D5C433A261A}" sibTransId="{5B201F4A-900D-41BF-A63B-3A814578C3E3}"/>
    <dgm:cxn modelId="{6832183E-33F1-4471-A299-C17BDDAAA3DC}" srcId="{8ECE34CF-1829-43BF-ADED-7B04A6F0B88A}" destId="{5B817C1C-4026-4328-AC9E-EC28A7577B55}" srcOrd="1" destOrd="0" parTransId="{2770B10A-81CA-4B66-959E-194728BFE479}" sibTransId="{F976ACD0-8F0F-4ABC-AB4A-C536AA877BD4}"/>
    <dgm:cxn modelId="{2AF9AF8B-7D2E-4A93-9DFD-948C109FC1EA}" type="presOf" srcId="{FF5E0B35-9C62-4298-9D78-9AE8EDCC5A5F}" destId="{F4FE62FD-FA44-4BFF-9D52-E06BFA491A85}" srcOrd="0" destOrd="0" presId="urn:microsoft.com/office/officeart/2005/8/layout/default#4"/>
    <dgm:cxn modelId="{78276D4B-5BE3-46D5-9D9D-DD51ACD939E5}" type="presOf" srcId="{5B817C1C-4026-4328-AC9E-EC28A7577B55}" destId="{1B4CDDBB-190A-4591-92AB-A505223B5D6E}" srcOrd="0" destOrd="0" presId="urn:microsoft.com/office/officeart/2005/8/layout/default#4"/>
    <dgm:cxn modelId="{6872EE89-D08C-4A3C-BB23-D1E5494341D2}" type="presOf" srcId="{F5AA2DA8-75A1-4A5F-A61A-3F879A22416C}" destId="{99330B33-AB7A-41CA-AAE4-709D4F559684}" srcOrd="0" destOrd="0" presId="urn:microsoft.com/office/officeart/2005/8/layout/default#4"/>
    <dgm:cxn modelId="{CA9D9D41-969D-4E2F-BFC8-C37A0E6ECF61}" srcId="{8ECE34CF-1829-43BF-ADED-7B04A6F0B88A}" destId="{F5AA2DA8-75A1-4A5F-A61A-3F879A22416C}" srcOrd="0" destOrd="0" parTransId="{F65F9686-015E-4297-8355-EAEEC60FC20B}" sibTransId="{8EA2B8E0-B3D5-4E08-9F6E-ADDCC45422F9}"/>
    <dgm:cxn modelId="{13DFF8A8-8BA2-4D51-8BA1-3E61DFA9DCA4}" type="presParOf" srcId="{8523D405-B75A-4419-BA4C-D9FEA11F64E0}" destId="{99330B33-AB7A-41CA-AAE4-709D4F559684}" srcOrd="0" destOrd="0" presId="urn:microsoft.com/office/officeart/2005/8/layout/default#4"/>
    <dgm:cxn modelId="{AEEAD82A-AB6D-4B2E-AD67-4F89C1BE9C8D}" type="presParOf" srcId="{8523D405-B75A-4419-BA4C-D9FEA11F64E0}" destId="{EDF83609-62D2-4119-9E0B-C35ED62BCB71}" srcOrd="1" destOrd="0" presId="urn:microsoft.com/office/officeart/2005/8/layout/default#4"/>
    <dgm:cxn modelId="{61653E91-8647-4718-8072-98151C228BCB}" type="presParOf" srcId="{8523D405-B75A-4419-BA4C-D9FEA11F64E0}" destId="{1B4CDDBB-190A-4591-92AB-A505223B5D6E}" srcOrd="2" destOrd="0" presId="urn:microsoft.com/office/officeart/2005/8/layout/default#4"/>
    <dgm:cxn modelId="{482137C2-89EA-4DC4-BC5A-774FAE6E9511}" type="presParOf" srcId="{8523D405-B75A-4419-BA4C-D9FEA11F64E0}" destId="{9DA7CB6D-2FD9-4AF8-B56F-E9BC82DF486C}" srcOrd="3" destOrd="0" presId="urn:microsoft.com/office/officeart/2005/8/layout/default#4"/>
    <dgm:cxn modelId="{B65F7432-C3D4-44A8-8BC9-B82CB1C3113D}" type="presParOf" srcId="{8523D405-B75A-4419-BA4C-D9FEA11F64E0}" destId="{A58368D9-553D-4A50-8D4E-4DAA8F350C73}" srcOrd="4" destOrd="0" presId="urn:microsoft.com/office/officeart/2005/8/layout/default#4"/>
    <dgm:cxn modelId="{A68778DC-006A-466C-B91B-57DCB2661597}" type="presParOf" srcId="{8523D405-B75A-4419-BA4C-D9FEA11F64E0}" destId="{68A04D14-4372-40A4-B918-5C268DFD9108}" srcOrd="5" destOrd="0" presId="urn:microsoft.com/office/officeart/2005/8/layout/default#4"/>
    <dgm:cxn modelId="{F4D08ABE-601F-45E3-9F30-FCFADFFF0259}" type="presParOf" srcId="{8523D405-B75A-4419-BA4C-D9FEA11F64E0}" destId="{F4FE62FD-FA44-4BFF-9D52-E06BFA491A85}" srcOrd="6" destOrd="0" presId="urn:microsoft.com/office/officeart/2005/8/layout/default#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5" loCatId="list" qsTypeId="urn:microsoft.com/office/officeart/2005/8/quickstyle/simple3" qsCatId="simple" csTypeId="urn:microsoft.com/office/officeart/2005/8/colors/colorful2" csCatId="colorful"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dirty="0" smtClean="0"/>
            <a:t>Accessible</a:t>
          </a:r>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dirty="0" smtClean="0"/>
            <a:t>Substantial</a:t>
          </a:r>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dirty="0" smtClean="0"/>
            <a:t>Differentiable</a:t>
          </a:r>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dirty="0" smtClean="0"/>
            <a:t>Actionable</a:t>
          </a:r>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t>
        <a:bodyPr/>
        <a:lstStyle/>
        <a:p>
          <a:endParaRPr lang="en-US"/>
        </a:p>
      </dgm:t>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t>
        <a:bodyPr/>
        <a:lstStyle/>
        <a:p>
          <a:endParaRPr lang="en-US"/>
        </a:p>
      </dgm:t>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t>
        <a:bodyPr/>
        <a:lstStyle/>
        <a:p>
          <a:endParaRPr lang="en-US"/>
        </a:p>
      </dgm:t>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t>
        <a:bodyPr/>
        <a:lstStyle/>
        <a:p>
          <a:endParaRPr lang="en-US"/>
        </a:p>
      </dgm:t>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D0B1CB8F-9FE4-4AED-8440-7244880F98C2}" type="presOf" srcId="{55381AAD-A087-4611-A832-1ECE6C7EF15C}" destId="{05950C03-D5A8-4BC0-BE31-30285A3D8A5D}" srcOrd="0" destOrd="0" presId="urn:microsoft.com/office/officeart/2005/8/layout/default#5"/>
    <dgm:cxn modelId="{94F05CE4-C1B4-4366-BC01-F3F00BBE1891}" type="presOf" srcId="{3E5BC873-D70A-45B4-8930-3D6ED96CF620}" destId="{51639670-0E6F-4E63-9FF0-39E4C88DEA5F}" srcOrd="0" destOrd="0" presId="urn:microsoft.com/office/officeart/2005/8/layout/default#5"/>
    <dgm:cxn modelId="{DE1DFF65-F983-4A50-95D8-2365499B99EF}" type="presOf" srcId="{85A90EB4-456C-4AB4-BC32-6FE0BAD67293}" destId="{11C35352-86F7-4889-A461-F8A9D3F12BDF}" srcOrd="0" destOrd="0" presId="urn:microsoft.com/office/officeart/2005/8/layout/default#5"/>
    <dgm:cxn modelId="{C8576623-CA2D-4C75-857E-FB92EC76DC27}" type="presOf" srcId="{D6A65E69-D219-4E29-9408-35E388C4D838}" destId="{1AD4185E-108F-4C5D-812E-78781E81827E}" srcOrd="0" destOrd="0" presId="urn:microsoft.com/office/officeart/2005/8/layout/default#5"/>
    <dgm:cxn modelId="{67FC9F24-8638-4EE5-B9D6-B42ABB4F76B8}" srcId="{53EC7F58-252D-45DC-A2AF-91E6C00808ED}" destId="{3E5BC873-D70A-45B4-8930-3D6ED96CF620}" srcOrd="4" destOrd="0" parTransId="{9EC40971-AB96-4FE1-B339-A44220D84ACA}" sibTransId="{9A60607F-5217-4A96-9A39-3AC0237D7101}"/>
    <dgm:cxn modelId="{89490F0B-72A4-4D08-8087-978D925D2C00}" srcId="{53EC7F58-252D-45DC-A2AF-91E6C00808ED}" destId="{55381AAD-A087-4611-A832-1ECE6C7EF15C}" srcOrd="0" destOrd="0" parTransId="{65558E9E-EEFE-432F-869C-6586990C1008}" sibTransId="{79A8E6D9-0E53-4A83-AEE1-1221F405C6A9}"/>
    <dgm:cxn modelId="{BFFB6437-30B0-42EF-85C1-1ECE69DFF39C}" type="presOf" srcId="{78951E83-5D7B-40C8-9649-21968B30CCA1}" destId="{B14E602B-B6B8-4EAB-8497-CB0179BE9449}" srcOrd="0" destOrd="0" presId="urn:microsoft.com/office/officeart/2005/8/layout/default#5"/>
    <dgm:cxn modelId="{0984671D-0320-41C0-AEAD-A0624792A04B}" srcId="{53EC7F58-252D-45DC-A2AF-91E6C00808ED}" destId="{78951E83-5D7B-40C8-9649-21968B30CCA1}" srcOrd="3" destOrd="0" parTransId="{3E333009-AB1D-4C2E-995D-43D7E081739E}" sibTransId="{10E1EDFD-F540-49F8-921D-181896084901}"/>
    <dgm:cxn modelId="{A59BD108-5E03-4D48-8CAA-17EEFDC279C4}" srcId="{53EC7F58-252D-45DC-A2AF-91E6C00808ED}" destId="{D6A65E69-D219-4E29-9408-35E388C4D838}" srcOrd="1" destOrd="0" parTransId="{6178A699-8A62-4554-9F6E-26E02AEC046C}" sibTransId="{33247F6D-46CD-4E36-A10C-F858266E6D2D}"/>
    <dgm:cxn modelId="{4FD13215-22AE-4209-AF31-E8C47A67692C}" type="presOf" srcId="{53EC7F58-252D-45DC-A2AF-91E6C00808ED}" destId="{48F61AAE-EC08-423D-A8A1-EB0EA72BB208}" srcOrd="0" destOrd="0" presId="urn:microsoft.com/office/officeart/2005/8/layout/default#5"/>
    <dgm:cxn modelId="{9CC00FE0-B4D9-4E69-B211-81B00CD18BDF}" srcId="{53EC7F58-252D-45DC-A2AF-91E6C00808ED}" destId="{85A90EB4-456C-4AB4-BC32-6FE0BAD67293}" srcOrd="2" destOrd="0" parTransId="{0C24582D-7A19-44FD-A1DB-4AFEA517251A}" sibTransId="{D6836D5C-DF63-4A73-BB46-7196444FD600}"/>
    <dgm:cxn modelId="{F457EE45-1AC8-4D1C-B4F9-0D875D4F352B}" type="presParOf" srcId="{48F61AAE-EC08-423D-A8A1-EB0EA72BB208}" destId="{05950C03-D5A8-4BC0-BE31-30285A3D8A5D}" srcOrd="0" destOrd="0" presId="urn:microsoft.com/office/officeart/2005/8/layout/default#5"/>
    <dgm:cxn modelId="{9248D233-E391-4855-9004-AB184BB11F18}" type="presParOf" srcId="{48F61AAE-EC08-423D-A8A1-EB0EA72BB208}" destId="{954BE143-872D-4C79-838F-D2B5B60CBBB5}" srcOrd="1" destOrd="0" presId="urn:microsoft.com/office/officeart/2005/8/layout/default#5"/>
    <dgm:cxn modelId="{F9176716-17D3-476F-8F1C-8C87D1ACDD9C}" type="presParOf" srcId="{48F61AAE-EC08-423D-A8A1-EB0EA72BB208}" destId="{1AD4185E-108F-4C5D-812E-78781E81827E}" srcOrd="2" destOrd="0" presId="urn:microsoft.com/office/officeart/2005/8/layout/default#5"/>
    <dgm:cxn modelId="{5F7BE4A0-435B-481F-B401-4F87F4B33841}" type="presParOf" srcId="{48F61AAE-EC08-423D-A8A1-EB0EA72BB208}" destId="{D4A0095D-2485-4FC9-BB7E-F774B8DC574F}" srcOrd="3" destOrd="0" presId="urn:microsoft.com/office/officeart/2005/8/layout/default#5"/>
    <dgm:cxn modelId="{62248841-043B-43BF-AB12-CBFFBB650825}" type="presParOf" srcId="{48F61AAE-EC08-423D-A8A1-EB0EA72BB208}" destId="{11C35352-86F7-4889-A461-F8A9D3F12BDF}" srcOrd="4" destOrd="0" presId="urn:microsoft.com/office/officeart/2005/8/layout/default#5"/>
    <dgm:cxn modelId="{5F3E40E2-BB43-4AEE-9B83-5C8C52109650}" type="presParOf" srcId="{48F61AAE-EC08-423D-A8A1-EB0EA72BB208}" destId="{C929FAD5-6867-456C-BC96-2F8D56EC01D5}" srcOrd="5" destOrd="0" presId="urn:microsoft.com/office/officeart/2005/8/layout/default#5"/>
    <dgm:cxn modelId="{4444E7EA-73BD-4880-A7F5-2F58A4F549C7}" type="presParOf" srcId="{48F61AAE-EC08-423D-A8A1-EB0EA72BB208}" destId="{B14E602B-B6B8-4EAB-8497-CB0179BE9449}" srcOrd="6" destOrd="0" presId="urn:microsoft.com/office/officeart/2005/8/layout/default#5"/>
    <dgm:cxn modelId="{19908ED6-2F51-425B-BF2A-10CB9B835111}" type="presParOf" srcId="{48F61AAE-EC08-423D-A8A1-EB0EA72BB208}" destId="{DAD35007-64DA-4413-82F5-6884C30FFF5F}" srcOrd="7" destOrd="0" presId="urn:microsoft.com/office/officeart/2005/8/layout/default#5"/>
    <dgm:cxn modelId="{51049BAA-EF97-42C6-9DB8-8D871C0970B5}" type="presParOf" srcId="{48F61AAE-EC08-423D-A8A1-EB0EA72BB208}" destId="{51639670-0E6F-4E63-9FF0-39E4C88DEA5F}" srcOrd="8" destOrd="0" presId="urn:microsoft.com/office/officeart/2005/8/layout/default#5"/>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41" qsCatId="simple" csTypeId="urn:microsoft.com/office/officeart/2005/8/colors/colorful2" csCatId="colorful" phldr="1"/>
      <dgm:spPr/>
      <dgm:t>
        <a:bodyPr/>
        <a:lstStyle/>
        <a:p>
          <a:endParaRPr lang="en-US"/>
        </a:p>
      </dgm:t>
    </dgm:pt>
    <dgm:pt modelId="{965E46E5-4843-41D1-9D0C-468C26FA9AA6}">
      <dgm:prSet phldrT="[Text]" custT="1"/>
      <dgm:spPr/>
      <dgm:t>
        <a:bodyPr/>
        <a:lstStyle/>
        <a:p>
          <a:r>
            <a:rPr lang="en-US" sz="2400" dirty="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dirty="0" smtClean="0"/>
            <a:t>Service differentiation</a:t>
          </a:r>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smtClean="0"/>
            <a:t>Channel differentiation</a:t>
          </a:r>
          <a:endParaRPr lang="en-US" sz="2400" dirty="0" smtClean="0"/>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dirty="0" smtClean="0"/>
            <a:t>People differentiation</a:t>
          </a:r>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NeighborY="89084">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0DE7616E-FA16-411E-AC6C-2A6DDAEDF828}" type="presOf" srcId="{11C0683C-4920-413F-9C3D-ECD7B65D3751}" destId="{F73B8C1A-FEFF-4691-B3E8-2B81CE7C3447}" srcOrd="0" destOrd="0" presId="urn:microsoft.com/office/officeart/2005/8/layout/vList2"/>
    <dgm:cxn modelId="{B2D827DB-9768-4441-ADFA-F9A9FAE0EBF4}" type="presOf" srcId="{609C148F-AB26-444E-AD2C-D4FE910EDB8E}" destId="{1190BF91-F168-4ECA-8CF5-AE00F414FA0A}" srcOrd="0" destOrd="0" presId="urn:microsoft.com/office/officeart/2005/8/layout/vList2"/>
    <dgm:cxn modelId="{7DB2311E-0841-4D98-9512-FA9FA55550B2}" type="presOf" srcId="{05955573-3167-4078-B56C-D3C2AD4D3FA4}" destId="{ADA97DE5-2C1D-4311-8F11-7109D8166721}" srcOrd="0" destOrd="0" presId="urn:microsoft.com/office/officeart/2005/8/layout/vList2"/>
    <dgm:cxn modelId="{2ED6F3B2-FB74-408E-B759-000F9D0018B5}" type="presOf" srcId="{F7E885BE-B713-4085-B8C2-4730D3CEC794}" destId="{6159DB62-FB8D-4FA0-980E-9CF72C2F89CB}"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8F8FC84C-40A8-488F-9E60-339FDAB5D1EA}" type="presOf" srcId="{3C2A5247-23E3-4CF0-A90E-04FE5C85686D}" destId="{BBEB0502-F629-4C7C-ACAB-7F90991F077A}" srcOrd="0" destOrd="0" presId="urn:microsoft.com/office/officeart/2005/8/layout/vList2"/>
    <dgm:cxn modelId="{E4F919C2-B611-4F23-9BA5-B7044D898C73}" srcId="{F7E885BE-B713-4085-B8C2-4730D3CEC794}" destId="{965E46E5-4843-41D1-9D0C-468C26FA9AA6}" srcOrd="0" destOrd="0" parTransId="{A115F5DD-7BE8-4DFE-9378-371ACAD07BC7}" sibTransId="{7093A0E6-6CC3-437A-BC4C-10B60761A89C}"/>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59DC54AB-F73F-4AB8-9D7F-33F04DFACFC4}" type="presOf" srcId="{965E46E5-4843-41D1-9D0C-468C26FA9AA6}" destId="{C09B3B0B-3AAC-4C7C-B985-64A381224091}" srcOrd="0" destOrd="0" presId="urn:microsoft.com/office/officeart/2005/8/layout/vList2"/>
    <dgm:cxn modelId="{093988A2-93AC-421A-89FB-FB18BCDBC0F8}" type="presParOf" srcId="{6159DB62-FB8D-4FA0-980E-9CF72C2F89CB}" destId="{C09B3B0B-3AAC-4C7C-B985-64A381224091}" srcOrd="0" destOrd="0" presId="urn:microsoft.com/office/officeart/2005/8/layout/vList2"/>
    <dgm:cxn modelId="{A5F60376-28C8-45DB-993E-D8CC88FA9C37}" type="presParOf" srcId="{6159DB62-FB8D-4FA0-980E-9CF72C2F89CB}" destId="{2F888D1B-5B95-407E-A8E5-72D6FABA555D}" srcOrd="1" destOrd="0" presId="urn:microsoft.com/office/officeart/2005/8/layout/vList2"/>
    <dgm:cxn modelId="{E10A899F-2D94-4596-B065-BEB552C02D52}" type="presParOf" srcId="{6159DB62-FB8D-4FA0-980E-9CF72C2F89CB}" destId="{BBEB0502-F629-4C7C-ACAB-7F90991F077A}" srcOrd="2" destOrd="0" presId="urn:microsoft.com/office/officeart/2005/8/layout/vList2"/>
    <dgm:cxn modelId="{02B423B1-5EE2-4534-B99F-1CB4AF446FB4}" type="presParOf" srcId="{6159DB62-FB8D-4FA0-980E-9CF72C2F89CB}" destId="{B658E892-CA8B-4C6C-B8E5-81476BA5E413}" srcOrd="3" destOrd="0" presId="urn:microsoft.com/office/officeart/2005/8/layout/vList2"/>
    <dgm:cxn modelId="{0EE620C8-2F2D-450C-AF81-A86846F96249}" type="presParOf" srcId="{6159DB62-FB8D-4FA0-980E-9CF72C2F89CB}" destId="{ADA97DE5-2C1D-4311-8F11-7109D8166721}" srcOrd="4" destOrd="0" presId="urn:microsoft.com/office/officeart/2005/8/layout/vList2"/>
    <dgm:cxn modelId="{D9E43BDA-2F2E-49B2-8CAC-3D51DE1FACC9}" type="presParOf" srcId="{6159DB62-FB8D-4FA0-980E-9CF72C2F89CB}" destId="{2CBD129D-2D04-468D-9808-B7A143563DDA}" srcOrd="5" destOrd="0" presId="urn:microsoft.com/office/officeart/2005/8/layout/vList2"/>
    <dgm:cxn modelId="{A4AC9C56-C03C-4660-A863-7219633AF14A}" type="presParOf" srcId="{6159DB62-FB8D-4FA0-980E-9CF72C2F89CB}" destId="{1190BF91-F168-4ECA-8CF5-AE00F414FA0A}" srcOrd="6" destOrd="0" presId="urn:microsoft.com/office/officeart/2005/8/layout/vList2"/>
    <dgm:cxn modelId="{9B495391-2E69-48AB-ADBF-6538FB17E5EF}" type="presParOf" srcId="{6159DB62-FB8D-4FA0-980E-9CF72C2F89CB}" destId="{BB00A0A3-1EC1-48EC-9A3C-00C78F8C8463}" srcOrd="7" destOrd="0" presId="urn:microsoft.com/office/officeart/2005/8/layout/vList2"/>
    <dgm:cxn modelId="{B6C85EBC-C37A-48E5-9977-A4F5BABA3DBF}" type="presParOf" srcId="{6159DB62-FB8D-4FA0-980E-9CF72C2F89CB}" destId="{F73B8C1A-FEFF-4691-B3E8-2B81CE7C3447}" srcOrd="8"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6" loCatId="list" qsTypeId="urn:microsoft.com/office/officeart/2005/8/quickstyle/simple1#42" qsCatId="simple" csTypeId="urn:microsoft.com/office/officeart/2005/8/colors/colorful2" csCatId="colorful" phldr="1"/>
      <dgm:spPr/>
      <dgm:t>
        <a:bodyPr/>
        <a:lstStyle/>
        <a:p>
          <a:endParaRPr lang="en-US"/>
        </a:p>
      </dgm:t>
    </dgm:pt>
    <dgm:pt modelId="{CC11BF25-92B2-483A-8421-FE4771644980}">
      <dgm:prSet/>
      <dgm:spPr/>
      <dgm:t>
        <a:bodyPr/>
        <a:lstStyle/>
        <a:p>
          <a:r>
            <a:rPr lang="en-US" dirty="0" smtClean="0"/>
            <a:t>Distinctive</a:t>
          </a:r>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smtClean="0"/>
            <a:t>Superior</a:t>
          </a:r>
          <a:endParaRPr lang="en-US" dirty="0" smtClean="0"/>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dirty="0" smtClean="0"/>
            <a:t>Communicable</a:t>
          </a:r>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dirty="0" smtClean="0"/>
            <a:t>Preemptive</a:t>
          </a:r>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dirty="0" smtClean="0"/>
            <a:t>Affordable</a:t>
          </a:r>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dirty="0" smtClean="0"/>
            <a:t>Profitable</a:t>
          </a:r>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E1818E40-CFB3-4291-B625-0F0C6AB74004}">
      <dgm:prSet phldrT="[Text]"/>
      <dgm:spPr/>
      <dgm:t>
        <a:bodyPr/>
        <a:lstStyle/>
        <a:p>
          <a:r>
            <a:rPr lang="en-US" dirty="0" smtClean="0"/>
            <a:t>Important</a:t>
          </a:r>
          <a:endParaRPr lang="en-US" dirty="0"/>
        </a:p>
      </dgm:t>
    </dgm:pt>
    <dgm:pt modelId="{0E6D7CAF-BC79-4C81-8272-2508AEAE65BE}" type="sibTrans" cxnId="{BEE6E269-C72F-4A38-8256-5A1D9462B879}">
      <dgm:prSet/>
      <dgm:spPr/>
      <dgm:t>
        <a:bodyPr/>
        <a:lstStyle/>
        <a:p>
          <a:endParaRPr lang="en-US"/>
        </a:p>
      </dgm:t>
    </dgm:pt>
    <dgm:pt modelId="{71B84D05-5A11-4CF8-80D2-AF131E903592}" type="parTrans" cxnId="{BEE6E269-C72F-4A38-8256-5A1D9462B879}">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t>
        <a:bodyPr/>
        <a:lstStyle/>
        <a:p>
          <a:endParaRPr lang="en-US"/>
        </a:p>
      </dgm:t>
    </dgm:pt>
    <dgm:pt modelId="{97B40C9B-A8E7-4B04-A7BD-5B691C66B920}" type="pres">
      <dgm:prSet presAssocID="{CC11BF25-92B2-483A-8421-FE4771644980}" presName="node" presStyleLbl="node1" presStyleIdx="1" presStyleCnt="7">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t>
        <a:bodyPr/>
        <a:lstStyle/>
        <a:p>
          <a:endParaRPr lang="en-US"/>
        </a:p>
      </dgm:t>
    </dgm:pt>
    <dgm:pt modelId="{67991F57-0F86-4B32-9B4A-97AA31E3FCDB}" type="pres">
      <dgm:prSet presAssocID="{0A6980FC-8914-419C-9B65-96E771DD8F51}" presName="node" presStyleLbl="node1" presStyleIdx="2" presStyleCnt="7">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t>
        <a:bodyPr/>
        <a:lstStyle/>
        <a:p>
          <a:endParaRPr lang="en-US"/>
        </a:p>
      </dgm:t>
    </dgm:pt>
    <dgm:pt modelId="{14ECCE97-BD48-4C0D-849A-89923912F925}" type="pres">
      <dgm:prSet presAssocID="{A1E6CB42-7A92-4439-BEBE-ED7799CEBC04}" presName="node" presStyleLbl="node1" presStyleIdx="3" presStyleCnt="7">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t>
        <a:bodyPr/>
        <a:lstStyle/>
        <a:p>
          <a:endParaRPr lang="en-US"/>
        </a:p>
      </dgm:t>
    </dgm:pt>
    <dgm:pt modelId="{7E53F324-0C85-4EFE-B3EE-1F5D92639F81}" type="pres">
      <dgm:prSet presAssocID="{CF9E4579-9EC6-4E80-B800-32499569119F}" presName="node" presStyleLbl="node1" presStyleIdx="4" presStyleCnt="7">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t>
        <a:bodyPr/>
        <a:lstStyle/>
        <a:p>
          <a:endParaRPr lang="en-US"/>
        </a:p>
      </dgm:t>
    </dgm:pt>
    <dgm:pt modelId="{A6A3AE67-AF19-4A90-B95B-E7E8E4949BEF}" type="pres">
      <dgm:prSet presAssocID="{DF1718F9-C17F-4547-B041-2F3ADC0B6790}" presName="node" presStyleLbl="node1" presStyleIdx="5" presStyleCnt="7">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t>
        <a:bodyPr/>
        <a:lstStyle/>
        <a:p>
          <a:endParaRPr lang="en-US"/>
        </a:p>
      </dgm:t>
    </dgm:pt>
    <dgm:pt modelId="{3F9A2FF3-98F6-4039-BF73-17B73071F746}" type="pres">
      <dgm:prSet presAssocID="{BB83B72B-56AB-45C9-A470-63D02745F657}" presName="node" presStyleLbl="node1" presStyleIdx="6" presStyleCnt="7">
        <dgm:presLayoutVars>
          <dgm:bulletEnabled val="1"/>
        </dgm:presLayoutVars>
      </dgm:prSet>
      <dgm:spPr/>
      <dgm:t>
        <a:bodyPr/>
        <a:lstStyle/>
        <a:p>
          <a:endParaRPr lang="en-US"/>
        </a:p>
      </dgm:t>
    </dgm:pt>
  </dgm:ptLst>
  <dgm:cxnLst>
    <dgm:cxn modelId="{F13BE600-7833-4FC4-97AC-D88A93B19730}" srcId="{3C35D196-C123-4CE3-976F-F5B1890AAC95}" destId="{BB83B72B-56AB-45C9-A470-63D02745F657}" srcOrd="6" destOrd="0" parTransId="{EF09C310-ED6A-41EA-B2F3-A7A12646DC3F}" sibTransId="{46637882-B4F9-4981-85F1-3EEB1555A31C}"/>
    <dgm:cxn modelId="{3406069D-3720-49CB-9527-6A57C7E9BB31}" type="presOf" srcId="{DF1718F9-C17F-4547-B041-2F3ADC0B6790}" destId="{A6A3AE67-AF19-4A90-B95B-E7E8E4949BEF}" srcOrd="0" destOrd="0" presId="urn:microsoft.com/office/officeart/2005/8/layout/default#6"/>
    <dgm:cxn modelId="{A1381D1F-2701-4AE6-90B8-BC43AC857E8D}" type="presOf" srcId="{A1E6CB42-7A92-4439-BEBE-ED7799CEBC04}" destId="{14ECCE97-BD48-4C0D-849A-89923912F925}" srcOrd="0" destOrd="0" presId="urn:microsoft.com/office/officeart/2005/8/layout/default#6"/>
    <dgm:cxn modelId="{B70C9A0B-AD94-4A15-9B7A-758CE4891569}" srcId="{3C35D196-C123-4CE3-976F-F5B1890AAC95}" destId="{CC11BF25-92B2-483A-8421-FE4771644980}" srcOrd="1" destOrd="0" parTransId="{73BDF98E-005A-4B00-BEB7-50248681517F}" sibTransId="{BC148F41-A54F-45C8-AA78-46C4DBCA41C1}"/>
    <dgm:cxn modelId="{EA9123CF-EDBD-4ED3-ADAE-2BACBC521700}" type="presOf" srcId="{CF9E4579-9EC6-4E80-B800-32499569119F}" destId="{7E53F324-0C85-4EFE-B3EE-1F5D92639F81}" srcOrd="0" destOrd="0" presId="urn:microsoft.com/office/officeart/2005/8/layout/default#6"/>
    <dgm:cxn modelId="{D7BF9284-B65B-443E-A91C-432FCD4B3153}" type="presOf" srcId="{E1818E40-CFB3-4291-B625-0F0C6AB74004}" destId="{AE7D0CD7-CFB7-4172-A2A1-5A160268B1FA}" srcOrd="0" destOrd="0" presId="urn:microsoft.com/office/officeart/2005/8/layout/default#6"/>
    <dgm:cxn modelId="{95A18A58-0F86-4EC7-8D80-B2711E341BE1}" type="presOf" srcId="{0A6980FC-8914-419C-9B65-96E771DD8F51}" destId="{67991F57-0F86-4B32-9B4A-97AA31E3FCDB}" srcOrd="0" destOrd="0" presId="urn:microsoft.com/office/officeart/2005/8/layout/default#6"/>
    <dgm:cxn modelId="{C5620FD2-40E1-42E5-A59F-29412D87C8A6}" type="presOf" srcId="{CC11BF25-92B2-483A-8421-FE4771644980}" destId="{97B40C9B-A8E7-4B04-A7BD-5B691C66B920}" srcOrd="0" destOrd="0" presId="urn:microsoft.com/office/officeart/2005/8/layout/default#6"/>
    <dgm:cxn modelId="{A7ACC97B-0741-469D-8286-6FF69CDF8BC8}" type="presOf" srcId="{BB83B72B-56AB-45C9-A470-63D02745F657}" destId="{3F9A2FF3-98F6-4039-BF73-17B73071F746}" srcOrd="0" destOrd="0" presId="urn:microsoft.com/office/officeart/2005/8/layout/default#6"/>
    <dgm:cxn modelId="{44506DE1-7D71-4A44-BDB0-AF46B4CE09EF}" srcId="{3C35D196-C123-4CE3-976F-F5B1890AAC95}" destId="{0A6980FC-8914-419C-9B65-96E771DD8F51}" srcOrd="2" destOrd="0" parTransId="{959CE1B9-2839-465A-B857-54067D367C68}" sibTransId="{85DEC3C7-D920-4744-98ED-36F1E802FD56}"/>
    <dgm:cxn modelId="{FE0DA75C-A1E1-41B1-83E1-707CDDD42733}" srcId="{3C35D196-C123-4CE3-976F-F5B1890AAC95}" destId="{A1E6CB42-7A92-4439-BEBE-ED7799CEBC04}" srcOrd="3" destOrd="0" parTransId="{592BDEF9-2BBC-4CAB-BB03-6A6EC76175B4}" sibTransId="{C24E534E-6AEE-4F84-9033-9253811F6FD4}"/>
    <dgm:cxn modelId="{AA70A3BA-182B-4D30-9C54-3E9274F4BBCC}" srcId="{3C35D196-C123-4CE3-976F-F5B1890AAC95}" destId="{DF1718F9-C17F-4547-B041-2F3ADC0B6790}" srcOrd="5" destOrd="0" parTransId="{F09E0D8E-EF60-46B2-86F2-C68BFF743C1F}" sibTransId="{383A3ED0-B6A1-4A63-9E79-24FDD0A8EEF3}"/>
    <dgm:cxn modelId="{BEE6E269-C72F-4A38-8256-5A1D9462B879}" srcId="{3C35D196-C123-4CE3-976F-F5B1890AAC95}" destId="{E1818E40-CFB3-4291-B625-0F0C6AB74004}" srcOrd="0" destOrd="0" parTransId="{71B84D05-5A11-4CF8-80D2-AF131E903592}" sibTransId="{0E6D7CAF-BC79-4C81-8272-2508AEAE65BE}"/>
    <dgm:cxn modelId="{A4749A38-562B-4827-BDD2-A22D1F88411D}" srcId="{3C35D196-C123-4CE3-976F-F5B1890AAC95}" destId="{CF9E4579-9EC6-4E80-B800-32499569119F}" srcOrd="4" destOrd="0" parTransId="{DC40699A-38F5-4703-872A-19AE590E3A5E}" sibTransId="{164EAB05-CD5E-412C-B90E-06FE93E7CFC7}"/>
    <dgm:cxn modelId="{0BDA1E91-043A-4959-85FC-FFDF4CB8C186}" type="presOf" srcId="{3C35D196-C123-4CE3-976F-F5B1890AAC95}" destId="{7211A8CE-D1ED-4406-971A-9F136AC9CC91}" srcOrd="0" destOrd="0" presId="urn:microsoft.com/office/officeart/2005/8/layout/default#6"/>
    <dgm:cxn modelId="{BFB98796-C3B0-4E9D-AFF8-ED1E4DA50429}" type="presParOf" srcId="{7211A8CE-D1ED-4406-971A-9F136AC9CC91}" destId="{AE7D0CD7-CFB7-4172-A2A1-5A160268B1FA}" srcOrd="0" destOrd="0" presId="urn:microsoft.com/office/officeart/2005/8/layout/default#6"/>
    <dgm:cxn modelId="{7CC76686-EEE2-4F1F-8BB5-FC985E4805FD}" type="presParOf" srcId="{7211A8CE-D1ED-4406-971A-9F136AC9CC91}" destId="{5B91091F-4B59-44B4-9856-8AB1C8DCED1F}" srcOrd="1" destOrd="0" presId="urn:microsoft.com/office/officeart/2005/8/layout/default#6"/>
    <dgm:cxn modelId="{6C15C251-2981-4B73-8581-9347EADA961A}" type="presParOf" srcId="{7211A8CE-D1ED-4406-971A-9F136AC9CC91}" destId="{97B40C9B-A8E7-4B04-A7BD-5B691C66B920}" srcOrd="2" destOrd="0" presId="urn:microsoft.com/office/officeart/2005/8/layout/default#6"/>
    <dgm:cxn modelId="{29E489D3-A5A2-4B95-B907-4999BC708475}" type="presParOf" srcId="{7211A8CE-D1ED-4406-971A-9F136AC9CC91}" destId="{D944D5E2-3A8C-4922-ADB2-A85887269330}" srcOrd="3" destOrd="0" presId="urn:microsoft.com/office/officeart/2005/8/layout/default#6"/>
    <dgm:cxn modelId="{A267C128-F416-4DD5-8E14-B1C1D13A3F53}" type="presParOf" srcId="{7211A8CE-D1ED-4406-971A-9F136AC9CC91}" destId="{67991F57-0F86-4B32-9B4A-97AA31E3FCDB}" srcOrd="4" destOrd="0" presId="urn:microsoft.com/office/officeart/2005/8/layout/default#6"/>
    <dgm:cxn modelId="{84FC5432-04CB-4B3C-8726-7F44E9268B16}" type="presParOf" srcId="{7211A8CE-D1ED-4406-971A-9F136AC9CC91}" destId="{D2E35B75-27D7-49C3-811A-B06919DBF894}" srcOrd="5" destOrd="0" presId="urn:microsoft.com/office/officeart/2005/8/layout/default#6"/>
    <dgm:cxn modelId="{149F54DC-5D61-47B2-B917-4B80BB0C8A3C}" type="presParOf" srcId="{7211A8CE-D1ED-4406-971A-9F136AC9CC91}" destId="{14ECCE97-BD48-4C0D-849A-89923912F925}" srcOrd="6" destOrd="0" presId="urn:microsoft.com/office/officeart/2005/8/layout/default#6"/>
    <dgm:cxn modelId="{AD96A3AB-49B5-4B00-AF73-F83FBB8FF1CC}" type="presParOf" srcId="{7211A8CE-D1ED-4406-971A-9F136AC9CC91}" destId="{C6DB5BFB-0DED-493D-94B9-485D2E59CAB7}" srcOrd="7" destOrd="0" presId="urn:microsoft.com/office/officeart/2005/8/layout/default#6"/>
    <dgm:cxn modelId="{2527DE3C-3ADD-41DE-9BBA-B7B54F7AE3EC}" type="presParOf" srcId="{7211A8CE-D1ED-4406-971A-9F136AC9CC91}" destId="{7E53F324-0C85-4EFE-B3EE-1F5D92639F81}" srcOrd="8" destOrd="0" presId="urn:microsoft.com/office/officeart/2005/8/layout/default#6"/>
    <dgm:cxn modelId="{90A42E35-58FA-4011-BB05-642A98BCE4DF}" type="presParOf" srcId="{7211A8CE-D1ED-4406-971A-9F136AC9CC91}" destId="{FDBB43D4-D4F8-4B38-9164-7BD3DE1162B9}" srcOrd="9" destOrd="0" presId="urn:microsoft.com/office/officeart/2005/8/layout/default#6"/>
    <dgm:cxn modelId="{F03A1E74-C7AD-492F-8F0C-243BD1C58E8E}" type="presParOf" srcId="{7211A8CE-D1ED-4406-971A-9F136AC9CC91}" destId="{A6A3AE67-AF19-4A90-B95B-E7E8E4949BEF}" srcOrd="10" destOrd="0" presId="urn:microsoft.com/office/officeart/2005/8/layout/default#6"/>
    <dgm:cxn modelId="{4B60E5F2-A554-4FA4-B469-7FDAB43363B5}" type="presParOf" srcId="{7211A8CE-D1ED-4406-971A-9F136AC9CC91}" destId="{8426DE7C-9BA1-4ED4-AAE2-CC17D88B53CE}" srcOrd="11" destOrd="0" presId="urn:microsoft.com/office/officeart/2005/8/layout/default#6"/>
    <dgm:cxn modelId="{77134F84-72C3-407B-B380-1FF5F4FDAE8C}" type="presParOf" srcId="{7211A8CE-D1ED-4406-971A-9F136AC9CC91}" destId="{3F9A2FF3-98F6-4039-BF73-17B73071F746}" srcOrd="12" destOrd="0" presId="urn:microsoft.com/office/officeart/2005/8/layout/default#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3DD3ACA7-B7B8-4CF7-90F5-53CBC65E886D}" type="datetime1">
              <a:rPr lang="en-US"/>
              <a:pPr>
                <a:defRPr/>
              </a:pPr>
              <a:t>12/28/2018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ヒラギノ角ゴ Pro W3"/>
                <a:cs typeface="ヒラギノ角ゴ Pro W3"/>
              </a:defRPr>
            </a:lvl1pPr>
          </a:lstStyle>
          <a:p>
            <a:fld id="{75F4AC20-5208-4977-A7AF-05C4641C0C79}"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pitchFamily="34"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ar-SA" smtClean="0"/>
          </a:p>
        </p:txBody>
      </p:sp>
      <p:sp>
        <p:nvSpPr>
          <p:cNvPr id="11268" name="Slide Number Placeholder 3"/>
          <p:cNvSpPr>
            <a:spLocks noGrp="1"/>
          </p:cNvSpPr>
          <p:nvPr>
            <p:ph type="sldNum" sz="quarter" idx="5"/>
          </p:nvPr>
        </p:nvSpPr>
        <p:spPr bwMode="auto">
          <a:noFill/>
          <a:ln>
            <a:miter lim="800000"/>
            <a:headEnd/>
            <a:tailEnd/>
          </a:ln>
        </p:spPr>
        <p:txBody>
          <a:bodyPr/>
          <a:lstStyle/>
          <a:p>
            <a:fld id="{97C5C818-B8AC-463C-B897-0A3F4C8E7F7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a:bodyPr>
          <a:lstStyle/>
          <a:p>
            <a:pPr>
              <a:defRPr/>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D22832A0-FD19-4EAF-BF6B-A77BE2D656D4}"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fr-FR" smtClean="0"/>
          </a:p>
        </p:txBody>
      </p:sp>
      <p:sp>
        <p:nvSpPr>
          <p:cNvPr id="31748" name="Slide Number Placeholder 3"/>
          <p:cNvSpPr>
            <a:spLocks noGrp="1"/>
          </p:cNvSpPr>
          <p:nvPr>
            <p:ph type="sldNum" sz="quarter" idx="5"/>
          </p:nvPr>
        </p:nvSpPr>
        <p:spPr bwMode="auto">
          <a:noFill/>
          <a:ln>
            <a:miter lim="800000"/>
            <a:headEnd/>
            <a:tailEnd/>
          </a:ln>
        </p:spPr>
        <p:txBody>
          <a:bodyPr/>
          <a:lstStyle/>
          <a:p>
            <a:fld id="{E316D53F-C546-4AA5-B35C-B4316F6878D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435CAE19-6CD0-4CA8-A4F9-6139FAE5351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F280CDB8-9A29-4BD1-9489-3F2D12F9327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6062E846-CDA6-4FD6-AB1C-DEE002646AC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fr-FR" smtClean="0"/>
          </a:p>
        </p:txBody>
      </p:sp>
      <p:sp>
        <p:nvSpPr>
          <p:cNvPr id="39940" name="Slide Number Placeholder 3"/>
          <p:cNvSpPr>
            <a:spLocks noGrp="1"/>
          </p:cNvSpPr>
          <p:nvPr>
            <p:ph type="sldNum" sz="quarter" idx="5"/>
          </p:nvPr>
        </p:nvSpPr>
        <p:spPr bwMode="auto">
          <a:noFill/>
          <a:ln>
            <a:miter lim="800000"/>
            <a:headEnd/>
            <a:tailEnd/>
          </a:ln>
        </p:spPr>
        <p:txBody>
          <a:bodyPr/>
          <a:lstStyle/>
          <a:p>
            <a:fld id="{6C62508B-366B-49BF-9C79-5ED12F77AA35}"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fr-FR" smtClean="0"/>
          </a:p>
        </p:txBody>
      </p:sp>
      <p:sp>
        <p:nvSpPr>
          <p:cNvPr id="41988" name="Slide Number Placeholder 3"/>
          <p:cNvSpPr>
            <a:spLocks noGrp="1"/>
          </p:cNvSpPr>
          <p:nvPr>
            <p:ph type="sldNum" sz="quarter" idx="5"/>
          </p:nvPr>
        </p:nvSpPr>
        <p:spPr bwMode="auto">
          <a:noFill/>
          <a:ln>
            <a:miter lim="800000"/>
            <a:headEnd/>
            <a:tailEnd/>
          </a:ln>
        </p:spPr>
        <p:txBody>
          <a:bodyPr/>
          <a:lstStyle/>
          <a:p>
            <a:fld id="{86FF21AE-7DAE-4459-AFD5-9C3BB2EAAC0B}"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10000"/>
          </a:bodyPr>
          <a:lstStyle/>
          <a:p>
            <a:pPr>
              <a:defRPr/>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2DB9DA86-A126-40FE-B87D-90B96B1008EB}"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fr-FR" smtClean="0"/>
          </a:p>
        </p:txBody>
      </p:sp>
      <p:sp>
        <p:nvSpPr>
          <p:cNvPr id="46084" name="Slide Number Placeholder 3"/>
          <p:cNvSpPr>
            <a:spLocks noGrp="1"/>
          </p:cNvSpPr>
          <p:nvPr>
            <p:ph type="sldNum" sz="quarter" idx="5"/>
          </p:nvPr>
        </p:nvSpPr>
        <p:spPr bwMode="auto">
          <a:noFill/>
          <a:ln>
            <a:miter lim="800000"/>
            <a:headEnd/>
            <a:tailEnd/>
          </a:ln>
        </p:spPr>
        <p:txBody>
          <a:bodyPr/>
          <a:lstStyle/>
          <a:p>
            <a:fld id="{8939D665-1EAD-4030-8C10-1A3426F05472}"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fr-FR" smtClean="0"/>
          </a:p>
        </p:txBody>
      </p:sp>
      <p:sp>
        <p:nvSpPr>
          <p:cNvPr id="48132" name="Slide Number Placeholder 3"/>
          <p:cNvSpPr>
            <a:spLocks noGrp="1"/>
          </p:cNvSpPr>
          <p:nvPr>
            <p:ph type="sldNum" sz="quarter" idx="5"/>
          </p:nvPr>
        </p:nvSpPr>
        <p:spPr bwMode="auto">
          <a:noFill/>
          <a:ln>
            <a:miter lim="800000"/>
            <a:headEnd/>
            <a:tailEnd/>
          </a:ln>
        </p:spPr>
        <p:txBody>
          <a:bodyPr/>
          <a:lstStyle/>
          <a:p>
            <a:fld id="{251F4AB8-F74F-4535-A3B2-ABFB91E7916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fr-FR" smtClean="0"/>
          </a:p>
        </p:txBody>
      </p:sp>
      <p:sp>
        <p:nvSpPr>
          <p:cNvPr id="13316" name="Slide Number Placeholder 3"/>
          <p:cNvSpPr>
            <a:spLocks noGrp="1"/>
          </p:cNvSpPr>
          <p:nvPr>
            <p:ph type="sldNum" sz="quarter" idx="5"/>
          </p:nvPr>
        </p:nvSpPr>
        <p:spPr bwMode="auto">
          <a:noFill/>
          <a:ln>
            <a:miter lim="800000"/>
            <a:headEnd/>
            <a:tailEnd/>
          </a:ln>
        </p:spPr>
        <p:txBody>
          <a:bodyPr/>
          <a:lstStyle/>
          <a:p>
            <a:fld id="{2A28733A-9979-4EAF-AA2F-60379018A57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fr-FR" smtClean="0"/>
          </a:p>
        </p:txBody>
      </p:sp>
      <p:sp>
        <p:nvSpPr>
          <p:cNvPr id="50180" name="Slide Number Placeholder 3"/>
          <p:cNvSpPr>
            <a:spLocks noGrp="1"/>
          </p:cNvSpPr>
          <p:nvPr>
            <p:ph type="sldNum" sz="quarter" idx="5"/>
          </p:nvPr>
        </p:nvSpPr>
        <p:spPr bwMode="auto">
          <a:noFill/>
          <a:ln>
            <a:miter lim="800000"/>
            <a:headEnd/>
            <a:tailEnd/>
          </a:ln>
        </p:spPr>
        <p:txBody>
          <a:bodyPr/>
          <a:lstStyle/>
          <a:p>
            <a:fld id="{49FDC5FC-D9D8-4439-8807-1327E7FF1CB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defRPr/>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167B9D87-C7A2-4BE2-974D-262D9055BA46}"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55000" lnSpcReduction="20000"/>
          </a:bodyPr>
          <a:lstStyle/>
          <a:p>
            <a:pPr>
              <a:defRPr/>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C61D7F4C-D65A-407C-94F7-958BF330E79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smtClean="0"/>
              <a:t>and message vary too much in different localities.</a:t>
            </a:r>
          </a:p>
        </p:txBody>
      </p:sp>
      <p:sp>
        <p:nvSpPr>
          <p:cNvPr id="56324" name="Slide Number Placeholder 3"/>
          <p:cNvSpPr>
            <a:spLocks noGrp="1"/>
          </p:cNvSpPr>
          <p:nvPr>
            <p:ph type="sldNum" sz="quarter" idx="5"/>
          </p:nvPr>
        </p:nvSpPr>
        <p:spPr bwMode="auto">
          <a:noFill/>
          <a:ln>
            <a:miter lim="800000"/>
            <a:headEnd/>
            <a:tailEnd/>
          </a:ln>
        </p:spPr>
        <p:txBody>
          <a:bodyPr/>
          <a:lstStyle/>
          <a:p>
            <a:fld id="{B5986268-395E-410A-8103-16E2D403D7E5}"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a:defRPr/>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7BC71CB2-18DB-4484-BFD4-442864C993D6}"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fr-FR" smtClean="0"/>
          </a:p>
        </p:txBody>
      </p:sp>
      <p:sp>
        <p:nvSpPr>
          <p:cNvPr id="60420" name="Slide Number Placeholder 3"/>
          <p:cNvSpPr>
            <a:spLocks noGrp="1"/>
          </p:cNvSpPr>
          <p:nvPr>
            <p:ph type="sldNum" sz="quarter" idx="5"/>
          </p:nvPr>
        </p:nvSpPr>
        <p:spPr bwMode="auto">
          <a:noFill/>
          <a:ln>
            <a:miter lim="800000"/>
            <a:headEnd/>
            <a:tailEnd/>
          </a:ln>
        </p:spPr>
        <p:txBody>
          <a:bodyPr/>
          <a:lstStyle/>
          <a:p>
            <a:fld id="{8E4C4FB9-9CD3-437D-8A7A-406E94B43A25}"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fr-FR" smtClean="0"/>
          </a:p>
        </p:txBody>
      </p:sp>
      <p:sp>
        <p:nvSpPr>
          <p:cNvPr id="62468" name="Slide Number Placeholder 3"/>
          <p:cNvSpPr>
            <a:spLocks noGrp="1"/>
          </p:cNvSpPr>
          <p:nvPr>
            <p:ph type="sldNum" sz="quarter" idx="5"/>
          </p:nvPr>
        </p:nvSpPr>
        <p:spPr bwMode="auto">
          <a:noFill/>
          <a:ln>
            <a:miter lim="800000"/>
            <a:headEnd/>
            <a:tailEnd/>
          </a:ln>
        </p:spPr>
        <p:txBody>
          <a:bodyPr/>
          <a:lstStyle/>
          <a:p>
            <a:fld id="{1FBFFE05-C72A-463C-85B3-294D6123FBF8}"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a:defRPr/>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9D30F754-9FDE-4735-A9C4-CB589220C7DF}"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b="1" smtClean="0"/>
              <a:t>Positioning Maps</a:t>
            </a:r>
          </a:p>
          <a:p>
            <a:r>
              <a:rPr lang="en-US" smtClean="0"/>
              <a:t>In planning their differentiation and positioning strategies, marketers often prepare </a:t>
            </a:r>
            <a:r>
              <a:rPr lang="en-US" i="1" smtClean="0"/>
              <a:t>perceptual positioning maps</a:t>
            </a:r>
            <a:r>
              <a:rPr lang="en-US" smtClean="0"/>
              <a:t> that show consumer perceptions of their brands versus competing products on important buying dimensions. Figure 7.3 shows a positioning map for the U.S. large luxury sport utility vehicle (SUV) market.  The position of each circle on the map indicates the brand’s perceived positioning on two dimensions: price and orientation (luxury versus performance). The size of each circle indicates the brand’s relative market share.</a:t>
            </a:r>
          </a:p>
        </p:txBody>
      </p:sp>
      <p:sp>
        <p:nvSpPr>
          <p:cNvPr id="66564" name="Slide Number Placeholder 3"/>
          <p:cNvSpPr>
            <a:spLocks noGrp="1"/>
          </p:cNvSpPr>
          <p:nvPr>
            <p:ph type="sldNum" sz="quarter" idx="5"/>
          </p:nvPr>
        </p:nvSpPr>
        <p:spPr bwMode="auto">
          <a:noFill/>
          <a:ln>
            <a:miter lim="800000"/>
            <a:headEnd/>
            <a:tailEnd/>
          </a:ln>
        </p:spPr>
        <p:txBody>
          <a:bodyPr/>
          <a:lstStyle/>
          <a:p>
            <a:fld id="{CC8899B8-938A-4D0D-86EA-3331320BF0D2}"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fr-FR" smtClean="0"/>
          </a:p>
        </p:txBody>
      </p:sp>
      <p:sp>
        <p:nvSpPr>
          <p:cNvPr id="68612" name="Slide Number Placeholder 3"/>
          <p:cNvSpPr>
            <a:spLocks noGrp="1"/>
          </p:cNvSpPr>
          <p:nvPr>
            <p:ph type="sldNum" sz="quarter" idx="5"/>
          </p:nvPr>
        </p:nvSpPr>
        <p:spPr bwMode="auto">
          <a:noFill/>
          <a:ln>
            <a:miter lim="800000"/>
            <a:headEnd/>
            <a:tailEnd/>
          </a:ln>
        </p:spPr>
        <p:txBody>
          <a:bodyPr/>
          <a:lstStyle/>
          <a:p>
            <a:fld id="{4E8F718C-DCEA-402F-8DD2-3EC0A0E4D197}"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fr-FR" smtClean="0"/>
          </a:p>
        </p:txBody>
      </p:sp>
      <p:sp>
        <p:nvSpPr>
          <p:cNvPr id="15364" name="Slide Number Placeholder 3"/>
          <p:cNvSpPr>
            <a:spLocks noGrp="1"/>
          </p:cNvSpPr>
          <p:nvPr>
            <p:ph type="sldNum" sz="quarter" idx="5"/>
          </p:nvPr>
        </p:nvSpPr>
        <p:spPr bwMode="auto">
          <a:noFill/>
          <a:ln>
            <a:miter lim="800000"/>
            <a:headEnd/>
            <a:tailEnd/>
          </a:ln>
        </p:spPr>
        <p:txBody>
          <a:bodyPr/>
          <a:lstStyle/>
          <a:p>
            <a:fld id="{631FD671-E48A-41EE-B05A-FD553D63B624}"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fr-FR" smtClean="0"/>
          </a:p>
        </p:txBody>
      </p:sp>
      <p:sp>
        <p:nvSpPr>
          <p:cNvPr id="70660" name="Slide Number Placeholder 3"/>
          <p:cNvSpPr>
            <a:spLocks noGrp="1"/>
          </p:cNvSpPr>
          <p:nvPr>
            <p:ph type="sldNum" sz="quarter" idx="5"/>
          </p:nvPr>
        </p:nvSpPr>
        <p:spPr bwMode="auto">
          <a:noFill/>
          <a:ln>
            <a:miter lim="800000"/>
            <a:headEnd/>
            <a:tailEnd/>
          </a:ln>
        </p:spPr>
        <p:txBody>
          <a:bodyPr/>
          <a:lstStyle/>
          <a:p>
            <a:fld id="{7FE79147-C828-4FC1-B572-3D604BBA2DD7}"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defRPr/>
            </a:pP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8A860112-A8EB-4926-A777-EA2D085A533F}"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a:bodyPr>
          <a:lstStyle/>
          <a:p>
            <a:pPr>
              <a:defRPr/>
            </a:pP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547C40EF-63D6-43FC-9B9A-F88E0ECC1792}"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p>
            <a:pPr>
              <a:defRPr/>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6178D7CD-391B-4E60-BB76-4C49035475DD}"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b="1" i="1" smtClean="0"/>
              <a:t>Developing a Positioning Statement</a:t>
            </a:r>
          </a:p>
          <a:p>
            <a:r>
              <a:rPr lang="en-US" smtClean="0"/>
              <a:t>Company and brand positioning should be summed up in a </a:t>
            </a:r>
            <a:r>
              <a:rPr lang="en-US" b="1" smtClean="0"/>
              <a:t>positioning statement</a:t>
            </a:r>
            <a:r>
              <a:rPr lang="en-US" smtClean="0"/>
              <a:t>. The statement should follow the form: To (target segment and need) our (brand) is (concept) that (point of difference). Here is an example using the popular digital information management application, Evernote: “To busy multitaskers who need help remembering things, Evernote is digital content management application that makes it easy to capture and remember moments and ideas from your everyday life using your computer, phone, tablet, and the Web.”</a:t>
            </a:r>
          </a:p>
          <a:p>
            <a:r>
              <a:rPr lang="en-US" smtClean="0"/>
              <a:t>Note that the positioning statement first states the product’s membership in a category (digital content management application) and then shows its point of difference from other members of the category (easily capture moments and ideas and remember them later). Evernote helps you “remember everything” by letting you take notes, capture photos, create to-do lists, and record voice reminders, and then makes them easy to find and access using about any device, anywhere—at home, at work, or on the go.</a:t>
            </a:r>
          </a:p>
          <a:p>
            <a:r>
              <a:rPr lang="en-US" smtClean="0"/>
              <a:t>Placing a brand in a specific category suggests similarities that it might share with other products in the category. But the case for the brand’s superiority is made on its points of difference. For example, the U.S. Postal Service ships packages just like UPS and FedEx, but it differentiates its priority mail from competitors with convenient, low-price, flat-rate shipping boxes and envelopes. “If it fits, it ships,” promises the Post Office. Based on information from Philip Kotler and Kevin Lane Keller, </a:t>
            </a:r>
            <a:r>
              <a:rPr lang="en-US" i="1" smtClean="0"/>
              <a:t>Marketing</a:t>
            </a: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4E0F9860-52C4-492E-8AD5-C76CE61F1AA5}"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p:txBody>
          <a:bodyPr>
            <a:normAutofit lnSpcReduction="10000"/>
          </a:bodyPr>
          <a:lstStyle/>
          <a:p>
            <a:pPr>
              <a:defRPr/>
            </a:pPr>
            <a:endParaRPr lang="en-US" dirty="0">
              <a:ea typeface="ＭＳ Ｐゴシック"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4B232F1F-7EAD-4971-AF98-0894C4300938}" type="slidenum">
              <a:rPr lang="en-US"/>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fr-FR" smtClean="0"/>
          </a:p>
        </p:txBody>
      </p:sp>
      <p:sp>
        <p:nvSpPr>
          <p:cNvPr id="17412" name="Slide Number Placeholder 3"/>
          <p:cNvSpPr>
            <a:spLocks noGrp="1"/>
          </p:cNvSpPr>
          <p:nvPr>
            <p:ph type="sldNum" sz="quarter" idx="5"/>
          </p:nvPr>
        </p:nvSpPr>
        <p:spPr bwMode="auto">
          <a:noFill/>
          <a:ln>
            <a:miter lim="800000"/>
            <a:headEnd/>
            <a:tailEnd/>
          </a:ln>
        </p:spPr>
        <p:txBody>
          <a:bodyPr/>
          <a:lstStyle/>
          <a:p>
            <a:fld id="{F9BB8081-0E4D-411A-ABCA-AD95DC9113C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fr-FR" smtClean="0"/>
          </a:p>
        </p:txBody>
      </p:sp>
      <p:sp>
        <p:nvSpPr>
          <p:cNvPr id="19460" name="Slide Number Placeholder 3"/>
          <p:cNvSpPr>
            <a:spLocks noGrp="1"/>
          </p:cNvSpPr>
          <p:nvPr>
            <p:ph type="sldNum" sz="quarter" idx="5"/>
          </p:nvPr>
        </p:nvSpPr>
        <p:spPr bwMode="auto">
          <a:noFill/>
          <a:ln>
            <a:miter lim="800000"/>
            <a:headEnd/>
            <a:tailEnd/>
          </a:ln>
        </p:spPr>
        <p:txBody>
          <a:bodyPr/>
          <a:lstStyle/>
          <a:p>
            <a:fld id="{D7284AFA-6911-4E03-A23B-8A6039DCEB7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fr-FR" smtClean="0"/>
          </a:p>
        </p:txBody>
      </p:sp>
      <p:sp>
        <p:nvSpPr>
          <p:cNvPr id="21508" name="Slide Number Placeholder 3"/>
          <p:cNvSpPr>
            <a:spLocks noGrp="1"/>
          </p:cNvSpPr>
          <p:nvPr>
            <p:ph type="sldNum" sz="quarter" idx="5"/>
          </p:nvPr>
        </p:nvSpPr>
        <p:spPr bwMode="auto">
          <a:noFill/>
          <a:ln>
            <a:miter lim="800000"/>
            <a:headEnd/>
            <a:tailEnd/>
          </a:ln>
        </p:spPr>
        <p:txBody>
          <a:bodyPr/>
          <a:lstStyle/>
          <a:p>
            <a:fld id="{9148CFEE-A1C6-431A-93E8-EE981856982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fr-FR" smtClean="0"/>
          </a:p>
        </p:txBody>
      </p:sp>
      <p:sp>
        <p:nvSpPr>
          <p:cNvPr id="23556" name="Slide Number Placeholder 3"/>
          <p:cNvSpPr>
            <a:spLocks noGrp="1"/>
          </p:cNvSpPr>
          <p:nvPr>
            <p:ph type="sldNum" sz="quarter" idx="5"/>
          </p:nvPr>
        </p:nvSpPr>
        <p:spPr bwMode="auto">
          <a:noFill/>
          <a:ln>
            <a:miter lim="800000"/>
            <a:headEnd/>
            <a:tailEnd/>
          </a:ln>
        </p:spPr>
        <p:txBody>
          <a:bodyPr/>
          <a:lstStyle/>
          <a:p>
            <a:fld id="{93CA0747-EFAF-43F5-9B84-EEA63AD0238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fr-FR" smtClean="0"/>
          </a:p>
        </p:txBody>
      </p:sp>
      <p:sp>
        <p:nvSpPr>
          <p:cNvPr id="25604" name="Slide Number Placeholder 3"/>
          <p:cNvSpPr>
            <a:spLocks noGrp="1"/>
          </p:cNvSpPr>
          <p:nvPr>
            <p:ph type="sldNum" sz="quarter" idx="5"/>
          </p:nvPr>
        </p:nvSpPr>
        <p:spPr bwMode="auto">
          <a:noFill/>
          <a:ln>
            <a:miter lim="800000"/>
            <a:headEnd/>
            <a:tailEnd/>
          </a:ln>
        </p:spPr>
        <p:txBody>
          <a:bodyPr/>
          <a:lstStyle/>
          <a:p>
            <a:fld id="{C9D8741D-76AE-4F6D-9EB5-63A308E7D6F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a:defRPr/>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DF43170-4B76-4A23-A46D-CE2ED140797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eaLnBrk="1" hangingPunct="1">
              <a:lnSpc>
                <a:spcPct val="102000"/>
              </a:lnSpc>
              <a:buFont typeface="Wingdings" pitchFamily="2" charset="2"/>
              <a:buNone/>
              <a:tabLst>
                <a:tab pos="723900" algn="l"/>
                <a:tab pos="1447800" algn="l"/>
                <a:tab pos="2171700" algn="l"/>
              </a:tabLst>
            </a:pPr>
            <a:r>
              <a:rPr lang="en-US" sz="1600" b="1">
                <a:cs typeface="Tahoma" pitchFamily="34" charset="0"/>
              </a:rPr>
              <a:t>7- </a:t>
            </a:r>
            <a:fld id="{F9CFBE24-33CF-4443-8234-0C0621DD8980}" type="slidenum">
              <a:rPr lang="en-US" sz="1600" b="1">
                <a:cs typeface="Tahoma" pitchFamily="34" charset="0"/>
              </a:rPr>
              <a:pPr algn="ctr" eaLnBrk="1" hangingPunct="1">
                <a:lnSpc>
                  <a:spcPct val="102000"/>
                </a:lnSpc>
                <a:buFont typeface="Wingdings" pitchFamily="2" charset="2"/>
                <a:buNone/>
                <a:tabLst>
                  <a:tab pos="723900" algn="l"/>
                  <a:tab pos="1447800" algn="l"/>
                  <a:tab pos="2171700" algn="l"/>
                </a:tabLst>
              </a:pPr>
              <a:t>‹N°›</a:t>
            </a:fld>
            <a:endParaRPr lang="en-US" sz="1600" b="1">
              <a:cs typeface="Tahoma" pitchFamily="34"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p:spPr>
        <p:txBody>
          <a:bodyPr lIns="0" tIns="0" rIns="0" bIns="0"/>
          <a:lstStyle/>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Copyright © 2012Pearson Education, Inc.  </a:t>
            </a:r>
          </a:p>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eaLnBrk="1" hangingPunct="1">
              <a:lnSpc>
                <a:spcPct val="102000"/>
              </a:lnSpc>
              <a:buFont typeface="Wingdings" pitchFamily="2" charset="2"/>
              <a:buNone/>
              <a:tabLst>
                <a:tab pos="723900" algn="l"/>
                <a:tab pos="1447800" algn="l"/>
                <a:tab pos="2171700" algn="l"/>
              </a:tabLst>
            </a:pPr>
            <a:r>
              <a:rPr lang="en-US" sz="1600" b="1">
                <a:cs typeface="Tahoma" pitchFamily="34" charset="0"/>
              </a:rPr>
              <a:t>7- </a:t>
            </a:r>
            <a:fld id="{0BD27FDF-E58A-43A0-ADAD-4A1606029D8B}" type="slidenum">
              <a:rPr lang="en-US" sz="1600" b="1">
                <a:cs typeface="Tahoma" pitchFamily="34" charset="0"/>
              </a:rPr>
              <a:pPr algn="ctr" eaLnBrk="1" hangingPunct="1">
                <a:lnSpc>
                  <a:spcPct val="102000"/>
                </a:lnSpc>
                <a:buFont typeface="Wingdings" pitchFamily="2" charset="2"/>
                <a:buNone/>
                <a:tabLst>
                  <a:tab pos="723900" algn="l"/>
                  <a:tab pos="1447800" algn="l"/>
                  <a:tab pos="2171700" algn="l"/>
                </a:tabLst>
              </a:pPr>
              <a:t>‹N°›</a:t>
            </a:fld>
            <a:endParaRPr lang="en-US" sz="1600" b="1">
              <a:cs typeface="Tahoma" pitchFamily="34" charset="0"/>
            </a:endParaRPr>
          </a:p>
        </p:txBody>
      </p:sp>
      <p:sp>
        <p:nvSpPr>
          <p:cNvPr id="1029" name="Rectangle 5"/>
          <p:cNvSpPr txBox="1">
            <a:spLocks noChangeArrowheads="1"/>
          </p:cNvSpPr>
          <p:nvPr userDrawn="1"/>
        </p:nvSpPr>
        <p:spPr bwMode="auto">
          <a:xfrm>
            <a:off x="76200" y="6400800"/>
            <a:ext cx="4495800" cy="762000"/>
          </a:xfrm>
          <a:prstGeom prst="rect">
            <a:avLst/>
          </a:prstGeom>
          <a:noFill/>
          <a:ln w="9525">
            <a:noFill/>
            <a:round/>
            <a:headEnd/>
            <a:tailEnd/>
          </a:ln>
        </p:spPr>
        <p:txBody>
          <a:bodyPr lIns="0" tIns="0" rIns="0" bIns="0"/>
          <a:lstStyle/>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Copyright © 2012 Pearson Education, Inc.  </a:t>
            </a:r>
          </a:p>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Publishing as Prentice Hall</a:t>
            </a: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0" y="2362200"/>
            <a:ext cx="9144000" cy="1470025"/>
          </a:xfrm>
        </p:spPr>
        <p:txBody>
          <a:bodyPr/>
          <a:lstStyle/>
          <a:p>
            <a:pPr eaLnBrk="1" hangingPunct="1"/>
            <a:r>
              <a:rPr lang="en-US" smtClean="0"/>
              <a:t/>
            </a:r>
            <a:br>
              <a:rPr lang="en-US" smtClean="0"/>
            </a:br>
            <a:r>
              <a:rPr lang="en-US" smtClean="0"/>
              <a:t>Chapter Seven</a:t>
            </a:r>
          </a:p>
        </p:txBody>
      </p:sp>
      <p:sp>
        <p:nvSpPr>
          <p:cNvPr id="10243" name="Subtitle 2"/>
          <p:cNvSpPr>
            <a:spLocks noGrp="1"/>
          </p:cNvSpPr>
          <p:nvPr>
            <p:ph type="subTitle" idx="1"/>
          </p:nvPr>
        </p:nvSpPr>
        <p:spPr>
          <a:xfrm>
            <a:off x="1447800" y="4114800"/>
            <a:ext cx="6400800" cy="1752600"/>
          </a:xfrm>
        </p:spPr>
        <p:txBody>
          <a:bodyPr/>
          <a:lstStyle/>
          <a:p>
            <a:pPr>
              <a:lnSpc>
                <a:spcPct val="90000"/>
              </a:lnSpc>
            </a:pPr>
            <a:r>
              <a:rPr lang="en-US" b="1" smtClean="0"/>
              <a:t>Customer-Driven Marketing Strategy:</a:t>
            </a:r>
          </a:p>
          <a:p>
            <a:pPr>
              <a:lnSpc>
                <a:spcPct val="90000"/>
              </a:lnSpc>
            </a:pPr>
            <a:r>
              <a:rPr lang="en-US" b="1" smtClean="0"/>
              <a:t>Creating Value for Target Customers</a:t>
            </a:r>
            <a:endParaRPr lang="en-US" smtClean="0"/>
          </a:p>
        </p:txBody>
      </p:sp>
      <p:sp>
        <p:nvSpPr>
          <p:cNvPr id="1024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5" name="Content Placeholder 6"/>
          <p:cNvSpPr>
            <a:spLocks noGrp="1"/>
          </p:cNvSpPr>
          <p:nvPr>
            <p:ph idx="1"/>
          </p:nvPr>
        </p:nvSpPr>
        <p:spPr>
          <a:xfrm>
            <a:off x="838200" y="1981200"/>
            <a:ext cx="4800600" cy="4114800"/>
          </a:xfrm>
        </p:spPr>
        <p:txBody>
          <a:bodyPr/>
          <a:lstStyle/>
          <a:p>
            <a:pPr>
              <a:buFontTx/>
              <a:buNone/>
            </a:pPr>
            <a:r>
              <a:rPr lang="en-US" sz="2800" b="1" smtClean="0"/>
              <a:t>Income segmentation </a:t>
            </a:r>
            <a:r>
              <a:rPr lang="en-US" sz="2800" smtClean="0"/>
              <a:t>divides the market into affluent, middle-income or low-income consumers</a:t>
            </a:r>
          </a:p>
          <a:p>
            <a:pPr>
              <a:buFontTx/>
              <a:buNone/>
            </a:pPr>
            <a:r>
              <a:rPr lang="en-US" sz="2800" b="1" smtClean="0"/>
              <a:t>Psychographic segmentation </a:t>
            </a:r>
            <a:r>
              <a:rPr lang="en-US" sz="2800" smtClean="0"/>
              <a:t>divides buyers into different groups based on social class, lifestyle, or personality traits</a:t>
            </a:r>
          </a:p>
          <a:p>
            <a:endParaRPr lang="en-US" smtClean="0"/>
          </a:p>
        </p:txBody>
      </p:sp>
      <p:sp>
        <p:nvSpPr>
          <p:cNvPr id="28676" name="Rectangle 1027"/>
          <p:cNvSpPr>
            <a:spLocks noGrp="1" noChangeArrowheads="1"/>
          </p:cNvSpPr>
          <p:nvPr>
            <p:ph type="body" sz="quarter" idx="13"/>
          </p:nvPr>
        </p:nvSpPr>
        <p:spPr/>
        <p:txBody>
          <a:bodyPr/>
          <a:lstStyle/>
          <a:p>
            <a:r>
              <a:rPr lang="en-US" smtClean="0"/>
              <a:t>Segmenting Consumer Markets</a:t>
            </a:r>
          </a:p>
          <a:p>
            <a:endParaRPr lang="en-US" smtClean="0"/>
          </a:p>
        </p:txBody>
      </p:sp>
      <p:pic>
        <p:nvPicPr>
          <p:cNvPr id="28677" name="Picture 8" descr="ph07_04"/>
          <p:cNvPicPr>
            <a:picLocks noChangeAspect="1" noChangeArrowheads="1"/>
          </p:cNvPicPr>
          <p:nvPr/>
        </p:nvPicPr>
        <p:blipFill>
          <a:blip r:embed="rId3"/>
          <a:srcRect/>
          <a:stretch>
            <a:fillRect/>
          </a:stretch>
        </p:blipFill>
        <p:spPr bwMode="auto">
          <a:xfrm>
            <a:off x="5562600" y="2209800"/>
            <a:ext cx="2971800" cy="3035300"/>
          </a:xfrm>
          <a:prstGeom prst="rect">
            <a:avLst/>
          </a:prstGeom>
          <a:noFill/>
          <a:ln w="9525">
            <a:noFill/>
            <a:miter lim="800000"/>
            <a:headEnd/>
            <a:tailEnd/>
          </a:ln>
        </p:spPr>
      </p:pic>
      <p:sp>
        <p:nvSpPr>
          <p:cNvPr id="2867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Market Segmentation</a:t>
            </a:r>
          </a:p>
        </p:txBody>
      </p:sp>
      <p:sp>
        <p:nvSpPr>
          <p:cNvPr id="30723" name="Content Placeholder 4"/>
          <p:cNvSpPr>
            <a:spLocks noGrp="1"/>
          </p:cNvSpPr>
          <p:nvPr>
            <p:ph idx="1"/>
          </p:nvPr>
        </p:nvSpPr>
        <p:spPr>
          <a:xfrm>
            <a:off x="457200" y="2209800"/>
            <a:ext cx="6019800" cy="4648200"/>
          </a:xfrm>
        </p:spPr>
        <p:txBody>
          <a:bodyPr/>
          <a:lstStyle/>
          <a:p>
            <a:pPr>
              <a:lnSpc>
                <a:spcPct val="80000"/>
              </a:lnSpc>
              <a:buFontTx/>
              <a:buNone/>
            </a:pPr>
            <a:r>
              <a:rPr lang="en-US" sz="3000" b="1" smtClean="0"/>
              <a:t>Behavioral segmentation </a:t>
            </a:r>
            <a:r>
              <a:rPr lang="en-US" sz="3000" smtClean="0"/>
              <a:t>divides buyers into groups based on their knowledge, attitudes, uses, or responses to a product</a:t>
            </a:r>
          </a:p>
          <a:p>
            <a:pPr>
              <a:lnSpc>
                <a:spcPct val="80000"/>
              </a:lnSpc>
            </a:pPr>
            <a:r>
              <a:rPr lang="en-US" sz="3000" smtClean="0"/>
              <a:t>Occasions</a:t>
            </a:r>
          </a:p>
          <a:p>
            <a:pPr>
              <a:lnSpc>
                <a:spcPct val="80000"/>
              </a:lnSpc>
            </a:pPr>
            <a:r>
              <a:rPr lang="en-US" sz="3000" smtClean="0"/>
              <a:t>Benefits sought</a:t>
            </a:r>
          </a:p>
          <a:p>
            <a:pPr>
              <a:lnSpc>
                <a:spcPct val="80000"/>
              </a:lnSpc>
            </a:pPr>
            <a:r>
              <a:rPr lang="en-US" sz="3000" smtClean="0"/>
              <a:t>User status</a:t>
            </a:r>
          </a:p>
          <a:p>
            <a:pPr>
              <a:lnSpc>
                <a:spcPct val="80000"/>
              </a:lnSpc>
            </a:pPr>
            <a:r>
              <a:rPr lang="en-US" sz="3000" smtClean="0"/>
              <a:t>Usage rate</a:t>
            </a:r>
          </a:p>
          <a:p>
            <a:pPr>
              <a:lnSpc>
                <a:spcPct val="80000"/>
              </a:lnSpc>
            </a:pPr>
            <a:r>
              <a:rPr lang="en-US" sz="3000" smtClean="0"/>
              <a:t>Loyalty status</a:t>
            </a:r>
          </a:p>
          <a:p>
            <a:pPr>
              <a:lnSpc>
                <a:spcPct val="80000"/>
              </a:lnSpc>
            </a:pPr>
            <a:endParaRPr lang="en-US" sz="3000" smtClean="0"/>
          </a:p>
        </p:txBody>
      </p:sp>
      <p:sp>
        <p:nvSpPr>
          <p:cNvPr id="30724" name="Rectangle 3"/>
          <p:cNvSpPr>
            <a:spLocks noGrp="1" noChangeArrowheads="1"/>
          </p:cNvSpPr>
          <p:nvPr>
            <p:ph type="body" sz="quarter" idx="13"/>
          </p:nvPr>
        </p:nvSpPr>
        <p:spPr/>
        <p:txBody>
          <a:bodyPr/>
          <a:lstStyle/>
          <a:p>
            <a:r>
              <a:rPr lang="en-US" smtClean="0"/>
              <a:t>Segmenting Consumer Markets</a:t>
            </a:r>
          </a:p>
        </p:txBody>
      </p:sp>
      <p:pic>
        <p:nvPicPr>
          <p:cNvPr id="30725" name="Picture 5"/>
          <p:cNvPicPr>
            <a:picLocks noChangeAspect="1" noChangeArrowheads="1"/>
          </p:cNvPicPr>
          <p:nvPr/>
        </p:nvPicPr>
        <p:blipFill>
          <a:blip r:embed="rId3"/>
          <a:srcRect/>
          <a:stretch>
            <a:fillRect/>
          </a:stretch>
        </p:blipFill>
        <p:spPr bwMode="auto">
          <a:xfrm>
            <a:off x="6580188" y="2133600"/>
            <a:ext cx="1768475" cy="2514600"/>
          </a:xfrm>
          <a:prstGeom prst="rect">
            <a:avLst/>
          </a:prstGeom>
          <a:noFill/>
          <a:ln w="9525">
            <a:noFill/>
            <a:miter lim="800000"/>
            <a:headEnd/>
            <a:tailEnd/>
          </a:ln>
        </p:spPr>
      </p:pic>
      <p:sp>
        <p:nvSpPr>
          <p:cNvPr id="3072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Market Segmentation</a:t>
            </a:r>
          </a:p>
        </p:txBody>
      </p:sp>
      <p:sp>
        <p:nvSpPr>
          <p:cNvPr id="32771" name="Content Placeholder 3"/>
          <p:cNvSpPr>
            <a:spLocks noGrp="1"/>
          </p:cNvSpPr>
          <p:nvPr>
            <p:ph idx="1"/>
          </p:nvPr>
        </p:nvSpPr>
        <p:spPr>
          <a:xfrm>
            <a:off x="685800" y="2438400"/>
            <a:ext cx="7772400" cy="3581400"/>
          </a:xfrm>
        </p:spPr>
        <p:txBody>
          <a:bodyPr/>
          <a:lstStyle/>
          <a:p>
            <a:pPr>
              <a:buFontTx/>
              <a:buNone/>
            </a:pPr>
            <a:r>
              <a:rPr lang="en-US" sz="2800" b="1" smtClean="0"/>
              <a:t>Multiple segmentation </a:t>
            </a:r>
            <a:r>
              <a:rPr lang="en-US" sz="2800" smtClean="0"/>
              <a:t>is used to identify smaller, better-defined target groups</a:t>
            </a:r>
          </a:p>
          <a:p>
            <a:pPr>
              <a:buFontTx/>
              <a:buNone/>
            </a:pPr>
            <a:endParaRPr lang="en-US" sz="2800" smtClean="0"/>
          </a:p>
          <a:p>
            <a:pPr>
              <a:buFontTx/>
              <a:buNone/>
            </a:pPr>
            <a:r>
              <a:rPr lang="en-US" sz="2800" smtClean="0"/>
              <a:t>PRIZM NE classifies every American household into 66 unique segments organized into 14 different social groups. </a:t>
            </a:r>
          </a:p>
          <a:p>
            <a:pPr>
              <a:buFontTx/>
              <a:buNone/>
            </a:pPr>
            <a:endParaRPr lang="en-US" sz="2800" smtClean="0"/>
          </a:p>
        </p:txBody>
      </p:sp>
      <p:sp>
        <p:nvSpPr>
          <p:cNvPr id="2" name="Rectangle 3"/>
          <p:cNvSpPr>
            <a:spLocks noGrp="1" noChangeArrowheads="1"/>
          </p:cNvSpPr>
          <p:nvPr>
            <p:ph type="body" sz="quarter" idx="13"/>
          </p:nvPr>
        </p:nvSpPr>
        <p:spPr>
          <a:xfrm>
            <a:off x="914400" y="1447800"/>
            <a:ext cx="7162800" cy="533400"/>
          </a:xfrm>
        </p:spPr>
        <p:txBody>
          <a:bodyPr/>
          <a:lstStyle/>
          <a:p>
            <a:pPr>
              <a:defRPr/>
            </a:pPr>
            <a:r>
              <a:rPr lang="en-US" dirty="0" smtClean="0"/>
              <a:t>Using Multiple Segmentation Bases</a:t>
            </a:r>
          </a:p>
          <a:p>
            <a:pPr>
              <a:defRPr/>
            </a:pPr>
            <a:endParaRPr lang="en-US" dirty="0" smtClean="0"/>
          </a:p>
          <a:p>
            <a:pPr lvl="1">
              <a:defRPr/>
            </a:pPr>
            <a:endParaRPr lang="en-US" dirty="0" smtClean="0"/>
          </a:p>
          <a:p>
            <a:pPr marL="457200" lvl="1" indent="0">
              <a:buFontTx/>
              <a:buNone/>
              <a:defRPr/>
            </a:pPr>
            <a:endParaRPr lang="en-US" dirty="0" smtClean="0"/>
          </a:p>
        </p:txBody>
      </p:sp>
      <p:sp>
        <p:nvSpPr>
          <p:cNvPr id="327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
            </a:r>
            <a:br>
              <a:rPr lang="en-US" smtClean="0"/>
            </a:br>
            <a:r>
              <a:rPr lang="en-US" smtClean="0"/>
              <a:t>Market Segmentation</a:t>
            </a:r>
          </a:p>
        </p:txBody>
      </p:sp>
      <p:sp>
        <p:nvSpPr>
          <p:cNvPr id="34819" name="Content Placeholder 3"/>
          <p:cNvSpPr>
            <a:spLocks noGrp="1"/>
          </p:cNvSpPr>
          <p:nvPr>
            <p:ph idx="1"/>
          </p:nvPr>
        </p:nvSpPr>
        <p:spPr>
          <a:xfrm>
            <a:off x="685800" y="2133600"/>
            <a:ext cx="7772400" cy="3581400"/>
          </a:xfrm>
        </p:spPr>
        <p:txBody>
          <a:bodyPr/>
          <a:lstStyle/>
          <a:p>
            <a:pPr>
              <a:buFontTx/>
              <a:buNone/>
            </a:pPr>
            <a:r>
              <a:rPr lang="en-US" sz="2800" smtClean="0"/>
              <a:t>Consumer and business marketers use many of the same variables to segment their markets</a:t>
            </a:r>
          </a:p>
          <a:p>
            <a:pPr>
              <a:buFontTx/>
              <a:buNone/>
            </a:pPr>
            <a:endParaRPr lang="en-US" sz="1600" smtClean="0"/>
          </a:p>
          <a:p>
            <a:pPr>
              <a:buFontTx/>
              <a:buNone/>
            </a:pPr>
            <a:r>
              <a:rPr lang="en-US" sz="2800" smtClean="0"/>
              <a:t>Additional variables include:</a:t>
            </a:r>
          </a:p>
          <a:p>
            <a:r>
              <a:rPr lang="en-US" sz="2800" smtClean="0"/>
              <a:t>Customer operating characteristics</a:t>
            </a:r>
          </a:p>
          <a:p>
            <a:r>
              <a:rPr lang="en-US" sz="2800" smtClean="0"/>
              <a:t>Purchasing approaches</a:t>
            </a:r>
          </a:p>
          <a:p>
            <a:r>
              <a:rPr lang="en-US" sz="2800" smtClean="0"/>
              <a:t>Situational factors</a:t>
            </a:r>
          </a:p>
          <a:p>
            <a:r>
              <a:rPr lang="en-US" sz="2800" smtClean="0"/>
              <a:t>Personal characteristics</a:t>
            </a:r>
          </a:p>
          <a:p>
            <a:pPr>
              <a:buFontTx/>
              <a:buNone/>
            </a:pPr>
            <a:endParaRPr lang="en-US" sz="2800" smtClean="0"/>
          </a:p>
        </p:txBody>
      </p:sp>
      <p:sp>
        <p:nvSpPr>
          <p:cNvPr id="32771" name="Rectangle 3"/>
          <p:cNvSpPr>
            <a:spLocks noGrp="1" noChangeArrowheads="1"/>
          </p:cNvSpPr>
          <p:nvPr>
            <p:ph type="body" sz="quarter" idx="13"/>
          </p:nvPr>
        </p:nvSpPr>
        <p:spPr>
          <a:xfrm>
            <a:off x="914400" y="1447800"/>
            <a:ext cx="7162800" cy="533400"/>
          </a:xfrm>
        </p:spPr>
        <p:txBody>
          <a:bodyPr/>
          <a:lstStyle/>
          <a:p>
            <a:pPr>
              <a:defRPr/>
            </a:pPr>
            <a:r>
              <a:rPr lang="en-US" dirty="0" smtClean="0"/>
              <a:t>Segmenting Business Markets</a:t>
            </a:r>
          </a:p>
          <a:p>
            <a:pPr>
              <a:defRPr/>
            </a:pPr>
            <a:endParaRPr lang="en-US" dirty="0" smtClean="0"/>
          </a:p>
          <a:p>
            <a:pPr lvl="1">
              <a:defRPr/>
            </a:pPr>
            <a:endParaRPr lang="en-US" dirty="0" smtClean="0"/>
          </a:p>
          <a:p>
            <a:pPr marL="457200" lvl="1" indent="0">
              <a:buFontTx/>
              <a:buNone/>
              <a:defRPr/>
            </a:pPr>
            <a:endParaRPr lang="en-US" dirty="0" smtClean="0"/>
          </a:p>
        </p:txBody>
      </p:sp>
      <p:sp>
        <p:nvSpPr>
          <p:cNvPr id="348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3"/>
          <p:cNvSpPr>
            <a:spLocks noGrp="1" noChangeArrowheads="1"/>
          </p:cNvSpPr>
          <p:nvPr>
            <p:ph type="body" sz="quarter" idx="13"/>
          </p:nvPr>
        </p:nvSpPr>
        <p:spPr/>
        <p:txBody>
          <a:bodyPr/>
          <a:lstStyle/>
          <a:p>
            <a:r>
              <a:rPr lang="en-US" smtClean="0"/>
              <a:t>Segmenting International Markets</a:t>
            </a:r>
          </a:p>
        </p:txBody>
      </p:sp>
      <p:pic>
        <p:nvPicPr>
          <p:cNvPr id="36869" name="Picture 7" descr="ph07_extra"/>
          <p:cNvPicPr>
            <a:picLocks noChangeAspect="1" noChangeArrowheads="1"/>
          </p:cNvPicPr>
          <p:nvPr/>
        </p:nvPicPr>
        <p:blipFill>
          <a:blip r:embed="rId7"/>
          <a:srcRect/>
          <a:stretch>
            <a:fillRect/>
          </a:stretch>
        </p:blipFill>
        <p:spPr bwMode="auto">
          <a:xfrm>
            <a:off x="6172200" y="2057400"/>
            <a:ext cx="2290763" cy="3124200"/>
          </a:xfrm>
          <a:prstGeom prst="rect">
            <a:avLst/>
          </a:prstGeom>
          <a:noFill/>
          <a:ln w="9525">
            <a:noFill/>
            <a:miter lim="800000"/>
            <a:headEnd/>
            <a:tailEnd/>
          </a:ln>
        </p:spPr>
      </p:pic>
      <p:sp>
        <p:nvSpPr>
          <p:cNvPr id="3687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Market Segmentation</a:t>
            </a:r>
          </a:p>
        </p:txBody>
      </p:sp>
      <p:sp>
        <p:nvSpPr>
          <p:cNvPr id="38915" name="Content Placeholder 4"/>
          <p:cNvSpPr>
            <a:spLocks noGrp="1"/>
          </p:cNvSpPr>
          <p:nvPr>
            <p:ph idx="1"/>
          </p:nvPr>
        </p:nvSpPr>
        <p:spPr>
          <a:xfrm>
            <a:off x="685800" y="2362200"/>
            <a:ext cx="7772400" cy="4114800"/>
          </a:xfrm>
        </p:spPr>
        <p:txBody>
          <a:bodyPr/>
          <a:lstStyle/>
          <a:p>
            <a:pPr>
              <a:buFontTx/>
              <a:buNone/>
            </a:pPr>
            <a:r>
              <a:rPr lang="en-US" b="1" smtClean="0"/>
              <a:t>Intermarket segmentation </a:t>
            </a:r>
            <a:r>
              <a:rPr lang="en-US" smtClean="0"/>
              <a:t>divides consumers into groups with similar needs and buying behaviors even though they are located in different countries</a:t>
            </a:r>
          </a:p>
          <a:p>
            <a:endParaRPr lang="en-US" smtClean="0"/>
          </a:p>
        </p:txBody>
      </p:sp>
      <p:sp>
        <p:nvSpPr>
          <p:cNvPr id="38916" name="Rectangle 3"/>
          <p:cNvSpPr>
            <a:spLocks noGrp="1" noChangeArrowheads="1"/>
          </p:cNvSpPr>
          <p:nvPr>
            <p:ph type="body" sz="quarter" idx="13"/>
          </p:nvPr>
        </p:nvSpPr>
        <p:spPr/>
        <p:txBody>
          <a:bodyPr/>
          <a:lstStyle/>
          <a:p>
            <a:r>
              <a:rPr lang="en-US" smtClean="0"/>
              <a:t>Segmenting International Markets</a:t>
            </a:r>
          </a:p>
          <a:p>
            <a:endParaRPr lang="en-US" smtClean="0"/>
          </a:p>
        </p:txBody>
      </p:sp>
      <p:sp>
        <p:nvSpPr>
          <p:cNvPr id="389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Market Segmentation</a:t>
            </a:r>
          </a:p>
        </p:txBody>
      </p:sp>
      <p:sp>
        <p:nvSpPr>
          <p:cNvPr id="40963" name="Content Placeholder 4"/>
          <p:cNvSpPr>
            <a:spLocks noGrp="1"/>
          </p:cNvSpPr>
          <p:nvPr>
            <p:ph idx="1"/>
          </p:nvPr>
        </p:nvSpPr>
        <p:spPr/>
        <p:txBody>
          <a:bodyPr/>
          <a:lstStyle/>
          <a:p>
            <a:pPr>
              <a:buFontTx/>
              <a:buNone/>
            </a:pPr>
            <a:r>
              <a:rPr lang="en-US" smtClean="0"/>
              <a:t>To be useful, market segments must be:</a:t>
            </a:r>
          </a:p>
          <a:p>
            <a:endParaRPr lang="en-US" smtClean="0"/>
          </a:p>
        </p:txBody>
      </p:sp>
      <p:sp>
        <p:nvSpPr>
          <p:cNvPr id="40964" name="Rectangle 3"/>
          <p:cNvSpPr>
            <a:spLocks noGrp="1" noChangeArrowheads="1"/>
          </p:cNvSpPr>
          <p:nvPr>
            <p:ph type="body" sz="quarter" idx="13"/>
          </p:nvPr>
        </p:nvSpPr>
        <p:spPr>
          <a:xfrm>
            <a:off x="0" y="1447800"/>
            <a:ext cx="9144000" cy="457200"/>
          </a:xfrm>
        </p:spPr>
        <p:txBody>
          <a:bodyPr/>
          <a:lstStyle/>
          <a:p>
            <a:r>
              <a:rPr lang="en-US" smtClean="0"/>
              <a:t>Requirements for Effective Segmentation</a:t>
            </a:r>
          </a:p>
          <a:p>
            <a:endParaRPr lang="en-US" smtClean="0"/>
          </a:p>
        </p:txBody>
      </p:sp>
      <p:graphicFrame>
        <p:nvGraphicFramePr>
          <p:cNvPr id="9" name="Diagram 8"/>
          <p:cNvGraphicFramePr/>
          <p:nvPr/>
        </p:nvGraphicFramePr>
        <p:xfrm>
          <a:off x="0" y="2626028"/>
          <a:ext cx="5562600" cy="355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6" name="Picture 8" descr="ph07_09"/>
          <p:cNvPicPr>
            <a:picLocks noChangeAspect="1" noChangeArrowheads="1"/>
          </p:cNvPicPr>
          <p:nvPr/>
        </p:nvPicPr>
        <p:blipFill>
          <a:blip r:embed="rId7"/>
          <a:srcRect/>
          <a:stretch>
            <a:fillRect/>
          </a:stretch>
        </p:blipFill>
        <p:spPr bwMode="auto">
          <a:xfrm>
            <a:off x="5597525" y="2895600"/>
            <a:ext cx="2860675" cy="2743200"/>
          </a:xfrm>
          <a:prstGeom prst="rect">
            <a:avLst/>
          </a:prstGeom>
          <a:noFill/>
          <a:ln w="9525">
            <a:noFill/>
            <a:miter lim="800000"/>
            <a:headEnd/>
            <a:tailEnd/>
          </a:ln>
        </p:spPr>
      </p:pic>
      <p:sp>
        <p:nvSpPr>
          <p:cNvPr id="4096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3011" name="Content Placeholder 3"/>
          <p:cNvSpPr>
            <a:spLocks noGrp="1"/>
          </p:cNvSpPr>
          <p:nvPr>
            <p:ph idx="1"/>
          </p:nvPr>
        </p:nvSpPr>
        <p:spPr>
          <a:xfrm>
            <a:off x="685800" y="2133600"/>
            <a:ext cx="7772400" cy="2590800"/>
          </a:xfrm>
        </p:spPr>
        <p:txBody>
          <a:bodyPr/>
          <a:lstStyle/>
          <a:p>
            <a:r>
              <a:rPr lang="en-US" smtClean="0"/>
              <a:t>Segment size and growth</a:t>
            </a:r>
          </a:p>
          <a:p>
            <a:r>
              <a:rPr lang="en-US" smtClean="0"/>
              <a:t>Segment structural attractiveness</a:t>
            </a:r>
          </a:p>
          <a:p>
            <a:r>
              <a:rPr lang="en-US" smtClean="0"/>
              <a:t>Company objectives and resources</a:t>
            </a:r>
          </a:p>
        </p:txBody>
      </p:sp>
      <p:sp>
        <p:nvSpPr>
          <p:cNvPr id="43012" name="Rectangle 3"/>
          <p:cNvSpPr>
            <a:spLocks noGrp="1" noChangeArrowheads="1"/>
          </p:cNvSpPr>
          <p:nvPr>
            <p:ph type="body" sz="quarter" idx="13"/>
          </p:nvPr>
        </p:nvSpPr>
        <p:spPr/>
        <p:txBody>
          <a:bodyPr/>
          <a:lstStyle/>
          <a:p>
            <a:r>
              <a:rPr lang="en-US" smtClean="0"/>
              <a:t>Evaluating Market Segments</a:t>
            </a:r>
          </a:p>
          <a:p>
            <a:endParaRPr lang="en-US" smtClean="0"/>
          </a:p>
          <a:p>
            <a:endParaRPr lang="en-US" smtClean="0"/>
          </a:p>
          <a:p>
            <a:endParaRPr lang="en-US" smtClean="0"/>
          </a:p>
          <a:p>
            <a:endParaRPr lang="en-US" smtClean="0"/>
          </a:p>
        </p:txBody>
      </p:sp>
      <p:sp>
        <p:nvSpPr>
          <p:cNvPr id="430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Market Targeting </a:t>
            </a:r>
          </a:p>
        </p:txBody>
      </p:sp>
      <p:sp>
        <p:nvSpPr>
          <p:cNvPr id="45059" name="Content Placeholder 3"/>
          <p:cNvSpPr>
            <a:spLocks noGrp="1"/>
          </p:cNvSpPr>
          <p:nvPr>
            <p:ph idx="1"/>
          </p:nvPr>
        </p:nvSpPr>
        <p:spPr/>
        <p:txBody>
          <a:bodyPr/>
          <a:lstStyle/>
          <a:p>
            <a:pPr>
              <a:buFontTx/>
              <a:buNone/>
            </a:pPr>
            <a:r>
              <a:rPr lang="en-US" b="1" smtClean="0"/>
              <a:t>Target market </a:t>
            </a:r>
            <a:r>
              <a:rPr lang="en-US" smtClean="0"/>
              <a:t>consists of a set of buyers who share common needs or characteristics that the company decides to serve</a:t>
            </a:r>
          </a:p>
          <a:p>
            <a:endParaRPr lang="en-US" smtClean="0"/>
          </a:p>
        </p:txBody>
      </p:sp>
      <p:sp>
        <p:nvSpPr>
          <p:cNvPr id="45060" name="Rectangle 3"/>
          <p:cNvSpPr>
            <a:spLocks noGrp="1" noChangeArrowheads="1"/>
          </p:cNvSpPr>
          <p:nvPr>
            <p:ph type="body" sz="quarter" idx="13"/>
          </p:nvPr>
        </p:nvSpPr>
        <p:spPr/>
        <p:txBody>
          <a:bodyPr/>
          <a:lstStyle/>
          <a:p>
            <a:r>
              <a:rPr lang="en-US" smtClean="0"/>
              <a:t>Selecting Target Market Segments</a:t>
            </a:r>
          </a:p>
          <a:p>
            <a:endParaRPr lang="en-US" smtClean="0"/>
          </a:p>
          <a:p>
            <a:endParaRPr lang="en-US" smtClean="0"/>
          </a:p>
        </p:txBody>
      </p:sp>
      <p:sp>
        <p:nvSpPr>
          <p:cNvPr id="450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600" smtClean="0"/>
              <a:t>Market Targeting</a:t>
            </a:r>
          </a:p>
        </p:txBody>
      </p:sp>
      <p:sp>
        <p:nvSpPr>
          <p:cNvPr id="47107" name="Content Placeholder 4"/>
          <p:cNvSpPr>
            <a:spLocks noGrp="1"/>
          </p:cNvSpPr>
          <p:nvPr>
            <p:ph idx="1"/>
          </p:nvPr>
        </p:nvSpPr>
        <p:spPr>
          <a:xfrm>
            <a:off x="685800" y="2362200"/>
            <a:ext cx="7772400" cy="4114800"/>
          </a:xfrm>
        </p:spPr>
        <p:txBody>
          <a:bodyPr/>
          <a:lstStyle/>
          <a:p>
            <a:pPr>
              <a:buFontTx/>
              <a:buNone/>
            </a:pPr>
            <a:r>
              <a:rPr lang="en-US" b="1" smtClean="0"/>
              <a:t>Undifferentiated</a:t>
            </a:r>
            <a:r>
              <a:rPr lang="en-US" smtClean="0"/>
              <a:t> marketing targets the whole market with one offer</a:t>
            </a:r>
          </a:p>
          <a:p>
            <a:pPr lvl="1">
              <a:buFont typeface="Arial" pitchFamily="34" charset="0"/>
              <a:buChar char="•"/>
            </a:pPr>
            <a:r>
              <a:rPr lang="en-US" sz="3200" smtClean="0"/>
              <a:t>Mass marketing</a:t>
            </a:r>
          </a:p>
          <a:p>
            <a:pPr lvl="1">
              <a:buFont typeface="Arial" pitchFamily="34" charset="0"/>
              <a:buChar char="•"/>
            </a:pPr>
            <a:r>
              <a:rPr lang="en-US" sz="3200" smtClean="0"/>
              <a:t>Focuses on common needs rather than what’s different</a:t>
            </a:r>
          </a:p>
          <a:p>
            <a:endParaRPr lang="en-US" smtClean="0"/>
          </a:p>
        </p:txBody>
      </p:sp>
      <p:sp>
        <p:nvSpPr>
          <p:cNvPr id="47108" name="Rectangle 3"/>
          <p:cNvSpPr>
            <a:spLocks noGrp="1" noChangeArrowheads="1"/>
          </p:cNvSpPr>
          <p:nvPr>
            <p:ph type="body" sz="quarter" idx="13"/>
          </p:nvPr>
        </p:nvSpPr>
        <p:spPr/>
        <p:txBody>
          <a:bodyPr/>
          <a:lstStyle/>
          <a:p>
            <a:r>
              <a:rPr lang="en-US" smtClean="0"/>
              <a:t>Target Marketing Strategies</a:t>
            </a:r>
          </a:p>
          <a:p>
            <a:endParaRPr lang="en-US" smtClean="0"/>
          </a:p>
        </p:txBody>
      </p:sp>
      <p:sp>
        <p:nvSpPr>
          <p:cNvPr id="471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85800"/>
            <a:ext cx="7772400" cy="1143000"/>
          </a:xfrm>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1" name="Content Placeholder 3"/>
          <p:cNvSpPr>
            <a:spLocks noGrp="1"/>
          </p:cNvSpPr>
          <p:nvPr>
            <p:ph idx="1"/>
          </p:nvPr>
        </p:nvSpPr>
        <p:spPr>
          <a:xfrm>
            <a:off x="685800" y="2362200"/>
            <a:ext cx="7772400" cy="4114800"/>
          </a:xfrm>
        </p:spPr>
        <p:txBody>
          <a:bodyPr/>
          <a:lstStyle/>
          <a:p>
            <a:r>
              <a:rPr lang="en-US" smtClean="0"/>
              <a:t>Market Segmentation</a:t>
            </a:r>
          </a:p>
          <a:p>
            <a:r>
              <a:rPr lang="en-US" smtClean="0"/>
              <a:t>Market Targeting</a:t>
            </a:r>
          </a:p>
          <a:p>
            <a:r>
              <a:rPr lang="en-US" smtClean="0"/>
              <a:t>Differentiation and Positioning </a:t>
            </a:r>
          </a:p>
          <a:p>
            <a:endParaRPr lang="en-US" smtClean="0"/>
          </a:p>
        </p:txBody>
      </p:sp>
      <p:sp>
        <p:nvSpPr>
          <p:cNvPr id="12292" name="Rectangle 3"/>
          <p:cNvSpPr>
            <a:spLocks noGrp="1" noChangeArrowheads="1"/>
          </p:cNvSpPr>
          <p:nvPr>
            <p:ph type="body" sz="quarter" idx="13"/>
          </p:nvPr>
        </p:nvSpPr>
        <p:spPr>
          <a:xfrm>
            <a:off x="914400" y="1600200"/>
            <a:ext cx="7162800" cy="381000"/>
          </a:xfrm>
        </p:spPr>
        <p:txBody>
          <a:bodyPr/>
          <a:lstStyle/>
          <a:p>
            <a:r>
              <a:rPr lang="en-US" smtClean="0"/>
              <a:t>Topic Outline</a:t>
            </a:r>
          </a:p>
        </p:txBody>
      </p:sp>
      <p:sp>
        <p:nvSpPr>
          <p:cNvPr id="122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smtClean="0"/>
              <a:t>Market Targeting</a:t>
            </a:r>
          </a:p>
        </p:txBody>
      </p:sp>
      <p:sp>
        <p:nvSpPr>
          <p:cNvPr id="49155" name="Content Placeholder 3"/>
          <p:cNvSpPr>
            <a:spLocks noGrp="1"/>
          </p:cNvSpPr>
          <p:nvPr>
            <p:ph idx="1"/>
          </p:nvPr>
        </p:nvSpPr>
        <p:spPr>
          <a:xfrm>
            <a:off x="685800" y="2209800"/>
            <a:ext cx="7772400" cy="4114800"/>
          </a:xfrm>
        </p:spPr>
        <p:txBody>
          <a:bodyPr/>
          <a:lstStyle/>
          <a:p>
            <a:pPr>
              <a:buFontTx/>
              <a:buNone/>
            </a:pPr>
            <a:r>
              <a:rPr lang="en-US" b="1" smtClean="0"/>
              <a:t>Differentiated marketing </a:t>
            </a:r>
            <a:r>
              <a:rPr lang="en-US" smtClean="0"/>
              <a:t>targets several different market segments and designs separate offers for each</a:t>
            </a:r>
          </a:p>
          <a:p>
            <a:r>
              <a:rPr lang="en-US" smtClean="0"/>
              <a:t>Goal is to achieve higher sales and stronger position</a:t>
            </a:r>
          </a:p>
          <a:p>
            <a:r>
              <a:rPr lang="en-US" smtClean="0"/>
              <a:t>More expensive than undifferentiated marketing</a:t>
            </a:r>
          </a:p>
          <a:p>
            <a:endParaRPr lang="en-US" smtClean="0"/>
          </a:p>
        </p:txBody>
      </p:sp>
      <p:sp>
        <p:nvSpPr>
          <p:cNvPr id="49156" name="Rectangle 3"/>
          <p:cNvSpPr>
            <a:spLocks noGrp="1" noChangeArrowheads="1"/>
          </p:cNvSpPr>
          <p:nvPr>
            <p:ph type="body" sz="quarter" idx="13"/>
          </p:nvPr>
        </p:nvSpPr>
        <p:spPr/>
        <p:txBody>
          <a:bodyPr/>
          <a:lstStyle/>
          <a:p>
            <a:r>
              <a:rPr lang="en-US" smtClean="0"/>
              <a:t>Target Marketing Strategies</a:t>
            </a:r>
          </a:p>
          <a:p>
            <a:endParaRPr lang="en-US" smtClean="0"/>
          </a:p>
        </p:txBody>
      </p:sp>
      <p:sp>
        <p:nvSpPr>
          <p:cNvPr id="491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Market Targeting</a:t>
            </a:r>
          </a:p>
        </p:txBody>
      </p:sp>
      <p:sp>
        <p:nvSpPr>
          <p:cNvPr id="49154" name="Content Placeholder 4"/>
          <p:cNvSpPr>
            <a:spLocks noGrp="1"/>
          </p:cNvSpPr>
          <p:nvPr>
            <p:ph idx="1"/>
          </p:nvPr>
        </p:nvSpPr>
        <p:spPr>
          <a:xfrm>
            <a:off x="228600" y="1981200"/>
            <a:ext cx="5791200" cy="4114800"/>
          </a:xfrm>
        </p:spPr>
        <p:txBody>
          <a:bodyPr/>
          <a:lstStyle/>
          <a:p>
            <a:pPr marL="0" indent="0">
              <a:buFontTx/>
              <a:buNone/>
              <a:defRPr/>
            </a:pPr>
            <a:r>
              <a:rPr lang="en-US" b="1" dirty="0" smtClean="0"/>
              <a:t>Concentrated marketing       </a:t>
            </a:r>
          </a:p>
          <a:p>
            <a:pPr marL="0" indent="0">
              <a:buFontTx/>
              <a:buNone/>
              <a:defRPr/>
            </a:pPr>
            <a:r>
              <a:rPr lang="en-US" b="1" dirty="0" smtClean="0"/>
              <a:t>   </a:t>
            </a:r>
            <a:r>
              <a:rPr lang="en-US" dirty="0" smtClean="0"/>
              <a:t>targets a small share of a   </a:t>
            </a:r>
          </a:p>
          <a:p>
            <a:pPr marL="0" indent="0">
              <a:buFontTx/>
              <a:buNone/>
              <a:defRPr/>
            </a:pPr>
            <a:r>
              <a:rPr lang="en-US" dirty="0"/>
              <a:t> </a:t>
            </a:r>
            <a:r>
              <a:rPr lang="en-US" dirty="0" smtClean="0"/>
              <a:t>  large market</a:t>
            </a:r>
          </a:p>
          <a:p>
            <a:pPr>
              <a:defRPr/>
            </a:pPr>
            <a:r>
              <a:rPr lang="en-US" dirty="0" smtClean="0"/>
              <a:t> Limited company</a:t>
            </a:r>
          </a:p>
          <a:p>
            <a:pPr marL="0" indent="0">
              <a:buFontTx/>
              <a:buNone/>
              <a:defRPr/>
            </a:pPr>
            <a:r>
              <a:rPr lang="en-US" dirty="0"/>
              <a:t> </a:t>
            </a:r>
            <a:r>
              <a:rPr lang="en-US" dirty="0" smtClean="0"/>
              <a:t>      resources</a:t>
            </a:r>
          </a:p>
          <a:p>
            <a:pPr>
              <a:defRPr/>
            </a:pPr>
            <a:r>
              <a:rPr lang="en-US" dirty="0" smtClean="0"/>
              <a:t>Knowledge of the market</a:t>
            </a:r>
          </a:p>
          <a:p>
            <a:pPr>
              <a:defRPr/>
            </a:pPr>
            <a:r>
              <a:rPr lang="en-US" dirty="0" smtClean="0"/>
              <a:t>More effective and efficient</a:t>
            </a:r>
          </a:p>
          <a:p>
            <a:pPr>
              <a:defRPr/>
            </a:pPr>
            <a:endParaRPr lang="en-US" sz="2800" dirty="0" smtClean="0"/>
          </a:p>
        </p:txBody>
      </p:sp>
      <p:sp>
        <p:nvSpPr>
          <p:cNvPr id="51204" name="Rectangle 3"/>
          <p:cNvSpPr>
            <a:spLocks noGrp="1" noChangeArrowheads="1"/>
          </p:cNvSpPr>
          <p:nvPr>
            <p:ph type="body" sz="quarter" idx="13"/>
          </p:nvPr>
        </p:nvSpPr>
        <p:spPr/>
        <p:txBody>
          <a:bodyPr/>
          <a:lstStyle/>
          <a:p>
            <a:r>
              <a:rPr lang="en-US" smtClean="0"/>
              <a:t>Target Market Strategies</a:t>
            </a:r>
          </a:p>
          <a:p>
            <a:endParaRPr lang="en-US" smtClean="0"/>
          </a:p>
        </p:txBody>
      </p:sp>
      <p:pic>
        <p:nvPicPr>
          <p:cNvPr id="51205" name="Picture 7" descr="ph07_12"/>
          <p:cNvPicPr>
            <a:picLocks noChangeAspect="1" noChangeArrowheads="1"/>
          </p:cNvPicPr>
          <p:nvPr/>
        </p:nvPicPr>
        <p:blipFill>
          <a:blip r:embed="rId3"/>
          <a:srcRect/>
          <a:stretch>
            <a:fillRect/>
          </a:stretch>
        </p:blipFill>
        <p:spPr bwMode="auto">
          <a:xfrm>
            <a:off x="4800600" y="2362200"/>
            <a:ext cx="3773488" cy="2514600"/>
          </a:xfrm>
          <a:prstGeom prst="rect">
            <a:avLst/>
          </a:prstGeom>
          <a:noFill/>
          <a:ln w="9525">
            <a:noFill/>
            <a:miter lim="800000"/>
            <a:headEnd/>
            <a:tailEnd/>
          </a:ln>
        </p:spPr>
      </p:pic>
      <p:sp>
        <p:nvSpPr>
          <p:cNvPr id="5120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600" smtClean="0"/>
              <a:t>Marketing Targeting</a:t>
            </a:r>
          </a:p>
        </p:txBody>
      </p:sp>
      <p:sp>
        <p:nvSpPr>
          <p:cNvPr id="53251" name="Content Placeholder 3"/>
          <p:cNvSpPr>
            <a:spLocks noGrp="1"/>
          </p:cNvSpPr>
          <p:nvPr>
            <p:ph idx="1"/>
          </p:nvPr>
        </p:nvSpPr>
        <p:spPr>
          <a:xfrm>
            <a:off x="685800" y="2133600"/>
            <a:ext cx="7772400" cy="4114800"/>
          </a:xfrm>
        </p:spPr>
        <p:txBody>
          <a:bodyPr/>
          <a:lstStyle/>
          <a:p>
            <a:pPr>
              <a:buFontTx/>
              <a:buNone/>
            </a:pPr>
            <a:r>
              <a:rPr lang="en-US" b="1" smtClean="0"/>
              <a:t>Micromarketing</a:t>
            </a:r>
            <a:r>
              <a:rPr lang="en-US" smtClean="0"/>
              <a:t> is the practice of tailoring products and marketing programs to suit the tastes of specific individuals and locations</a:t>
            </a:r>
          </a:p>
          <a:p>
            <a:r>
              <a:rPr lang="en-US" smtClean="0"/>
              <a:t>Local marketing</a:t>
            </a:r>
          </a:p>
          <a:p>
            <a:r>
              <a:rPr lang="en-US" smtClean="0"/>
              <a:t>Individual marketing</a:t>
            </a:r>
          </a:p>
          <a:p>
            <a:endParaRPr lang="en-US" smtClean="0"/>
          </a:p>
        </p:txBody>
      </p:sp>
      <p:sp>
        <p:nvSpPr>
          <p:cNvPr id="53252" name="Rectangle 3"/>
          <p:cNvSpPr>
            <a:spLocks noGrp="1" noChangeArrowheads="1"/>
          </p:cNvSpPr>
          <p:nvPr>
            <p:ph type="body" sz="quarter" idx="13"/>
          </p:nvPr>
        </p:nvSpPr>
        <p:spPr/>
        <p:txBody>
          <a:bodyPr/>
          <a:lstStyle/>
          <a:p>
            <a:r>
              <a:rPr lang="en-US" smtClean="0"/>
              <a:t>Target Market Strategies</a:t>
            </a:r>
          </a:p>
          <a:p>
            <a:endParaRPr lang="en-US" smtClean="0"/>
          </a:p>
        </p:txBody>
      </p:sp>
      <p:sp>
        <p:nvSpPr>
          <p:cNvPr id="532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5299" name="Content Placeholder 3"/>
          <p:cNvSpPr>
            <a:spLocks noGrp="1"/>
          </p:cNvSpPr>
          <p:nvPr>
            <p:ph idx="1"/>
          </p:nvPr>
        </p:nvSpPr>
        <p:spPr>
          <a:xfrm>
            <a:off x="685800" y="2209800"/>
            <a:ext cx="7772400" cy="4114800"/>
          </a:xfrm>
        </p:spPr>
        <p:txBody>
          <a:bodyPr/>
          <a:lstStyle/>
          <a:p>
            <a:pPr>
              <a:buFontTx/>
              <a:buNone/>
            </a:pPr>
            <a:r>
              <a:rPr lang="en-US" b="1" smtClean="0"/>
              <a:t>Local marketing </a:t>
            </a:r>
            <a:r>
              <a:rPr lang="en-US" smtClean="0"/>
              <a:t>involves tailoring brands and promotion to the needs and wants of local customer groups</a:t>
            </a:r>
          </a:p>
          <a:p>
            <a:r>
              <a:rPr lang="en-US" smtClean="0"/>
              <a:t>Cities</a:t>
            </a:r>
          </a:p>
          <a:p>
            <a:r>
              <a:rPr lang="en-US" smtClean="0"/>
              <a:t>Neighborhoods</a:t>
            </a:r>
          </a:p>
          <a:p>
            <a:r>
              <a:rPr lang="en-US" smtClean="0"/>
              <a:t>Stores</a:t>
            </a:r>
          </a:p>
          <a:p>
            <a:endParaRPr lang="en-US" smtClean="0"/>
          </a:p>
        </p:txBody>
      </p:sp>
      <p:sp>
        <p:nvSpPr>
          <p:cNvPr id="55300" name="Rectangle 3"/>
          <p:cNvSpPr>
            <a:spLocks noGrp="1" noChangeArrowheads="1"/>
          </p:cNvSpPr>
          <p:nvPr>
            <p:ph type="body" sz="quarter" idx="13"/>
          </p:nvPr>
        </p:nvSpPr>
        <p:spPr/>
        <p:txBody>
          <a:bodyPr/>
          <a:lstStyle/>
          <a:p>
            <a:r>
              <a:rPr lang="en-US" smtClean="0"/>
              <a:t>Target Market Strategies</a:t>
            </a:r>
          </a:p>
          <a:p>
            <a:endParaRPr lang="en-US" smtClean="0"/>
          </a:p>
        </p:txBody>
      </p:sp>
      <p:sp>
        <p:nvSpPr>
          <p:cNvPr id="553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Market Targeting</a:t>
            </a:r>
          </a:p>
        </p:txBody>
      </p:sp>
      <p:sp>
        <p:nvSpPr>
          <p:cNvPr id="57347" name="Content Placeholder 5"/>
          <p:cNvSpPr>
            <a:spLocks noGrp="1"/>
          </p:cNvSpPr>
          <p:nvPr>
            <p:ph idx="1"/>
          </p:nvPr>
        </p:nvSpPr>
        <p:spPr>
          <a:xfrm>
            <a:off x="685800" y="1828800"/>
            <a:ext cx="5334000" cy="4191000"/>
          </a:xfrm>
        </p:spPr>
        <p:txBody>
          <a:bodyPr/>
          <a:lstStyle/>
          <a:p>
            <a:pPr>
              <a:buFontTx/>
              <a:buNone/>
            </a:pPr>
            <a:r>
              <a:rPr lang="en-US" b="1" smtClean="0"/>
              <a:t>Individual marketing </a:t>
            </a:r>
            <a:r>
              <a:rPr lang="en-US" smtClean="0"/>
              <a:t>involves tailoring products and marketing programs to the needs and preferences of individual customers</a:t>
            </a:r>
          </a:p>
          <a:p>
            <a:r>
              <a:rPr lang="en-US" smtClean="0"/>
              <a:t>Also known as:</a:t>
            </a:r>
          </a:p>
          <a:p>
            <a:pPr lvl="1"/>
            <a:r>
              <a:rPr lang="en-US" sz="3200" smtClean="0"/>
              <a:t>One-to-one marketing</a:t>
            </a:r>
          </a:p>
          <a:p>
            <a:pPr lvl="1"/>
            <a:r>
              <a:rPr lang="en-US" sz="3200" smtClean="0"/>
              <a:t>Mass customization</a:t>
            </a:r>
          </a:p>
          <a:p>
            <a:endParaRPr lang="en-US" sz="2800" smtClean="0"/>
          </a:p>
        </p:txBody>
      </p:sp>
      <p:sp>
        <p:nvSpPr>
          <p:cNvPr id="57348" name="Rectangle 3"/>
          <p:cNvSpPr>
            <a:spLocks noGrp="1" noChangeArrowheads="1"/>
          </p:cNvSpPr>
          <p:nvPr>
            <p:ph type="body" sz="quarter" idx="13"/>
          </p:nvPr>
        </p:nvSpPr>
        <p:spPr/>
        <p:txBody>
          <a:bodyPr/>
          <a:lstStyle/>
          <a:p>
            <a:r>
              <a:rPr lang="en-US" smtClean="0"/>
              <a:t>Target Market Strategies</a:t>
            </a:r>
          </a:p>
          <a:p>
            <a:endParaRPr lang="en-US" smtClean="0"/>
          </a:p>
        </p:txBody>
      </p:sp>
      <p:pic>
        <p:nvPicPr>
          <p:cNvPr id="57349" name="Picture 7" descr="ph07_14"/>
          <p:cNvPicPr>
            <a:picLocks noChangeAspect="1" noChangeArrowheads="1"/>
          </p:cNvPicPr>
          <p:nvPr/>
        </p:nvPicPr>
        <p:blipFill>
          <a:blip r:embed="rId3"/>
          <a:srcRect/>
          <a:stretch>
            <a:fillRect/>
          </a:stretch>
        </p:blipFill>
        <p:spPr bwMode="auto">
          <a:xfrm>
            <a:off x="6167438" y="2209800"/>
            <a:ext cx="2141537" cy="2438400"/>
          </a:xfrm>
          <a:prstGeom prst="rect">
            <a:avLst/>
          </a:prstGeom>
          <a:noFill/>
          <a:ln w="9525">
            <a:noFill/>
            <a:miter lim="800000"/>
            <a:headEnd/>
            <a:tailEnd/>
          </a:ln>
        </p:spPr>
      </p:pic>
      <p:sp>
        <p:nvSpPr>
          <p:cNvPr id="5735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9395" name="Content Placeholder 3"/>
          <p:cNvSpPr>
            <a:spLocks noGrp="1"/>
          </p:cNvSpPr>
          <p:nvPr>
            <p:ph idx="1"/>
          </p:nvPr>
        </p:nvSpPr>
        <p:spPr/>
        <p:txBody>
          <a:bodyPr/>
          <a:lstStyle/>
          <a:p>
            <a:pPr>
              <a:buFontTx/>
              <a:buNone/>
            </a:pPr>
            <a:r>
              <a:rPr lang="en-US" smtClean="0"/>
              <a:t>Depends on:</a:t>
            </a:r>
          </a:p>
          <a:p>
            <a:r>
              <a:rPr lang="en-US" smtClean="0"/>
              <a:t>Company resources</a:t>
            </a:r>
          </a:p>
          <a:p>
            <a:r>
              <a:rPr lang="en-US" smtClean="0"/>
              <a:t>Product variability</a:t>
            </a:r>
          </a:p>
          <a:p>
            <a:r>
              <a:rPr lang="en-US" smtClean="0"/>
              <a:t>Product life-cycle stage</a:t>
            </a:r>
          </a:p>
          <a:p>
            <a:r>
              <a:rPr lang="en-US" smtClean="0"/>
              <a:t>Market variability</a:t>
            </a:r>
          </a:p>
          <a:p>
            <a:r>
              <a:rPr lang="en-US" smtClean="0"/>
              <a:t>Competitor’s marketing strategies</a:t>
            </a:r>
          </a:p>
          <a:p>
            <a:endParaRPr lang="en-US" smtClean="0"/>
          </a:p>
          <a:p>
            <a:endParaRPr lang="en-US" smtClean="0"/>
          </a:p>
        </p:txBody>
      </p:sp>
      <p:sp>
        <p:nvSpPr>
          <p:cNvPr id="59396" name="Rectangle 3"/>
          <p:cNvSpPr>
            <a:spLocks noGrp="1" noChangeArrowheads="1"/>
          </p:cNvSpPr>
          <p:nvPr>
            <p:ph type="body" sz="quarter" idx="13"/>
          </p:nvPr>
        </p:nvSpPr>
        <p:spPr/>
        <p:txBody>
          <a:bodyPr/>
          <a:lstStyle/>
          <a:p>
            <a:r>
              <a:rPr lang="en-US" smtClean="0"/>
              <a:t>Choosing a Target Market </a:t>
            </a:r>
          </a:p>
          <a:p>
            <a:endParaRPr lang="en-US" smtClean="0"/>
          </a:p>
        </p:txBody>
      </p:sp>
      <p:sp>
        <p:nvSpPr>
          <p:cNvPr id="593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Market Targeting</a:t>
            </a:r>
          </a:p>
        </p:txBody>
      </p:sp>
      <p:sp>
        <p:nvSpPr>
          <p:cNvPr id="61443" name="Content Placeholder 4"/>
          <p:cNvSpPr>
            <a:spLocks noGrp="1"/>
          </p:cNvSpPr>
          <p:nvPr>
            <p:ph idx="1"/>
          </p:nvPr>
        </p:nvSpPr>
        <p:spPr>
          <a:xfrm>
            <a:off x="685800" y="1981200"/>
            <a:ext cx="5105400" cy="4114800"/>
          </a:xfrm>
        </p:spPr>
        <p:txBody>
          <a:bodyPr/>
          <a:lstStyle/>
          <a:p>
            <a:r>
              <a:rPr lang="en-US" smtClean="0"/>
              <a:t>Benefits customers with specific needs</a:t>
            </a:r>
          </a:p>
          <a:p>
            <a:r>
              <a:rPr lang="en-US" smtClean="0"/>
              <a:t>Concern for vulnerable segments</a:t>
            </a:r>
          </a:p>
          <a:p>
            <a:pPr lvl="1"/>
            <a:r>
              <a:rPr lang="en-US" sz="3200" smtClean="0"/>
              <a:t>Children</a:t>
            </a:r>
          </a:p>
          <a:p>
            <a:pPr lvl="2"/>
            <a:r>
              <a:rPr lang="en-US" sz="3200" smtClean="0"/>
              <a:t>Alcohol</a:t>
            </a:r>
          </a:p>
          <a:p>
            <a:pPr lvl="2"/>
            <a:r>
              <a:rPr lang="en-US" sz="3200" smtClean="0"/>
              <a:t>Cigarettes</a:t>
            </a:r>
          </a:p>
          <a:p>
            <a:pPr lvl="2"/>
            <a:r>
              <a:rPr lang="en-US" sz="3200" smtClean="0"/>
              <a:t>Internet abuses</a:t>
            </a:r>
          </a:p>
          <a:p>
            <a:endParaRPr lang="en-US" smtClean="0"/>
          </a:p>
        </p:txBody>
      </p:sp>
      <p:sp>
        <p:nvSpPr>
          <p:cNvPr id="61444" name="Rectangle 3"/>
          <p:cNvSpPr>
            <a:spLocks noGrp="1" noChangeArrowheads="1"/>
          </p:cNvSpPr>
          <p:nvPr>
            <p:ph type="body" sz="quarter" idx="13"/>
          </p:nvPr>
        </p:nvSpPr>
        <p:spPr>
          <a:xfrm>
            <a:off x="914400" y="1295400"/>
            <a:ext cx="7162800" cy="381000"/>
          </a:xfrm>
        </p:spPr>
        <p:txBody>
          <a:bodyPr/>
          <a:lstStyle/>
          <a:p>
            <a:r>
              <a:rPr lang="en-US" smtClean="0"/>
              <a:t>Socially Responsible Target Marketing</a:t>
            </a:r>
          </a:p>
          <a:p>
            <a:endParaRPr lang="en-US" smtClean="0"/>
          </a:p>
        </p:txBody>
      </p:sp>
      <p:pic>
        <p:nvPicPr>
          <p:cNvPr id="61445" name="Picture 7" descr="ph07_15"/>
          <p:cNvPicPr>
            <a:picLocks noChangeAspect="1" noChangeArrowheads="1"/>
          </p:cNvPicPr>
          <p:nvPr/>
        </p:nvPicPr>
        <p:blipFill>
          <a:blip r:embed="rId3"/>
          <a:srcRect/>
          <a:stretch>
            <a:fillRect/>
          </a:stretch>
        </p:blipFill>
        <p:spPr bwMode="auto">
          <a:xfrm>
            <a:off x="5505450" y="2057400"/>
            <a:ext cx="2800350" cy="4191000"/>
          </a:xfrm>
          <a:prstGeom prst="rect">
            <a:avLst/>
          </a:prstGeom>
          <a:noFill/>
          <a:ln w="9525">
            <a:noFill/>
            <a:miter lim="800000"/>
            <a:headEnd/>
            <a:tailEnd/>
          </a:ln>
        </p:spPr>
      </p:pic>
      <p:sp>
        <p:nvSpPr>
          <p:cNvPr id="6144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smtClean="0"/>
              <a:t>Differentiation and Positioning</a:t>
            </a:r>
          </a:p>
        </p:txBody>
      </p:sp>
      <p:sp>
        <p:nvSpPr>
          <p:cNvPr id="61442" name="Content Placeholder 4"/>
          <p:cNvSpPr>
            <a:spLocks noGrp="1"/>
          </p:cNvSpPr>
          <p:nvPr>
            <p:ph idx="1"/>
          </p:nvPr>
        </p:nvSpPr>
        <p:spPr>
          <a:xfrm>
            <a:off x="228600" y="1600200"/>
            <a:ext cx="4343400" cy="4114800"/>
          </a:xfrm>
        </p:spPr>
        <p:txBody>
          <a:bodyPr/>
          <a:lstStyle/>
          <a:p>
            <a:pPr marL="533400" indent="-533400">
              <a:lnSpc>
                <a:spcPct val="90000"/>
              </a:lnSpc>
              <a:buFontTx/>
              <a:buNone/>
              <a:defRPr/>
            </a:pPr>
            <a:r>
              <a:rPr lang="en-US" sz="2800" b="1" dirty="0" smtClean="0"/>
              <a:t>Product position </a:t>
            </a:r>
            <a:r>
              <a:rPr lang="en-US" sz="2800" dirty="0" smtClean="0"/>
              <a:t>is the way the product is defined by consumers on important attributes—the place the product occupies in consumers’ minds relative to competing products</a:t>
            </a:r>
          </a:p>
          <a:p>
            <a:pPr>
              <a:lnSpc>
                <a:spcPct val="90000"/>
              </a:lnSpc>
              <a:buFont typeface="Arial"/>
              <a:buChar char="•"/>
              <a:defRPr/>
            </a:pPr>
            <a:r>
              <a:rPr lang="en-US" sz="2800" dirty="0" smtClean="0"/>
              <a:t>Perceptions</a:t>
            </a:r>
            <a:endParaRPr lang="en-US" sz="2800" dirty="0"/>
          </a:p>
          <a:p>
            <a:pPr>
              <a:lnSpc>
                <a:spcPct val="90000"/>
              </a:lnSpc>
              <a:buFont typeface="Arial"/>
              <a:buChar char="•"/>
              <a:defRPr/>
            </a:pPr>
            <a:r>
              <a:rPr lang="en-US" sz="2800" dirty="0" smtClean="0"/>
              <a:t>Impressions</a:t>
            </a:r>
            <a:endParaRPr lang="en-US" sz="2800" dirty="0"/>
          </a:p>
          <a:p>
            <a:pPr>
              <a:lnSpc>
                <a:spcPct val="90000"/>
              </a:lnSpc>
              <a:buFont typeface="Arial"/>
              <a:buChar char="•"/>
              <a:defRPr/>
            </a:pPr>
            <a:r>
              <a:rPr lang="en-US" sz="2800" dirty="0" smtClean="0"/>
              <a:t>Feelings</a:t>
            </a:r>
          </a:p>
          <a:p>
            <a:pPr marL="533400" indent="-533400">
              <a:defRPr/>
            </a:pPr>
            <a:endParaRPr lang="en-US" dirty="0" smtClean="0"/>
          </a:p>
        </p:txBody>
      </p:sp>
      <p:pic>
        <p:nvPicPr>
          <p:cNvPr id="63492" name="Picture 6" descr="ph07_16"/>
          <p:cNvPicPr>
            <a:picLocks noChangeAspect="1" noChangeArrowheads="1"/>
          </p:cNvPicPr>
          <p:nvPr/>
        </p:nvPicPr>
        <p:blipFill>
          <a:blip r:embed="rId3"/>
          <a:srcRect/>
          <a:stretch>
            <a:fillRect/>
          </a:stretch>
        </p:blipFill>
        <p:spPr bwMode="auto">
          <a:xfrm>
            <a:off x="4572000" y="2438400"/>
            <a:ext cx="3886200" cy="3008313"/>
          </a:xfrm>
          <a:prstGeom prst="rect">
            <a:avLst/>
          </a:prstGeom>
          <a:noFill/>
          <a:ln w="9525">
            <a:noFill/>
            <a:miter lim="800000"/>
            <a:headEnd/>
            <a:tailEnd/>
          </a:ln>
        </p:spPr>
      </p:pic>
      <p:sp>
        <p:nvSpPr>
          <p:cNvPr id="634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2800" smtClean="0">
                <a:solidFill>
                  <a:srgbClr val="0000FF"/>
                </a:solidFill>
              </a:rPr>
              <a:t> </a:t>
            </a:r>
            <a:r>
              <a:rPr lang="en-US" sz="3200" smtClean="0"/>
              <a:t>Differentiation and Positioning</a:t>
            </a:r>
          </a:p>
        </p:txBody>
      </p:sp>
      <p:sp>
        <p:nvSpPr>
          <p:cNvPr id="65539" name="Content Placeholder 4"/>
          <p:cNvSpPr>
            <a:spLocks noGrp="1"/>
          </p:cNvSpPr>
          <p:nvPr>
            <p:ph idx="1"/>
          </p:nvPr>
        </p:nvSpPr>
        <p:spPr>
          <a:xfrm>
            <a:off x="152400" y="1905000"/>
            <a:ext cx="2743200" cy="4114800"/>
          </a:xfrm>
        </p:spPr>
        <p:txBody>
          <a:bodyPr/>
          <a:lstStyle/>
          <a:p>
            <a:pPr marL="119063" indent="-119063">
              <a:buFontTx/>
              <a:buNone/>
            </a:pPr>
            <a:r>
              <a:rPr lang="en-US" sz="2400" smtClean="0"/>
              <a:t>Positioning maps show consumer perceptions of their brands versus competing products on important buying dimensions</a:t>
            </a:r>
          </a:p>
          <a:p>
            <a:pPr marL="119063" indent="-119063"/>
            <a:endParaRPr lang="en-US" sz="2400" smtClean="0"/>
          </a:p>
        </p:txBody>
      </p:sp>
      <p:sp>
        <p:nvSpPr>
          <p:cNvPr id="6554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pic>
        <p:nvPicPr>
          <p:cNvPr id="65541" name="Picture 6"/>
          <p:cNvPicPr>
            <a:picLocks noChangeAspect="1" noChangeArrowheads="1"/>
          </p:cNvPicPr>
          <p:nvPr/>
        </p:nvPicPr>
        <p:blipFill>
          <a:blip r:embed="rId3"/>
          <a:srcRect/>
          <a:stretch>
            <a:fillRect/>
          </a:stretch>
        </p:blipFill>
        <p:spPr bwMode="auto">
          <a:xfrm>
            <a:off x="2971800" y="1371600"/>
            <a:ext cx="5943600" cy="4419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Differentiation and Positioning</a:t>
            </a:r>
          </a:p>
        </p:txBody>
      </p:sp>
      <p:sp>
        <p:nvSpPr>
          <p:cNvPr id="67587" name="Content Placeholder 3"/>
          <p:cNvSpPr>
            <a:spLocks noGrp="1"/>
          </p:cNvSpPr>
          <p:nvPr>
            <p:ph idx="1"/>
          </p:nvPr>
        </p:nvSpPr>
        <p:spPr>
          <a:xfrm>
            <a:off x="685800" y="2438400"/>
            <a:ext cx="7772400" cy="4114800"/>
          </a:xfrm>
        </p:spPr>
        <p:txBody>
          <a:bodyPr/>
          <a:lstStyle/>
          <a:p>
            <a:r>
              <a:rPr lang="en-US" smtClean="0"/>
              <a:t>Identifying a set of possible competitive advantages to build a position</a:t>
            </a:r>
          </a:p>
          <a:p>
            <a:r>
              <a:rPr lang="en-US" smtClean="0"/>
              <a:t>Choosing the right competitive advantages</a:t>
            </a:r>
          </a:p>
          <a:p>
            <a:r>
              <a:rPr lang="en-US" smtClean="0"/>
              <a:t>Selecting an overall positioning strategy</a:t>
            </a:r>
          </a:p>
          <a:p>
            <a:r>
              <a:rPr lang="en-US" smtClean="0"/>
              <a:t>Communicating and delivering the chosen position to the market </a:t>
            </a:r>
          </a:p>
          <a:p>
            <a:endParaRPr lang="en-US" smtClean="0"/>
          </a:p>
        </p:txBody>
      </p:sp>
      <p:sp>
        <p:nvSpPr>
          <p:cNvPr id="67588" name="Rectangle 3"/>
          <p:cNvSpPr>
            <a:spLocks noGrp="1" noChangeArrowheads="1"/>
          </p:cNvSpPr>
          <p:nvPr>
            <p:ph type="body" sz="quarter" idx="13"/>
          </p:nvPr>
        </p:nvSpPr>
        <p:spPr>
          <a:xfrm>
            <a:off x="914400" y="1295400"/>
            <a:ext cx="7162800" cy="381000"/>
          </a:xfrm>
        </p:spPr>
        <p:txBody>
          <a:bodyPr/>
          <a:lstStyle/>
          <a:p>
            <a:r>
              <a:rPr lang="en-US" smtClean="0"/>
              <a:t>Choosing a Differentiation and Positioning Strategy</a:t>
            </a:r>
          </a:p>
          <a:p>
            <a:endParaRPr lang="en-US" smtClean="0"/>
          </a:p>
          <a:p>
            <a:endParaRPr lang="en-US" smtClean="0"/>
          </a:p>
          <a:p>
            <a:endParaRPr lang="en-US" smtClean="0"/>
          </a:p>
        </p:txBody>
      </p:sp>
      <p:sp>
        <p:nvSpPr>
          <p:cNvPr id="675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smtClean="0"/>
              <a:t>Market Segmentation</a:t>
            </a:r>
          </a:p>
        </p:txBody>
      </p:sp>
      <p:pic>
        <p:nvPicPr>
          <p:cNvPr id="14339" name="Picture 3" descr="fig07_01wo.jpg"/>
          <p:cNvPicPr>
            <a:picLocks noChangeAspect="1"/>
          </p:cNvPicPr>
          <p:nvPr/>
        </p:nvPicPr>
        <p:blipFill>
          <a:blip r:embed="rId3"/>
          <a:srcRect/>
          <a:stretch>
            <a:fillRect/>
          </a:stretch>
        </p:blipFill>
        <p:spPr bwMode="auto">
          <a:xfrm>
            <a:off x="381000" y="2286000"/>
            <a:ext cx="8305800" cy="2414588"/>
          </a:xfrm>
          <a:prstGeom prst="rect">
            <a:avLst/>
          </a:prstGeom>
          <a:noFill/>
          <a:ln w="9525">
            <a:noFill/>
            <a:miter lim="800000"/>
            <a:headEnd/>
            <a:tailEnd/>
          </a:ln>
        </p:spPr>
      </p:pic>
      <p:sp>
        <p:nvSpPr>
          <p:cNvPr id="1434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Differentiation and Positioning</a:t>
            </a:r>
          </a:p>
        </p:txBody>
      </p:sp>
      <p:sp>
        <p:nvSpPr>
          <p:cNvPr id="69635" name="Content Placeholder 3"/>
          <p:cNvSpPr>
            <a:spLocks noGrp="1"/>
          </p:cNvSpPr>
          <p:nvPr>
            <p:ph idx="1"/>
          </p:nvPr>
        </p:nvSpPr>
        <p:spPr>
          <a:xfrm>
            <a:off x="685800" y="2514600"/>
            <a:ext cx="7772400" cy="4114800"/>
          </a:xfrm>
        </p:spPr>
        <p:txBody>
          <a:bodyPr/>
          <a:lstStyle/>
          <a:p>
            <a:pPr>
              <a:buFontTx/>
              <a:buNone/>
            </a:pPr>
            <a:r>
              <a:rPr lang="en-US" b="1" smtClean="0"/>
              <a:t>Competitive advantage </a:t>
            </a:r>
            <a:r>
              <a:rPr lang="en-US" smtClean="0"/>
              <a:t>is an advantage over competitors gained by offering consumers greater value, either through lower prices or by providing more benefits that justify higher prices</a:t>
            </a:r>
          </a:p>
          <a:p>
            <a:endParaRPr lang="en-US" smtClean="0"/>
          </a:p>
        </p:txBody>
      </p:sp>
      <p:sp>
        <p:nvSpPr>
          <p:cNvPr id="69636" name="Rectangle 3"/>
          <p:cNvSpPr>
            <a:spLocks noGrp="1" noChangeArrowheads="1"/>
          </p:cNvSpPr>
          <p:nvPr>
            <p:ph type="body" sz="quarter" idx="13"/>
          </p:nvPr>
        </p:nvSpPr>
        <p:spPr>
          <a:xfrm>
            <a:off x="914400" y="1371600"/>
            <a:ext cx="7162800" cy="990600"/>
          </a:xfrm>
        </p:spPr>
        <p:txBody>
          <a:bodyPr/>
          <a:lstStyle/>
          <a:p>
            <a:r>
              <a:rPr lang="en-US" smtClean="0"/>
              <a:t>Identifying Possible Value Differences and Competitive Advantages</a:t>
            </a:r>
          </a:p>
          <a:p>
            <a:endParaRPr lang="en-US" smtClean="0"/>
          </a:p>
        </p:txBody>
      </p:sp>
      <p:sp>
        <p:nvSpPr>
          <p:cNvPr id="696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600" smtClean="0"/>
              <a:t>Differentiation and Positioning</a:t>
            </a:r>
          </a:p>
        </p:txBody>
      </p:sp>
      <p:sp>
        <p:nvSpPr>
          <p:cNvPr id="71683" name="Content Placeholder 4"/>
          <p:cNvSpPr>
            <a:spLocks noGrp="1"/>
          </p:cNvSpPr>
          <p:nvPr>
            <p:ph idx="1"/>
          </p:nvPr>
        </p:nvSpPr>
        <p:spPr>
          <a:xfrm>
            <a:off x="381000" y="2057400"/>
            <a:ext cx="6248400" cy="4191000"/>
          </a:xfrm>
        </p:spPr>
        <p:txBody>
          <a:bodyPr/>
          <a:lstStyle/>
          <a:p>
            <a:pPr>
              <a:buFontTx/>
              <a:buNone/>
            </a:pPr>
            <a:r>
              <a:rPr lang="en-US" sz="2800" smtClean="0"/>
              <a:t>Identifying a set of possible competitive advantages to build a position by providing superior value from:</a:t>
            </a:r>
          </a:p>
          <a:p>
            <a:endParaRPr lang="en-US" smtClean="0"/>
          </a:p>
          <a:p>
            <a:endParaRPr lang="en-US" smtClean="0"/>
          </a:p>
        </p:txBody>
      </p:sp>
      <p:sp>
        <p:nvSpPr>
          <p:cNvPr id="71684" name="Rectangle 3"/>
          <p:cNvSpPr>
            <a:spLocks noGrp="1" noChangeArrowheads="1"/>
          </p:cNvSpPr>
          <p:nvPr>
            <p:ph type="body" sz="quarter" idx="13"/>
          </p:nvPr>
        </p:nvSpPr>
        <p:spPr>
          <a:xfrm>
            <a:off x="990600" y="1219200"/>
            <a:ext cx="7162800" cy="381000"/>
          </a:xfrm>
        </p:spPr>
        <p:txBody>
          <a:bodyPr/>
          <a:lstStyle/>
          <a:p>
            <a:r>
              <a:rPr lang="en-US" smtClean="0"/>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686" name="Picture 8" descr="ph07_18"/>
          <p:cNvPicPr>
            <a:picLocks noChangeAspect="1" noChangeArrowheads="1"/>
          </p:cNvPicPr>
          <p:nvPr/>
        </p:nvPicPr>
        <p:blipFill>
          <a:blip r:embed="rId7"/>
          <a:srcRect/>
          <a:stretch>
            <a:fillRect/>
          </a:stretch>
        </p:blipFill>
        <p:spPr bwMode="auto">
          <a:xfrm>
            <a:off x="6858000" y="3124200"/>
            <a:ext cx="1897063" cy="2895600"/>
          </a:xfrm>
          <a:prstGeom prst="rect">
            <a:avLst/>
          </a:prstGeom>
          <a:noFill/>
          <a:ln w="9525">
            <a:noFill/>
            <a:miter lim="800000"/>
            <a:headEnd/>
            <a:tailEnd/>
          </a:ln>
        </p:spPr>
      </p:pic>
      <p:sp>
        <p:nvSpPr>
          <p:cNvPr id="7168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Differentiation and Positioning</a:t>
            </a:r>
          </a:p>
        </p:txBody>
      </p:sp>
      <p:sp>
        <p:nvSpPr>
          <p:cNvPr id="73731" name="Content Placeholder 6"/>
          <p:cNvSpPr>
            <a:spLocks noGrp="1"/>
          </p:cNvSpPr>
          <p:nvPr>
            <p:ph idx="1"/>
          </p:nvPr>
        </p:nvSpPr>
        <p:spPr>
          <a:xfrm>
            <a:off x="1371600" y="1752600"/>
            <a:ext cx="7772400" cy="4648200"/>
          </a:xfrm>
        </p:spPr>
        <p:txBody>
          <a:bodyPr/>
          <a:lstStyle/>
          <a:p>
            <a:pPr>
              <a:buFontTx/>
              <a:buNone/>
            </a:pPr>
            <a:r>
              <a:rPr lang="en-US" smtClean="0"/>
              <a:t>Difference to promote should be:</a:t>
            </a:r>
          </a:p>
          <a:p>
            <a:endParaRPr lang="en-US" smtClean="0"/>
          </a:p>
        </p:txBody>
      </p:sp>
      <p:sp>
        <p:nvSpPr>
          <p:cNvPr id="73732" name="Rectangle 7"/>
          <p:cNvSpPr>
            <a:spLocks noGrp="1" noChangeArrowheads="1"/>
          </p:cNvSpPr>
          <p:nvPr>
            <p:ph type="body" sz="quarter" idx="13"/>
          </p:nvPr>
        </p:nvSpPr>
        <p:spPr>
          <a:xfrm>
            <a:off x="838200" y="1143000"/>
            <a:ext cx="7162800" cy="381000"/>
          </a:xfrm>
        </p:spPr>
        <p:txBody>
          <a:bodyPr/>
          <a:lstStyle/>
          <a:p>
            <a:r>
              <a:rPr lang="en-US" smtClean="0"/>
              <a:t>Choosing the Right Competitive Advantage</a:t>
            </a:r>
          </a:p>
          <a:p>
            <a:endParaRPr lang="en-US" smtClean="0"/>
          </a:p>
        </p:txBody>
      </p:sp>
      <p:graphicFrame>
        <p:nvGraphicFramePr>
          <p:cNvPr id="14" name="Diagram 13"/>
          <p:cNvGraphicFramePr/>
          <p:nvPr/>
        </p:nvGraphicFramePr>
        <p:xfrm>
          <a:off x="15240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3600" smtClean="0"/>
              <a:t>Differentiation and Positioning</a:t>
            </a:r>
          </a:p>
        </p:txBody>
      </p:sp>
      <p:sp>
        <p:nvSpPr>
          <p:cNvPr id="75779" name="Content Placeholder 3"/>
          <p:cNvSpPr>
            <a:spLocks noGrp="1"/>
          </p:cNvSpPr>
          <p:nvPr>
            <p:ph idx="1"/>
          </p:nvPr>
        </p:nvSpPr>
        <p:spPr>
          <a:xfrm>
            <a:off x="228600" y="2514600"/>
            <a:ext cx="3200400" cy="4114800"/>
          </a:xfrm>
        </p:spPr>
        <p:txBody>
          <a:bodyPr/>
          <a:lstStyle/>
          <a:p>
            <a:pPr marL="173038" indent="-173038">
              <a:buFontTx/>
              <a:buNone/>
            </a:pPr>
            <a:r>
              <a:rPr lang="en-US" b="1" smtClean="0"/>
              <a:t>Value proposition </a:t>
            </a:r>
            <a:r>
              <a:rPr lang="en-US" smtClean="0"/>
              <a:t>is the full mix of benefits upon which a brand is positioned</a:t>
            </a:r>
          </a:p>
          <a:p>
            <a:pPr marL="173038" indent="-173038"/>
            <a:endParaRPr lang="en-US" smtClean="0"/>
          </a:p>
        </p:txBody>
      </p:sp>
      <p:sp>
        <p:nvSpPr>
          <p:cNvPr id="75780" name="Rectangle 3"/>
          <p:cNvSpPr>
            <a:spLocks noGrp="1" noChangeArrowheads="1"/>
          </p:cNvSpPr>
          <p:nvPr>
            <p:ph type="body" sz="quarter" idx="13"/>
          </p:nvPr>
        </p:nvSpPr>
        <p:spPr/>
        <p:txBody>
          <a:bodyPr/>
          <a:lstStyle/>
          <a:p>
            <a:r>
              <a:rPr lang="en-US" smtClean="0"/>
              <a:t>Selecting an Overall Positioning Strategy</a:t>
            </a:r>
          </a:p>
        </p:txBody>
      </p:sp>
      <p:sp>
        <p:nvSpPr>
          <p:cNvPr id="757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pic>
        <p:nvPicPr>
          <p:cNvPr id="75782" name="Picture 7"/>
          <p:cNvPicPr>
            <a:picLocks noChangeAspect="1" noChangeArrowheads="1"/>
          </p:cNvPicPr>
          <p:nvPr/>
        </p:nvPicPr>
        <p:blipFill>
          <a:blip r:embed="rId3"/>
          <a:srcRect/>
          <a:stretch>
            <a:fillRect/>
          </a:stretch>
        </p:blipFill>
        <p:spPr bwMode="auto">
          <a:xfrm>
            <a:off x="3733800" y="2057400"/>
            <a:ext cx="5029200" cy="4114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Differentiation and Positioning</a:t>
            </a:r>
          </a:p>
        </p:txBody>
      </p:sp>
      <p:sp>
        <p:nvSpPr>
          <p:cNvPr id="77827" name="Content Placeholder 5"/>
          <p:cNvSpPr>
            <a:spLocks noGrp="1"/>
          </p:cNvSpPr>
          <p:nvPr>
            <p:ph idx="1"/>
          </p:nvPr>
        </p:nvSpPr>
        <p:spPr>
          <a:xfrm>
            <a:off x="685800" y="1828800"/>
            <a:ext cx="7772400" cy="4114800"/>
          </a:xfrm>
        </p:spPr>
        <p:txBody>
          <a:bodyPr/>
          <a:lstStyle/>
          <a:p>
            <a:r>
              <a:rPr lang="en-US" smtClean="0"/>
              <a:t>To (target segment and need) our (brand) is (concept) that (point of difference)</a:t>
            </a:r>
          </a:p>
          <a:p>
            <a:r>
              <a:rPr lang="en-US" smtClean="0"/>
              <a:t>Example, for Evernote:  </a:t>
            </a:r>
            <a:r>
              <a:rPr lang="en-US" sz="3000" smtClean="0"/>
              <a:t>“</a:t>
            </a:r>
            <a:r>
              <a:rPr lang="en-US" sz="3000" u="sng" smtClean="0"/>
              <a:t>To busy multitaskers</a:t>
            </a:r>
            <a:r>
              <a:rPr lang="en-US" sz="3000" smtClean="0"/>
              <a:t> who need help remembering things, </a:t>
            </a:r>
            <a:r>
              <a:rPr lang="en-US" sz="3000" u="sng" smtClean="0"/>
              <a:t>Evernote</a:t>
            </a:r>
            <a:r>
              <a:rPr lang="en-US" sz="3000" smtClean="0"/>
              <a:t> is a </a:t>
            </a:r>
            <a:r>
              <a:rPr lang="en-US" sz="3000" u="sng" smtClean="0"/>
              <a:t>digital content management application</a:t>
            </a:r>
            <a:r>
              <a:rPr lang="en-US" sz="3000" smtClean="0"/>
              <a:t> that makes it </a:t>
            </a:r>
            <a:r>
              <a:rPr lang="en-US" sz="3000" u="sng" smtClean="0"/>
              <a:t>easy to capture and remember moments and ideas </a:t>
            </a:r>
            <a:r>
              <a:rPr lang="en-US" sz="3000" smtClean="0"/>
              <a:t>from your everyday life using your computer, phone, table, and the Web.”</a:t>
            </a:r>
          </a:p>
          <a:p>
            <a:endParaRPr lang="en-US" smtClean="0"/>
          </a:p>
        </p:txBody>
      </p:sp>
      <p:sp>
        <p:nvSpPr>
          <p:cNvPr id="77828" name="Rectangle 3"/>
          <p:cNvSpPr>
            <a:spLocks noGrp="1" noChangeArrowheads="1"/>
          </p:cNvSpPr>
          <p:nvPr>
            <p:ph type="body" sz="quarter" idx="13"/>
          </p:nvPr>
        </p:nvSpPr>
        <p:spPr>
          <a:xfrm>
            <a:off x="914400" y="1219200"/>
            <a:ext cx="7162800" cy="381000"/>
          </a:xfrm>
        </p:spPr>
        <p:txBody>
          <a:bodyPr/>
          <a:lstStyle/>
          <a:p>
            <a:r>
              <a:rPr lang="en-US" smtClean="0"/>
              <a:t>Developing a Positioning Statement</a:t>
            </a:r>
          </a:p>
          <a:p>
            <a:endParaRPr lang="en-US" smtClean="0"/>
          </a:p>
        </p:txBody>
      </p:sp>
      <p:sp>
        <p:nvSpPr>
          <p:cNvPr id="778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7"/>
          <p:cNvSpPr>
            <a:spLocks noGrp="1"/>
          </p:cNvSpPr>
          <p:nvPr>
            <p:ph type="title"/>
          </p:nvPr>
        </p:nvSpPr>
        <p:spPr/>
        <p:txBody>
          <a:bodyPr/>
          <a:lstStyle/>
          <a:p>
            <a:r>
              <a:rPr lang="en-US" sz="3600" smtClean="0"/>
              <a:t>Communication and Delivering the Chosen Position</a:t>
            </a:r>
          </a:p>
        </p:txBody>
      </p:sp>
      <p:sp>
        <p:nvSpPr>
          <p:cNvPr id="79875" name="Content Placeholder 8"/>
          <p:cNvSpPr>
            <a:spLocks noGrp="1"/>
          </p:cNvSpPr>
          <p:nvPr>
            <p:ph idx="1"/>
          </p:nvPr>
        </p:nvSpPr>
        <p:spPr>
          <a:xfrm>
            <a:off x="1219200" y="1447800"/>
            <a:ext cx="7924800" cy="4114800"/>
          </a:xfrm>
        </p:spPr>
        <p:txBody>
          <a:bodyPr/>
          <a:lstStyle/>
          <a:p>
            <a:pPr>
              <a:buFontTx/>
              <a:buNone/>
            </a:pPr>
            <a:r>
              <a:rPr lang="en-US" smtClean="0"/>
              <a:t>Choosing the positioning is often easier than     implementing the position.</a:t>
            </a:r>
          </a:p>
        </p:txBody>
      </p:sp>
      <p:pic>
        <p:nvPicPr>
          <p:cNvPr id="79876" name="Picture 2"/>
          <p:cNvPicPr>
            <a:picLocks noChangeAspect="1" noChangeArrowheads="1"/>
          </p:cNvPicPr>
          <p:nvPr/>
        </p:nvPicPr>
        <p:blipFill>
          <a:blip r:embed="rId3"/>
          <a:srcRect/>
          <a:stretch>
            <a:fillRect/>
          </a:stretch>
        </p:blipFill>
        <p:spPr bwMode="auto">
          <a:xfrm>
            <a:off x="2514600" y="2667000"/>
            <a:ext cx="4306888" cy="2860675"/>
          </a:xfrm>
          <a:prstGeom prst="rect">
            <a:avLst/>
          </a:prstGeom>
          <a:noFill/>
          <a:ln w="9525">
            <a:noFill/>
            <a:miter lim="800000"/>
            <a:headEnd/>
            <a:tailEnd/>
          </a:ln>
        </p:spPr>
      </p:pic>
      <p:sp>
        <p:nvSpPr>
          <p:cNvPr id="798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3"/>
          <p:cNvSpPr>
            <a:spLocks noGrp="1"/>
          </p:cNvSpPr>
          <p:nvPr>
            <p:ph idx="1"/>
          </p:nvPr>
        </p:nvSpPr>
        <p:spPr/>
        <p:txBody>
          <a:bodyPr/>
          <a:lstStyle/>
          <a:p>
            <a:pPr>
              <a:buFontTx/>
              <a:buNone/>
            </a:pPr>
            <a:r>
              <a:rPr lang="en-US" b="1" smtClean="0"/>
              <a:t>Market segmentation </a:t>
            </a:r>
            <a:r>
              <a:rPr lang="en-US" smtClean="0"/>
              <a:t>requires dividing a market into smaller segments with distinct needs, characteristics, or behavior that might require separate marketing strategies or mixes.</a:t>
            </a:r>
          </a:p>
        </p:txBody>
      </p:sp>
      <p:sp>
        <p:nvSpPr>
          <p:cNvPr id="16387" name="Rectangle 2"/>
          <p:cNvSpPr>
            <a:spLocks noGrp="1" noChangeArrowheads="1"/>
          </p:cNvSpPr>
          <p:nvPr>
            <p:ph type="title"/>
          </p:nvPr>
        </p:nvSpPr>
        <p:spPr/>
        <p:txBody>
          <a:bodyPr/>
          <a:lstStyle/>
          <a:p>
            <a:r>
              <a:rPr lang="en-US" smtClean="0"/>
              <a:t>Market Segmentation</a:t>
            </a:r>
          </a:p>
        </p:txBody>
      </p:sp>
      <p:sp>
        <p:nvSpPr>
          <p:cNvPr id="1638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marL="533400" indent="-533400"/>
            <a:r>
              <a:rPr lang="en-US" smtClean="0"/>
              <a:t>Segmenting consumer markets</a:t>
            </a:r>
          </a:p>
          <a:p>
            <a:pPr marL="533400" indent="-533400"/>
            <a:r>
              <a:rPr lang="en-US" smtClean="0"/>
              <a:t>Segmenting business markets</a:t>
            </a:r>
          </a:p>
          <a:p>
            <a:pPr marL="533400" indent="-533400"/>
            <a:r>
              <a:rPr lang="en-US" smtClean="0"/>
              <a:t>Segmenting international markets</a:t>
            </a:r>
          </a:p>
          <a:p>
            <a:pPr marL="533400" indent="-533400"/>
            <a:r>
              <a:rPr lang="en-US" smtClean="0"/>
              <a:t>Requirements for effective segmentation</a:t>
            </a:r>
          </a:p>
          <a:p>
            <a:pPr marL="533400" indent="-533400">
              <a:buFontTx/>
              <a:buNone/>
            </a:pPr>
            <a:endParaRPr lang="en-US" smtClean="0"/>
          </a:p>
        </p:txBody>
      </p:sp>
      <p:sp>
        <p:nvSpPr>
          <p:cNvPr id="18435" name="Rectangle 2"/>
          <p:cNvSpPr>
            <a:spLocks noGrp="1" noChangeArrowheads="1"/>
          </p:cNvSpPr>
          <p:nvPr>
            <p:ph type="title"/>
          </p:nvPr>
        </p:nvSpPr>
        <p:spPr/>
        <p:txBody>
          <a:bodyPr/>
          <a:lstStyle/>
          <a:p>
            <a:r>
              <a:rPr lang="en-US" sz="3200" smtClean="0"/>
              <a:t>Market Segmentation</a:t>
            </a:r>
          </a:p>
        </p:txBody>
      </p:sp>
      <p:sp>
        <p:nvSpPr>
          <p:cNvPr id="1843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3"/>
          <p:cNvSpPr>
            <a:spLocks noGrp="1" noChangeArrowheads="1"/>
          </p:cNvSpPr>
          <p:nvPr>
            <p:ph type="body" sz="quarter" idx="13"/>
          </p:nvPr>
        </p:nvSpPr>
        <p:spPr>
          <a:xfrm>
            <a:off x="914400" y="1219200"/>
            <a:ext cx="7162800" cy="381000"/>
          </a:xfrm>
        </p:spPr>
        <p:txBody>
          <a:bodyPr/>
          <a:lstStyle/>
          <a:p>
            <a:r>
              <a:rPr lang="en-US" smtClean="0"/>
              <a:t>Segmenting Consumer Markets</a:t>
            </a:r>
          </a:p>
          <a:p>
            <a:endParaRPr lang="en-US" smtClean="0"/>
          </a:p>
        </p:txBody>
      </p:sp>
      <p:sp>
        <p:nvSpPr>
          <p:cNvPr id="204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Market Segmentation</a:t>
            </a:r>
          </a:p>
        </p:txBody>
      </p:sp>
      <p:sp>
        <p:nvSpPr>
          <p:cNvPr id="22531" name="Content Placeholder 3"/>
          <p:cNvSpPr>
            <a:spLocks noGrp="1"/>
          </p:cNvSpPr>
          <p:nvPr>
            <p:ph idx="1"/>
          </p:nvPr>
        </p:nvSpPr>
        <p:spPr>
          <a:xfrm>
            <a:off x="914400" y="2286000"/>
            <a:ext cx="6629400" cy="3048000"/>
          </a:xfrm>
        </p:spPr>
        <p:txBody>
          <a:bodyPr/>
          <a:lstStyle/>
          <a:p>
            <a:pPr marL="0" indent="0">
              <a:buFontTx/>
              <a:buNone/>
            </a:pPr>
            <a:r>
              <a:rPr lang="en-US" b="1" smtClean="0"/>
              <a:t>Geographic segmentation </a:t>
            </a:r>
            <a:r>
              <a:rPr lang="en-US" smtClean="0"/>
              <a:t>divides the      </a:t>
            </a:r>
          </a:p>
          <a:p>
            <a:pPr marL="0" indent="0">
              <a:buFontTx/>
              <a:buNone/>
            </a:pPr>
            <a:r>
              <a:rPr lang="en-US" smtClean="0"/>
              <a:t>   market into different geographical        </a:t>
            </a:r>
          </a:p>
          <a:p>
            <a:pPr marL="0" indent="0">
              <a:buFontTx/>
              <a:buNone/>
            </a:pPr>
            <a:r>
              <a:rPr lang="en-US" smtClean="0"/>
              <a:t>   units such as nations, regions, states, </a:t>
            </a:r>
          </a:p>
          <a:p>
            <a:pPr marL="0" indent="0">
              <a:buFontTx/>
              <a:buNone/>
            </a:pPr>
            <a:r>
              <a:rPr lang="en-US" smtClean="0"/>
              <a:t>   counties, or cities</a:t>
            </a:r>
            <a:endParaRPr lang="en-US" b="1" smtClean="0"/>
          </a:p>
        </p:txBody>
      </p:sp>
      <p:sp>
        <p:nvSpPr>
          <p:cNvPr id="22532" name="Rectangle 3"/>
          <p:cNvSpPr>
            <a:spLocks noGrp="1" noChangeArrowheads="1"/>
          </p:cNvSpPr>
          <p:nvPr>
            <p:ph type="body" sz="quarter" idx="13"/>
          </p:nvPr>
        </p:nvSpPr>
        <p:spPr/>
        <p:txBody>
          <a:bodyPr/>
          <a:lstStyle/>
          <a:p>
            <a:r>
              <a:rPr lang="en-US" smtClean="0"/>
              <a:t>Segmenting Consumer Markets</a:t>
            </a:r>
          </a:p>
          <a:p>
            <a:endParaRPr lang="en-US" smtClean="0"/>
          </a:p>
        </p:txBody>
      </p:sp>
      <p:sp>
        <p:nvSpPr>
          <p:cNvPr id="225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Market Segmentation</a:t>
            </a:r>
          </a:p>
        </p:txBody>
      </p:sp>
      <p:sp>
        <p:nvSpPr>
          <p:cNvPr id="24579" name="Content Placeholder 4"/>
          <p:cNvSpPr>
            <a:spLocks noGrp="1"/>
          </p:cNvSpPr>
          <p:nvPr>
            <p:ph idx="1"/>
          </p:nvPr>
        </p:nvSpPr>
        <p:spPr>
          <a:xfrm>
            <a:off x="533400" y="2209800"/>
            <a:ext cx="4800600" cy="4114800"/>
          </a:xfrm>
        </p:spPr>
        <p:txBody>
          <a:bodyPr/>
          <a:lstStyle/>
          <a:p>
            <a:pPr>
              <a:buFontTx/>
              <a:buNone/>
            </a:pPr>
            <a:r>
              <a:rPr lang="en-US" sz="2800" b="1" smtClean="0"/>
              <a:t>Demographic segmentation </a:t>
            </a:r>
            <a:r>
              <a:rPr lang="en-US" sz="2800" smtClean="0"/>
              <a:t>divides the market into groups based on variables such as age, gender, family size, family life cycle, income, occupation, education, religion, race, generation, and nationality</a:t>
            </a:r>
          </a:p>
          <a:p>
            <a:endParaRPr lang="en-US" sz="2800" smtClean="0"/>
          </a:p>
        </p:txBody>
      </p:sp>
      <p:sp>
        <p:nvSpPr>
          <p:cNvPr id="24580" name="Rectangle 3"/>
          <p:cNvSpPr>
            <a:spLocks noGrp="1" noChangeArrowheads="1"/>
          </p:cNvSpPr>
          <p:nvPr>
            <p:ph type="body" sz="quarter" idx="13"/>
          </p:nvPr>
        </p:nvSpPr>
        <p:spPr/>
        <p:txBody>
          <a:bodyPr/>
          <a:lstStyle/>
          <a:p>
            <a:r>
              <a:rPr lang="en-US" smtClean="0"/>
              <a:t>Segmenting Consumer Markets</a:t>
            </a:r>
          </a:p>
        </p:txBody>
      </p:sp>
      <p:pic>
        <p:nvPicPr>
          <p:cNvPr id="24581" name="Picture 7" descr="ph07_03"/>
          <p:cNvPicPr>
            <a:picLocks noChangeAspect="1" noChangeArrowheads="1"/>
          </p:cNvPicPr>
          <p:nvPr/>
        </p:nvPicPr>
        <p:blipFill>
          <a:blip r:embed="rId3"/>
          <a:srcRect/>
          <a:stretch>
            <a:fillRect/>
          </a:stretch>
        </p:blipFill>
        <p:spPr bwMode="auto">
          <a:xfrm>
            <a:off x="5530850" y="2667000"/>
            <a:ext cx="2927350" cy="2224088"/>
          </a:xfrm>
          <a:prstGeom prst="rect">
            <a:avLst/>
          </a:prstGeom>
          <a:noFill/>
          <a:ln w="9525">
            <a:noFill/>
            <a:miter lim="800000"/>
            <a:headEnd/>
            <a:tailEnd/>
          </a:ln>
        </p:spPr>
      </p:pic>
      <p:sp>
        <p:nvSpPr>
          <p:cNvPr id="2458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6"/>
          <p:cNvSpPr>
            <a:spLocks noGrp="1" noChangeArrowheads="1"/>
          </p:cNvSpPr>
          <p:nvPr>
            <p:ph type="title"/>
          </p:nvPr>
        </p:nvSpPr>
        <p:spPr/>
        <p:txBody>
          <a:bodyPr/>
          <a:lstStyle/>
          <a:p>
            <a:r>
              <a:rPr lang="en-US" sz="3200" smtClean="0"/>
              <a:t>Market Segmentation</a:t>
            </a:r>
            <a:endParaRPr lang="en-US" smtClean="0"/>
          </a:p>
        </p:txBody>
      </p:sp>
      <p:sp>
        <p:nvSpPr>
          <p:cNvPr id="26627" name="Content Placeholder 5"/>
          <p:cNvSpPr>
            <a:spLocks noGrp="1"/>
          </p:cNvSpPr>
          <p:nvPr>
            <p:ph idx="1"/>
          </p:nvPr>
        </p:nvSpPr>
        <p:spPr/>
        <p:txBody>
          <a:bodyPr/>
          <a:lstStyle/>
          <a:p>
            <a:pPr>
              <a:buFontTx/>
              <a:buNone/>
            </a:pPr>
            <a:r>
              <a:rPr lang="en-US" b="1" smtClean="0"/>
              <a:t>Age and life-cycle stage segmentation </a:t>
            </a:r>
            <a:r>
              <a:rPr lang="en-US" smtClean="0"/>
              <a:t>is the process of offering different products or using different marketing approaches for different age and life-cycle groups</a:t>
            </a:r>
          </a:p>
          <a:p>
            <a:pPr>
              <a:buFontTx/>
              <a:buNone/>
            </a:pPr>
            <a:r>
              <a:rPr lang="en-US" b="1" smtClean="0"/>
              <a:t>Gender segmentation </a:t>
            </a:r>
            <a:r>
              <a:rPr lang="en-US" smtClean="0"/>
              <a:t>divides the market based on sex (male or female)</a:t>
            </a:r>
          </a:p>
          <a:p>
            <a:endParaRPr lang="en-US" smtClean="0"/>
          </a:p>
        </p:txBody>
      </p:sp>
      <p:sp>
        <p:nvSpPr>
          <p:cNvPr id="2662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1724</Words>
  <Application>Microsoft Macintosh PowerPoint</Application>
  <PresentationFormat>Affichage à l'écran (4:3)</PresentationFormat>
  <Paragraphs>262</Paragraphs>
  <Slides>35</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ヒラギノ角ゴ Pro W3</vt:lpstr>
      <vt:lpstr>Calibri</vt:lpstr>
      <vt:lpstr>MS PGothic</vt:lpstr>
      <vt:lpstr>Tahoma</vt:lpstr>
      <vt:lpstr>Wingdings</vt:lpstr>
      <vt:lpstr>1_Blank Presentation</vt:lpstr>
      <vt:lpstr>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 Market Segmentation</vt:lpstr>
      <vt:lpstr> Market Segmentation</vt:lpstr>
      <vt:lpstr>Market Segmentation</vt:lpstr>
      <vt:lpstr>Market Segmentation</vt:lpstr>
      <vt:lpstr>Market Segmentation</vt:lpstr>
      <vt:lpstr> Market Targeting</vt:lpstr>
      <vt:lpstr>Market Targeting </vt:lpstr>
      <vt:lpstr>Market Targeting</vt:lpstr>
      <vt:lpstr>Market Targeting</vt:lpstr>
      <vt:lpstr>Market Targeting</vt:lpstr>
      <vt:lpstr>Marketing Targeting</vt:lpstr>
      <vt:lpstr> Market Targeting</vt:lpstr>
      <vt:lpstr>Market Targeting</vt:lpstr>
      <vt:lpstr> Market Targeting</vt:lpstr>
      <vt:lpstr>Market Targeting</vt:lpstr>
      <vt:lpstr>Differentiation and Positioning</vt:lpstr>
      <vt:lpstr> 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Communication and Delivering the Chosen Position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TOSHIBA</cp:lastModifiedBy>
  <cp:revision>125</cp:revision>
  <dcterms:created xsi:type="dcterms:W3CDTF">2011-02-17T22:40:25Z</dcterms:created>
  <dcterms:modified xsi:type="dcterms:W3CDTF">2018-12-28T11:00:32Z</dcterms:modified>
</cp:coreProperties>
</file>