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9" r:id="rId3"/>
    <p:sldId id="260" r:id="rId4"/>
    <p:sldId id="261" r:id="rId5"/>
    <p:sldId id="258" r:id="rId6"/>
    <p:sldId id="262" r:id="rId7"/>
    <p:sldId id="264" r:id="rId8"/>
    <p:sldId id="265" r:id="rId9"/>
    <p:sldId id="266" r:id="rId10"/>
    <p:sldId id="268" r:id="rId11"/>
    <p:sldId id="270" r:id="rId12"/>
    <p:sldId id="305" r:id="rId13"/>
    <p:sldId id="306" r:id="rId14"/>
    <p:sldId id="307" r:id="rId15"/>
    <p:sldId id="308" r:id="rId16"/>
    <p:sldId id="272" r:id="rId17"/>
    <p:sldId id="276" r:id="rId18"/>
    <p:sldId id="277" r:id="rId19"/>
    <p:sldId id="278" r:id="rId20"/>
    <p:sldId id="257" r:id="rId21"/>
    <p:sldId id="279" r:id="rId22"/>
    <p:sldId id="280" r:id="rId23"/>
    <p:sldId id="288" r:id="rId24"/>
    <p:sldId id="282" r:id="rId25"/>
    <p:sldId id="283" r:id="rId26"/>
    <p:sldId id="289" r:id="rId27"/>
    <p:sldId id="291" r:id="rId28"/>
    <p:sldId id="284" r:id="rId29"/>
    <p:sldId id="285" r:id="rId30"/>
    <p:sldId id="292" r:id="rId31"/>
    <p:sldId id="293" r:id="rId32"/>
    <p:sldId id="294" r:id="rId33"/>
    <p:sldId id="295" r:id="rId34"/>
    <p:sldId id="286" r:id="rId35"/>
    <p:sldId id="287" r:id="rId36"/>
    <p:sldId id="300" r:id="rId37"/>
    <p:sldId id="301" r:id="rId38"/>
    <p:sldId id="302" r:id="rId39"/>
    <p:sldId id="309" r:id="rId40"/>
    <p:sldId id="296" r:id="rId41"/>
    <p:sldId id="299" r:id="rId42"/>
    <p:sldId id="310" r:id="rId43"/>
    <p:sldId id="311" r:id="rId44"/>
    <p:sldId id="312" r:id="rId45"/>
    <p:sldId id="313" r:id="rId46"/>
    <p:sldId id="314" r:id="rId47"/>
    <p:sldId id="315" r:id="rId48"/>
    <p:sldId id="303"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008E3A-3AE0-4CDA-ABA1-B53F9E42A8E8}" type="datetimeFigureOut">
              <a:rPr lang="ar-EG" smtClean="0"/>
              <a:pPr/>
              <a:t>11/07/1436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5F763C9-B830-4DDA-8B5D-C1EF7B95513E}" type="slidenum">
              <a:rPr lang="ar-EG" smtClean="0"/>
              <a:pPr/>
              <a:t>‹#›</a:t>
            </a:fld>
            <a:endParaRPr lang="ar-EG"/>
          </a:p>
        </p:txBody>
      </p:sp>
    </p:spTree>
    <p:extLst>
      <p:ext uri="{BB962C8B-B14F-4D97-AF65-F5344CB8AC3E}">
        <p14:creationId xmlns:p14="http://schemas.microsoft.com/office/powerpoint/2010/main" val="18440497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28675"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96509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8DB27A0-C990-49E9-9C39-46C30211BA29}"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cs typeface="Arial" panose="020B0604020202020204" pitchFamily="34" charset="0"/>
              </a:rPr>
              <a:t>As I indicated earlier, CoPs are groups of people.  They form to accomplish the three basic aims listed on this slide.</a:t>
            </a:r>
          </a:p>
          <a:p>
            <a:pPr eaLnBrk="1" hangingPunct="1"/>
            <a:endParaRPr lang="en-US" altLang="en-US" sz="1000"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Knowledge is shared more or less informally, through casual discussions, questions asked and answered, “buddy” systems and informal mentoring.</a:t>
            </a:r>
          </a:p>
          <a:p>
            <a:pPr eaLnBrk="1" hangingPunct="1"/>
            <a:endParaRPr lang="en-US" altLang="en-US" sz="1000"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Of more than passing importance is that the learning is situated in a social context; the members of a CoP learn from each other.</a:t>
            </a:r>
          </a:p>
          <a:p>
            <a:pPr eaLnBrk="1" hangingPunct="1"/>
            <a:endParaRPr lang="en-US" altLang="en-US" sz="1000"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If one of the three could be said to be more important than the others, my choice would be the third bullet: identity: In large measure, people derive and maintain their identity at work as a result of being part of a CoP.</a:t>
            </a:r>
          </a:p>
        </p:txBody>
      </p:sp>
    </p:spTree>
    <p:extLst>
      <p:ext uri="{BB962C8B-B14F-4D97-AF65-F5344CB8AC3E}">
        <p14:creationId xmlns:p14="http://schemas.microsoft.com/office/powerpoint/2010/main" val="227254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93659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186343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D58B8-F9D4-4F66-9848-7ADE35AAC90B}" type="slidenum">
              <a:rPr lang="en-US" altLang="en-US"/>
              <a:pPr/>
              <a:t>42</a:t>
            </a:fld>
            <a:endParaRPr lang="en-US" alt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US" altLang="en-US"/>
              <a:t>Linking people who may not have day to day contact</a:t>
            </a:r>
          </a:p>
          <a:p>
            <a:endParaRPr lang="en-US" altLang="en-US"/>
          </a:p>
          <a:p>
            <a:r>
              <a:rPr lang="en-US" altLang="en-US"/>
              <a:t>Developing a trust between members </a:t>
            </a:r>
          </a:p>
          <a:p>
            <a:endParaRPr lang="en-US" altLang="en-US"/>
          </a:p>
          <a:p>
            <a:r>
              <a:rPr lang="en-US" altLang="en-US"/>
              <a:t>Practical aspects of practice, the day to day issues</a:t>
            </a:r>
          </a:p>
          <a:p>
            <a:endParaRPr lang="en-US" altLang="en-US"/>
          </a:p>
          <a:p>
            <a:r>
              <a:rPr lang="en-US" altLang="en-US"/>
              <a:t>Developing new knowledge </a:t>
            </a:r>
          </a:p>
          <a:p>
            <a:endParaRPr lang="en-US" altLang="en-US"/>
          </a:p>
          <a:p>
            <a:r>
              <a:rPr lang="en-US" altLang="en-US"/>
              <a:t>Learning from ‘what works’ and ‘what doesn’t’</a:t>
            </a:r>
          </a:p>
          <a:p>
            <a:endParaRPr lang="en-US" altLang="en-US"/>
          </a:p>
          <a:p>
            <a:endParaRPr lang="en-US" altLang="en-US"/>
          </a:p>
        </p:txBody>
      </p:sp>
    </p:spTree>
    <p:extLst>
      <p:ext uri="{BB962C8B-B14F-4D97-AF65-F5344CB8AC3E}">
        <p14:creationId xmlns:p14="http://schemas.microsoft.com/office/powerpoint/2010/main" val="427486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F3268-02E6-42FC-807D-2F2F2E29AA87}" type="slidenum">
              <a:rPr lang="en-US" altLang="en-US"/>
              <a:pPr/>
              <a:t>43</a:t>
            </a:fld>
            <a:endParaRPr lang="en-US" alt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835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D011BCD-EED1-4E87-A889-374EA398F5B1}"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cs typeface="Arial" panose="020B0604020202020204" pitchFamily="34" charset="0"/>
              </a:rPr>
              <a:t>I will run quickly through these, primarily to illustrate the range of CoPs, both in terms of the work their members do and range of industries, organizations and functions where CoPs are found.</a:t>
            </a:r>
          </a:p>
        </p:txBody>
      </p:sp>
    </p:spTree>
    <p:extLst>
      <p:ext uri="{BB962C8B-B14F-4D97-AF65-F5344CB8AC3E}">
        <p14:creationId xmlns:p14="http://schemas.microsoft.com/office/powerpoint/2010/main" val="47400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F6989E8-16D3-4C51-9794-4169AD3744C6}"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cs typeface="Arial" panose="020B0604020202020204" pitchFamily="34" charset="0"/>
              </a:rPr>
              <a:t>Shell - $400 billion	</a:t>
            </a:r>
          </a:p>
          <a:p>
            <a:pPr eaLnBrk="1" hangingPunct="1"/>
            <a:r>
              <a:rPr lang="en-US" altLang="en-US" sz="1000" smtClean="0">
                <a:latin typeface="Arial" panose="020B0604020202020204" pitchFamily="34" charset="0"/>
                <a:cs typeface="Arial" panose="020B0604020202020204" pitchFamily="34" charset="0"/>
              </a:rPr>
              <a:t>IBM - $156 billion</a:t>
            </a:r>
          </a:p>
          <a:p>
            <a:pPr eaLnBrk="1" hangingPunct="1"/>
            <a:r>
              <a:rPr lang="en-US" altLang="en-US" sz="1000" smtClean="0">
                <a:latin typeface="Arial" panose="020B0604020202020204" pitchFamily="34" charset="0"/>
                <a:cs typeface="Arial" panose="020B0604020202020204" pitchFamily="34" charset="0"/>
              </a:rPr>
              <a:t>P&amp;G - $68.5 billion</a:t>
            </a:r>
          </a:p>
          <a:p>
            <a:pPr eaLnBrk="1" hangingPunct="1"/>
            <a:r>
              <a:rPr lang="en-US" altLang="en-US" sz="1000" smtClean="0">
                <a:latin typeface="Arial" panose="020B0604020202020204" pitchFamily="34" charset="0"/>
                <a:cs typeface="Arial" panose="020B0604020202020204" pitchFamily="34" charset="0"/>
              </a:rPr>
              <a:t>Ford - $177 billion</a:t>
            </a:r>
          </a:p>
          <a:p>
            <a:pPr eaLnBrk="1" hangingPunct="1"/>
            <a:r>
              <a:rPr lang="en-US" altLang="en-US" sz="1000" smtClean="0">
                <a:latin typeface="Arial" panose="020B0604020202020204" pitchFamily="34" charset="0"/>
                <a:cs typeface="Arial" panose="020B0604020202020204" pitchFamily="34" charset="0"/>
              </a:rPr>
              <a:t>J&amp;J - $67.5 billion</a:t>
            </a:r>
          </a:p>
          <a:p>
            <a:pPr eaLnBrk="1" hangingPunct="1"/>
            <a:r>
              <a:rPr lang="en-US" altLang="en-US" sz="1000" smtClean="0">
                <a:latin typeface="Arial" panose="020B0604020202020204" pitchFamily="34" charset="0"/>
                <a:cs typeface="Arial" panose="020B0604020202020204" pitchFamily="34" charset="0"/>
              </a:rPr>
              <a:t>Intel - $38.8 billion</a:t>
            </a:r>
          </a:p>
          <a:p>
            <a:pPr eaLnBrk="1" hangingPunct="1"/>
            <a:r>
              <a:rPr lang="en-US" altLang="en-US" sz="1000" smtClean="0">
                <a:latin typeface="Arial" panose="020B0604020202020204" pitchFamily="34" charset="0"/>
                <a:cs typeface="Arial" panose="020B0604020202020204" pitchFamily="34" charset="0"/>
              </a:rPr>
              <a:t>Dow - $52 billion</a:t>
            </a:r>
          </a:p>
          <a:p>
            <a:pPr eaLnBrk="1" hangingPunct="1"/>
            <a:r>
              <a:rPr lang="en-US" altLang="en-US" sz="1000" smtClean="0">
                <a:latin typeface="Arial" panose="020B0604020202020204" pitchFamily="34" charset="0"/>
                <a:cs typeface="Arial" panose="020B0604020202020204" pitchFamily="34" charset="0"/>
              </a:rPr>
              <a:t>BP - $244 billion</a:t>
            </a:r>
          </a:p>
          <a:p>
            <a:pPr eaLnBrk="1" hangingPunct="1"/>
            <a:r>
              <a:rPr lang="en-US" altLang="en-US" sz="1000" smtClean="0">
                <a:latin typeface="Arial" panose="020B0604020202020204" pitchFamily="34" charset="0"/>
                <a:cs typeface="Arial" panose="020B0604020202020204" pitchFamily="34" charset="0"/>
              </a:rPr>
              <a:t>ETS - $750 million</a:t>
            </a:r>
          </a:p>
          <a:p>
            <a:pPr eaLnBrk="1" hangingPunct="1"/>
            <a:r>
              <a:rPr lang="en-US" altLang="en-US" sz="1000" smtClean="0">
                <a:latin typeface="Arial" panose="020B0604020202020204" pitchFamily="34" charset="0"/>
                <a:cs typeface="Arial" panose="020B0604020202020204" pitchFamily="34" charset="0"/>
              </a:rPr>
              <a:t>Apple - $13.9 billion</a:t>
            </a:r>
          </a:p>
          <a:p>
            <a:pPr eaLnBrk="1" hangingPunct="1"/>
            <a:r>
              <a:rPr lang="en-US" altLang="en-US" sz="1000" smtClean="0">
                <a:latin typeface="Arial" panose="020B0604020202020204" pitchFamily="34" charset="0"/>
                <a:cs typeface="Arial" panose="020B0604020202020204" pitchFamily="34" charset="0"/>
              </a:rPr>
              <a:t>Lilly - $17.1 billion</a:t>
            </a:r>
          </a:p>
          <a:p>
            <a:pPr eaLnBrk="1" hangingPunct="1"/>
            <a:r>
              <a:rPr lang="en-US" altLang="en-US" sz="1000" smtClean="0">
                <a:latin typeface="Arial" panose="020B0604020202020204" pitchFamily="34" charset="0"/>
                <a:cs typeface="Arial" panose="020B0604020202020204" pitchFamily="34" charset="0"/>
              </a:rPr>
              <a:t>Chrysler - $259.5 billion ($82 billion)</a:t>
            </a:r>
          </a:p>
          <a:p>
            <a:pPr eaLnBrk="1" hangingPunct="1"/>
            <a:r>
              <a:rPr lang="en-US" altLang="en-US" sz="1000" smtClean="0">
                <a:latin typeface="Arial" panose="020B0604020202020204" pitchFamily="34" charset="0"/>
                <a:cs typeface="Arial" panose="020B0604020202020204" pitchFamily="34" charset="0"/>
              </a:rPr>
              <a:t>Unilever - $ 158 billion</a:t>
            </a:r>
          </a:p>
          <a:p>
            <a:pPr eaLnBrk="1" hangingPunct="1"/>
            <a:r>
              <a:rPr lang="en-US" altLang="en-US" sz="1000" smtClean="0">
                <a:latin typeface="Arial" panose="020B0604020202020204" pitchFamily="34" charset="0"/>
                <a:cs typeface="Arial" panose="020B0604020202020204" pitchFamily="34" charset="0"/>
              </a:rPr>
              <a:t>Pfizer - $53 billion</a:t>
            </a:r>
          </a:p>
          <a:p>
            <a:pPr eaLnBrk="1" hangingPunct="1"/>
            <a:r>
              <a:rPr lang="en-US" altLang="en-US" sz="1000" smtClean="0">
                <a:latin typeface="Arial" panose="020B0604020202020204" pitchFamily="34" charset="0"/>
                <a:cs typeface="Arial" panose="020B0604020202020204" pitchFamily="34" charset="0"/>
              </a:rPr>
              <a:t>National Semiconductor - $2.5 billioon</a:t>
            </a:r>
          </a:p>
          <a:p>
            <a:pPr eaLnBrk="1" hangingPunct="1"/>
            <a:r>
              <a:rPr lang="en-US" altLang="en-US" sz="1000" smtClean="0">
                <a:latin typeface="Arial" panose="020B0604020202020204" pitchFamily="34" charset="0"/>
                <a:cs typeface="Arial" panose="020B0604020202020204" pitchFamily="34" charset="0"/>
              </a:rPr>
              <a:t>Xerox - $25 billion</a:t>
            </a:r>
          </a:p>
          <a:p>
            <a:pPr eaLnBrk="1" hangingPunct="1"/>
            <a:r>
              <a:rPr lang="en-US" altLang="en-US" sz="1000" smtClean="0">
                <a:latin typeface="Arial" panose="020B0604020202020204" pitchFamily="34" charset="0"/>
                <a:cs typeface="Arial" panose="020B0604020202020204" pitchFamily="34" charset="0"/>
              </a:rPr>
              <a:t>Schlumberger - $14.3 billion</a:t>
            </a:r>
          </a:p>
          <a:p>
            <a:pPr eaLnBrk="1" hangingPunct="1"/>
            <a:r>
              <a:rPr lang="en-US" altLang="en-US" sz="1000" smtClean="0">
                <a:latin typeface="Arial" panose="020B0604020202020204" pitchFamily="34" charset="0"/>
                <a:cs typeface="Arial" panose="020B0604020202020204" pitchFamily="34" charset="0"/>
              </a:rPr>
              <a:t>Empire Blue Cross &amp; Blue Shield – not available</a:t>
            </a:r>
          </a:p>
          <a:p>
            <a:pPr eaLnBrk="1" hangingPunct="1"/>
            <a:r>
              <a:rPr lang="en-US" altLang="en-US" sz="1000" smtClean="0">
                <a:latin typeface="Arial" panose="020B0604020202020204" pitchFamily="34" charset="0"/>
                <a:cs typeface="Arial" panose="020B0604020202020204" pitchFamily="34" charset="0"/>
              </a:rPr>
              <a:t>Hill’s Pet Food – $1.3 billion</a:t>
            </a:r>
          </a:p>
          <a:p>
            <a:pPr eaLnBrk="1" hangingPunct="1"/>
            <a:r>
              <a:rPr lang="en-US" altLang="en-US" sz="1000" smtClean="0">
                <a:latin typeface="Arial" panose="020B0604020202020204" pitchFamily="34" charset="0"/>
                <a:cs typeface="Arial" panose="020B0604020202020204" pitchFamily="34" charset="0"/>
              </a:rPr>
              <a:t>Ernst &amp; Young - $2 billion</a:t>
            </a:r>
          </a:p>
        </p:txBody>
      </p:sp>
    </p:spTree>
    <p:extLst>
      <p:ext uri="{BB962C8B-B14F-4D97-AF65-F5344CB8AC3E}">
        <p14:creationId xmlns:p14="http://schemas.microsoft.com/office/powerpoint/2010/main" val="397486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0A2B381-0242-40C3-8E93-F3E29704D888}"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cs typeface="Arial" panose="020B0604020202020204" pitchFamily="34" charset="0"/>
              </a:rPr>
              <a:t>This list of benefits is also illustrative.  </a:t>
            </a:r>
          </a:p>
          <a:p>
            <a:pPr eaLnBrk="1" hangingPunct="1"/>
            <a:endParaRPr lang="en-US" altLang="en-US" sz="1000"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No single CoP will generate them all and some CoPs might be focused on just one.</a:t>
            </a:r>
          </a:p>
          <a:p>
            <a:pPr eaLnBrk="1" hangingPunct="1"/>
            <a:endParaRPr lang="en-US" altLang="en-US" sz="1000"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One of their more prominent and lasting benefits is that they make change “stick.”  They head off the disconnects that so often occur between a solution and its implementation.</a:t>
            </a:r>
          </a:p>
        </p:txBody>
      </p:sp>
    </p:spTree>
    <p:extLst>
      <p:ext uri="{BB962C8B-B14F-4D97-AF65-F5344CB8AC3E}">
        <p14:creationId xmlns:p14="http://schemas.microsoft.com/office/powerpoint/2010/main" val="31231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2B9C2AE-AA77-43EF-A54C-F7BC9CD1DE91}"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cs typeface="Arial" panose="020B0604020202020204" pitchFamily="34" charset="0"/>
              </a:rPr>
              <a:t>These Do’s and Don’t all emphasize a single point:  CoPs require a light hand.</a:t>
            </a:r>
          </a:p>
        </p:txBody>
      </p:sp>
    </p:spTree>
    <p:extLst>
      <p:ext uri="{BB962C8B-B14F-4D97-AF65-F5344CB8AC3E}">
        <p14:creationId xmlns:p14="http://schemas.microsoft.com/office/powerpoint/2010/main" val="47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1747"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11061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dirty="0" smtClean="0"/>
          </a:p>
        </p:txBody>
      </p:sp>
    </p:spTree>
    <p:extLst>
      <p:ext uri="{BB962C8B-B14F-4D97-AF65-F5344CB8AC3E}">
        <p14:creationId xmlns:p14="http://schemas.microsoft.com/office/powerpoint/2010/main" val="233463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5936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73951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50634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7891"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237299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8915"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88638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41413" y="685800"/>
            <a:ext cx="4575175" cy="3430588"/>
          </a:xfrm>
          <a:prstGeom prst="rect">
            <a:avLst/>
          </a:prstGeom>
          <a:noFill/>
          <a:ln>
            <a:solidFill>
              <a:srgbClr val="000000"/>
            </a:solidFill>
            <a:miter lim="800000"/>
            <a:headEnd/>
            <a:tailEnd/>
          </a:ln>
        </p:spPr>
      </p:sp>
      <p:sp>
        <p:nvSpPr>
          <p:cNvPr id="39939" name="Rectangle 3"/>
          <p:cNvSpPr>
            <a:spLocks noGrp="1" noChangeArrowheads="1"/>
          </p:cNvSpPr>
          <p:nvPr>
            <p:ph type="body" idx="1"/>
          </p:nvPr>
        </p:nvSpPr>
        <p:spPr bwMode="auto">
          <a:xfrm>
            <a:off x="685321" y="4343510"/>
            <a:ext cx="5487358" cy="4114289"/>
          </a:xfrm>
          <a:prstGeom prst="rect">
            <a:avLst/>
          </a:prstGeom>
          <a:noFill/>
          <a:ln>
            <a:miter lim="800000"/>
            <a:headEnd/>
            <a:tailEnd/>
          </a:ln>
        </p:spPr>
        <p:txBody>
          <a:bodyPr lIns="92610" tIns="46305" rIns="92610" bIns="46305"/>
          <a:lstStyle/>
          <a:p>
            <a:endParaRPr lang="en-US" smtClean="0"/>
          </a:p>
        </p:txBody>
      </p:sp>
    </p:spTree>
    <p:extLst>
      <p:ext uri="{BB962C8B-B14F-4D97-AF65-F5344CB8AC3E}">
        <p14:creationId xmlns:p14="http://schemas.microsoft.com/office/powerpoint/2010/main" val="362369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E6380-D3BD-4D24-AAE3-50C8ABA30FD3}"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71CF8-BFC8-42D2-B34E-25B6EA6E4F37}"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A80E6-8007-4B61-BDD7-3BA18C7BD72F}"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16925"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413226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27613" y="1981200"/>
            <a:ext cx="41322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7293-742F-4FA7-9906-9CD92F54A206}"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FA1CD-5760-4C41-AC11-C88AAF6050AA}"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F7767-C9F8-433C-A2FB-9AABC0C86C23}"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847AA-A5D0-4A6C-8BA3-39E483F43AE6}" type="datetime1">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44213-3FB5-4369-8DFF-9CD5982E2F79}" type="datetime1">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9E807-BE8C-4413-8FB0-3FEE61A05CD0}" type="datetime1">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10522-37EA-483B-9237-FE0C6817670C}"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C4835-8754-4762-8E0C-8DEF9081040C}"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B1117-E5B5-41C8-8E31-955971B37270}" type="datetime1">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sa/url?q=http://www.deloitte.com/view/en_LU/lu/services/consulting/knowledge-management/&amp;sa=U&amp;ei=6hhpU6ROhuA63IqAqA8&amp;ved=0CFIQ9QEwEw&amp;usg=AFQjCNEJj1vyIedNgKq0IMJgRzfTv_3PGw" TargetMode="Externa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a/url?q=http://www.ashpfoundation.org/transformational/TransformationalChange11021211.html&amp;sa=U&amp;ei=BBppU52KH8frPMPsgYgM&amp;ved=0CD4Q9QEwCQ&amp;usg=AFQjCNGcmA0lCZ1WZN9WJfkXBcQZUHyjtQ"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sa/url?q=http://blogs.adobe.com/captivate/2013/01/why-your-organization-should-support-a-knowledge-sharing-culture.html&amp;sa=U&amp;ei=QhppU7zhDcWSOLq0gdgM&amp;ved=0CEQQ9QEwDA&amp;usg=AFQjCNFbSqpCHQMbpk0OXwVe4DMSvMdaeQ"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2.jpeg"/><Relationship Id="rId5" Type="http://schemas.openxmlformats.org/officeDocument/2006/relationships/hyperlink" Target="https://www.google.com.sa/url?q=http://falkvinge.net/2012/07/11/what-to-do-if-prosecuted-for-sharing-culture-stfu/&amp;sa=U&amp;ei=QhppU7zhDcWSOLq0gdgM&amp;ved=0CDoQ9QEwBw&amp;usg=AFQjCNFzQVn2lLzXZTKAqGV5ZD9R7gF9BA"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sa/url?q=http://under30ceo.com/the-new-management-culture-doing-business-not-just-talking-about-it-2/&amp;sa=U&amp;ei=pRlpU86aD8LiOuT0gPAD&amp;ved=0CC4Q9QEwAQ&amp;usg=AFQjCNFyYUHcCKiz_NR79Hzn8iNPyidoEg"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sa/url?q=http://www.pepnet.org/e-learning/cop&amp;sa=U&amp;ei=KRlpU_mHH4GYO86ggIAC&amp;ved=0CDwQ9QEwCA&amp;usg=AFQjCNF9T2DalUeq0tUwMfY2vTlQy24eOA" TargetMode="Externa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15.wmf"/><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6.jpeg"/><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16.jpeg"/><Relationship Id="rId3" Type="http://schemas.openxmlformats.org/officeDocument/2006/relationships/notesSlide" Target="../notesSlides/notesSlide16.xml"/><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slideLayout" Target="../slideLayouts/slideLayout6.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hyperlink" Target="http://www.unilever.com/default.asp" TargetMode="Externa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16.jpeg"/><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3"/>
          </a:lnRef>
          <a:fillRef idx="3">
            <a:schemeClr val="accent3"/>
          </a:fillRef>
          <a:effectRef idx="2">
            <a:schemeClr val="accent3"/>
          </a:effectRef>
          <a:fontRef idx="minor">
            <a:schemeClr val="lt1"/>
          </a:fontRef>
        </p:style>
        <p:txBody>
          <a:bodyPr/>
          <a:lstStyle/>
          <a:p>
            <a:r>
              <a:rPr lang="en-GB" b="1" dirty="0" smtClean="0">
                <a:solidFill>
                  <a:schemeClr val="tx1"/>
                </a:solidFill>
              </a:rPr>
              <a:t>Knowledge Infrastructure </a:t>
            </a:r>
            <a:br>
              <a:rPr lang="en-GB" b="1" dirty="0" smtClean="0">
                <a:solidFill>
                  <a:schemeClr val="tx1"/>
                </a:solidFill>
              </a:rPr>
            </a:br>
            <a:r>
              <a:rPr lang="en-GB" b="1" dirty="0" smtClean="0">
                <a:solidFill>
                  <a:schemeClr val="tx1"/>
                </a:solidFill>
              </a:rPr>
              <a:t>Knowledge culture </a:t>
            </a:r>
            <a:endParaRPr lang="ar-EG" b="1" dirty="0">
              <a:solidFill>
                <a:schemeClr val="tx1"/>
              </a:solidFill>
            </a:endParaRPr>
          </a:p>
        </p:txBody>
      </p:sp>
      <p:sp>
        <p:nvSpPr>
          <p:cNvPr id="3" name="Subtitle 2"/>
          <p:cNvSpPr>
            <a:spLocks noGrp="1"/>
          </p:cNvSpPr>
          <p:nvPr>
            <p:ph type="subTitle" idx="1"/>
          </p:nvPr>
        </p:nvSpPr>
        <p:spPr>
          <a:xfrm>
            <a:off x="1371600" y="3886200"/>
            <a:ext cx="6400800" cy="914400"/>
          </a:xfrm>
        </p:spPr>
        <p:style>
          <a:lnRef idx="1">
            <a:schemeClr val="accent3"/>
          </a:lnRef>
          <a:fillRef idx="2">
            <a:schemeClr val="accent3"/>
          </a:fillRef>
          <a:effectRef idx="1">
            <a:schemeClr val="accent3"/>
          </a:effectRef>
          <a:fontRef idx="minor">
            <a:schemeClr val="dk1"/>
          </a:fontRef>
        </p:style>
        <p:txBody>
          <a:bodyPr/>
          <a:lstStyle/>
          <a:p>
            <a:r>
              <a:rPr lang="en-GB" b="1" dirty="0" smtClean="0">
                <a:solidFill>
                  <a:schemeClr val="tx1"/>
                </a:solidFill>
              </a:rPr>
              <a:t>Lecture (9)</a:t>
            </a:r>
            <a:r>
              <a:rPr lang="en-GB" dirty="0" smtClean="0"/>
              <a:t> </a:t>
            </a:r>
            <a:endParaRPr lang="ar-EG" dirty="0"/>
          </a:p>
        </p:txBody>
      </p:sp>
      <p:pic>
        <p:nvPicPr>
          <p:cNvPr id="52226" name="Picture 2" descr="https://encrypted-tbn0.gstatic.com/images?q=tbn:ANd9GcTdYmifqiB_YjDdLKy9IbNKxORE1a9jOWnm8wHzLQadnaAdUwJZ53ZwzQ">
            <a:hlinkClick r:id="rId3"/>
          </p:cNvPr>
          <p:cNvPicPr>
            <a:picLocks noChangeAspect="1" noChangeArrowheads="1"/>
          </p:cNvPicPr>
          <p:nvPr/>
        </p:nvPicPr>
        <p:blipFill>
          <a:blip r:embed="rId4" cstate="print"/>
          <a:srcRect/>
          <a:stretch>
            <a:fillRect/>
          </a:stretch>
        </p:blipFill>
        <p:spPr bwMode="auto">
          <a:xfrm>
            <a:off x="3352800" y="457200"/>
            <a:ext cx="2933700" cy="15240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74663" y="433388"/>
            <a:ext cx="8194675" cy="6985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GB" sz="4000" dirty="0" smtClean="0"/>
              <a:t>TYPOLOGIES OF CULTURE?</a:t>
            </a:r>
          </a:p>
        </p:txBody>
      </p:sp>
      <p:sp>
        <p:nvSpPr>
          <p:cNvPr id="189443" name="Rectangle 3"/>
          <p:cNvSpPr>
            <a:spLocks noGrp="1" noChangeArrowheads="1"/>
          </p:cNvSpPr>
          <p:nvPr>
            <p:ph type="body" sz="half" idx="2"/>
          </p:nvPr>
        </p:nvSpPr>
        <p:spPr>
          <a:xfrm>
            <a:off x="384175" y="1506538"/>
            <a:ext cx="8275638" cy="3506787"/>
          </a:xfrm>
        </p:spPr>
        <p:style>
          <a:lnRef idx="1">
            <a:schemeClr val="accent3"/>
          </a:lnRef>
          <a:fillRef idx="2">
            <a:schemeClr val="accent3"/>
          </a:fillRef>
          <a:effectRef idx="1">
            <a:schemeClr val="accent3"/>
          </a:effectRef>
          <a:fontRef idx="minor">
            <a:schemeClr val="dk1"/>
          </a:fontRef>
        </p:style>
        <p:txBody>
          <a:bodyPr>
            <a:spAutoFit/>
          </a:bodyPr>
          <a:lstStyle/>
          <a:p>
            <a:r>
              <a:rPr lang="en-GB" sz="2800" dirty="0" smtClean="0"/>
              <a:t>Power culture (web)</a:t>
            </a:r>
          </a:p>
          <a:p>
            <a:r>
              <a:rPr lang="en-GB" sz="2800" dirty="0" smtClean="0"/>
              <a:t>Role culture – bureaucracy (Greek Temple)</a:t>
            </a:r>
          </a:p>
          <a:p>
            <a:r>
              <a:rPr lang="en-GB" sz="2800" dirty="0" smtClean="0"/>
              <a:t>Task culture (lattice)</a:t>
            </a:r>
          </a:p>
          <a:p>
            <a:r>
              <a:rPr lang="en-GB" sz="2800" dirty="0" smtClean="0"/>
              <a:t>Person culture (cluster)</a:t>
            </a:r>
          </a:p>
          <a:p>
            <a:r>
              <a:rPr lang="en-GB" sz="2800" dirty="0" smtClean="0"/>
              <a:t>Strong or weak depending on strength of consensus and intensity of culture</a:t>
            </a:r>
          </a:p>
          <a:p>
            <a:r>
              <a:rPr lang="en-GB" sz="2800" dirty="0" smtClean="0"/>
              <a:t>Sub-cultures</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9442"/>
                                        </p:tgtEl>
                                        <p:attrNameLst>
                                          <p:attrName>style.visibility</p:attrName>
                                        </p:attrNameLst>
                                      </p:cBhvr>
                                      <p:to>
                                        <p:strVal val="visible"/>
                                      </p:to>
                                    </p:set>
                                    <p:anim to="" calcmode="lin" valueType="num">
                                      <p:cBhvr>
                                        <p:cTn id="7" dur="1" fill="hold"/>
                                        <p:tgtEl>
                                          <p:spTgt spid="1894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9443">
                                            <p:txEl>
                                              <p:pRg st="0" end="0"/>
                                            </p:txEl>
                                          </p:spTgt>
                                        </p:tgtEl>
                                        <p:attrNameLst>
                                          <p:attrName>style.visibility</p:attrName>
                                        </p:attrNameLst>
                                      </p:cBhvr>
                                      <p:to>
                                        <p:strVal val="visible"/>
                                      </p:to>
                                    </p:set>
                                    <p:anim to="" calcmode="lin" valueType="num">
                                      <p:cBhvr>
                                        <p:cTn id="12" dur="1" fill="hold"/>
                                        <p:tgtEl>
                                          <p:spTgt spid="18944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89443">
                                            <p:txEl>
                                              <p:pRg st="1" end="1"/>
                                            </p:txEl>
                                          </p:spTgt>
                                        </p:tgtEl>
                                        <p:attrNameLst>
                                          <p:attrName>style.visibility</p:attrName>
                                        </p:attrNameLst>
                                      </p:cBhvr>
                                      <p:to>
                                        <p:strVal val="visible"/>
                                      </p:to>
                                    </p:set>
                                    <p:anim to="" calcmode="lin" valueType="num">
                                      <p:cBhvr>
                                        <p:cTn id="17" dur="1" fill="hold"/>
                                        <p:tgtEl>
                                          <p:spTgt spid="18944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89443">
                                            <p:txEl>
                                              <p:pRg st="2" end="2"/>
                                            </p:txEl>
                                          </p:spTgt>
                                        </p:tgtEl>
                                        <p:attrNameLst>
                                          <p:attrName>style.visibility</p:attrName>
                                        </p:attrNameLst>
                                      </p:cBhvr>
                                      <p:to>
                                        <p:strVal val="visible"/>
                                      </p:to>
                                    </p:set>
                                    <p:anim to="" calcmode="lin" valueType="num">
                                      <p:cBhvr>
                                        <p:cTn id="22" dur="1" fill="hold"/>
                                        <p:tgtEl>
                                          <p:spTgt spid="18944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89443">
                                            <p:txEl>
                                              <p:pRg st="3" end="3"/>
                                            </p:txEl>
                                          </p:spTgt>
                                        </p:tgtEl>
                                        <p:attrNameLst>
                                          <p:attrName>style.visibility</p:attrName>
                                        </p:attrNameLst>
                                      </p:cBhvr>
                                      <p:to>
                                        <p:strVal val="visible"/>
                                      </p:to>
                                    </p:set>
                                    <p:anim to="" calcmode="lin" valueType="num">
                                      <p:cBhvr>
                                        <p:cTn id="27" dur="1" fill="hold"/>
                                        <p:tgtEl>
                                          <p:spTgt spid="18944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89443">
                                            <p:txEl>
                                              <p:pRg st="4" end="4"/>
                                            </p:txEl>
                                          </p:spTgt>
                                        </p:tgtEl>
                                        <p:attrNameLst>
                                          <p:attrName>style.visibility</p:attrName>
                                        </p:attrNameLst>
                                      </p:cBhvr>
                                      <p:to>
                                        <p:strVal val="visible"/>
                                      </p:to>
                                    </p:set>
                                    <p:anim to="" calcmode="lin" valueType="num">
                                      <p:cBhvr>
                                        <p:cTn id="32" dur="1" fill="hold"/>
                                        <p:tgtEl>
                                          <p:spTgt spid="18944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89443">
                                            <p:txEl>
                                              <p:pRg st="5" end="5"/>
                                            </p:txEl>
                                          </p:spTgt>
                                        </p:tgtEl>
                                        <p:attrNameLst>
                                          <p:attrName>style.visibility</p:attrName>
                                        </p:attrNameLst>
                                      </p:cBhvr>
                                      <p:to>
                                        <p:strVal val="visible"/>
                                      </p:to>
                                    </p:set>
                                    <p:anim to="" calcmode="lin" valueType="num">
                                      <p:cBhvr>
                                        <p:cTn id="37" dur="1" fill="hold"/>
                                        <p:tgtEl>
                                          <p:spTgt spid="18944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autoUpdateAnimBg="0"/>
      <p:bldP spid="1894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33363"/>
            <a:ext cx="7772400" cy="1308100"/>
          </a:xfrm>
        </p:spPr>
        <p:style>
          <a:lnRef idx="3">
            <a:schemeClr val="lt1"/>
          </a:lnRef>
          <a:fillRef idx="1">
            <a:schemeClr val="accent3"/>
          </a:fillRef>
          <a:effectRef idx="1">
            <a:schemeClr val="accent3"/>
          </a:effectRef>
          <a:fontRef idx="minor">
            <a:schemeClr val="lt1"/>
          </a:fontRef>
        </p:style>
        <p:txBody>
          <a:bodyPr/>
          <a:lstStyle/>
          <a:p>
            <a:r>
              <a:rPr lang="en-GB" sz="4000" dirty="0" smtClean="0"/>
              <a:t>HANDY’S TYPOLOGY OF CULTURE</a:t>
            </a:r>
          </a:p>
        </p:txBody>
      </p:sp>
      <p:sp>
        <p:nvSpPr>
          <p:cNvPr id="11267" name="Text Box 6"/>
          <p:cNvSpPr txBox="1">
            <a:spLocks noChangeArrowheads="1"/>
          </p:cNvSpPr>
          <p:nvPr/>
        </p:nvSpPr>
        <p:spPr bwMode="auto">
          <a:xfrm>
            <a:off x="290513" y="5884863"/>
            <a:ext cx="8458200" cy="366712"/>
          </a:xfrm>
          <a:prstGeom prst="rect">
            <a:avLst/>
          </a:prstGeom>
          <a:noFill/>
          <a:ln w="9525">
            <a:noFill/>
            <a:miter lim="800000"/>
            <a:headEnd/>
            <a:tailEnd/>
          </a:ln>
        </p:spPr>
        <p:txBody>
          <a:bodyPr>
            <a:spAutoFit/>
          </a:bodyPr>
          <a:lstStyle/>
          <a:p>
            <a:r>
              <a:rPr lang="en-US" sz="1200">
                <a:solidFill>
                  <a:srgbClr val="000000"/>
                </a:solidFill>
                <a:latin typeface="Arial" pitchFamily="34" charset="0"/>
              </a:rPr>
              <a:t>Figure 9.3</a:t>
            </a:r>
            <a:r>
              <a:rPr lang="en-US" sz="1800">
                <a:solidFill>
                  <a:srgbClr val="000000"/>
                </a:solidFill>
                <a:latin typeface="Arial" pitchFamily="34" charset="0"/>
              </a:rPr>
              <a:t>  Handy’s typology of culture (Handy 1985)</a:t>
            </a:r>
          </a:p>
        </p:txBody>
      </p:sp>
      <p:pic>
        <p:nvPicPr>
          <p:cNvPr id="11268" name="Picture 7" descr="M09NF003"/>
          <p:cNvPicPr>
            <a:picLocks noChangeAspect="1" noChangeArrowheads="1"/>
          </p:cNvPicPr>
          <p:nvPr/>
        </p:nvPicPr>
        <p:blipFill>
          <a:blip r:embed="rId4" cstate="print"/>
          <a:srcRect/>
          <a:stretch>
            <a:fillRect/>
          </a:stretch>
        </p:blipFill>
        <p:spPr bwMode="auto">
          <a:xfrm>
            <a:off x="2376488" y="1628775"/>
            <a:ext cx="4389437" cy="4152900"/>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2"/>
          </a:solidFill>
        </p:spPr>
        <p:txBody>
          <a:bodyPr/>
          <a:lstStyle/>
          <a:p>
            <a:r>
              <a:rPr lang="en-US" altLang="en-US" dirty="0"/>
              <a:t>Power Culture</a:t>
            </a:r>
          </a:p>
        </p:txBody>
      </p:sp>
      <p:sp>
        <p:nvSpPr>
          <p:cNvPr id="17411" name="Rectangle 3"/>
          <p:cNvSpPr>
            <a:spLocks noGrp="1" noChangeArrowheads="1"/>
          </p:cNvSpPr>
          <p:nvPr>
            <p:ph type="body" idx="1"/>
          </p:nvPr>
        </p:nvSpPr>
        <p:spPr>
          <a:xfrm>
            <a:off x="457200" y="1600200"/>
            <a:ext cx="8229600" cy="4953000"/>
          </a:xfrm>
          <a:solidFill>
            <a:schemeClr val="accent2">
              <a:lumMod val="40000"/>
              <a:lumOff val="60000"/>
            </a:schemeClr>
          </a:solidFill>
        </p:spPr>
        <p:txBody>
          <a:bodyPr/>
          <a:lstStyle/>
          <a:p>
            <a:pPr>
              <a:lnSpc>
                <a:spcPct val="90000"/>
              </a:lnSpc>
            </a:pPr>
            <a:r>
              <a:rPr lang="en-US" altLang="en-US" dirty="0"/>
              <a:t>Concentrating power among a few people</a:t>
            </a:r>
          </a:p>
          <a:p>
            <a:pPr>
              <a:lnSpc>
                <a:spcPct val="90000"/>
              </a:lnSpc>
            </a:pPr>
            <a:endParaRPr lang="en-US" altLang="en-US" dirty="0"/>
          </a:p>
          <a:p>
            <a:pPr lvl="1">
              <a:lnSpc>
                <a:spcPct val="90000"/>
              </a:lnSpc>
            </a:pPr>
            <a:r>
              <a:rPr lang="en-US" altLang="en-US" dirty="0"/>
              <a:t>Usually is associated with</a:t>
            </a:r>
            <a:br>
              <a:rPr lang="en-US" altLang="en-US" dirty="0"/>
            </a:br>
            <a:r>
              <a:rPr lang="en-US" altLang="en-US" dirty="0"/>
              <a:t> autocratic leadership.</a:t>
            </a:r>
          </a:p>
          <a:p>
            <a:pPr lvl="1">
              <a:lnSpc>
                <a:spcPct val="90000"/>
              </a:lnSpc>
            </a:pPr>
            <a:r>
              <a:rPr lang="en-US" altLang="en-US" dirty="0"/>
              <a:t>Decisions are made quickly</a:t>
            </a:r>
          </a:p>
          <a:p>
            <a:pPr lvl="1">
              <a:lnSpc>
                <a:spcPct val="90000"/>
              </a:lnSpc>
            </a:pPr>
            <a:r>
              <a:rPr lang="en-US" altLang="en-US" dirty="0">
                <a:solidFill>
                  <a:srgbClr val="FF0000"/>
                </a:solidFill>
                <a:effectLst>
                  <a:outerShdw blurRad="38100" dist="38100" dir="2700000" algn="tl">
                    <a:srgbClr val="000000"/>
                  </a:outerShdw>
                </a:effectLst>
              </a:rPr>
              <a:t>Managers are judged on </a:t>
            </a:r>
            <a:br>
              <a:rPr lang="en-US" altLang="en-US" dirty="0">
                <a:solidFill>
                  <a:srgbClr val="FF0000"/>
                </a:solidFill>
                <a:effectLst>
                  <a:outerShdw blurRad="38100" dist="38100" dir="2700000" algn="tl">
                    <a:srgbClr val="000000"/>
                  </a:outerShdw>
                </a:effectLst>
              </a:rPr>
            </a:br>
            <a:r>
              <a:rPr lang="en-US" altLang="en-US" dirty="0">
                <a:solidFill>
                  <a:srgbClr val="FF0000"/>
                </a:solidFill>
                <a:effectLst>
                  <a:outerShdw blurRad="38100" dist="38100" dir="2700000" algn="tl">
                    <a:srgbClr val="000000"/>
                  </a:outerShdw>
                </a:effectLst>
              </a:rPr>
              <a:t>results rather than how they </a:t>
            </a:r>
            <a:br>
              <a:rPr lang="en-US" altLang="en-US" dirty="0">
                <a:solidFill>
                  <a:srgbClr val="FF0000"/>
                </a:solidFill>
                <a:effectLst>
                  <a:outerShdw blurRad="38100" dist="38100" dir="2700000" algn="tl">
                    <a:srgbClr val="000000"/>
                  </a:outerShdw>
                </a:effectLst>
              </a:rPr>
            </a:br>
            <a:r>
              <a:rPr lang="en-US" altLang="en-US" dirty="0">
                <a:solidFill>
                  <a:srgbClr val="FF0000"/>
                </a:solidFill>
                <a:effectLst>
                  <a:outerShdw blurRad="38100" dist="38100" dir="2700000" algn="tl">
                    <a:srgbClr val="000000"/>
                  </a:outerShdw>
                </a:effectLst>
              </a:rPr>
              <a:t>obtain them.</a:t>
            </a:r>
          </a:p>
          <a:p>
            <a:pPr lvl="1">
              <a:lnSpc>
                <a:spcPct val="90000"/>
              </a:lnSpc>
            </a:pPr>
            <a:r>
              <a:rPr lang="en-US" altLang="en-US" dirty="0"/>
              <a:t>Usually a hierarchical organization structure</a:t>
            </a:r>
          </a:p>
          <a:p>
            <a:pPr lvl="1">
              <a:lnSpc>
                <a:spcPct val="90000"/>
              </a:lnSpc>
            </a:pPr>
            <a:r>
              <a:rPr lang="en-US" altLang="en-US" dirty="0"/>
              <a:t>Motivation is likely to focus on financial rewards like bonuses.</a:t>
            </a:r>
          </a:p>
        </p:txBody>
      </p:sp>
      <p:pic>
        <p:nvPicPr>
          <p:cNvPr id="17412" name="Picture 4" descr="MC9000553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209800"/>
            <a:ext cx="2273300" cy="2028825"/>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6096000" y="43434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Analogy of </a:t>
            </a:r>
            <a:r>
              <a:rPr lang="en-US" altLang="en-US" b="1" i="1"/>
              <a:t>spider web</a:t>
            </a:r>
            <a:r>
              <a:rPr lang="en-US" altLang="en-US" i="1"/>
              <a:t>: there is no purpose without the spider.</a:t>
            </a:r>
          </a:p>
        </p:txBody>
      </p:sp>
    </p:spTree>
    <p:custDataLst>
      <p:tags r:id="rId1"/>
    </p:custDataLst>
    <p:extLst>
      <p:ext uri="{BB962C8B-B14F-4D97-AF65-F5344CB8AC3E}">
        <p14:creationId xmlns:p14="http://schemas.microsoft.com/office/powerpoint/2010/main" val="206381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74638"/>
            <a:ext cx="8458200" cy="1143000"/>
          </a:xfrm>
          <a:solidFill>
            <a:srgbClr val="FF0000"/>
          </a:solidFill>
        </p:spPr>
        <p:txBody>
          <a:bodyPr/>
          <a:lstStyle/>
          <a:p>
            <a:r>
              <a:rPr lang="en-US" altLang="en-US" dirty="0"/>
              <a:t>Role Culture</a:t>
            </a:r>
          </a:p>
        </p:txBody>
      </p:sp>
      <p:sp>
        <p:nvSpPr>
          <p:cNvPr id="23555" name="Rectangle 3"/>
          <p:cNvSpPr>
            <a:spLocks noGrp="1" noChangeArrowheads="1"/>
          </p:cNvSpPr>
          <p:nvPr>
            <p:ph type="body" idx="1"/>
          </p:nvPr>
        </p:nvSpPr>
        <p:spPr>
          <a:xfrm>
            <a:off x="228600" y="1600200"/>
            <a:ext cx="8229600" cy="4953000"/>
          </a:xfrm>
          <a:solidFill>
            <a:schemeClr val="accent2">
              <a:lumMod val="40000"/>
              <a:lumOff val="60000"/>
            </a:schemeClr>
          </a:solidFill>
        </p:spPr>
        <p:txBody>
          <a:bodyPr/>
          <a:lstStyle/>
          <a:p>
            <a:r>
              <a:rPr lang="en-US" altLang="en-US" sz="2800" dirty="0"/>
              <a:t>Each member of staff has a clearly defined job title and role</a:t>
            </a:r>
          </a:p>
          <a:p>
            <a:endParaRPr lang="en-US" altLang="en-US" sz="2800" dirty="0"/>
          </a:p>
          <a:p>
            <a:pPr lvl="1"/>
            <a:r>
              <a:rPr lang="en-US" altLang="en-US" sz="2400" dirty="0"/>
              <a:t>Usually associated with bureaucratic </a:t>
            </a:r>
            <a:br>
              <a:rPr lang="en-US" altLang="en-US" sz="2400" dirty="0"/>
            </a:br>
            <a:r>
              <a:rPr lang="en-US" altLang="en-US" sz="2400" dirty="0"/>
              <a:t>organizations like government.</a:t>
            </a:r>
          </a:p>
          <a:p>
            <a:pPr lvl="1"/>
            <a:r>
              <a:rPr lang="en-US" altLang="en-US" sz="2400" dirty="0"/>
              <a:t>The structure of the organization is </a:t>
            </a:r>
            <a:br>
              <a:rPr lang="en-US" altLang="en-US" sz="2400" dirty="0"/>
            </a:br>
            <a:r>
              <a:rPr lang="en-US" altLang="en-US" sz="2400" dirty="0"/>
              <a:t>clearly defined with clear delegated </a:t>
            </a:r>
            <a:br>
              <a:rPr lang="en-US" altLang="en-US" sz="2400" dirty="0"/>
            </a:br>
            <a:r>
              <a:rPr lang="en-US" altLang="en-US" sz="2400" dirty="0"/>
              <a:t>authority.</a:t>
            </a:r>
          </a:p>
          <a:p>
            <a:pPr lvl="1"/>
            <a:r>
              <a:rPr lang="en-US" altLang="en-US" sz="2400" dirty="0"/>
              <a:t>Power comes from a person’s position</a:t>
            </a:r>
          </a:p>
          <a:p>
            <a:pPr lvl="1"/>
            <a:r>
              <a:rPr lang="en-US" altLang="en-US" sz="2400" dirty="0">
                <a:solidFill>
                  <a:srgbClr val="FF0000"/>
                </a:solidFill>
                <a:effectLst>
                  <a:outerShdw blurRad="38100" dist="38100" dir="2700000" algn="tl">
                    <a:srgbClr val="000000"/>
                  </a:outerShdw>
                </a:effectLst>
              </a:rPr>
              <a:t>Decision-making and risk taking </a:t>
            </a:r>
            <a:r>
              <a:rPr lang="en-US" altLang="en-US" sz="2400" dirty="0" smtClean="0">
                <a:solidFill>
                  <a:srgbClr val="FF0000"/>
                </a:solidFill>
                <a:effectLst>
                  <a:outerShdw blurRad="38100" dist="38100" dir="2700000" algn="tl">
                    <a:srgbClr val="000000"/>
                  </a:outerShdw>
                </a:effectLst>
              </a:rPr>
              <a:t>are hateful .</a:t>
            </a:r>
            <a:endParaRPr lang="en-US" altLang="en-US" sz="2400" dirty="0">
              <a:solidFill>
                <a:srgbClr val="FF0000"/>
              </a:solidFill>
              <a:effectLst>
                <a:outerShdw blurRad="38100" dist="38100" dir="2700000" algn="tl">
                  <a:srgbClr val="000000"/>
                </a:outerShdw>
              </a:effectLst>
            </a:endParaRPr>
          </a:p>
          <a:p>
            <a:pPr lvl="1"/>
            <a:r>
              <a:rPr lang="en-US" altLang="en-US" sz="2400" dirty="0"/>
              <a:t>Tall hierarchical organization structures</a:t>
            </a:r>
          </a:p>
        </p:txBody>
      </p:sp>
      <p:sp>
        <p:nvSpPr>
          <p:cNvPr id="23558" name="Text Box 6"/>
          <p:cNvSpPr txBox="1">
            <a:spLocks noChangeArrowheads="1"/>
          </p:cNvSpPr>
          <p:nvPr/>
        </p:nvSpPr>
        <p:spPr bwMode="auto">
          <a:xfrm>
            <a:off x="6477000" y="43434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Analogy  </a:t>
            </a:r>
            <a:r>
              <a:rPr lang="en-US" altLang="en-US" b="1" i="1"/>
              <a:t>big building</a:t>
            </a:r>
            <a:r>
              <a:rPr lang="en-US" altLang="en-US" i="1"/>
              <a:t>: Solid and dependable – not going anywhere fast</a:t>
            </a:r>
          </a:p>
        </p:txBody>
      </p:sp>
      <p:pic>
        <p:nvPicPr>
          <p:cNvPr id="23559" name="Picture 7" descr="MP900443918[1]"/>
          <p:cNvPicPr>
            <a:picLocks noChangeAspect="1" noChangeArrowheads="1"/>
          </p:cNvPicPr>
          <p:nvPr/>
        </p:nvPicPr>
        <p:blipFill>
          <a:blip r:embed="rId3" cstate="print">
            <a:extLst>
              <a:ext uri="{28A0092B-C50C-407E-A947-70E740481C1C}">
                <a14:useLocalDpi xmlns:a14="http://schemas.microsoft.com/office/drawing/2010/main" val="0"/>
              </a:ext>
            </a:extLst>
          </a:blip>
          <a:srcRect r="27820"/>
          <a:stretch>
            <a:fillRect/>
          </a:stretch>
        </p:blipFill>
        <p:spPr bwMode="auto">
          <a:xfrm>
            <a:off x="6400800" y="2057400"/>
            <a:ext cx="2438400" cy="2254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561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0000"/>
          </a:solidFill>
        </p:spPr>
        <p:txBody>
          <a:bodyPr/>
          <a:lstStyle/>
          <a:p>
            <a:r>
              <a:rPr lang="en-US" altLang="en-US" dirty="0"/>
              <a:t>Task Culture</a:t>
            </a:r>
          </a:p>
        </p:txBody>
      </p:sp>
      <p:sp>
        <p:nvSpPr>
          <p:cNvPr id="24579" name="Rectangle 3"/>
          <p:cNvSpPr>
            <a:spLocks noGrp="1" noChangeArrowheads="1"/>
          </p:cNvSpPr>
          <p:nvPr>
            <p:ph type="body" idx="1"/>
          </p:nvPr>
        </p:nvSpPr>
        <p:spPr>
          <a:xfrm>
            <a:off x="457200" y="1600200"/>
            <a:ext cx="8229600" cy="4953000"/>
          </a:xfrm>
          <a:solidFill>
            <a:schemeClr val="accent2">
              <a:lumMod val="40000"/>
              <a:lumOff val="60000"/>
            </a:schemeClr>
          </a:solidFill>
        </p:spPr>
        <p:txBody>
          <a:bodyPr/>
          <a:lstStyle/>
          <a:p>
            <a:r>
              <a:rPr lang="en-US" altLang="en-US" dirty="0"/>
              <a:t>Based on cooperation and team work</a:t>
            </a:r>
          </a:p>
          <a:p>
            <a:endParaRPr lang="en-US" altLang="en-US" dirty="0"/>
          </a:p>
          <a:p>
            <a:pPr lvl="1"/>
            <a:r>
              <a:rPr lang="en-US" altLang="en-US" dirty="0"/>
              <a:t>Groups are formed to </a:t>
            </a:r>
            <a:br>
              <a:rPr lang="en-US" altLang="en-US" dirty="0"/>
            </a:br>
            <a:r>
              <a:rPr lang="en-US" altLang="en-US" dirty="0"/>
              <a:t>solve problems</a:t>
            </a:r>
          </a:p>
          <a:p>
            <a:pPr lvl="1"/>
            <a:r>
              <a:rPr lang="en-US" altLang="en-US" dirty="0"/>
              <a:t>Communication may follow</a:t>
            </a:r>
            <a:br>
              <a:rPr lang="en-US" altLang="en-US" dirty="0"/>
            </a:br>
            <a:r>
              <a:rPr lang="en-US" altLang="en-US" dirty="0"/>
              <a:t> a matrix structure</a:t>
            </a:r>
          </a:p>
          <a:p>
            <a:pPr lvl="1"/>
            <a:r>
              <a:rPr lang="en-US" altLang="en-US" dirty="0">
                <a:solidFill>
                  <a:srgbClr val="FF0000"/>
                </a:solidFill>
                <a:effectLst>
                  <a:outerShdw blurRad="38100" dist="38100" dir="2700000" algn="tl">
                    <a:srgbClr val="000000"/>
                  </a:outerShdw>
                </a:effectLst>
              </a:rPr>
              <a:t>Creative &amp; problem-solving spirit</a:t>
            </a:r>
          </a:p>
          <a:p>
            <a:pPr lvl="1"/>
            <a:r>
              <a:rPr lang="en-US" altLang="en-US" dirty="0"/>
              <a:t>Very motivating environment </a:t>
            </a:r>
            <a:br>
              <a:rPr lang="en-US" altLang="en-US" dirty="0"/>
            </a:br>
            <a:r>
              <a:rPr lang="en-US" altLang="en-US" dirty="0"/>
              <a:t>that meets worker’s </a:t>
            </a:r>
            <a:r>
              <a:rPr lang="en-US" altLang="en-US" dirty="0" smtClean="0"/>
              <a:t>basic </a:t>
            </a:r>
            <a:r>
              <a:rPr lang="en-US" altLang="en-US" dirty="0"/>
              <a:t>needs</a:t>
            </a:r>
          </a:p>
          <a:p>
            <a:pPr lvl="1"/>
            <a:endParaRPr lang="en-US" altLang="en-US" dirty="0"/>
          </a:p>
        </p:txBody>
      </p:sp>
      <p:sp>
        <p:nvSpPr>
          <p:cNvPr id="24581" name="Text Box 5"/>
          <p:cNvSpPr txBox="1">
            <a:spLocks noChangeArrowheads="1"/>
          </p:cNvSpPr>
          <p:nvPr/>
        </p:nvSpPr>
        <p:spPr bwMode="auto">
          <a:xfrm>
            <a:off x="6477000" y="43434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Analogy of a </a:t>
            </a:r>
            <a:r>
              <a:rPr lang="en-US" altLang="en-US" b="1" i="1"/>
              <a:t>NET</a:t>
            </a:r>
            <a:r>
              <a:rPr lang="en-US" altLang="en-US" i="1"/>
              <a:t>: </a:t>
            </a:r>
            <a:br>
              <a:rPr lang="en-US" altLang="en-US" i="1"/>
            </a:br>
            <a:r>
              <a:rPr lang="en-US" altLang="en-US" i="1"/>
              <a:t>the strength is derived from the many strands</a:t>
            </a:r>
          </a:p>
        </p:txBody>
      </p:sp>
      <p:pic>
        <p:nvPicPr>
          <p:cNvPr id="24582" name="Picture 6" descr="MP9004231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33600"/>
            <a:ext cx="2249488" cy="2249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252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F0000"/>
          </a:solidFill>
        </p:spPr>
        <p:txBody>
          <a:bodyPr/>
          <a:lstStyle/>
          <a:p>
            <a:r>
              <a:rPr lang="en-US" altLang="en-US" dirty="0"/>
              <a:t>Person Culture</a:t>
            </a:r>
          </a:p>
        </p:txBody>
      </p:sp>
      <p:sp>
        <p:nvSpPr>
          <p:cNvPr id="25603" name="Rectangle 3"/>
          <p:cNvSpPr>
            <a:spLocks noGrp="1" noChangeArrowheads="1"/>
          </p:cNvSpPr>
          <p:nvPr>
            <p:ph type="body" idx="1"/>
          </p:nvPr>
        </p:nvSpPr>
        <p:spPr>
          <a:xfrm>
            <a:off x="457200" y="1600200"/>
            <a:ext cx="8229600" cy="4953000"/>
          </a:xfrm>
          <a:solidFill>
            <a:schemeClr val="accent2">
              <a:lumMod val="40000"/>
              <a:lumOff val="60000"/>
            </a:schemeClr>
          </a:solidFill>
        </p:spPr>
        <p:txBody>
          <a:bodyPr/>
          <a:lstStyle/>
          <a:p>
            <a:r>
              <a:rPr lang="en-US" altLang="en-US" dirty="0"/>
              <a:t>Individuals are given the freedom to express themselves and make decisions</a:t>
            </a:r>
          </a:p>
          <a:p>
            <a:pPr>
              <a:buFont typeface="Wingdings" panose="05000000000000000000" pitchFamily="2" charset="2"/>
              <a:buNone/>
            </a:pPr>
            <a:r>
              <a:rPr lang="en-US" altLang="en-US" dirty="0"/>
              <a:t/>
            </a:r>
            <a:br>
              <a:rPr lang="en-US" altLang="en-US" dirty="0"/>
            </a:br>
            <a:r>
              <a:rPr lang="en-US" altLang="en-US" dirty="0"/>
              <a:t/>
            </a:r>
            <a:br>
              <a:rPr lang="en-US" altLang="en-US" dirty="0"/>
            </a:br>
            <a:endParaRPr lang="en-US" altLang="en-US" dirty="0"/>
          </a:p>
          <a:p>
            <a:pPr lvl="1"/>
            <a:r>
              <a:rPr lang="en-US" altLang="en-US" dirty="0"/>
              <a:t>Most creative type of culture</a:t>
            </a:r>
          </a:p>
          <a:p>
            <a:pPr lvl="1"/>
            <a:r>
              <a:rPr lang="en-US" altLang="en-US" dirty="0"/>
              <a:t>No emphasis on teamwork</a:t>
            </a:r>
          </a:p>
          <a:p>
            <a:pPr lvl="1"/>
            <a:r>
              <a:rPr lang="en-US" altLang="en-US" dirty="0">
                <a:solidFill>
                  <a:srgbClr val="FF0000"/>
                </a:solidFill>
                <a:effectLst>
                  <a:outerShdw blurRad="38100" dist="38100" dir="2700000" algn="tl">
                    <a:srgbClr val="000000"/>
                  </a:outerShdw>
                </a:effectLst>
              </a:rPr>
              <a:t>People who thrive here may find it difficult to work in a structured environment</a:t>
            </a:r>
          </a:p>
          <a:p>
            <a:pPr lvl="1"/>
            <a:endParaRPr lang="en-US" altLang="en-US" dirty="0">
              <a:solidFill>
                <a:srgbClr val="FF0000"/>
              </a:solidFill>
              <a:effectLst>
                <a:outerShdw blurRad="38100" dist="38100" dir="2700000" algn="tl">
                  <a:srgbClr val="000000"/>
                </a:outerShdw>
              </a:effectLst>
            </a:endParaRPr>
          </a:p>
        </p:txBody>
      </p:sp>
      <p:sp>
        <p:nvSpPr>
          <p:cNvPr id="25604" name="Text Box 4"/>
          <p:cNvSpPr txBox="1">
            <a:spLocks noChangeArrowheads="1"/>
          </p:cNvSpPr>
          <p:nvPr/>
        </p:nvSpPr>
        <p:spPr bwMode="auto">
          <a:xfrm>
            <a:off x="3429000" y="29718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Analogy of a </a:t>
            </a:r>
            <a:r>
              <a:rPr lang="en-US" altLang="en-US" b="1" i="1"/>
              <a:t>STARS</a:t>
            </a:r>
            <a:r>
              <a:rPr lang="en-US" altLang="en-US" i="1"/>
              <a:t>: </a:t>
            </a:r>
            <a:br>
              <a:rPr lang="en-US" altLang="en-US" i="1"/>
            </a:br>
            <a:r>
              <a:rPr lang="en-US" altLang="en-US" i="1"/>
              <a:t>each person is different and operates alone</a:t>
            </a:r>
          </a:p>
        </p:txBody>
      </p:sp>
      <p:pic>
        <p:nvPicPr>
          <p:cNvPr id="25607" name="Picture 7" descr="MC900438756[1]"/>
          <p:cNvPicPr>
            <a:picLocks noChangeAspect="1" noChangeArrowheads="1"/>
          </p:cNvPicPr>
          <p:nvPr/>
        </p:nvPicPr>
        <p:blipFill>
          <a:blip r:embed="rId3">
            <a:extLst>
              <a:ext uri="{28A0092B-C50C-407E-A947-70E740481C1C}">
                <a14:useLocalDpi xmlns:a14="http://schemas.microsoft.com/office/drawing/2010/main" val="0"/>
              </a:ext>
            </a:extLst>
          </a:blip>
          <a:srcRect t="62392" r="54370"/>
          <a:stretch>
            <a:fillRect/>
          </a:stretch>
        </p:blipFill>
        <p:spPr bwMode="auto">
          <a:xfrm>
            <a:off x="6324600" y="2895600"/>
            <a:ext cx="1949450" cy="2141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127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381000" y="228600"/>
            <a:ext cx="8347075" cy="69850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GB" sz="4000" dirty="0" smtClean="0"/>
              <a:t>KM &amp; CULTURE Relationship ?</a:t>
            </a:r>
          </a:p>
        </p:txBody>
      </p:sp>
      <p:sp>
        <p:nvSpPr>
          <p:cNvPr id="190467" name="Rectangle 3"/>
          <p:cNvSpPr>
            <a:spLocks noGrp="1" noChangeArrowheads="1"/>
          </p:cNvSpPr>
          <p:nvPr>
            <p:ph type="body" sz="half" idx="2"/>
          </p:nvPr>
        </p:nvSpPr>
        <p:spPr>
          <a:xfrm>
            <a:off x="228600" y="990600"/>
            <a:ext cx="8610600" cy="4413516"/>
          </a:xfr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t>There is a strong interaction relationship between organizational culture and knowledge Management</a:t>
            </a:r>
            <a:endParaRPr lang="en-GB" b="1" dirty="0" smtClean="0"/>
          </a:p>
          <a:p>
            <a:r>
              <a:rPr lang="en-GB" sz="2800" dirty="0" smtClean="0"/>
              <a:t>Organizational Culture greatly influences how an organization handles knowledge.</a:t>
            </a:r>
          </a:p>
          <a:p>
            <a:r>
              <a:rPr lang="en-GB" sz="2800" dirty="0" smtClean="0"/>
              <a:t>OC. can be functional to reduce need for rules and regulation etc.</a:t>
            </a:r>
          </a:p>
          <a:p>
            <a:r>
              <a:rPr lang="en-GB" sz="2800" dirty="0" smtClean="0"/>
              <a:t>OC. Can be dysfunctional – closed off, avoidance of new ideas etc.</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0466"/>
                                        </p:tgtEl>
                                        <p:attrNameLst>
                                          <p:attrName>style.visibility</p:attrName>
                                        </p:attrNameLst>
                                      </p:cBhvr>
                                      <p:to>
                                        <p:strVal val="visible"/>
                                      </p:to>
                                    </p:set>
                                    <p:anim to="" calcmode="lin" valueType="num">
                                      <p:cBhvr>
                                        <p:cTn id="7" dur="1" fill="hold"/>
                                        <p:tgtEl>
                                          <p:spTgt spid="1904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0467">
                                            <p:txEl>
                                              <p:pRg st="0" end="0"/>
                                            </p:txEl>
                                          </p:spTgt>
                                        </p:tgtEl>
                                        <p:attrNameLst>
                                          <p:attrName>style.visibility</p:attrName>
                                        </p:attrNameLst>
                                      </p:cBhvr>
                                      <p:to>
                                        <p:strVal val="visible"/>
                                      </p:to>
                                    </p:set>
                                    <p:anim to="" calcmode="lin" valueType="num">
                                      <p:cBhvr>
                                        <p:cTn id="12" dur="1" fill="hold"/>
                                        <p:tgtEl>
                                          <p:spTgt spid="19046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0467">
                                            <p:txEl>
                                              <p:pRg st="1" end="1"/>
                                            </p:txEl>
                                          </p:spTgt>
                                        </p:tgtEl>
                                        <p:attrNameLst>
                                          <p:attrName>style.visibility</p:attrName>
                                        </p:attrNameLst>
                                      </p:cBhvr>
                                      <p:to>
                                        <p:strVal val="visible"/>
                                      </p:to>
                                    </p:set>
                                    <p:anim to="" calcmode="lin" valueType="num">
                                      <p:cBhvr>
                                        <p:cTn id="17" dur="1" fill="hold"/>
                                        <p:tgtEl>
                                          <p:spTgt spid="19046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0467">
                                            <p:txEl>
                                              <p:pRg st="2" end="2"/>
                                            </p:txEl>
                                          </p:spTgt>
                                        </p:tgtEl>
                                        <p:attrNameLst>
                                          <p:attrName>style.visibility</p:attrName>
                                        </p:attrNameLst>
                                      </p:cBhvr>
                                      <p:to>
                                        <p:strVal val="visible"/>
                                      </p:to>
                                    </p:set>
                                    <p:anim to="" calcmode="lin" valueType="num">
                                      <p:cBhvr>
                                        <p:cTn id="22" dur="1" fill="hold"/>
                                        <p:tgtEl>
                                          <p:spTgt spid="19046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0467">
                                            <p:txEl>
                                              <p:pRg st="3" end="3"/>
                                            </p:txEl>
                                          </p:spTgt>
                                        </p:tgtEl>
                                        <p:attrNameLst>
                                          <p:attrName>style.visibility</p:attrName>
                                        </p:attrNameLst>
                                      </p:cBhvr>
                                      <p:to>
                                        <p:strVal val="visible"/>
                                      </p:to>
                                    </p:set>
                                    <p:anim to="" calcmode="lin" valueType="num">
                                      <p:cBhvr>
                                        <p:cTn id="27" dur="1" fill="hold"/>
                                        <p:tgtEl>
                                          <p:spTgt spid="19046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nimBg="1" autoUpdateAnimBg="0"/>
      <p:bldP spid="1904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219200"/>
            <a:ext cx="8229600" cy="4525963"/>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smtClean="0"/>
              <a:t>OC determines the social context (norms and practices), that determines " who is expected to control the knowledge, as well as who must share it, and who can hoard it.</a:t>
            </a:r>
          </a:p>
          <a:p>
            <a:endParaRPr lang="en-US" dirty="0" smtClean="0"/>
          </a:p>
          <a:p>
            <a:r>
              <a:rPr lang="en-US" dirty="0" smtClean="0"/>
              <a:t>OC. includes elements such as the management style, modes of communication, degree of formality in operating practice, which may affect attitudes and behaviors to KM activities.</a:t>
            </a:r>
            <a:endParaRPr lang="en-GB" dirty="0" smtClean="0"/>
          </a:p>
          <a:p>
            <a:endParaRPr lang="en-US" dirty="0" smtClean="0"/>
          </a:p>
          <a:p>
            <a:r>
              <a:rPr lang="en-US" dirty="0" smtClean="0"/>
              <a:t>OC sets the tone for much of what occurs within the organization, and influences KM  behaviors.</a:t>
            </a:r>
            <a:endParaRPr lang="ar-E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8683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200" b="1" dirty="0" smtClean="0"/>
              <a:t>The impact of organizational culture on km</a:t>
            </a:r>
            <a:r>
              <a:rPr lang="en-US" sz="3200" dirty="0" smtClean="0"/>
              <a:t/>
            </a:r>
            <a:br>
              <a:rPr lang="en-US" sz="3200" dirty="0" smtClean="0"/>
            </a:br>
            <a:endParaRPr lang="ar-EG" sz="3200" dirty="0"/>
          </a:p>
        </p:txBody>
      </p:sp>
      <p:sp>
        <p:nvSpPr>
          <p:cNvPr id="3" name="Content Placeholder 2"/>
          <p:cNvSpPr>
            <a:spLocks noGrp="1"/>
          </p:cNvSpPr>
          <p:nvPr>
            <p:ph idx="1"/>
          </p:nvPr>
        </p:nvSpPr>
        <p:spPr>
          <a:xfrm>
            <a:off x="457200" y="1143000"/>
            <a:ext cx="8229600" cy="4983163"/>
          </a:xfrm>
        </p:spPr>
        <p:txBody>
          <a:bodyPr/>
          <a:lstStyle/>
          <a:p>
            <a:pPr>
              <a:buNone/>
            </a:pPr>
            <a:endParaRPr lang="ar-EG" dirty="0"/>
          </a:p>
        </p:txBody>
      </p:sp>
      <p:pic>
        <p:nvPicPr>
          <p:cNvPr id="4" name="صورة 2"/>
          <p:cNvPicPr/>
          <p:nvPr/>
        </p:nvPicPr>
        <p:blipFill>
          <a:blip r:embed="rId3" cstate="print"/>
          <a:srcRect/>
          <a:stretch>
            <a:fillRect/>
          </a:stretch>
        </p:blipFill>
        <p:spPr bwMode="auto">
          <a:xfrm>
            <a:off x="228600" y="1524000"/>
            <a:ext cx="8458200" cy="5029200"/>
          </a:xfrm>
          <a:prstGeom prst="rect">
            <a:avLst/>
          </a:prstGeom>
          <a:ln w="228600" cap="sq" cmpd="thickThin">
            <a:solidFill>
              <a:srgbClr val="000000"/>
            </a:solidFill>
            <a:prstDash val="solid"/>
            <a:miter lim="800000"/>
          </a:ln>
          <a:effectLst>
            <a:innerShdw blurRad="76200">
              <a:srgbClr val="000000"/>
            </a:innerShdw>
          </a:effectLst>
        </p:spPr>
        <p:style>
          <a:lnRef idx="1">
            <a:schemeClr val="accent5"/>
          </a:lnRef>
          <a:fillRef idx="2">
            <a:schemeClr val="accent5"/>
          </a:fillRef>
          <a:effectRef idx="1">
            <a:schemeClr val="accent5"/>
          </a:effectRef>
          <a:fontRef idx="minor">
            <a:schemeClr val="dk1"/>
          </a:fontRef>
        </p:style>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43000"/>
            <a:ext cx="8229600" cy="4525963"/>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3500" b="1" dirty="0" smtClean="0"/>
              <a:t>Empirically, organizational culture can be seen as a double-edged sword;</a:t>
            </a:r>
          </a:p>
          <a:p>
            <a:r>
              <a:rPr lang="en-US" dirty="0" smtClean="0"/>
              <a:t> </a:t>
            </a:r>
            <a:r>
              <a:rPr lang="en-US" b="1" u="sng" dirty="0" smtClean="0">
                <a:solidFill>
                  <a:srgbClr val="FF0000"/>
                </a:solidFill>
              </a:rPr>
              <a:t>On one hand </a:t>
            </a:r>
            <a:r>
              <a:rPr lang="en-US" dirty="0" smtClean="0"/>
              <a:t>it is the key influence on successful km, . </a:t>
            </a:r>
            <a:r>
              <a:rPr lang="en-US" b="1" u="sng" dirty="0" smtClean="0">
                <a:solidFill>
                  <a:srgbClr val="FF0000"/>
                </a:solidFill>
              </a:rPr>
              <a:t>On other hand</a:t>
            </a:r>
            <a:r>
              <a:rPr lang="en-US" dirty="0" smtClean="0"/>
              <a:t>, OC is the main barriers and challenges to km initiatives.</a:t>
            </a:r>
          </a:p>
          <a:p>
            <a:r>
              <a:rPr lang="en-US" dirty="0" smtClean="0"/>
              <a:t>Consequently; a fundamental managerial role of the km should be to foster the underlying culture that support the successful km.</a:t>
            </a:r>
          </a:p>
          <a:p>
            <a:r>
              <a:rPr lang="en-US" dirty="0" smtClean="0"/>
              <a:t>Overtime the km can become an integral aspect of the organizational culture.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LEARNING OBJECTIVES</a:t>
            </a:r>
            <a:endParaRPr lang="ar-EG"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To explain the nature of organisational culture</a:t>
            </a:r>
          </a:p>
          <a:p>
            <a:r>
              <a:rPr lang="en-GB" dirty="0" smtClean="0"/>
              <a:t>To describe different typologies of organisational culture and their roles in knowledge processes</a:t>
            </a:r>
          </a:p>
          <a:p>
            <a:r>
              <a:rPr lang="en-GB" dirty="0" smtClean="0"/>
              <a:t>To discuss the nature of communities of practice and the importance of storytelling</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GB" dirty="0" smtClean="0"/>
              <a:t>DEFINITIONS OF KNOWLEDGE   CULTURE </a:t>
            </a:r>
            <a:endParaRPr lang="ar-EG"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t>A knowledge culture “ is one particular variety of organizational culture representing a way of organizational life that enables and motivates people to create, share and utilize knowledge for the benefit and enduring success of the organization" </a:t>
            </a:r>
          </a:p>
          <a:p>
            <a:r>
              <a:rPr lang="en-US" dirty="0" smtClean="0"/>
              <a:t>It is called also; K- sharing culture , K-friendly culture  , K-learning culture ,and  Innovative - culture . </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Building Knowledge Culture</a:t>
            </a:r>
            <a:endParaRPr lang="ar-EG"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Most organizations have taken the wrong approach by attempting to modify an organization's culture to fit with the objectives of a km initiative which is the main reason for failure,   </a:t>
            </a:r>
          </a:p>
          <a:p>
            <a:r>
              <a:rPr lang="en-US" dirty="0" smtClean="0"/>
              <a:t>For organizations to success in km initiative, they must build their km approach to fit their culture rather than the vice versa.</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219200"/>
            <a:ext cx="8229600" cy="4525963"/>
          </a:xfrm>
        </p:spPr>
        <p:style>
          <a:lnRef idx="1">
            <a:schemeClr val="accent2"/>
          </a:lnRef>
          <a:fillRef idx="2">
            <a:schemeClr val="accent2"/>
          </a:fillRef>
          <a:effectRef idx="1">
            <a:schemeClr val="accent2"/>
          </a:effectRef>
          <a:fontRef idx="minor">
            <a:schemeClr val="dk1"/>
          </a:fontRef>
        </p:style>
        <p:txBody>
          <a:bodyPr/>
          <a:lstStyle/>
          <a:p>
            <a:r>
              <a:rPr lang="en-US" dirty="0" smtClean="0"/>
              <a:t>Actually the successful approach of building k. culture is depending on the ability of managing culture change, which is not easy yet, due to the existence of subcultures.</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Knowledge Culture Components </a:t>
            </a:r>
            <a:endParaRPr lang="ar-EG" b="1" dirty="0"/>
          </a:p>
        </p:txBody>
      </p:sp>
      <p:sp>
        <p:nvSpPr>
          <p:cNvPr id="3" name="Content Placeholder 2"/>
          <p:cNvSpPr>
            <a:spLocks noGrp="1"/>
          </p:cNvSpPr>
          <p:nvPr>
            <p:ph idx="1"/>
          </p:nvPr>
        </p:nvSpPr>
        <p:spPr>
          <a:xfrm>
            <a:off x="457200" y="1600201"/>
            <a:ext cx="8229600" cy="3505200"/>
          </a:xfrm>
        </p:spPr>
        <p:style>
          <a:lnRef idx="1">
            <a:schemeClr val="accent2"/>
          </a:lnRef>
          <a:fillRef idx="2">
            <a:schemeClr val="accent2"/>
          </a:fillRef>
          <a:effectRef idx="1">
            <a:schemeClr val="accent2"/>
          </a:effectRef>
          <a:fontRef idx="minor">
            <a:schemeClr val="dk1"/>
          </a:fontRef>
        </p:style>
        <p:txBody>
          <a:bodyPr>
            <a:normAutofit/>
          </a:bodyPr>
          <a:lstStyle/>
          <a:p>
            <a:pPr algn="ctr">
              <a:buFont typeface="Wingdings" pitchFamily="2" charset="2"/>
              <a:buChar char="q"/>
            </a:pPr>
            <a:r>
              <a:rPr lang="en-US" sz="4400" b="1" dirty="0" smtClean="0">
                <a:solidFill>
                  <a:srgbClr val="0070C0"/>
                </a:solidFill>
              </a:rPr>
              <a:t>Learning culture </a:t>
            </a:r>
          </a:p>
          <a:p>
            <a:pPr algn="ctr">
              <a:buFont typeface="Wingdings" pitchFamily="2" charset="2"/>
              <a:buChar char="q"/>
            </a:pPr>
            <a:r>
              <a:rPr lang="en-US" sz="4400" b="1" dirty="0" smtClean="0">
                <a:solidFill>
                  <a:srgbClr val="0070C0"/>
                </a:solidFill>
              </a:rPr>
              <a:t>Sharing culture </a:t>
            </a:r>
          </a:p>
          <a:p>
            <a:pPr algn="ctr">
              <a:buFont typeface="Wingdings" pitchFamily="2" charset="2"/>
              <a:buChar char="q"/>
            </a:pPr>
            <a:r>
              <a:rPr lang="en-US" sz="4400" b="1" dirty="0" smtClean="0">
                <a:solidFill>
                  <a:srgbClr val="0070C0"/>
                </a:solidFill>
              </a:rPr>
              <a:t>Doing culture </a:t>
            </a:r>
            <a:endParaRPr lang="ar-EG" sz="4400"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smtClean="0"/>
              <a:t>Learning Culture and K. Creation </a:t>
            </a:r>
            <a:r>
              <a:rPr lang="en-US" dirty="0" smtClean="0"/>
              <a:t/>
            </a:r>
            <a:br>
              <a:rPr lang="en-US" dirty="0" smtClean="0"/>
            </a:br>
            <a:endParaRPr lang="ar-EG" dirty="0"/>
          </a:p>
        </p:txBody>
      </p:sp>
      <p:sp>
        <p:nvSpPr>
          <p:cNvPr id="3" name="Content Placeholder 2"/>
          <p:cNvSpPr>
            <a:spLocks noGrp="1"/>
          </p:cNvSpPr>
          <p:nvPr>
            <p:ph idx="1"/>
          </p:nvPr>
        </p:nvSpPr>
        <p:spPr>
          <a:solidFill>
            <a:schemeClr val="bg1">
              <a:lumMod val="95000"/>
            </a:schemeClr>
          </a:solidFill>
        </p:spPr>
        <p:style>
          <a:lnRef idx="0">
            <a:scrgbClr r="0" g="0" b="0"/>
          </a:lnRef>
          <a:fillRef idx="1001">
            <a:schemeClr val="lt1"/>
          </a:fillRef>
          <a:effectRef idx="0">
            <a:scrgbClr r="0" g="0" b="0"/>
          </a:effectRef>
          <a:fontRef idx="major"/>
        </p:style>
        <p:txBody>
          <a:bodyPr>
            <a:normAutofit fontScale="77500" lnSpcReduction="20000"/>
          </a:bodyPr>
          <a:lstStyle/>
          <a:p>
            <a:r>
              <a:rPr lang="en-US" dirty="0" smtClean="0"/>
              <a:t>Knowledge  creation process is a learning process in which the creation of new knowledge  is a socially constructed process that occurs through informal human network . </a:t>
            </a:r>
          </a:p>
          <a:p>
            <a:r>
              <a:rPr lang="en-US" dirty="0" smtClean="0"/>
              <a:t>To push the individual knowledge  into  organizational purpose, an organization should develop an environment that support the   integration between its members. </a:t>
            </a:r>
          </a:p>
          <a:p>
            <a:r>
              <a:rPr lang="en-US" dirty="0" smtClean="0"/>
              <a:t>An organization should  also encourages its people to coordinate their interactions in a meaningful way to expand its collective knowledge, and increase their desire to learn from each other  </a:t>
            </a:r>
          </a:p>
          <a:p>
            <a:r>
              <a:rPr lang="en-US" dirty="0" smtClean="0"/>
              <a:t>A learning-culture is playing  an important role  </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u="sng" dirty="0" smtClean="0">
                <a:solidFill>
                  <a:srgbClr val="0070C0"/>
                </a:solidFill>
              </a:rPr>
              <a:t>learning-culture </a:t>
            </a:r>
            <a:br>
              <a:rPr lang="en-US" b="1" u="sng" dirty="0" smtClean="0">
                <a:solidFill>
                  <a:srgbClr val="0070C0"/>
                </a:solidFill>
              </a:rPr>
            </a:b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514350" indent="-514350">
              <a:buFont typeface="+mj-lt"/>
              <a:buAutoNum type="arabicParenR"/>
            </a:pPr>
            <a:r>
              <a:rPr lang="en-US" dirty="0" smtClean="0"/>
              <a:t>open informal and formal channels to dialectical thinking, debates, and critiques, which are important in fostering learning.</a:t>
            </a:r>
          </a:p>
          <a:p>
            <a:pPr marL="514350" indent="-514350">
              <a:buFont typeface="+mj-lt"/>
              <a:buAutoNum type="arabicParenR"/>
            </a:pPr>
            <a:r>
              <a:rPr lang="en-US" dirty="0" smtClean="0"/>
              <a:t> Enable people to manage the knowledge review process effectively. </a:t>
            </a:r>
          </a:p>
          <a:p>
            <a:pPr marL="514350" indent="-514350">
              <a:buFont typeface="+mj-lt"/>
              <a:buAutoNum type="arabicParenR"/>
            </a:pPr>
            <a:r>
              <a:rPr lang="en-US" dirty="0" smtClean="0"/>
              <a:t> It also can directly increase the individual learning capability. </a:t>
            </a:r>
            <a:endParaRPr lang="ar-EG" dirty="0"/>
          </a:p>
        </p:txBody>
      </p:sp>
      <p:pic>
        <p:nvPicPr>
          <p:cNvPr id="27650" name="Picture 2" descr="https://encrypted-tbn3.gstatic.com/images?q=tbn:ANd9GcTaDPyehR9pW6mMwjKr9hn-ln6n5vDY9CAvBs_diZMZEE8cYTwb1-U1Kps">
            <a:hlinkClick r:id="rId3"/>
          </p:cNvPr>
          <p:cNvPicPr>
            <a:picLocks noChangeAspect="1" noChangeArrowheads="1"/>
          </p:cNvPicPr>
          <p:nvPr/>
        </p:nvPicPr>
        <p:blipFill>
          <a:blip r:embed="rId4" cstate="print"/>
          <a:srcRect/>
          <a:stretch>
            <a:fillRect/>
          </a:stretch>
        </p:blipFill>
        <p:spPr bwMode="auto">
          <a:xfrm>
            <a:off x="6400800" y="304800"/>
            <a:ext cx="2209800" cy="1066801"/>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dirty="0" smtClean="0"/>
              <a:t>CONCEPT OF Ba &amp; K. creation</a:t>
            </a:r>
            <a:br>
              <a:rPr lang="en-GB" dirty="0" smtClean="0"/>
            </a:br>
            <a:r>
              <a:rPr lang="en-GB" dirty="0" smtClean="0"/>
              <a:t>(Nonaka &amp; Konno, 1998)</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nSpc>
                <a:spcPct val="90000"/>
              </a:lnSpc>
            </a:pPr>
            <a:r>
              <a:rPr lang="en-GB" b="1" u="sng" dirty="0" smtClean="0">
                <a:solidFill>
                  <a:srgbClr val="0070C0"/>
                </a:solidFill>
              </a:rPr>
              <a:t>Originating Ba </a:t>
            </a:r>
            <a:r>
              <a:rPr lang="en-GB" dirty="0" smtClean="0"/>
              <a:t>– individuals share feelings, emotions and experiences (socialization)</a:t>
            </a:r>
          </a:p>
          <a:p>
            <a:pPr>
              <a:lnSpc>
                <a:spcPct val="90000"/>
              </a:lnSpc>
            </a:pPr>
            <a:r>
              <a:rPr lang="en-GB" b="1" u="sng" dirty="0" smtClean="0">
                <a:solidFill>
                  <a:srgbClr val="0070C0"/>
                </a:solidFill>
              </a:rPr>
              <a:t>Interacting Ba </a:t>
            </a:r>
            <a:r>
              <a:rPr lang="en-GB" dirty="0" smtClean="0"/>
              <a:t>– selecting people with right mix of knowledge and capabilities (externalization)</a:t>
            </a:r>
          </a:p>
          <a:p>
            <a:pPr>
              <a:lnSpc>
                <a:spcPct val="90000"/>
              </a:lnSpc>
            </a:pPr>
            <a:r>
              <a:rPr lang="en-GB" b="1" u="sng" dirty="0" smtClean="0">
                <a:solidFill>
                  <a:srgbClr val="0070C0"/>
                </a:solidFill>
              </a:rPr>
              <a:t>Cyber Ba </a:t>
            </a:r>
            <a:r>
              <a:rPr lang="en-GB" dirty="0" smtClean="0"/>
              <a:t>– virtual space of interaction supported by ICT (combination)</a:t>
            </a:r>
          </a:p>
          <a:p>
            <a:pPr>
              <a:lnSpc>
                <a:spcPct val="90000"/>
              </a:lnSpc>
            </a:pPr>
            <a:r>
              <a:rPr lang="en-GB" b="1" u="sng" dirty="0" smtClean="0">
                <a:solidFill>
                  <a:srgbClr val="0070C0"/>
                </a:solidFill>
              </a:rPr>
              <a:t>Exercising Ba </a:t>
            </a:r>
            <a:r>
              <a:rPr lang="en-GB" dirty="0" smtClean="0"/>
              <a:t>– focused training with mentors and colleagues (internalization)</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95288" y="266700"/>
            <a:ext cx="8353425" cy="1028700"/>
          </a:xfrm>
        </p:spPr>
        <p:style>
          <a:lnRef idx="1">
            <a:schemeClr val="accent2"/>
          </a:lnRef>
          <a:fillRef idx="2">
            <a:schemeClr val="accent2"/>
          </a:fillRef>
          <a:effectRef idx="1">
            <a:schemeClr val="accent2"/>
          </a:effectRef>
          <a:fontRef idx="minor">
            <a:schemeClr val="dk1"/>
          </a:fontRef>
        </p:style>
        <p:txBody>
          <a:bodyPr>
            <a:normAutofit/>
          </a:bodyPr>
          <a:lstStyle/>
          <a:p>
            <a:r>
              <a:rPr lang="en-GB" sz="3200" b="1" dirty="0" smtClean="0"/>
              <a:t>Learning culture &amp; Knowledge creation process </a:t>
            </a:r>
          </a:p>
        </p:txBody>
      </p:sp>
      <p:sp>
        <p:nvSpPr>
          <p:cNvPr id="13315" name="Text Box 6"/>
          <p:cNvSpPr txBox="1">
            <a:spLocks noChangeArrowheads="1"/>
          </p:cNvSpPr>
          <p:nvPr/>
        </p:nvSpPr>
        <p:spPr bwMode="auto">
          <a:xfrm>
            <a:off x="290513" y="5884863"/>
            <a:ext cx="8458200" cy="641350"/>
          </a:xfrm>
          <a:prstGeom prst="rect">
            <a:avLst/>
          </a:prstGeom>
          <a:noFill/>
          <a:ln w="9525">
            <a:noFill/>
            <a:miter lim="800000"/>
            <a:headEnd/>
            <a:tailEnd/>
          </a:ln>
        </p:spPr>
        <p:txBody>
          <a:bodyPr>
            <a:spAutoFit/>
          </a:bodyPr>
          <a:lstStyle/>
          <a:p>
            <a:r>
              <a:rPr lang="en-US" sz="1200">
                <a:solidFill>
                  <a:srgbClr val="000000"/>
                </a:solidFill>
                <a:latin typeface="Arial" pitchFamily="34" charset="0"/>
              </a:rPr>
              <a:t>Figure 9.8</a:t>
            </a:r>
            <a:r>
              <a:rPr lang="en-US" sz="1800">
                <a:solidFill>
                  <a:srgbClr val="000000"/>
                </a:solidFill>
                <a:latin typeface="Arial" pitchFamily="34" charset="0"/>
              </a:rPr>
              <a:t>  The zone of knowledge creation and the dialectic between cooperation and competitive cultures</a:t>
            </a:r>
          </a:p>
        </p:txBody>
      </p:sp>
      <p:pic>
        <p:nvPicPr>
          <p:cNvPr id="13316" name="Picture 7" descr="M09NF008"/>
          <p:cNvPicPr>
            <a:picLocks noChangeAspect="1" noChangeArrowheads="1"/>
          </p:cNvPicPr>
          <p:nvPr/>
        </p:nvPicPr>
        <p:blipFill>
          <a:blip r:embed="rId4" cstate="print"/>
          <a:srcRect/>
          <a:stretch>
            <a:fillRect/>
          </a:stretch>
        </p:blipFill>
        <p:spPr bwMode="auto">
          <a:xfrm>
            <a:off x="457201" y="1762124"/>
            <a:ext cx="8229599" cy="4019550"/>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to="" calcmode="lin" valueType="num">
                                      <p:cBhvr>
                                        <p:cTn id="7" dur="1" fill="hold"/>
                                        <p:tgtEl>
                                          <p:spTgt spid="2314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u="sng" dirty="0" smtClean="0"/>
              <a:t>Sharing Culture and K. dissemination </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dirty="0" smtClean="0"/>
              <a:t>knowledge sharing is an important aspects of knowledge  dissemination process .</a:t>
            </a:r>
          </a:p>
          <a:p>
            <a:r>
              <a:rPr lang="en-US" dirty="0" smtClean="0"/>
              <a:t>K. sharing involves organizational members willingly contributing their knowledge  to organizational memory. </a:t>
            </a:r>
          </a:p>
          <a:p>
            <a:r>
              <a:rPr lang="en-US" dirty="0" smtClean="0"/>
              <a:t>Sharing culture will influence whether individual view their knowledge  as a personal possession or as an organizational assets.</a:t>
            </a:r>
          </a:p>
          <a:p>
            <a:r>
              <a:rPr lang="en-US" dirty="0" smtClean="0"/>
              <a:t>It will stimulus individuals to share the knowledge</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Sharing culture </a:t>
            </a:r>
            <a:endParaRPr lang="ar-EG"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dirty="0" smtClean="0"/>
              <a:t>Regarding to the tacit </a:t>
            </a:r>
            <a:r>
              <a:rPr lang="en-US" dirty="0" err="1" smtClean="0"/>
              <a:t>ness</a:t>
            </a:r>
            <a:r>
              <a:rPr lang="en-US" dirty="0" smtClean="0"/>
              <a:t> of knowledge; Sharing -culture will help to establish a shared context between both sources and recipients of knowledge through which the caring relationships,  </a:t>
            </a:r>
          </a:p>
          <a:p>
            <a:r>
              <a:rPr lang="en-US" dirty="0" smtClean="0"/>
              <a:t>One problem with knowledge sharing is that employees maybe unable to determine the long term benefits to be achieved from sharing their personal insights, expertise and ideas with others .</a:t>
            </a:r>
          </a:p>
          <a:p>
            <a:r>
              <a:rPr lang="en-US" dirty="0" smtClean="0"/>
              <a:t> So through the sharing culture which embodiment high degree of loyalty and reward orientation, employees can be more trusted that the sharing of knowledge  will  benefit everyone in the company .   </a:t>
            </a:r>
          </a:p>
          <a:p>
            <a:endParaRPr lang="ar-EG" dirty="0"/>
          </a:p>
        </p:txBody>
      </p:sp>
      <p:pic>
        <p:nvPicPr>
          <p:cNvPr id="22530" name="Picture 2" descr="https://encrypted-tbn1.gstatic.com/images?q=tbn:ANd9GcR4hmeA6w5aLu3Zzd9wio9nRMvT7MSDg0JDsaqy_ZeM_9_HPKTrKfE8PKk">
            <a:hlinkClick r:id="rId3"/>
          </p:cNvPr>
          <p:cNvPicPr>
            <a:picLocks noChangeAspect="1" noChangeArrowheads="1"/>
          </p:cNvPicPr>
          <p:nvPr/>
        </p:nvPicPr>
        <p:blipFill>
          <a:blip r:embed="rId4" cstate="print"/>
          <a:srcRect/>
          <a:stretch>
            <a:fillRect/>
          </a:stretch>
        </p:blipFill>
        <p:spPr bwMode="auto">
          <a:xfrm>
            <a:off x="6705600" y="228600"/>
            <a:ext cx="1905000" cy="1181100"/>
          </a:xfrm>
          <a:prstGeom prst="rect">
            <a:avLst/>
          </a:prstGeom>
          <a:noFill/>
        </p:spPr>
      </p:pic>
      <p:pic>
        <p:nvPicPr>
          <p:cNvPr id="22532" name="Picture 4" descr="https://encrypted-tbn0.gstatic.com/images?q=tbn:ANd9GcSLB9UjVPiBRak7lH-gsiCO5177z8C3eGwXUJPqReOUH4_1xXOicEHWWj7X">
            <a:hlinkClick r:id="rId5"/>
          </p:cNvPr>
          <p:cNvPicPr>
            <a:picLocks noChangeAspect="1" noChangeArrowheads="1"/>
          </p:cNvPicPr>
          <p:nvPr/>
        </p:nvPicPr>
        <p:blipFill>
          <a:blip r:embed="rId6" cstate="print"/>
          <a:srcRect/>
          <a:stretch>
            <a:fillRect/>
          </a:stretch>
        </p:blipFill>
        <p:spPr bwMode="auto">
          <a:xfrm>
            <a:off x="304800" y="152400"/>
            <a:ext cx="2209800" cy="13716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GB" dirty="0" smtClean="0"/>
              <a:t>BUZZ GROUPS</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GB" dirty="0" smtClean="0"/>
              <a:t>Think of an environment with which you are familiar – work, University, home etc.</a:t>
            </a:r>
          </a:p>
          <a:p>
            <a:r>
              <a:rPr lang="en-GB" dirty="0" smtClean="0"/>
              <a:t>How would you describe the culture of your chosen environment?  </a:t>
            </a:r>
          </a:p>
          <a:p>
            <a:r>
              <a:rPr lang="en-GB" dirty="0" smtClean="0"/>
              <a:t>What are the similarities and differences between the culture of this environment (KSU) and another one from your experiences?</a:t>
            </a:r>
          </a:p>
          <a:p>
            <a:r>
              <a:rPr lang="en-GB" dirty="0" smtClean="0"/>
              <a:t>What would you try to change in the culture of your chosen environment and why?</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69888" y="238125"/>
            <a:ext cx="8404225" cy="13081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sz="4000" dirty="0" smtClean="0"/>
              <a:t>WILLINGNESS TO SHARE KNOWLEDGE </a:t>
            </a:r>
            <a:br>
              <a:rPr lang="en-GB" sz="4000" dirty="0" smtClean="0"/>
            </a:br>
            <a:r>
              <a:rPr lang="en-GB" sz="4000" dirty="0" smtClean="0"/>
              <a:t>(Von Krogh, 1998)</a:t>
            </a:r>
          </a:p>
        </p:txBody>
      </p:sp>
      <p:sp>
        <p:nvSpPr>
          <p:cNvPr id="191491" name="Rectangle 3"/>
          <p:cNvSpPr>
            <a:spLocks noGrp="1" noChangeArrowheads="1"/>
          </p:cNvSpPr>
          <p:nvPr>
            <p:ph type="body" sz="half" idx="2"/>
          </p:nvPr>
        </p:nvSpPr>
        <p:spPr>
          <a:xfrm>
            <a:off x="373063" y="1789113"/>
            <a:ext cx="8375650" cy="3592512"/>
          </a:xfrm>
        </p:spPr>
        <p:style>
          <a:lnRef idx="1">
            <a:schemeClr val="accent4"/>
          </a:lnRef>
          <a:fillRef idx="2">
            <a:schemeClr val="accent4"/>
          </a:fillRef>
          <a:effectRef idx="1">
            <a:schemeClr val="accent4"/>
          </a:effectRef>
          <a:fontRef idx="minor">
            <a:schemeClr val="dk1"/>
          </a:fontRef>
        </p:style>
        <p:txBody>
          <a:bodyPr>
            <a:spAutoFit/>
          </a:bodyPr>
          <a:lstStyle/>
          <a:p>
            <a:r>
              <a:rPr lang="en-GB" sz="2800" dirty="0" smtClean="0"/>
              <a:t>Concept of ‘care’ influences knowledge sharing </a:t>
            </a:r>
          </a:p>
          <a:p>
            <a:r>
              <a:rPr lang="en-GB" sz="2800" dirty="0" smtClean="0"/>
              <a:t>Mutual trust</a:t>
            </a:r>
          </a:p>
          <a:p>
            <a:r>
              <a:rPr lang="en-GB" sz="2800" dirty="0" smtClean="0"/>
              <a:t>Active empathy</a:t>
            </a:r>
          </a:p>
          <a:p>
            <a:r>
              <a:rPr lang="en-GB" sz="2800" dirty="0" smtClean="0"/>
              <a:t>Access to help – directly</a:t>
            </a:r>
          </a:p>
          <a:p>
            <a:r>
              <a:rPr lang="en-GB" sz="2800" dirty="0" smtClean="0"/>
              <a:t>Lenience in judgement, i.e. criticisms</a:t>
            </a:r>
          </a:p>
          <a:p>
            <a:r>
              <a:rPr lang="en-GB" sz="2800" dirty="0" smtClean="0"/>
              <a:t>Courage – voice opinions and give feedback</a:t>
            </a:r>
          </a:p>
          <a:p>
            <a:r>
              <a:rPr lang="en-GB" sz="2800" dirty="0" smtClean="0"/>
              <a:t>Sharing to help people grow</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1490"/>
                                        </p:tgtEl>
                                        <p:attrNameLst>
                                          <p:attrName>style.visibility</p:attrName>
                                        </p:attrNameLst>
                                      </p:cBhvr>
                                      <p:to>
                                        <p:strVal val="visible"/>
                                      </p:to>
                                    </p:set>
                                    <p:anim to="" calcmode="lin" valueType="num">
                                      <p:cBhvr>
                                        <p:cTn id="7" dur="1" fill="hold"/>
                                        <p:tgtEl>
                                          <p:spTgt spid="1914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1491">
                                            <p:txEl>
                                              <p:pRg st="0" end="0"/>
                                            </p:txEl>
                                          </p:spTgt>
                                        </p:tgtEl>
                                        <p:attrNameLst>
                                          <p:attrName>style.visibility</p:attrName>
                                        </p:attrNameLst>
                                      </p:cBhvr>
                                      <p:to>
                                        <p:strVal val="visible"/>
                                      </p:to>
                                    </p:set>
                                    <p:anim to="" calcmode="lin" valueType="num">
                                      <p:cBhvr>
                                        <p:cTn id="12" dur="1" fill="hold"/>
                                        <p:tgtEl>
                                          <p:spTgt spid="19149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1491">
                                            <p:txEl>
                                              <p:pRg st="1" end="1"/>
                                            </p:txEl>
                                          </p:spTgt>
                                        </p:tgtEl>
                                        <p:attrNameLst>
                                          <p:attrName>style.visibility</p:attrName>
                                        </p:attrNameLst>
                                      </p:cBhvr>
                                      <p:to>
                                        <p:strVal val="visible"/>
                                      </p:to>
                                    </p:set>
                                    <p:anim to="" calcmode="lin" valueType="num">
                                      <p:cBhvr>
                                        <p:cTn id="17" dur="1" fill="hold"/>
                                        <p:tgtEl>
                                          <p:spTgt spid="19149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1491">
                                            <p:txEl>
                                              <p:pRg st="2" end="2"/>
                                            </p:txEl>
                                          </p:spTgt>
                                        </p:tgtEl>
                                        <p:attrNameLst>
                                          <p:attrName>style.visibility</p:attrName>
                                        </p:attrNameLst>
                                      </p:cBhvr>
                                      <p:to>
                                        <p:strVal val="visible"/>
                                      </p:to>
                                    </p:set>
                                    <p:anim to="" calcmode="lin" valueType="num">
                                      <p:cBhvr>
                                        <p:cTn id="22" dur="1" fill="hold"/>
                                        <p:tgtEl>
                                          <p:spTgt spid="19149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1491">
                                            <p:txEl>
                                              <p:pRg st="3" end="3"/>
                                            </p:txEl>
                                          </p:spTgt>
                                        </p:tgtEl>
                                        <p:attrNameLst>
                                          <p:attrName>style.visibility</p:attrName>
                                        </p:attrNameLst>
                                      </p:cBhvr>
                                      <p:to>
                                        <p:strVal val="visible"/>
                                      </p:to>
                                    </p:set>
                                    <p:anim to="" calcmode="lin" valueType="num">
                                      <p:cBhvr>
                                        <p:cTn id="27" dur="1" fill="hold"/>
                                        <p:tgtEl>
                                          <p:spTgt spid="19149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91491">
                                            <p:txEl>
                                              <p:pRg st="4" end="4"/>
                                            </p:txEl>
                                          </p:spTgt>
                                        </p:tgtEl>
                                        <p:attrNameLst>
                                          <p:attrName>style.visibility</p:attrName>
                                        </p:attrNameLst>
                                      </p:cBhvr>
                                      <p:to>
                                        <p:strVal val="visible"/>
                                      </p:to>
                                    </p:set>
                                    <p:anim to="" calcmode="lin" valueType="num">
                                      <p:cBhvr>
                                        <p:cTn id="32" dur="1" fill="hold"/>
                                        <p:tgtEl>
                                          <p:spTgt spid="19149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91491">
                                            <p:txEl>
                                              <p:pRg st="5" end="5"/>
                                            </p:txEl>
                                          </p:spTgt>
                                        </p:tgtEl>
                                        <p:attrNameLst>
                                          <p:attrName>style.visibility</p:attrName>
                                        </p:attrNameLst>
                                      </p:cBhvr>
                                      <p:to>
                                        <p:strVal val="visible"/>
                                      </p:to>
                                    </p:set>
                                    <p:anim to="" calcmode="lin" valueType="num">
                                      <p:cBhvr>
                                        <p:cTn id="37" dur="1" fill="hold"/>
                                        <p:tgtEl>
                                          <p:spTgt spid="19149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191491">
                                            <p:txEl>
                                              <p:pRg st="6" end="6"/>
                                            </p:txEl>
                                          </p:spTgt>
                                        </p:tgtEl>
                                        <p:attrNameLst>
                                          <p:attrName>style.visibility</p:attrName>
                                        </p:attrNameLst>
                                      </p:cBhvr>
                                      <p:to>
                                        <p:strVal val="visible"/>
                                      </p:to>
                                    </p:set>
                                    <p:anim to="" calcmode="lin" valueType="num">
                                      <p:cBhvr>
                                        <p:cTn id="42" dur="1" fill="hold"/>
                                        <p:tgtEl>
                                          <p:spTgt spid="1914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autoUpdateAnimBg="0"/>
      <p:bldP spid="1914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74663" y="231775"/>
            <a:ext cx="8194675" cy="124777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sz="3800" dirty="0" smtClean="0"/>
              <a:t>INSTRUMENTS TO MAKE ‘CARE’ WIDESPREAD (Von Krogh, 1998)</a:t>
            </a:r>
          </a:p>
        </p:txBody>
      </p:sp>
      <p:sp>
        <p:nvSpPr>
          <p:cNvPr id="193539" name="Rectangle 3"/>
          <p:cNvSpPr>
            <a:spLocks noGrp="1" noChangeArrowheads="1"/>
          </p:cNvSpPr>
          <p:nvPr>
            <p:ph type="body" sz="half" idx="2"/>
          </p:nvPr>
        </p:nvSpPr>
        <p:spPr>
          <a:xfrm>
            <a:off x="373063" y="1814513"/>
            <a:ext cx="8374062" cy="3453253"/>
          </a:xfrm>
        </p:spPr>
        <p:style>
          <a:lnRef idx="1">
            <a:schemeClr val="accent4"/>
          </a:lnRef>
          <a:fillRef idx="2">
            <a:schemeClr val="accent4"/>
          </a:fillRef>
          <a:effectRef idx="1">
            <a:schemeClr val="accent4"/>
          </a:effectRef>
          <a:fontRef idx="minor">
            <a:schemeClr val="dk1"/>
          </a:fontRef>
        </p:style>
        <p:txBody>
          <a:bodyPr>
            <a:spAutoFit/>
          </a:bodyPr>
          <a:lstStyle/>
          <a:p>
            <a:pPr>
              <a:lnSpc>
                <a:spcPct val="85000"/>
              </a:lnSpc>
            </a:pPr>
            <a:r>
              <a:rPr lang="en-GB" sz="2800" dirty="0" smtClean="0"/>
              <a:t>Incentive system rewarding cooperation or behaviour that shows care.</a:t>
            </a:r>
          </a:p>
          <a:p>
            <a:pPr>
              <a:lnSpc>
                <a:spcPct val="85000"/>
              </a:lnSpc>
            </a:pPr>
            <a:r>
              <a:rPr lang="en-GB" sz="2800" dirty="0" smtClean="0"/>
              <a:t>Mentoring programs.</a:t>
            </a:r>
          </a:p>
          <a:p>
            <a:pPr>
              <a:lnSpc>
                <a:spcPct val="85000"/>
              </a:lnSpc>
            </a:pPr>
            <a:r>
              <a:rPr lang="en-GB" sz="2800" dirty="0" smtClean="0"/>
              <a:t>Knowledge sharing and caring behaviour as part of employee assessments and career management.</a:t>
            </a:r>
          </a:p>
          <a:p>
            <a:pPr>
              <a:lnSpc>
                <a:spcPct val="85000"/>
              </a:lnSpc>
            </a:pPr>
            <a:r>
              <a:rPr lang="en-GB" sz="2800" dirty="0" smtClean="0"/>
              <a:t>Explicitly state values of trust, openness and courage.</a:t>
            </a:r>
          </a:p>
          <a:p>
            <a:pPr>
              <a:lnSpc>
                <a:spcPct val="85000"/>
              </a:lnSpc>
            </a:pPr>
            <a:r>
              <a:rPr lang="en-GB" sz="2800" dirty="0" smtClean="0"/>
              <a:t>Training programs in care behaviour.</a:t>
            </a:r>
          </a:p>
          <a:p>
            <a:pPr>
              <a:lnSpc>
                <a:spcPct val="85000"/>
              </a:lnSpc>
            </a:pPr>
            <a:r>
              <a:rPr lang="en-GB" sz="2800" dirty="0" smtClean="0"/>
              <a:t>Social events and meetings</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3538"/>
                                        </p:tgtEl>
                                        <p:attrNameLst>
                                          <p:attrName>style.visibility</p:attrName>
                                        </p:attrNameLst>
                                      </p:cBhvr>
                                      <p:to>
                                        <p:strVal val="visible"/>
                                      </p:to>
                                    </p:set>
                                    <p:anim to="" calcmode="lin" valueType="num">
                                      <p:cBhvr>
                                        <p:cTn id="7" dur="1" fill="hold"/>
                                        <p:tgtEl>
                                          <p:spTgt spid="1935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3539">
                                            <p:txEl>
                                              <p:pRg st="0" end="0"/>
                                            </p:txEl>
                                          </p:spTgt>
                                        </p:tgtEl>
                                        <p:attrNameLst>
                                          <p:attrName>style.visibility</p:attrName>
                                        </p:attrNameLst>
                                      </p:cBhvr>
                                      <p:to>
                                        <p:strVal val="visible"/>
                                      </p:to>
                                    </p:set>
                                    <p:anim to="" calcmode="lin" valueType="num">
                                      <p:cBhvr>
                                        <p:cTn id="12" dur="1" fill="hold"/>
                                        <p:tgtEl>
                                          <p:spTgt spid="19353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3539">
                                            <p:txEl>
                                              <p:pRg st="1" end="1"/>
                                            </p:txEl>
                                          </p:spTgt>
                                        </p:tgtEl>
                                        <p:attrNameLst>
                                          <p:attrName>style.visibility</p:attrName>
                                        </p:attrNameLst>
                                      </p:cBhvr>
                                      <p:to>
                                        <p:strVal val="visible"/>
                                      </p:to>
                                    </p:set>
                                    <p:anim to="" calcmode="lin" valueType="num">
                                      <p:cBhvr>
                                        <p:cTn id="17" dur="1" fill="hold"/>
                                        <p:tgtEl>
                                          <p:spTgt spid="19353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3539">
                                            <p:txEl>
                                              <p:pRg st="2" end="2"/>
                                            </p:txEl>
                                          </p:spTgt>
                                        </p:tgtEl>
                                        <p:attrNameLst>
                                          <p:attrName>style.visibility</p:attrName>
                                        </p:attrNameLst>
                                      </p:cBhvr>
                                      <p:to>
                                        <p:strVal val="visible"/>
                                      </p:to>
                                    </p:set>
                                    <p:anim to="" calcmode="lin" valueType="num">
                                      <p:cBhvr>
                                        <p:cTn id="22" dur="1" fill="hold"/>
                                        <p:tgtEl>
                                          <p:spTgt spid="19353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3539">
                                            <p:txEl>
                                              <p:pRg st="3" end="3"/>
                                            </p:txEl>
                                          </p:spTgt>
                                        </p:tgtEl>
                                        <p:attrNameLst>
                                          <p:attrName>style.visibility</p:attrName>
                                        </p:attrNameLst>
                                      </p:cBhvr>
                                      <p:to>
                                        <p:strVal val="visible"/>
                                      </p:to>
                                    </p:set>
                                    <p:anim to="" calcmode="lin" valueType="num">
                                      <p:cBhvr>
                                        <p:cTn id="27" dur="1" fill="hold"/>
                                        <p:tgtEl>
                                          <p:spTgt spid="19353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93539">
                                            <p:txEl>
                                              <p:pRg st="4" end="4"/>
                                            </p:txEl>
                                          </p:spTgt>
                                        </p:tgtEl>
                                        <p:attrNameLst>
                                          <p:attrName>style.visibility</p:attrName>
                                        </p:attrNameLst>
                                      </p:cBhvr>
                                      <p:to>
                                        <p:strVal val="visible"/>
                                      </p:to>
                                    </p:set>
                                    <p:anim to="" calcmode="lin" valueType="num">
                                      <p:cBhvr>
                                        <p:cTn id="32" dur="1" fill="hold"/>
                                        <p:tgtEl>
                                          <p:spTgt spid="19353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93539">
                                            <p:txEl>
                                              <p:pRg st="5" end="5"/>
                                            </p:txEl>
                                          </p:spTgt>
                                        </p:tgtEl>
                                        <p:attrNameLst>
                                          <p:attrName>style.visibility</p:attrName>
                                        </p:attrNameLst>
                                      </p:cBhvr>
                                      <p:to>
                                        <p:strVal val="visible"/>
                                      </p:to>
                                    </p:set>
                                    <p:anim to="" calcmode="lin" valueType="num">
                                      <p:cBhvr>
                                        <p:cTn id="37" dur="1" fill="hold"/>
                                        <p:tgtEl>
                                          <p:spTgt spid="19353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nimBg="1" autoUpdateAnimBg="0"/>
      <p:bldP spid="1935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27038"/>
            <a:ext cx="7772400" cy="1401762"/>
          </a:xfrm>
        </p:spPr>
        <p:style>
          <a:lnRef idx="1">
            <a:schemeClr val="accent4"/>
          </a:lnRef>
          <a:fillRef idx="3">
            <a:schemeClr val="accent4"/>
          </a:fillRef>
          <a:effectRef idx="2">
            <a:schemeClr val="accent4"/>
          </a:effectRef>
          <a:fontRef idx="minor">
            <a:schemeClr val="lt1"/>
          </a:fontRef>
        </p:style>
        <p:txBody>
          <a:bodyPr>
            <a:normAutofit/>
          </a:bodyPr>
          <a:lstStyle/>
          <a:p>
            <a:r>
              <a:rPr lang="en-GB" sz="4000" dirty="0" smtClean="0"/>
              <a:t>BUZZ GROUP</a:t>
            </a:r>
          </a:p>
        </p:txBody>
      </p:sp>
      <p:sp>
        <p:nvSpPr>
          <p:cNvPr id="160772" name="Rectangle 4"/>
          <p:cNvSpPr>
            <a:spLocks noGrp="1" noChangeArrowheads="1"/>
          </p:cNvSpPr>
          <p:nvPr>
            <p:ph type="body" sz="half" idx="2"/>
          </p:nvPr>
        </p:nvSpPr>
        <p:spPr>
          <a:xfrm>
            <a:off x="381000" y="2819400"/>
            <a:ext cx="8364538" cy="1569660"/>
          </a:xfrm>
        </p:spPr>
        <p:style>
          <a:lnRef idx="1">
            <a:schemeClr val="accent5"/>
          </a:lnRef>
          <a:fillRef idx="2">
            <a:schemeClr val="accent5"/>
          </a:fillRef>
          <a:effectRef idx="1">
            <a:schemeClr val="accent5"/>
          </a:effectRef>
          <a:fontRef idx="minor">
            <a:schemeClr val="dk1"/>
          </a:fontRef>
        </p:style>
        <p:txBody>
          <a:bodyPr>
            <a:spAutoFit/>
          </a:bodyPr>
          <a:lstStyle/>
          <a:p>
            <a:r>
              <a:rPr lang="en-GB" dirty="0" smtClean="0"/>
              <a:t>Suppose  you are a knowledge manager in an organization . How can you encourage the deferent  groups in sharing their knowledge ?</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0772">
                                            <p:txEl>
                                              <p:pRg st="0" end="0"/>
                                            </p:txEl>
                                          </p:spTgt>
                                        </p:tgtEl>
                                        <p:attrNameLst>
                                          <p:attrName>style.visibility</p:attrName>
                                        </p:attrNameLst>
                                      </p:cBhvr>
                                      <p:to>
                                        <p:strVal val="visible"/>
                                      </p:to>
                                    </p:set>
                                    <p:anim to="" calcmode="lin" valueType="num">
                                      <p:cBhvr>
                                        <p:cTn id="7" dur="1" fill="hold"/>
                                        <p:tgtEl>
                                          <p:spTgt spid="16077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63525" y="249238"/>
            <a:ext cx="8616950" cy="13081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sz="4000" dirty="0" smtClean="0"/>
              <a:t>KNOWLEDGE CULTURE   THROUGH GROUPS?</a:t>
            </a:r>
          </a:p>
        </p:txBody>
      </p:sp>
      <p:sp>
        <p:nvSpPr>
          <p:cNvPr id="195587" name="Rectangle 3"/>
          <p:cNvSpPr>
            <a:spLocks noGrp="1" noChangeArrowheads="1"/>
          </p:cNvSpPr>
          <p:nvPr>
            <p:ph type="body" sz="half" idx="2"/>
          </p:nvPr>
        </p:nvSpPr>
        <p:spPr>
          <a:xfrm>
            <a:off x="384175" y="1789113"/>
            <a:ext cx="8402638" cy="4105275"/>
          </a:xfrm>
        </p:spPr>
        <p:style>
          <a:lnRef idx="1">
            <a:schemeClr val="accent4"/>
          </a:lnRef>
          <a:fillRef idx="2">
            <a:schemeClr val="accent4"/>
          </a:fillRef>
          <a:effectRef idx="1">
            <a:schemeClr val="accent4"/>
          </a:effectRef>
          <a:fontRef idx="minor">
            <a:schemeClr val="dk1"/>
          </a:fontRef>
        </p:style>
        <p:txBody>
          <a:bodyPr>
            <a:spAutoFit/>
          </a:bodyPr>
          <a:lstStyle/>
          <a:p>
            <a:r>
              <a:rPr lang="en-GB" sz="2800" dirty="0" smtClean="0"/>
              <a:t>Semi-autonomous groups</a:t>
            </a:r>
          </a:p>
          <a:p>
            <a:r>
              <a:rPr lang="en-GB" sz="2800" dirty="0" smtClean="0"/>
              <a:t>Multiple overlapping groups</a:t>
            </a:r>
          </a:p>
          <a:p>
            <a:r>
              <a:rPr lang="en-GB" sz="2800" dirty="0" smtClean="0"/>
              <a:t>Committees</a:t>
            </a:r>
          </a:p>
          <a:p>
            <a:r>
              <a:rPr lang="en-GB" sz="2800" dirty="0" smtClean="0"/>
              <a:t>Quality circles</a:t>
            </a:r>
          </a:p>
          <a:p>
            <a:r>
              <a:rPr lang="en-GB" sz="2800" dirty="0" smtClean="0"/>
              <a:t>Learning laboratories</a:t>
            </a:r>
          </a:p>
          <a:p>
            <a:r>
              <a:rPr lang="en-GB" sz="2800" dirty="0" smtClean="0"/>
              <a:t>Learning networks</a:t>
            </a:r>
          </a:p>
          <a:p>
            <a:r>
              <a:rPr lang="en-GB" sz="2800" dirty="0" smtClean="0"/>
              <a:t>Technology groups</a:t>
            </a:r>
          </a:p>
          <a:p>
            <a:r>
              <a:rPr lang="en-GB" sz="2800" dirty="0" smtClean="0"/>
              <a:t>Best practice teams</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5586"/>
                                        </p:tgtEl>
                                        <p:attrNameLst>
                                          <p:attrName>style.visibility</p:attrName>
                                        </p:attrNameLst>
                                      </p:cBhvr>
                                      <p:to>
                                        <p:strVal val="visible"/>
                                      </p:to>
                                    </p:set>
                                    <p:anim to="" calcmode="lin" valueType="num">
                                      <p:cBhvr>
                                        <p:cTn id="7" dur="1" fill="hold"/>
                                        <p:tgtEl>
                                          <p:spTgt spid="1955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5587">
                                            <p:txEl>
                                              <p:pRg st="0" end="0"/>
                                            </p:txEl>
                                          </p:spTgt>
                                        </p:tgtEl>
                                        <p:attrNameLst>
                                          <p:attrName>style.visibility</p:attrName>
                                        </p:attrNameLst>
                                      </p:cBhvr>
                                      <p:to>
                                        <p:strVal val="visible"/>
                                      </p:to>
                                    </p:set>
                                    <p:anim to="" calcmode="lin" valueType="num">
                                      <p:cBhvr>
                                        <p:cTn id="12" dur="1" fill="hold"/>
                                        <p:tgtEl>
                                          <p:spTgt spid="19558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5587">
                                            <p:txEl>
                                              <p:pRg st="1" end="1"/>
                                            </p:txEl>
                                          </p:spTgt>
                                        </p:tgtEl>
                                        <p:attrNameLst>
                                          <p:attrName>style.visibility</p:attrName>
                                        </p:attrNameLst>
                                      </p:cBhvr>
                                      <p:to>
                                        <p:strVal val="visible"/>
                                      </p:to>
                                    </p:set>
                                    <p:anim to="" calcmode="lin" valueType="num">
                                      <p:cBhvr>
                                        <p:cTn id="17" dur="1" fill="hold"/>
                                        <p:tgtEl>
                                          <p:spTgt spid="19558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5587">
                                            <p:txEl>
                                              <p:pRg st="2" end="2"/>
                                            </p:txEl>
                                          </p:spTgt>
                                        </p:tgtEl>
                                        <p:attrNameLst>
                                          <p:attrName>style.visibility</p:attrName>
                                        </p:attrNameLst>
                                      </p:cBhvr>
                                      <p:to>
                                        <p:strVal val="visible"/>
                                      </p:to>
                                    </p:set>
                                    <p:anim to="" calcmode="lin" valueType="num">
                                      <p:cBhvr>
                                        <p:cTn id="22" dur="1" fill="hold"/>
                                        <p:tgtEl>
                                          <p:spTgt spid="19558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5587">
                                            <p:txEl>
                                              <p:pRg st="3" end="3"/>
                                            </p:txEl>
                                          </p:spTgt>
                                        </p:tgtEl>
                                        <p:attrNameLst>
                                          <p:attrName>style.visibility</p:attrName>
                                        </p:attrNameLst>
                                      </p:cBhvr>
                                      <p:to>
                                        <p:strVal val="visible"/>
                                      </p:to>
                                    </p:set>
                                    <p:anim to="" calcmode="lin" valueType="num">
                                      <p:cBhvr>
                                        <p:cTn id="27" dur="1" fill="hold"/>
                                        <p:tgtEl>
                                          <p:spTgt spid="19558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95587">
                                            <p:txEl>
                                              <p:pRg st="4" end="4"/>
                                            </p:txEl>
                                          </p:spTgt>
                                        </p:tgtEl>
                                        <p:attrNameLst>
                                          <p:attrName>style.visibility</p:attrName>
                                        </p:attrNameLst>
                                      </p:cBhvr>
                                      <p:to>
                                        <p:strVal val="visible"/>
                                      </p:to>
                                    </p:set>
                                    <p:anim to="" calcmode="lin" valueType="num">
                                      <p:cBhvr>
                                        <p:cTn id="32" dur="1" fill="hold"/>
                                        <p:tgtEl>
                                          <p:spTgt spid="195587">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95587">
                                            <p:txEl>
                                              <p:pRg st="5" end="5"/>
                                            </p:txEl>
                                          </p:spTgt>
                                        </p:tgtEl>
                                        <p:attrNameLst>
                                          <p:attrName>style.visibility</p:attrName>
                                        </p:attrNameLst>
                                      </p:cBhvr>
                                      <p:to>
                                        <p:strVal val="visible"/>
                                      </p:to>
                                    </p:set>
                                    <p:anim to="" calcmode="lin" valueType="num">
                                      <p:cBhvr>
                                        <p:cTn id="37" dur="1" fill="hold"/>
                                        <p:tgtEl>
                                          <p:spTgt spid="195587">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195587">
                                            <p:txEl>
                                              <p:pRg st="6" end="6"/>
                                            </p:txEl>
                                          </p:spTgt>
                                        </p:tgtEl>
                                        <p:attrNameLst>
                                          <p:attrName>style.visibility</p:attrName>
                                        </p:attrNameLst>
                                      </p:cBhvr>
                                      <p:to>
                                        <p:strVal val="visible"/>
                                      </p:to>
                                    </p:set>
                                    <p:anim to="" calcmode="lin" valueType="num">
                                      <p:cBhvr>
                                        <p:cTn id="42" dur="1" fill="hold"/>
                                        <p:tgtEl>
                                          <p:spTgt spid="195587">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195587">
                                            <p:txEl>
                                              <p:pRg st="7" end="7"/>
                                            </p:txEl>
                                          </p:spTgt>
                                        </p:tgtEl>
                                        <p:attrNameLst>
                                          <p:attrName>style.visibility</p:attrName>
                                        </p:attrNameLst>
                                      </p:cBhvr>
                                      <p:to>
                                        <p:strVal val="visible"/>
                                      </p:to>
                                    </p:set>
                                    <p:anim to="" calcmode="lin" valueType="num">
                                      <p:cBhvr>
                                        <p:cTn id="47" dur="1" fill="hold"/>
                                        <p:tgtEl>
                                          <p:spTgt spid="19558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nimBg="1" autoUpdateAnimBg="0"/>
      <p:bldP spid="1955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lvl="3" algn="ctr" rtl="0">
              <a:spcBef>
                <a:spcPct val="0"/>
              </a:spcBef>
            </a:pPr>
            <a:r>
              <a:rPr lang="en-US" sz="3600" b="1" u="sng" dirty="0"/>
              <a:t>Doing </a:t>
            </a:r>
            <a:r>
              <a:rPr lang="en-US" sz="3600" b="1" u="sng" dirty="0" smtClean="0"/>
              <a:t>Culture </a:t>
            </a:r>
            <a:r>
              <a:rPr lang="en-US" sz="3600" b="1" u="sng" dirty="0"/>
              <a:t>and </a:t>
            </a:r>
            <a:r>
              <a:rPr lang="en-US" sz="3600" b="1" u="sng" dirty="0" smtClean="0"/>
              <a:t>K. Utilization </a:t>
            </a:r>
            <a:r>
              <a:rPr lang="en-US" sz="1400" u="sng" dirty="0"/>
              <a:t/>
            </a:r>
            <a:br>
              <a:rPr lang="en-US" sz="1400" u="sng" dirty="0"/>
            </a:b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smtClean="0"/>
              <a:t>Doing culture may have a strong influence in motivating employees to pursue knowledge  application practices. </a:t>
            </a:r>
          </a:p>
          <a:p>
            <a:r>
              <a:rPr lang="en-US" dirty="0" smtClean="0"/>
              <a:t>doing culture influences the lengths to which employee will go to seek and build upon existing knowledge  .</a:t>
            </a:r>
          </a:p>
          <a:p>
            <a:r>
              <a:rPr lang="en-US" dirty="0" smtClean="0"/>
              <a:t>Doing  culture also may increase  the interpretation ability  defined as "the process through which information is given meaning “ </a:t>
            </a:r>
          </a:p>
          <a:p>
            <a:r>
              <a:rPr lang="en-US" dirty="0" smtClean="0"/>
              <a:t>The varying interpretation lead to  conflict and decrease the ability to apply knowledge. </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Doing culture </a:t>
            </a:r>
            <a:endParaRPr lang="ar-EG"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dirty="0" smtClean="0"/>
              <a:t>The role of doing culture is to create the context for social interaction through which values, norms, and practices that shape highly consistent individual interpretation and increase the effectiveness of applying knowledge .</a:t>
            </a:r>
          </a:p>
          <a:p>
            <a:r>
              <a:rPr lang="en-US" dirty="0" smtClean="0"/>
              <a:t> We can conclude that,  k. culture in terms of, learning culture, sharing culture and doing culture can influence KM processes .</a:t>
            </a:r>
            <a:endParaRPr lang="ar-EG" dirty="0"/>
          </a:p>
        </p:txBody>
      </p:sp>
      <p:pic>
        <p:nvPicPr>
          <p:cNvPr id="12290" name="Picture 2" descr="https://encrypted-tbn3.gstatic.com/images?q=tbn:ANd9GcQ3Fe6sXls1mTNL1_Z-4BUeePfeUf9mQ0ECy5cT_Akh_8u-APS6DtsdyVY">
            <a:hlinkClick r:id="rId3"/>
          </p:cNvPr>
          <p:cNvPicPr>
            <a:picLocks noChangeAspect="1" noChangeArrowheads="1"/>
          </p:cNvPicPr>
          <p:nvPr/>
        </p:nvPicPr>
        <p:blipFill>
          <a:blip r:embed="rId4" cstate="print"/>
          <a:srcRect/>
          <a:stretch>
            <a:fillRect/>
          </a:stretch>
        </p:blipFill>
        <p:spPr bwMode="auto">
          <a:xfrm>
            <a:off x="6629400" y="381000"/>
            <a:ext cx="1600200" cy="9525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2362200"/>
            <a:ext cx="7772400" cy="1470025"/>
          </a:xfrm>
        </p:spPr>
        <p:style>
          <a:lnRef idx="0">
            <a:schemeClr val="accent1"/>
          </a:lnRef>
          <a:fillRef idx="3">
            <a:schemeClr val="accent1"/>
          </a:fillRef>
          <a:effectRef idx="3">
            <a:schemeClr val="accent1"/>
          </a:effectRef>
          <a:fontRef idx="minor">
            <a:schemeClr val="lt1"/>
          </a:fontRef>
        </p:style>
        <p:txBody>
          <a:bodyPr/>
          <a:lstStyle/>
          <a:p>
            <a:r>
              <a:rPr lang="en-GB" dirty="0" smtClean="0"/>
              <a:t>COMMUNITIES OF PRACTICE</a:t>
            </a:r>
            <a:endParaRPr lang="ar-EG" dirty="0"/>
          </a:p>
        </p:txBody>
      </p:sp>
      <p:pic>
        <p:nvPicPr>
          <p:cNvPr id="11266" name="Picture 2" descr="https://encrypted-tbn3.gstatic.com/images?q=tbn:ANd9GcRVtvrBqnFpUkYWkANDHETt73jkxFOa-updi-rxr_-8nmz7mtCej2EEpiY">
            <a:hlinkClick r:id="rId3"/>
          </p:cNvPr>
          <p:cNvPicPr>
            <a:picLocks noChangeAspect="1" noChangeArrowheads="1"/>
          </p:cNvPicPr>
          <p:nvPr/>
        </p:nvPicPr>
        <p:blipFill>
          <a:blip r:embed="rId4" cstate="print"/>
          <a:srcRect/>
          <a:stretch>
            <a:fillRect/>
          </a:stretch>
        </p:blipFill>
        <p:spPr bwMode="auto">
          <a:xfrm>
            <a:off x="3048000" y="609600"/>
            <a:ext cx="3200400" cy="1676401"/>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7512" y="3946524"/>
            <a:ext cx="32766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14325"/>
            <a:ext cx="8763000" cy="6416675"/>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dirty="0" smtClean="0"/>
              <a:t>The term "community of practice" was first coined by Etienne Wenger and Jean Lave in their 1991book “Situated learning “.</a:t>
            </a:r>
          </a:p>
          <a:p>
            <a:endParaRPr lang="en-US" dirty="0" smtClean="0"/>
          </a:p>
          <a:p>
            <a:r>
              <a:rPr lang="en-US" dirty="0" smtClean="0"/>
              <a:t>Regarding the importance of person - to person implicit and tacit knowledge exchange and shared understandings and attitudes toward innovation, putting people in touch with each other has increased in importance over the past few decades and becoming an essential method of producing new knowledge of value to innovation. </a:t>
            </a:r>
          </a:p>
          <a:p>
            <a:endParaRPr lang="en-US" dirty="0" smtClean="0"/>
          </a:p>
          <a:p>
            <a:r>
              <a:rPr lang="en-US" dirty="0" smtClean="0"/>
              <a:t>Therefore a community of practices is recognized as the most important theory the sociologist addressed to support the collaboration need to underpin high level of innovation processes in organization .</a:t>
            </a:r>
          </a:p>
          <a:p>
            <a:endParaRPr lang="en-US" dirty="0" smtClean="0"/>
          </a:p>
          <a:p>
            <a:endParaRPr lang="en-US" dirty="0" smtClean="0"/>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The community of practice </a:t>
            </a:r>
            <a:r>
              <a:rPr lang="en-US" b="1" u="sng" dirty="0" smtClean="0"/>
              <a:t> Definition </a:t>
            </a:r>
            <a:r>
              <a:rPr lang="en-US" dirty="0" smtClean="0"/>
              <a:t/>
            </a:r>
            <a:br>
              <a:rPr lang="en-US" dirty="0" smtClean="0"/>
            </a:br>
            <a:endParaRPr lang="ar-EG"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Community of practice is defined as "informal groups that have some work activities in common as a consequence; these communities develop a shared body of common knowledge, a shared sense of collective identity and some overlapping values" (Hislop D., 2009 p.167).</a:t>
            </a:r>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1">
              <a:lumMod val="60000"/>
              <a:lumOff val="40000"/>
            </a:schemeClr>
          </a:solidFill>
        </p:spPr>
        <p:txBody>
          <a:bodyPr/>
          <a:lstStyle/>
          <a:p>
            <a:pPr eaLnBrk="1" hangingPunct="1"/>
            <a:r>
              <a:rPr lang="en-US" altLang="en-US" dirty="0" smtClean="0"/>
              <a:t>What They ARE</a:t>
            </a:r>
          </a:p>
        </p:txBody>
      </p:sp>
      <p:sp>
        <p:nvSpPr>
          <p:cNvPr id="10243" name="Rectangle 3"/>
          <p:cNvSpPr>
            <a:spLocks noGrp="1" noChangeArrowheads="1"/>
          </p:cNvSpPr>
          <p:nvPr>
            <p:ph type="body" idx="1"/>
          </p:nvPr>
        </p:nvSpPr>
        <p:spPr>
          <a:solidFill>
            <a:schemeClr val="accent5">
              <a:lumMod val="40000"/>
              <a:lumOff val="60000"/>
            </a:schemeClr>
          </a:solidFill>
        </p:spPr>
        <p:txBody>
          <a:bodyPr/>
          <a:lstStyle/>
          <a:p>
            <a:pPr eaLnBrk="1" hangingPunct="1">
              <a:buClr>
                <a:srgbClr val="FF0000"/>
              </a:buClr>
            </a:pPr>
            <a:endParaRPr lang="en-US" altLang="en-US" dirty="0" smtClean="0"/>
          </a:p>
          <a:p>
            <a:pPr eaLnBrk="1" hangingPunct="1">
              <a:buClr>
                <a:srgbClr val="A50021"/>
              </a:buClr>
            </a:pPr>
            <a:r>
              <a:rPr lang="en-US" altLang="en-US" sz="2800" b="1" dirty="0" smtClean="0"/>
              <a:t>Groups of people (network not hierarchy) that form to</a:t>
            </a:r>
          </a:p>
          <a:p>
            <a:pPr lvl="1" eaLnBrk="1" hangingPunct="1">
              <a:buClr>
                <a:srgbClr val="A50021"/>
              </a:buClr>
            </a:pPr>
            <a:r>
              <a:rPr lang="en-US" altLang="en-US" dirty="0" smtClean="0"/>
              <a:t>share knowledge about their work (a.k.a. their “practice”),</a:t>
            </a:r>
          </a:p>
          <a:p>
            <a:pPr lvl="1" eaLnBrk="1" hangingPunct="1">
              <a:buClr>
                <a:srgbClr val="A50021"/>
              </a:buClr>
            </a:pPr>
            <a:r>
              <a:rPr lang="en-US" altLang="en-US" dirty="0" smtClean="0"/>
              <a:t>learn from one another about that work, and</a:t>
            </a:r>
          </a:p>
          <a:p>
            <a:pPr lvl="1" eaLnBrk="1" hangingPunct="1">
              <a:buClr>
                <a:srgbClr val="A50021"/>
              </a:buClr>
            </a:pPr>
            <a:r>
              <a:rPr lang="en-US" altLang="en-US" dirty="0" smtClean="0"/>
              <a:t>provide a social context for that work (i.e., to establish and maintain their identity</a:t>
            </a:r>
            <a:r>
              <a:rPr lang="en-US" altLang="en-US" sz="2000" dirty="0" smtClean="0"/>
              <a:t>)</a:t>
            </a:r>
          </a:p>
          <a:p>
            <a:pPr eaLnBrk="1" hangingPunct="1"/>
            <a:endParaRPr lang="en-US" altLang="en-US" sz="2400" dirty="0" smtClean="0"/>
          </a:p>
        </p:txBody>
      </p:sp>
      <p:pic>
        <p:nvPicPr>
          <p:cNvPr id="1024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762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9"/>
          <p:cNvSpPr txBox="1">
            <a:spLocks noChangeArrowheads="1"/>
          </p:cNvSpPr>
          <p:nvPr/>
        </p:nvSpPr>
        <p:spPr bwMode="auto">
          <a:xfrm>
            <a:off x="4495800" y="64008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000"/>
              <a:t>6</a:t>
            </a:r>
          </a:p>
        </p:txBody>
      </p:sp>
      <p:pic>
        <p:nvPicPr>
          <p:cNvPr id="10246" name="Picture 7" descr="C:\Users\Fred\Documents\My Web Sites\disc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248400"/>
            <a:ext cx="1524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9"/>
          <p:cNvSpPr>
            <a:spLocks noChangeArrowheads="1"/>
          </p:cNvSpPr>
          <p:nvPr/>
        </p:nvSpPr>
        <p:spPr bwMode="auto">
          <a:xfrm>
            <a:off x="555625" y="6400800"/>
            <a:ext cx="2187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000"/>
              <a:t>© Copyright Fred Nickols 2010</a:t>
            </a:r>
          </a:p>
        </p:txBody>
      </p:sp>
    </p:spTree>
    <p:custDataLst>
      <p:tags r:id="rId1"/>
    </p:custDataLst>
    <p:extLst>
      <p:ext uri="{BB962C8B-B14F-4D97-AF65-F5344CB8AC3E}">
        <p14:creationId xmlns:p14="http://schemas.microsoft.com/office/powerpoint/2010/main" val="310825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BUZZ GROUP</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4400" dirty="0" smtClean="0"/>
              <a:t>What is organisational  culture?</a:t>
            </a:r>
          </a:p>
          <a:p>
            <a:r>
              <a:rPr lang="en-GB" sz="4400" dirty="0" smtClean="0"/>
              <a:t>What are the different aspects of culture?</a:t>
            </a:r>
            <a:endParaRPr lang="ar-EG"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159750" cy="6985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sz="4000" dirty="0" smtClean="0"/>
              <a:t>COMMUNITIES OF PRACTICE</a:t>
            </a:r>
          </a:p>
        </p:txBody>
      </p:sp>
      <p:sp>
        <p:nvSpPr>
          <p:cNvPr id="196611" name="Rectangle 3"/>
          <p:cNvSpPr>
            <a:spLocks noGrp="1" noChangeArrowheads="1"/>
          </p:cNvSpPr>
          <p:nvPr>
            <p:ph type="body" sz="half" idx="2"/>
          </p:nvPr>
        </p:nvSpPr>
        <p:spPr>
          <a:xfrm>
            <a:off x="381000" y="838200"/>
            <a:ext cx="8558213" cy="4918269"/>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800" dirty="0" smtClean="0"/>
              <a:t>Set of relations among persons, activity, world and other communities over time.</a:t>
            </a:r>
          </a:p>
          <a:p>
            <a:r>
              <a:rPr lang="en-GB" sz="2800" dirty="0" smtClean="0"/>
              <a:t>Do not appear on organization charts</a:t>
            </a:r>
          </a:p>
          <a:p>
            <a:r>
              <a:rPr lang="en-GB" sz="2800" dirty="0" smtClean="0"/>
              <a:t>Open ended without deadlines nor deliverables.</a:t>
            </a:r>
          </a:p>
          <a:p>
            <a:r>
              <a:rPr lang="en-GB" sz="2800" dirty="0" smtClean="0"/>
              <a:t>Informal and self-selecting.</a:t>
            </a:r>
          </a:p>
          <a:p>
            <a:r>
              <a:rPr lang="en-GB" sz="2800" dirty="0" smtClean="0"/>
              <a:t>Knowledge sharing facilitated by norms of community members .</a:t>
            </a:r>
          </a:p>
          <a:p>
            <a:r>
              <a:rPr lang="en-GB" sz="2800" dirty="0" smtClean="0"/>
              <a:t>Storytelling is more important way of communicating knowledge than codifying it in an ICT system.</a:t>
            </a:r>
          </a:p>
          <a:p>
            <a:endParaRPr lang="en-GB" sz="2800" dirty="0" smtClean="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6610"/>
                                        </p:tgtEl>
                                        <p:attrNameLst>
                                          <p:attrName>style.visibility</p:attrName>
                                        </p:attrNameLst>
                                      </p:cBhvr>
                                      <p:to>
                                        <p:strVal val="visible"/>
                                      </p:to>
                                    </p:set>
                                    <p:anim to="" calcmode="lin" valueType="num">
                                      <p:cBhvr>
                                        <p:cTn id="7" dur="1" fill="hold"/>
                                        <p:tgtEl>
                                          <p:spTgt spid="1966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6611">
                                            <p:txEl>
                                              <p:pRg st="0" end="0"/>
                                            </p:txEl>
                                          </p:spTgt>
                                        </p:tgtEl>
                                        <p:attrNameLst>
                                          <p:attrName>style.visibility</p:attrName>
                                        </p:attrNameLst>
                                      </p:cBhvr>
                                      <p:to>
                                        <p:strVal val="visible"/>
                                      </p:to>
                                    </p:set>
                                    <p:anim to="" calcmode="lin" valueType="num">
                                      <p:cBhvr>
                                        <p:cTn id="12" dur="1" fill="hold"/>
                                        <p:tgtEl>
                                          <p:spTgt spid="1966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6611">
                                            <p:txEl>
                                              <p:pRg st="1" end="1"/>
                                            </p:txEl>
                                          </p:spTgt>
                                        </p:tgtEl>
                                        <p:attrNameLst>
                                          <p:attrName>style.visibility</p:attrName>
                                        </p:attrNameLst>
                                      </p:cBhvr>
                                      <p:to>
                                        <p:strVal val="visible"/>
                                      </p:to>
                                    </p:set>
                                    <p:anim to="" calcmode="lin" valueType="num">
                                      <p:cBhvr>
                                        <p:cTn id="17" dur="1" fill="hold"/>
                                        <p:tgtEl>
                                          <p:spTgt spid="1966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6611">
                                            <p:txEl>
                                              <p:pRg st="2" end="2"/>
                                            </p:txEl>
                                          </p:spTgt>
                                        </p:tgtEl>
                                        <p:attrNameLst>
                                          <p:attrName>style.visibility</p:attrName>
                                        </p:attrNameLst>
                                      </p:cBhvr>
                                      <p:to>
                                        <p:strVal val="visible"/>
                                      </p:to>
                                    </p:set>
                                    <p:anim to="" calcmode="lin" valueType="num">
                                      <p:cBhvr>
                                        <p:cTn id="22" dur="1" fill="hold"/>
                                        <p:tgtEl>
                                          <p:spTgt spid="1966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6611">
                                            <p:txEl>
                                              <p:pRg st="3" end="3"/>
                                            </p:txEl>
                                          </p:spTgt>
                                        </p:tgtEl>
                                        <p:attrNameLst>
                                          <p:attrName>style.visibility</p:attrName>
                                        </p:attrNameLst>
                                      </p:cBhvr>
                                      <p:to>
                                        <p:strVal val="visible"/>
                                      </p:to>
                                    </p:set>
                                    <p:anim to="" calcmode="lin" valueType="num">
                                      <p:cBhvr>
                                        <p:cTn id="27" dur="1" fill="hold"/>
                                        <p:tgtEl>
                                          <p:spTgt spid="1966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96611">
                                            <p:txEl>
                                              <p:pRg st="4" end="4"/>
                                            </p:txEl>
                                          </p:spTgt>
                                        </p:tgtEl>
                                        <p:attrNameLst>
                                          <p:attrName>style.visibility</p:attrName>
                                        </p:attrNameLst>
                                      </p:cBhvr>
                                      <p:to>
                                        <p:strVal val="visible"/>
                                      </p:to>
                                    </p:set>
                                    <p:anim to="" calcmode="lin" valueType="num">
                                      <p:cBhvr>
                                        <p:cTn id="32" dur="1" fill="hold"/>
                                        <p:tgtEl>
                                          <p:spTgt spid="1966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96611">
                                            <p:txEl>
                                              <p:pRg st="5" end="5"/>
                                            </p:txEl>
                                          </p:spTgt>
                                        </p:tgtEl>
                                        <p:attrNameLst>
                                          <p:attrName>style.visibility</p:attrName>
                                        </p:attrNameLst>
                                      </p:cBhvr>
                                      <p:to>
                                        <p:strVal val="visible"/>
                                      </p:to>
                                    </p:set>
                                    <p:anim to="" calcmode="lin" valueType="num">
                                      <p:cBhvr>
                                        <p:cTn id="37" dur="1" fill="hold"/>
                                        <p:tgtEl>
                                          <p:spTgt spid="1966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autoUpdateAnimBg="0"/>
      <p:bldP spid="1966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420688"/>
            <a:ext cx="7924800" cy="6985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sz="4000" dirty="0" smtClean="0"/>
              <a:t>STORYTELLING</a:t>
            </a:r>
          </a:p>
        </p:txBody>
      </p:sp>
      <p:sp>
        <p:nvSpPr>
          <p:cNvPr id="22531" name="Text Box 6"/>
          <p:cNvSpPr txBox="1">
            <a:spLocks noChangeArrowheads="1"/>
          </p:cNvSpPr>
          <p:nvPr/>
        </p:nvSpPr>
        <p:spPr bwMode="auto">
          <a:xfrm>
            <a:off x="290513" y="5884863"/>
            <a:ext cx="8458200" cy="366712"/>
          </a:xfrm>
          <a:prstGeom prst="rect">
            <a:avLst/>
          </a:prstGeom>
          <a:noFill/>
          <a:ln w="9525">
            <a:noFill/>
            <a:miter lim="800000"/>
            <a:headEnd/>
            <a:tailEnd/>
          </a:ln>
        </p:spPr>
        <p:txBody>
          <a:bodyPr>
            <a:spAutoFit/>
          </a:bodyPr>
          <a:lstStyle/>
          <a:p>
            <a:r>
              <a:rPr lang="en-US" sz="1200">
                <a:solidFill>
                  <a:srgbClr val="000000"/>
                </a:solidFill>
                <a:latin typeface="Arial" pitchFamily="34" charset="0"/>
              </a:rPr>
              <a:t>Figure 9.9</a:t>
            </a:r>
            <a:r>
              <a:rPr lang="en-US" sz="1800">
                <a:solidFill>
                  <a:srgbClr val="000000"/>
                </a:solidFill>
                <a:latin typeface="Arial" pitchFamily="34" charset="0"/>
              </a:rPr>
              <a:t>  The ontology of storytelling</a:t>
            </a:r>
          </a:p>
        </p:txBody>
      </p:sp>
      <p:pic>
        <p:nvPicPr>
          <p:cNvPr id="22532" name="Picture 7" descr="M09NF009"/>
          <p:cNvPicPr>
            <a:picLocks noChangeAspect="1" noChangeArrowheads="1"/>
          </p:cNvPicPr>
          <p:nvPr/>
        </p:nvPicPr>
        <p:blipFill>
          <a:blip r:embed="rId4" cstate="print"/>
          <a:srcRect/>
          <a:stretch>
            <a:fillRect/>
          </a:stretch>
        </p:blipFill>
        <p:spPr bwMode="auto">
          <a:xfrm>
            <a:off x="608013" y="1196975"/>
            <a:ext cx="7927975" cy="4614863"/>
          </a:xfrm>
          <a:prstGeom prst="rect">
            <a:avLst/>
          </a:prstGeom>
          <a:ln>
            <a:headEnd/>
            <a:tailEnd/>
          </a:ln>
        </p:spPr>
        <p:style>
          <a:lnRef idx="1">
            <a:schemeClr val="accent1"/>
          </a:lnRef>
          <a:fillRef idx="3">
            <a:schemeClr val="accent1"/>
          </a:fillRef>
          <a:effectRef idx="2">
            <a:schemeClr val="accent1"/>
          </a:effectRef>
          <a:fontRef idx="minor">
            <a:schemeClr val="lt1"/>
          </a:fontRef>
        </p:style>
      </p:pic>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457200" y="609600"/>
            <a:ext cx="8305800" cy="838200"/>
          </a:xfrm>
          <a:solidFill>
            <a:schemeClr val="tx2">
              <a:lumMod val="40000"/>
              <a:lumOff val="60000"/>
            </a:schemeClr>
          </a:solidFill>
        </p:spPr>
        <p:txBody>
          <a:bodyPr/>
          <a:lstStyle/>
          <a:p>
            <a:r>
              <a:rPr lang="en-US" altLang="en-US" dirty="0"/>
              <a:t>Why establish a </a:t>
            </a:r>
            <a:r>
              <a:rPr lang="en-US" altLang="en-US" dirty="0" err="1"/>
              <a:t>CoP</a:t>
            </a:r>
            <a:r>
              <a:rPr lang="en-US" altLang="en-US" dirty="0"/>
              <a:t>?</a:t>
            </a:r>
          </a:p>
        </p:txBody>
      </p:sp>
      <p:sp>
        <p:nvSpPr>
          <p:cNvPr id="541699" name="Rectangle 3"/>
          <p:cNvSpPr>
            <a:spLocks noGrp="1" noChangeArrowheads="1"/>
          </p:cNvSpPr>
          <p:nvPr>
            <p:ph type="body" idx="1"/>
          </p:nvPr>
        </p:nvSpPr>
        <p:spPr>
          <a:xfrm>
            <a:off x="457200" y="1676400"/>
            <a:ext cx="8305800" cy="4114800"/>
          </a:xfrm>
          <a:solidFill>
            <a:schemeClr val="accent5">
              <a:lumMod val="40000"/>
              <a:lumOff val="60000"/>
            </a:schemeClr>
          </a:solidFill>
        </p:spPr>
        <p:txBody>
          <a:bodyPr/>
          <a:lstStyle/>
          <a:p>
            <a:pPr>
              <a:spcBef>
                <a:spcPct val="0"/>
              </a:spcBef>
            </a:pPr>
            <a:r>
              <a:rPr lang="en-US" altLang="en-US" sz="2800" dirty="0"/>
              <a:t>A mechanism to promote rapid of sharing knowledge and expertise across diverse interest groups </a:t>
            </a:r>
          </a:p>
          <a:p>
            <a:pPr>
              <a:spcBef>
                <a:spcPct val="0"/>
              </a:spcBef>
              <a:buFontTx/>
              <a:buNone/>
            </a:pPr>
            <a:endParaRPr lang="en-US" altLang="en-US" sz="2800" dirty="0"/>
          </a:p>
          <a:p>
            <a:pPr>
              <a:spcBef>
                <a:spcPct val="0"/>
              </a:spcBef>
            </a:pPr>
            <a:r>
              <a:rPr lang="en-US" altLang="en-US" sz="2800" dirty="0"/>
              <a:t>Provides a forum to explore and test ideas</a:t>
            </a:r>
          </a:p>
          <a:p>
            <a:pPr>
              <a:spcBef>
                <a:spcPct val="0"/>
              </a:spcBef>
              <a:buFontTx/>
              <a:buNone/>
            </a:pPr>
            <a:endParaRPr lang="en-US" altLang="en-US" sz="2800" dirty="0"/>
          </a:p>
          <a:p>
            <a:pPr>
              <a:spcBef>
                <a:spcPct val="0"/>
              </a:spcBef>
            </a:pPr>
            <a:r>
              <a:rPr lang="en-US" altLang="en-US" sz="2800" dirty="0"/>
              <a:t>Opportunity  to generate new knowledge and practice </a:t>
            </a:r>
          </a:p>
          <a:p>
            <a:pPr>
              <a:spcBef>
                <a:spcPct val="0"/>
              </a:spcBef>
            </a:pPr>
            <a:endParaRPr lang="en-US" altLang="en-US" sz="2400" dirty="0"/>
          </a:p>
          <a:p>
            <a:pPr>
              <a:spcBef>
                <a:spcPct val="0"/>
              </a:spcBef>
            </a:pPr>
            <a:endParaRPr lang="en-US" altLang="en-US" sz="3200" b="1" dirty="0"/>
          </a:p>
          <a:p>
            <a:pPr>
              <a:lnSpc>
                <a:spcPct val="90000"/>
              </a:lnSpc>
            </a:pPr>
            <a:endParaRPr lang="en-US" altLang="en-US" sz="2400" dirty="0"/>
          </a:p>
        </p:txBody>
      </p:sp>
    </p:spTree>
    <p:custDataLst>
      <p:tags r:id="rId1"/>
    </p:custDataLst>
    <p:extLst>
      <p:ext uri="{BB962C8B-B14F-4D97-AF65-F5344CB8AC3E}">
        <p14:creationId xmlns:p14="http://schemas.microsoft.com/office/powerpoint/2010/main" val="1182162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381000" y="381000"/>
            <a:ext cx="8382000" cy="1143000"/>
          </a:xfrm>
          <a:solidFill>
            <a:srgbClr val="00B0F0"/>
          </a:solidFill>
        </p:spPr>
        <p:txBody>
          <a:bodyPr/>
          <a:lstStyle/>
          <a:p>
            <a:r>
              <a:rPr lang="en-US" altLang="en-US" dirty="0"/>
              <a:t>Points of Difference </a:t>
            </a:r>
          </a:p>
        </p:txBody>
      </p:sp>
      <p:sp>
        <p:nvSpPr>
          <p:cNvPr id="595971" name="Rectangle 3"/>
          <p:cNvSpPr>
            <a:spLocks noGrp="1" noChangeArrowheads="1"/>
          </p:cNvSpPr>
          <p:nvPr>
            <p:ph type="body" idx="1"/>
          </p:nvPr>
        </p:nvSpPr>
        <p:spPr>
          <a:xfrm>
            <a:off x="381000" y="1676400"/>
            <a:ext cx="8382000" cy="4876800"/>
          </a:xfrm>
          <a:solidFill>
            <a:schemeClr val="accent1">
              <a:lumMod val="40000"/>
              <a:lumOff val="60000"/>
            </a:schemeClr>
          </a:solidFill>
        </p:spPr>
        <p:txBody>
          <a:bodyPr>
            <a:noAutofit/>
          </a:bodyPr>
          <a:lstStyle/>
          <a:p>
            <a:pPr>
              <a:lnSpc>
                <a:spcPct val="90000"/>
              </a:lnSpc>
            </a:pPr>
            <a:r>
              <a:rPr lang="en-US" altLang="en-US" sz="2800" dirty="0"/>
              <a:t>Leadership is distributed </a:t>
            </a:r>
          </a:p>
          <a:p>
            <a:pPr>
              <a:lnSpc>
                <a:spcPct val="90000"/>
              </a:lnSpc>
            </a:pPr>
            <a:endParaRPr lang="en-US" altLang="en-US" sz="2800" dirty="0"/>
          </a:p>
          <a:p>
            <a:pPr>
              <a:lnSpc>
                <a:spcPct val="90000"/>
              </a:lnSpc>
            </a:pPr>
            <a:r>
              <a:rPr lang="en-US" altLang="en-US" sz="2800" dirty="0"/>
              <a:t>Key principle of participation and trust</a:t>
            </a:r>
          </a:p>
          <a:p>
            <a:pPr>
              <a:lnSpc>
                <a:spcPct val="90000"/>
              </a:lnSpc>
            </a:pPr>
            <a:endParaRPr lang="en-US" altLang="en-US" sz="2800" dirty="0"/>
          </a:p>
          <a:p>
            <a:pPr>
              <a:lnSpc>
                <a:spcPct val="90000"/>
              </a:lnSpc>
            </a:pPr>
            <a:r>
              <a:rPr lang="en-US" altLang="en-US" sz="2800" dirty="0"/>
              <a:t>Volunteer membership </a:t>
            </a:r>
          </a:p>
          <a:p>
            <a:pPr>
              <a:lnSpc>
                <a:spcPct val="90000"/>
              </a:lnSpc>
            </a:pPr>
            <a:endParaRPr lang="en-US" altLang="en-US" sz="2800" dirty="0"/>
          </a:p>
          <a:p>
            <a:pPr>
              <a:lnSpc>
                <a:spcPct val="90000"/>
              </a:lnSpc>
            </a:pPr>
            <a:r>
              <a:rPr lang="en-US" altLang="en-US" sz="2800" dirty="0"/>
              <a:t>Peer to peer relationships </a:t>
            </a:r>
          </a:p>
          <a:p>
            <a:pPr>
              <a:lnSpc>
                <a:spcPct val="90000"/>
              </a:lnSpc>
              <a:buFontTx/>
              <a:buNone/>
            </a:pPr>
            <a:endParaRPr lang="en-US" altLang="en-US" sz="2800" dirty="0"/>
          </a:p>
          <a:p>
            <a:pPr>
              <a:lnSpc>
                <a:spcPct val="90000"/>
              </a:lnSpc>
            </a:pPr>
            <a:r>
              <a:rPr lang="en-US" altLang="en-US" sz="2800" dirty="0"/>
              <a:t>The knowledge and expertise  is more important than position or rank</a:t>
            </a:r>
          </a:p>
        </p:txBody>
      </p:sp>
    </p:spTree>
    <p:custDataLst>
      <p:tags r:id="rId1"/>
    </p:custDataLst>
    <p:extLst>
      <p:ext uri="{BB962C8B-B14F-4D97-AF65-F5344CB8AC3E}">
        <p14:creationId xmlns:p14="http://schemas.microsoft.com/office/powerpoint/2010/main" val="2441322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tx2">
              <a:lumMod val="40000"/>
              <a:lumOff val="60000"/>
            </a:schemeClr>
          </a:solidFill>
        </p:spPr>
        <p:txBody>
          <a:bodyPr/>
          <a:lstStyle/>
          <a:p>
            <a:pPr eaLnBrk="1" hangingPunct="1"/>
            <a:r>
              <a:rPr lang="en-US" altLang="en-US" dirty="0" err="1" smtClean="0"/>
              <a:t>CoP</a:t>
            </a:r>
            <a:r>
              <a:rPr lang="en-US" altLang="en-US" dirty="0" smtClean="0"/>
              <a:t> - Examples</a:t>
            </a:r>
          </a:p>
        </p:txBody>
      </p:sp>
      <p:sp>
        <p:nvSpPr>
          <p:cNvPr id="12291" name="Rectangle 3"/>
          <p:cNvSpPr>
            <a:spLocks noGrp="1" noChangeArrowheads="1"/>
          </p:cNvSpPr>
          <p:nvPr>
            <p:ph type="body" idx="1"/>
          </p:nvPr>
        </p:nvSpPr>
        <p:spPr>
          <a:solidFill>
            <a:schemeClr val="accent1">
              <a:lumMod val="40000"/>
              <a:lumOff val="60000"/>
            </a:schemeClr>
          </a:solidFill>
        </p:spPr>
        <p:txBody>
          <a:bodyPr/>
          <a:lstStyle/>
          <a:p>
            <a:pPr eaLnBrk="1" hangingPunct="1">
              <a:buClr>
                <a:srgbClr val="A50021"/>
              </a:buClr>
            </a:pPr>
            <a:endParaRPr lang="en-US" altLang="en-US" sz="2400" dirty="0" smtClean="0"/>
          </a:p>
          <a:p>
            <a:pPr eaLnBrk="1" hangingPunct="1">
              <a:buClr>
                <a:srgbClr val="A50021"/>
              </a:buClr>
            </a:pPr>
            <a:r>
              <a:rPr lang="en-US" altLang="en-US" sz="2400" dirty="0" smtClean="0"/>
              <a:t>Xerox copier technicians</a:t>
            </a:r>
          </a:p>
          <a:p>
            <a:pPr eaLnBrk="1" hangingPunct="1">
              <a:buClr>
                <a:srgbClr val="A50021"/>
              </a:buClr>
            </a:pPr>
            <a:r>
              <a:rPr lang="en-US" altLang="en-US" sz="2400" dirty="0" smtClean="0"/>
              <a:t>Pharmaceutical reps (“drug detailers”)</a:t>
            </a:r>
          </a:p>
          <a:p>
            <a:pPr eaLnBrk="1" hangingPunct="1">
              <a:buClr>
                <a:srgbClr val="A50021"/>
              </a:buClr>
            </a:pPr>
            <a:r>
              <a:rPr lang="en-US" altLang="en-US" sz="2400" dirty="0" smtClean="0"/>
              <a:t>Software developers</a:t>
            </a:r>
          </a:p>
          <a:p>
            <a:pPr eaLnBrk="1" hangingPunct="1">
              <a:buClr>
                <a:srgbClr val="A50021"/>
              </a:buClr>
            </a:pPr>
            <a:r>
              <a:rPr lang="en-US" altLang="en-US" sz="2400" dirty="0" smtClean="0"/>
              <a:t>Production line technicians</a:t>
            </a:r>
          </a:p>
          <a:p>
            <a:pPr eaLnBrk="1" hangingPunct="1">
              <a:buClr>
                <a:srgbClr val="A50021"/>
              </a:buClr>
            </a:pPr>
            <a:r>
              <a:rPr lang="en-US" altLang="en-US" sz="2400" dirty="0" smtClean="0"/>
              <a:t>Test item writers</a:t>
            </a:r>
          </a:p>
          <a:p>
            <a:pPr eaLnBrk="1" hangingPunct="1">
              <a:buClr>
                <a:srgbClr val="A50021"/>
              </a:buClr>
            </a:pPr>
            <a:r>
              <a:rPr lang="en-US" altLang="en-US" sz="2400" dirty="0" smtClean="0"/>
              <a:t>Research chemists</a:t>
            </a:r>
          </a:p>
          <a:p>
            <a:pPr eaLnBrk="1" hangingPunct="1">
              <a:buClr>
                <a:srgbClr val="A50021"/>
              </a:buClr>
            </a:pPr>
            <a:r>
              <a:rPr lang="en-US" altLang="en-US" sz="2400" dirty="0" smtClean="0"/>
              <a:t>Instructional staff</a:t>
            </a:r>
          </a:p>
        </p:txBody>
      </p:sp>
      <p:sp>
        <p:nvSpPr>
          <p:cNvPr id="12292" name="Text Box 16"/>
          <p:cNvSpPr txBox="1">
            <a:spLocks noChangeArrowheads="1"/>
          </p:cNvSpPr>
          <p:nvPr/>
        </p:nvSpPr>
        <p:spPr bwMode="auto">
          <a:xfrm>
            <a:off x="4495800" y="64008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000"/>
              <a:t>10</a:t>
            </a:r>
          </a:p>
        </p:txBody>
      </p:sp>
      <p:pic>
        <p:nvPicPr>
          <p:cNvPr id="12293" name="Picture 7" descr="C:\Users\Fred\Documents\My Web Sites\disc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48400"/>
            <a:ext cx="1524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8"/>
          <p:cNvSpPr>
            <a:spLocks noChangeArrowheads="1"/>
          </p:cNvSpPr>
          <p:nvPr/>
        </p:nvSpPr>
        <p:spPr bwMode="auto">
          <a:xfrm>
            <a:off x="555625" y="6400800"/>
            <a:ext cx="2187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000"/>
              <a:t>© Copyright Fred Nickols 2010</a:t>
            </a:r>
          </a:p>
        </p:txBody>
      </p:sp>
    </p:spTree>
    <p:custDataLst>
      <p:tags r:id="rId1"/>
    </p:custDataLst>
    <p:extLst>
      <p:ext uri="{BB962C8B-B14F-4D97-AF65-F5344CB8AC3E}">
        <p14:creationId xmlns:p14="http://schemas.microsoft.com/office/powerpoint/2010/main" val="1992319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chemeClr val="tx2">
              <a:lumMod val="40000"/>
              <a:lumOff val="60000"/>
            </a:schemeClr>
          </a:solidFill>
        </p:spPr>
        <p:txBody>
          <a:bodyPr/>
          <a:lstStyle/>
          <a:p>
            <a:pPr eaLnBrk="1" hangingPunct="1"/>
            <a:r>
              <a:rPr lang="en-US" altLang="en-US" dirty="0" smtClean="0"/>
              <a:t>Companies using </a:t>
            </a:r>
            <a:r>
              <a:rPr lang="en-US" altLang="en-US" dirty="0" err="1" smtClean="0"/>
              <a:t>CoPs</a:t>
            </a:r>
            <a:endParaRPr lang="en-US" altLang="en-US" dirty="0" smtClean="0"/>
          </a:p>
        </p:txBody>
      </p:sp>
      <p:pic>
        <p:nvPicPr>
          <p:cNvPr id="133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181600"/>
            <a:ext cx="1295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352800"/>
            <a:ext cx="1295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209800"/>
            <a:ext cx="914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3"/>
          <p:cNvPicPr>
            <a:picLocks noChangeAspect="1" noChangeArrowheads="1"/>
          </p:cNvPicPr>
          <p:nvPr/>
        </p:nvPicPr>
        <p:blipFill>
          <a:blip r:embed="rId7">
            <a:extLst>
              <a:ext uri="{28A0092B-C50C-407E-A947-70E740481C1C}">
                <a14:useLocalDpi xmlns:a14="http://schemas.microsoft.com/office/drawing/2010/main" val="0"/>
              </a:ext>
            </a:extLst>
          </a:blip>
          <a:srcRect r="67755" b="47993"/>
          <a:stretch>
            <a:fillRect/>
          </a:stretch>
        </p:blipFill>
        <p:spPr bwMode="auto">
          <a:xfrm>
            <a:off x="990600" y="2209800"/>
            <a:ext cx="522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4"/>
          <p:cNvPicPr>
            <a:picLocks noChangeAspect="1" noChangeArrowheads="1"/>
          </p:cNvPicPr>
          <p:nvPr/>
        </p:nvPicPr>
        <p:blipFill>
          <a:blip r:embed="rId8">
            <a:extLst>
              <a:ext uri="{28A0092B-C50C-407E-A947-70E740481C1C}">
                <a14:useLocalDpi xmlns:a14="http://schemas.microsoft.com/office/drawing/2010/main" val="0"/>
              </a:ext>
            </a:extLst>
          </a:blip>
          <a:srcRect b="46823"/>
          <a:stretch>
            <a:fillRect/>
          </a:stretch>
        </p:blipFill>
        <p:spPr bwMode="auto">
          <a:xfrm>
            <a:off x="1905000" y="1905000"/>
            <a:ext cx="1857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5"/>
          <p:cNvPicPr>
            <a:picLocks noChangeAspect="1" noChangeArrowheads="1"/>
          </p:cNvPicPr>
          <p:nvPr/>
        </p:nvPicPr>
        <p:blipFill>
          <a:blip r:embed="rId9">
            <a:extLst>
              <a:ext uri="{28A0092B-C50C-407E-A947-70E740481C1C}">
                <a14:useLocalDpi xmlns:a14="http://schemas.microsoft.com/office/drawing/2010/main" val="0"/>
              </a:ext>
            </a:extLst>
          </a:blip>
          <a:srcRect r="33878" b="47993"/>
          <a:stretch>
            <a:fillRect/>
          </a:stretch>
        </p:blipFill>
        <p:spPr bwMode="auto">
          <a:xfrm>
            <a:off x="762000" y="3200400"/>
            <a:ext cx="1069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6"/>
          <p:cNvPicPr>
            <a:picLocks noChangeAspect="1" noChangeArrowheads="1"/>
          </p:cNvPicPr>
          <p:nvPr/>
        </p:nvPicPr>
        <p:blipFill>
          <a:blip r:embed="rId10">
            <a:extLst>
              <a:ext uri="{28A0092B-C50C-407E-A947-70E740481C1C}">
                <a14:useLocalDpi xmlns:a14="http://schemas.microsoft.com/office/drawing/2010/main" val="0"/>
              </a:ext>
            </a:extLst>
          </a:blip>
          <a:srcRect r="56462" b="57591"/>
          <a:stretch>
            <a:fillRect/>
          </a:stretch>
        </p:blipFill>
        <p:spPr bwMode="auto">
          <a:xfrm>
            <a:off x="914400" y="4267200"/>
            <a:ext cx="704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7"/>
          <p:cNvPicPr>
            <a:picLocks noChangeAspect="1" noChangeArrowheads="1"/>
          </p:cNvPicPr>
          <p:nvPr/>
        </p:nvPicPr>
        <p:blipFill>
          <a:blip r:embed="rId11">
            <a:extLst>
              <a:ext uri="{28A0092B-C50C-407E-A947-70E740481C1C}">
                <a14:useLocalDpi xmlns:a14="http://schemas.microsoft.com/office/drawing/2010/main" val="0"/>
              </a:ext>
            </a:extLst>
          </a:blip>
          <a:srcRect r="62109" b="19197"/>
          <a:stretch>
            <a:fillRect/>
          </a:stretch>
        </p:blipFill>
        <p:spPr bwMode="auto">
          <a:xfrm>
            <a:off x="2286000" y="4419600"/>
            <a:ext cx="612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8"/>
          <p:cNvPicPr>
            <a:picLocks noChangeAspect="1" noChangeArrowheads="1"/>
          </p:cNvPicPr>
          <p:nvPr/>
        </p:nvPicPr>
        <p:blipFill>
          <a:blip r:embed="rId12">
            <a:extLst>
              <a:ext uri="{28A0092B-C50C-407E-A947-70E740481C1C}">
                <a14:useLocalDpi xmlns:a14="http://schemas.microsoft.com/office/drawing/2010/main" val="0"/>
              </a:ext>
            </a:extLst>
          </a:blip>
          <a:srcRect r="28232" b="57591"/>
          <a:stretch>
            <a:fillRect/>
          </a:stretch>
        </p:blipFill>
        <p:spPr bwMode="auto">
          <a:xfrm>
            <a:off x="2362200" y="3505200"/>
            <a:ext cx="1162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9"/>
          <p:cNvPicPr>
            <a:picLocks noChangeAspect="1" noChangeArrowheads="1"/>
          </p:cNvPicPr>
          <p:nvPr/>
        </p:nvPicPr>
        <p:blipFill>
          <a:blip r:embed="rId13">
            <a:extLst>
              <a:ext uri="{28A0092B-C50C-407E-A947-70E740481C1C}">
                <a14:useLocalDpi xmlns:a14="http://schemas.microsoft.com/office/drawing/2010/main" val="0"/>
              </a:ext>
            </a:extLst>
          </a:blip>
          <a:srcRect r="45171" b="47993"/>
          <a:stretch>
            <a:fillRect/>
          </a:stretch>
        </p:blipFill>
        <p:spPr bwMode="auto">
          <a:xfrm>
            <a:off x="3276600" y="4191000"/>
            <a:ext cx="8874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0"/>
          <p:cNvPicPr>
            <a:picLocks noChangeAspect="1" noChangeArrowheads="1"/>
          </p:cNvPicPr>
          <p:nvPr/>
        </p:nvPicPr>
        <p:blipFill>
          <a:blip r:embed="rId14">
            <a:extLst>
              <a:ext uri="{28A0092B-C50C-407E-A947-70E740481C1C}">
                <a14:useLocalDpi xmlns:a14="http://schemas.microsoft.com/office/drawing/2010/main" val="0"/>
              </a:ext>
            </a:extLst>
          </a:blip>
          <a:srcRect r="16939" b="57591"/>
          <a:stretch>
            <a:fillRect/>
          </a:stretch>
        </p:blipFill>
        <p:spPr bwMode="auto">
          <a:xfrm>
            <a:off x="4724400" y="3429000"/>
            <a:ext cx="13446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41"/>
          <p:cNvPicPr>
            <a:picLocks noChangeAspect="1" noChangeArrowheads="1"/>
          </p:cNvPicPr>
          <p:nvPr/>
        </p:nvPicPr>
        <p:blipFill>
          <a:blip r:embed="rId15">
            <a:extLst>
              <a:ext uri="{28A0092B-C50C-407E-A947-70E740481C1C}">
                <a14:useLocalDpi xmlns:a14="http://schemas.microsoft.com/office/drawing/2010/main" val="0"/>
              </a:ext>
            </a:extLst>
          </a:blip>
          <a:srcRect r="56462" b="47993"/>
          <a:stretch>
            <a:fillRect/>
          </a:stretch>
        </p:blipFill>
        <p:spPr bwMode="auto">
          <a:xfrm>
            <a:off x="2133600" y="2590800"/>
            <a:ext cx="704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42"/>
          <p:cNvPicPr>
            <a:picLocks noChangeAspect="1" noChangeArrowheads="1"/>
          </p:cNvPicPr>
          <p:nvPr/>
        </p:nvPicPr>
        <p:blipFill>
          <a:blip r:embed="rId16">
            <a:extLst>
              <a:ext uri="{28A0092B-C50C-407E-A947-70E740481C1C}">
                <a14:useLocalDpi xmlns:a14="http://schemas.microsoft.com/office/drawing/2010/main" val="0"/>
              </a:ext>
            </a:extLst>
          </a:blip>
          <a:srcRect r="50816" b="47993"/>
          <a:stretch>
            <a:fillRect/>
          </a:stretch>
        </p:blipFill>
        <p:spPr bwMode="auto">
          <a:xfrm>
            <a:off x="4953000" y="2590800"/>
            <a:ext cx="796925" cy="495300"/>
          </a:xfrm>
          <a:prstGeom prst="rect">
            <a:avLst/>
          </a:prstGeom>
          <a:solidFill>
            <a:schemeClr val="tx2">
              <a:lumMod val="20000"/>
              <a:lumOff val="80000"/>
            </a:schemeClr>
          </a:solidFill>
          <a:ln>
            <a:noFill/>
          </a:ln>
          <a:extLst/>
        </p:spPr>
      </p:pic>
      <p:pic>
        <p:nvPicPr>
          <p:cNvPr id="13328" name="Picture 43"/>
          <p:cNvPicPr>
            <a:picLocks noChangeAspect="1" noChangeArrowheads="1"/>
          </p:cNvPicPr>
          <p:nvPr/>
        </p:nvPicPr>
        <p:blipFill>
          <a:blip r:embed="rId17">
            <a:extLst>
              <a:ext uri="{28A0092B-C50C-407E-A947-70E740481C1C}">
                <a14:useLocalDpi xmlns:a14="http://schemas.microsoft.com/office/drawing/2010/main" val="0"/>
              </a:ext>
            </a:extLst>
          </a:blip>
          <a:srcRect r="67755" b="47993"/>
          <a:stretch>
            <a:fillRect/>
          </a:stretch>
        </p:blipFill>
        <p:spPr bwMode="auto">
          <a:xfrm>
            <a:off x="3733800" y="2743200"/>
            <a:ext cx="522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5"/>
          <p:cNvPicPr>
            <a:picLocks noChangeAspect="1" noChangeArrowheads="1"/>
          </p:cNvPicPr>
          <p:nvPr/>
        </p:nvPicPr>
        <p:blipFill>
          <a:blip r:embed="rId18">
            <a:extLst>
              <a:ext uri="{28A0092B-C50C-407E-A947-70E740481C1C}">
                <a14:useLocalDpi xmlns:a14="http://schemas.microsoft.com/office/drawing/2010/main" val="0"/>
              </a:ext>
            </a:extLst>
          </a:blip>
          <a:srcRect b="51605"/>
          <a:stretch>
            <a:fillRect/>
          </a:stretch>
        </p:blipFill>
        <p:spPr bwMode="auto">
          <a:xfrm>
            <a:off x="609600" y="5257800"/>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46"/>
          <p:cNvPicPr>
            <a:picLocks noChangeAspect="1" noChangeArrowheads="1"/>
          </p:cNvPicPr>
          <p:nvPr/>
        </p:nvPicPr>
        <p:blipFill>
          <a:blip r:embed="rId19">
            <a:extLst>
              <a:ext uri="{28A0092B-C50C-407E-A947-70E740481C1C}">
                <a14:useLocalDpi xmlns:a14="http://schemas.microsoft.com/office/drawing/2010/main" val="0"/>
              </a:ext>
            </a:extLst>
          </a:blip>
          <a:srcRect b="67191"/>
          <a:stretch>
            <a:fillRect/>
          </a:stretch>
        </p:blipFill>
        <p:spPr bwMode="auto">
          <a:xfrm>
            <a:off x="4038600" y="1981200"/>
            <a:ext cx="16192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4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4200" y="5334000"/>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41910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29400" y="4267200"/>
            <a:ext cx="181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53" descr="Unilever">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38800" y="4800600"/>
            <a:ext cx="733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315200" y="1981200"/>
            <a:ext cx="11430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 Box 56"/>
          <p:cNvSpPr txBox="1">
            <a:spLocks noChangeArrowheads="1"/>
          </p:cNvSpPr>
          <p:nvPr/>
        </p:nvSpPr>
        <p:spPr bwMode="auto">
          <a:xfrm>
            <a:off x="4495800" y="64008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000"/>
              <a:t>11</a:t>
            </a:r>
          </a:p>
        </p:txBody>
      </p:sp>
      <p:pic>
        <p:nvPicPr>
          <p:cNvPr id="13337" name="Picture 7" descr="C:\Users\Fred\Documents\My Web Sites\discon1.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86600" y="6248400"/>
            <a:ext cx="1524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Rectangle 28"/>
          <p:cNvSpPr>
            <a:spLocks noChangeArrowheads="1"/>
          </p:cNvSpPr>
          <p:nvPr/>
        </p:nvSpPr>
        <p:spPr bwMode="auto">
          <a:xfrm>
            <a:off x="555625" y="6400800"/>
            <a:ext cx="2187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000"/>
              <a:t>© Copyright Fred Nickols 2010</a:t>
            </a:r>
          </a:p>
        </p:txBody>
      </p:sp>
    </p:spTree>
    <p:custDataLst>
      <p:tags r:id="rId1"/>
    </p:custDataLst>
    <p:extLst>
      <p:ext uri="{BB962C8B-B14F-4D97-AF65-F5344CB8AC3E}">
        <p14:creationId xmlns:p14="http://schemas.microsoft.com/office/powerpoint/2010/main" val="398669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tx2">
              <a:lumMod val="40000"/>
              <a:lumOff val="60000"/>
            </a:schemeClr>
          </a:solidFill>
        </p:spPr>
        <p:txBody>
          <a:bodyPr/>
          <a:lstStyle/>
          <a:p>
            <a:pPr eaLnBrk="1" hangingPunct="1"/>
            <a:r>
              <a:rPr lang="en-US" altLang="en-US" dirty="0" smtClean="0"/>
              <a:t>Why You Should Care</a:t>
            </a:r>
          </a:p>
        </p:txBody>
      </p:sp>
      <p:sp>
        <p:nvSpPr>
          <p:cNvPr id="15363" name="Rectangle 3"/>
          <p:cNvSpPr>
            <a:spLocks noGrp="1" noChangeArrowheads="1"/>
          </p:cNvSpPr>
          <p:nvPr>
            <p:ph type="body" idx="1"/>
          </p:nvPr>
        </p:nvSpPr>
        <p:spPr>
          <a:xfrm>
            <a:off x="609600" y="1600200"/>
            <a:ext cx="8001000" cy="4267200"/>
          </a:xfrm>
          <a:solidFill>
            <a:schemeClr val="accent1">
              <a:lumMod val="40000"/>
              <a:lumOff val="60000"/>
            </a:schemeClr>
          </a:solidFill>
        </p:spPr>
        <p:txBody>
          <a:bodyPr>
            <a:normAutofit fontScale="92500" lnSpcReduction="20000"/>
          </a:bodyPr>
          <a:lstStyle/>
          <a:p>
            <a:pPr eaLnBrk="1" hangingPunct="1">
              <a:buClr>
                <a:srgbClr val="A50021"/>
              </a:buClr>
            </a:pPr>
            <a:endParaRPr lang="en-US" altLang="en-US" sz="2400" dirty="0" smtClean="0"/>
          </a:p>
          <a:p>
            <a:pPr eaLnBrk="1" hangingPunct="1">
              <a:buClr>
                <a:srgbClr val="A50021"/>
              </a:buClr>
            </a:pPr>
            <a:r>
              <a:rPr lang="en-US" altLang="en-US" sz="2400" dirty="0" err="1" smtClean="0"/>
              <a:t>CoPs</a:t>
            </a:r>
            <a:r>
              <a:rPr lang="en-US" altLang="en-US" sz="2400" dirty="0" smtClean="0"/>
              <a:t> are valuable organizational assets</a:t>
            </a:r>
          </a:p>
          <a:p>
            <a:pPr lvl="1" eaLnBrk="1" hangingPunct="1">
              <a:buClr>
                <a:srgbClr val="A50021"/>
              </a:buClr>
            </a:pPr>
            <a:r>
              <a:rPr lang="en-US" altLang="en-US" sz="2600" dirty="0" smtClean="0"/>
              <a:t>Decrease learning curves</a:t>
            </a:r>
          </a:p>
          <a:p>
            <a:pPr lvl="1" eaLnBrk="1" hangingPunct="1">
              <a:buClr>
                <a:srgbClr val="A50021"/>
              </a:buClr>
            </a:pPr>
            <a:r>
              <a:rPr lang="en-US" altLang="en-US" sz="2600" dirty="0" smtClean="0"/>
              <a:t>Handle unstructured problems</a:t>
            </a:r>
          </a:p>
          <a:p>
            <a:pPr lvl="1" eaLnBrk="1" hangingPunct="1">
              <a:buClr>
                <a:srgbClr val="A50021"/>
              </a:buClr>
            </a:pPr>
            <a:r>
              <a:rPr lang="en-US" altLang="en-US" sz="2600" dirty="0" smtClean="0"/>
              <a:t>Play a key role in developing and maintaining long-term organizational memory</a:t>
            </a:r>
          </a:p>
          <a:p>
            <a:pPr lvl="1" eaLnBrk="1" hangingPunct="1">
              <a:buClr>
                <a:srgbClr val="A50021"/>
              </a:buClr>
            </a:pPr>
            <a:r>
              <a:rPr lang="en-US" altLang="en-US" sz="2600" dirty="0" smtClean="0"/>
              <a:t>Reduce rework</a:t>
            </a:r>
          </a:p>
          <a:p>
            <a:pPr lvl="1" eaLnBrk="1" hangingPunct="1">
              <a:buClr>
                <a:srgbClr val="A50021"/>
              </a:buClr>
            </a:pPr>
            <a:r>
              <a:rPr lang="en-US" altLang="en-US" sz="2600" dirty="0" smtClean="0"/>
              <a:t>Increase innovation and speed</a:t>
            </a:r>
          </a:p>
          <a:p>
            <a:pPr lvl="1" eaLnBrk="1" hangingPunct="1">
              <a:buClr>
                <a:srgbClr val="A50021"/>
              </a:buClr>
            </a:pPr>
            <a:r>
              <a:rPr lang="en-US" altLang="en-US" sz="2600" dirty="0" smtClean="0"/>
              <a:t>Create social and intellectual capital</a:t>
            </a:r>
          </a:p>
          <a:p>
            <a:pPr lvl="1" eaLnBrk="1" hangingPunct="1">
              <a:buClr>
                <a:srgbClr val="A50021"/>
              </a:buClr>
            </a:pPr>
            <a:r>
              <a:rPr lang="en-US" altLang="en-US" sz="2600" dirty="0" smtClean="0"/>
              <a:t>Contribute to increased retention of talent</a:t>
            </a:r>
          </a:p>
          <a:p>
            <a:pPr lvl="1" eaLnBrk="1" hangingPunct="1">
              <a:buClr>
                <a:srgbClr val="A50021"/>
              </a:buClr>
            </a:pPr>
            <a:r>
              <a:rPr lang="en-US" altLang="en-US" sz="2600" dirty="0" smtClean="0"/>
              <a:t>Make change “stick”</a:t>
            </a:r>
          </a:p>
          <a:p>
            <a:pPr lvl="1" eaLnBrk="1" hangingPunct="1">
              <a:buFont typeface="Wingdings" panose="05000000000000000000" pitchFamily="2" charset="2"/>
              <a:buNone/>
            </a:pPr>
            <a:endParaRPr lang="en-US" altLang="en-US" sz="2000" dirty="0" smtClean="0"/>
          </a:p>
        </p:txBody>
      </p:sp>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0156" y="395288"/>
            <a:ext cx="49688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4495800" y="64008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000"/>
              <a:t>13</a:t>
            </a:r>
          </a:p>
        </p:txBody>
      </p:sp>
      <p:pic>
        <p:nvPicPr>
          <p:cNvPr id="15366" name="Picture 7" descr="C:\Users\Fred\Documents\My Web Sites\disc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248400"/>
            <a:ext cx="1524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9"/>
          <p:cNvSpPr>
            <a:spLocks noChangeArrowheads="1"/>
          </p:cNvSpPr>
          <p:nvPr/>
        </p:nvSpPr>
        <p:spPr bwMode="auto">
          <a:xfrm>
            <a:off x="555625" y="6400800"/>
            <a:ext cx="2187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000"/>
              <a:t>© Copyright Fred Nickols 2010</a:t>
            </a:r>
          </a:p>
        </p:txBody>
      </p:sp>
    </p:spTree>
    <p:custDataLst>
      <p:tags r:id="rId1"/>
    </p:custDataLst>
    <p:extLst>
      <p:ext uri="{BB962C8B-B14F-4D97-AF65-F5344CB8AC3E}">
        <p14:creationId xmlns:p14="http://schemas.microsoft.com/office/powerpoint/2010/main" val="2478954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88912"/>
            <a:ext cx="8229600" cy="1143000"/>
          </a:xfrm>
          <a:solidFill>
            <a:schemeClr val="accent1"/>
          </a:solidFill>
        </p:spPr>
        <p:txBody>
          <a:bodyPr/>
          <a:lstStyle/>
          <a:p>
            <a:pPr eaLnBrk="1" hangingPunct="1"/>
            <a:r>
              <a:rPr lang="en-US" altLang="en-US" dirty="0" smtClean="0"/>
              <a:t>Some Do’s &amp; Don’ts</a:t>
            </a:r>
          </a:p>
        </p:txBody>
      </p:sp>
      <p:sp>
        <p:nvSpPr>
          <p:cNvPr id="16387" name="Rectangle 3"/>
          <p:cNvSpPr>
            <a:spLocks noGrp="1" noChangeArrowheads="1"/>
          </p:cNvSpPr>
          <p:nvPr>
            <p:ph type="body" idx="1"/>
          </p:nvPr>
        </p:nvSpPr>
        <p:spPr>
          <a:solidFill>
            <a:schemeClr val="accent1">
              <a:lumMod val="40000"/>
              <a:lumOff val="60000"/>
            </a:schemeClr>
          </a:solidFill>
        </p:spPr>
        <p:txBody>
          <a:bodyPr/>
          <a:lstStyle/>
          <a:p>
            <a:pPr eaLnBrk="1" hangingPunct="1">
              <a:buClr>
                <a:srgbClr val="A50021"/>
              </a:buClr>
            </a:pPr>
            <a:endParaRPr lang="en-US" altLang="en-US" sz="2400" dirty="0" smtClean="0"/>
          </a:p>
          <a:p>
            <a:pPr eaLnBrk="1" hangingPunct="1">
              <a:buClr>
                <a:srgbClr val="A50021"/>
              </a:buClr>
            </a:pPr>
            <a:r>
              <a:rPr lang="en-US" altLang="en-US" sz="2400" dirty="0" smtClean="0"/>
              <a:t>DO</a:t>
            </a:r>
          </a:p>
          <a:p>
            <a:pPr lvl="1" eaLnBrk="1" hangingPunct="1">
              <a:buClr>
                <a:srgbClr val="A50021"/>
              </a:buClr>
            </a:pPr>
            <a:r>
              <a:rPr lang="en-US" altLang="en-US" sz="2000" dirty="0" smtClean="0"/>
              <a:t>Nurture and support existing </a:t>
            </a:r>
            <a:r>
              <a:rPr lang="en-US" altLang="en-US" sz="2000" dirty="0" err="1" smtClean="0"/>
              <a:t>CoPs</a:t>
            </a:r>
            <a:endParaRPr lang="en-US" altLang="en-US" sz="2000" dirty="0" smtClean="0"/>
          </a:p>
          <a:p>
            <a:pPr lvl="1" eaLnBrk="1" hangingPunct="1">
              <a:buClr>
                <a:srgbClr val="A50021"/>
              </a:buClr>
            </a:pPr>
            <a:r>
              <a:rPr lang="en-US" altLang="en-US" sz="2000" dirty="0" smtClean="0"/>
              <a:t>Cultivate and support new </a:t>
            </a:r>
            <a:r>
              <a:rPr lang="en-US" altLang="en-US" sz="2000" dirty="0" err="1" smtClean="0"/>
              <a:t>CoPs</a:t>
            </a:r>
            <a:endParaRPr lang="en-US" altLang="en-US" sz="2000" dirty="0" smtClean="0"/>
          </a:p>
          <a:p>
            <a:pPr lvl="1" eaLnBrk="1" hangingPunct="1">
              <a:buClr>
                <a:srgbClr val="A50021"/>
              </a:buClr>
            </a:pPr>
            <a:endParaRPr lang="en-US" altLang="en-US" sz="2000" dirty="0" smtClean="0"/>
          </a:p>
          <a:p>
            <a:pPr lvl="1" eaLnBrk="1" hangingPunct="1">
              <a:buClr>
                <a:srgbClr val="A50021"/>
              </a:buClr>
              <a:buFont typeface="Wingdings" panose="05000000000000000000" pitchFamily="2" charset="2"/>
              <a:buNone/>
            </a:pPr>
            <a:endParaRPr lang="en-US" altLang="en-US" sz="2000" dirty="0" smtClean="0"/>
          </a:p>
          <a:p>
            <a:pPr lvl="1" eaLnBrk="1" hangingPunct="1">
              <a:buClr>
                <a:srgbClr val="A50021"/>
              </a:buClr>
            </a:pPr>
            <a:endParaRPr lang="en-US" altLang="en-US" sz="2000" dirty="0" smtClean="0"/>
          </a:p>
          <a:p>
            <a:pPr eaLnBrk="1" hangingPunct="1">
              <a:buClr>
                <a:srgbClr val="A50021"/>
              </a:buClr>
            </a:pPr>
            <a:r>
              <a:rPr lang="en-US" altLang="en-US" sz="2400" dirty="0" smtClean="0"/>
              <a:t>DON’T</a:t>
            </a:r>
          </a:p>
          <a:p>
            <a:pPr lvl="1" eaLnBrk="1" hangingPunct="1">
              <a:buClr>
                <a:srgbClr val="A50021"/>
              </a:buClr>
            </a:pPr>
            <a:r>
              <a:rPr lang="en-US" altLang="en-US" sz="2000" dirty="0" smtClean="0"/>
              <a:t>Mandate </a:t>
            </a:r>
            <a:r>
              <a:rPr lang="en-US" altLang="en-US" sz="2000" dirty="0" err="1" smtClean="0"/>
              <a:t>CoPs</a:t>
            </a:r>
            <a:endParaRPr lang="en-US" altLang="en-US" sz="2000" dirty="0" smtClean="0"/>
          </a:p>
          <a:p>
            <a:pPr lvl="1" eaLnBrk="1" hangingPunct="1">
              <a:buClr>
                <a:srgbClr val="A50021"/>
              </a:buClr>
            </a:pPr>
            <a:r>
              <a:rPr lang="en-US" altLang="en-US" sz="2000" dirty="0" smtClean="0"/>
              <a:t>Manage them in a heavy-handed way</a:t>
            </a:r>
          </a:p>
        </p:txBody>
      </p:sp>
      <p:pic>
        <p:nvPicPr>
          <p:cNvPr id="1638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095750"/>
            <a:ext cx="6969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691482"/>
            <a:ext cx="1441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00800" y="495300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2"/>
          <p:cNvSpPr txBox="1">
            <a:spLocks noChangeArrowheads="1"/>
          </p:cNvSpPr>
          <p:nvPr/>
        </p:nvSpPr>
        <p:spPr bwMode="auto">
          <a:xfrm>
            <a:off x="4495800" y="64008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000"/>
              <a:t>14</a:t>
            </a:r>
          </a:p>
        </p:txBody>
      </p:sp>
      <p:pic>
        <p:nvPicPr>
          <p:cNvPr id="16392" name="Picture 7" descr="C:\Users\Fred\Documents\My Web Sites\disco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6248400"/>
            <a:ext cx="1524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11"/>
          <p:cNvSpPr>
            <a:spLocks noChangeArrowheads="1"/>
          </p:cNvSpPr>
          <p:nvPr/>
        </p:nvSpPr>
        <p:spPr bwMode="auto">
          <a:xfrm>
            <a:off x="555625" y="6400800"/>
            <a:ext cx="2187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000"/>
              <a:t>© Copyright Fred Nickols 2010</a:t>
            </a:r>
          </a:p>
        </p:txBody>
      </p:sp>
    </p:spTree>
    <p:custDataLst>
      <p:tags r:id="rId1"/>
    </p:custDataLst>
    <p:extLst>
      <p:ext uri="{BB962C8B-B14F-4D97-AF65-F5344CB8AC3E}">
        <p14:creationId xmlns:p14="http://schemas.microsoft.com/office/powerpoint/2010/main" val="1131653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524001"/>
            <a:ext cx="7391400" cy="259080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8000" b="1" dirty="0" smtClean="0"/>
              <a:t>The End </a:t>
            </a:r>
            <a:endParaRPr lang="ar-EG" sz="8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DEFINITIONS OF CULTURE</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The research of organizational culture began in the early 1930s by Elton Mayo  </a:t>
            </a:r>
          </a:p>
          <a:p>
            <a:r>
              <a:rPr lang="en-US" dirty="0" smtClean="0"/>
              <a:t>The term   " organizational culture" has been defined  as   “the shared , norms, values, beliefs  and practices of people in an organization”   </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l"/>
            <a:r>
              <a:rPr lang="en-GB" dirty="0" smtClean="0"/>
              <a:t>  Facts About Culture </a:t>
            </a:r>
            <a:endParaRPr lang="ar-EG"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GB" dirty="0" smtClean="0"/>
              <a:t>The culture metaphor points towards another means of creating organised activity: by influencing the language, norms, folklore, ceremonies, and other social practices that communicate the key ideologies, values, and beliefs guiding action.</a:t>
            </a:r>
          </a:p>
          <a:p>
            <a:r>
              <a:rPr lang="en-GB" dirty="0" smtClean="0"/>
              <a:t>Culture is ‘how things are done around here’. It is what is typical of the organization, the habits, the attitudes, the grown-up pattern of accepted and expected behaviour.</a:t>
            </a:r>
          </a:p>
          <a:p>
            <a:r>
              <a:rPr lang="en-GB" dirty="0" smtClean="0"/>
              <a:t>Culture is the commonly held and relatively stable beliefs, attitudes and values that exist with the organization.</a:t>
            </a:r>
          </a:p>
          <a:p>
            <a:endParaRPr lang="ar-EG"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60350"/>
            <a:ext cx="7772400" cy="1187450"/>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sz="3600" dirty="0" smtClean="0"/>
              <a:t>SURFACE MANIFESTATIONS OF CULTURE</a:t>
            </a:r>
          </a:p>
        </p:txBody>
      </p:sp>
      <p:sp>
        <p:nvSpPr>
          <p:cNvPr id="7171" name="Text Box 7"/>
          <p:cNvSpPr txBox="1">
            <a:spLocks noChangeArrowheads="1"/>
          </p:cNvSpPr>
          <p:nvPr/>
        </p:nvSpPr>
        <p:spPr bwMode="auto">
          <a:xfrm>
            <a:off x="290513" y="5884863"/>
            <a:ext cx="8458200" cy="366712"/>
          </a:xfrm>
          <a:prstGeom prst="rect">
            <a:avLst/>
          </a:prstGeom>
          <a:noFill/>
          <a:ln w="9525">
            <a:noFill/>
            <a:miter lim="800000"/>
            <a:headEnd/>
            <a:tailEnd/>
          </a:ln>
        </p:spPr>
        <p:txBody>
          <a:bodyPr>
            <a:spAutoFit/>
          </a:bodyPr>
          <a:lstStyle/>
          <a:p>
            <a:r>
              <a:rPr lang="en-US" sz="1200" dirty="0">
                <a:solidFill>
                  <a:srgbClr val="000000"/>
                </a:solidFill>
                <a:latin typeface="Arial" pitchFamily="34" charset="0"/>
              </a:rPr>
              <a:t>Figure 9.2</a:t>
            </a:r>
            <a:r>
              <a:rPr lang="en-US" sz="1800" dirty="0">
                <a:solidFill>
                  <a:srgbClr val="000000"/>
                </a:solidFill>
                <a:latin typeface="Arial" pitchFamily="34" charset="0"/>
              </a:rPr>
              <a:t>  </a:t>
            </a:r>
            <a:r>
              <a:rPr lang="fr-FR" sz="1800" dirty="0">
                <a:solidFill>
                  <a:srgbClr val="000000"/>
                </a:solidFill>
                <a:latin typeface="Arial" pitchFamily="34" charset="0"/>
              </a:rPr>
              <a:t>Surface manifestations of </a:t>
            </a:r>
            <a:r>
              <a:rPr lang="fr-FR" sz="1800" dirty="0" err="1" smtClean="0">
                <a:solidFill>
                  <a:srgbClr val="000000"/>
                </a:solidFill>
                <a:latin typeface="Arial" pitchFamily="34" charset="0"/>
              </a:rPr>
              <a:t>organisational</a:t>
            </a:r>
            <a:r>
              <a:rPr lang="fr-FR" sz="1800" dirty="0" smtClean="0">
                <a:solidFill>
                  <a:srgbClr val="000000"/>
                </a:solidFill>
                <a:latin typeface="Arial" pitchFamily="34" charset="0"/>
              </a:rPr>
              <a:t> </a:t>
            </a:r>
            <a:r>
              <a:rPr lang="fr-FR" sz="1800" dirty="0">
                <a:solidFill>
                  <a:srgbClr val="000000"/>
                </a:solidFill>
                <a:latin typeface="Arial" pitchFamily="34" charset="0"/>
              </a:rPr>
              <a:t>culture</a:t>
            </a:r>
            <a:endParaRPr lang="en-US" sz="1800" dirty="0">
              <a:solidFill>
                <a:srgbClr val="000000"/>
              </a:solidFill>
              <a:latin typeface="Arial" pitchFamily="34" charset="0"/>
            </a:endParaRPr>
          </a:p>
        </p:txBody>
      </p:sp>
      <p:pic>
        <p:nvPicPr>
          <p:cNvPr id="7172" name="Picture 8" descr="M09NF002"/>
          <p:cNvPicPr>
            <a:picLocks noChangeAspect="1" noChangeArrowheads="1"/>
          </p:cNvPicPr>
          <p:nvPr/>
        </p:nvPicPr>
        <p:blipFill>
          <a:blip r:embed="rId4" cstate="print"/>
          <a:srcRect/>
          <a:stretch>
            <a:fillRect/>
          </a:stretch>
        </p:blipFill>
        <p:spPr bwMode="auto">
          <a:xfrm>
            <a:off x="609600" y="1495425"/>
            <a:ext cx="7924799" cy="4321175"/>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CONTENTS OF CULTURE</a:t>
            </a:r>
            <a:endParaRPr lang="ar-EG"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Artefacts: corporate logos, mission statements, building architecture etc.</a:t>
            </a:r>
          </a:p>
          <a:p>
            <a:r>
              <a:rPr lang="en-GB" dirty="0" smtClean="0"/>
              <a:t>Language: jokes, metaphors, stories, myths and legends</a:t>
            </a:r>
          </a:p>
          <a:p>
            <a:r>
              <a:rPr lang="en-GB" dirty="0" smtClean="0"/>
              <a:t>Behaviour patterns in the form of rites, rituals, and celebrations</a:t>
            </a:r>
          </a:p>
          <a:p>
            <a:r>
              <a:rPr lang="en-GB" dirty="0" smtClean="0"/>
              <a:t>Norms of behaviour</a:t>
            </a:r>
          </a:p>
          <a:p>
            <a:r>
              <a:rPr lang="en-GB" dirty="0" smtClean="0"/>
              <a:t>Symbols and symbolic actions</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19200"/>
            <a:ext cx="8229600" cy="4525963"/>
          </a:xfrm>
        </p:spPr>
        <p:style>
          <a:lnRef idx="1">
            <a:schemeClr val="accent3"/>
          </a:lnRef>
          <a:fillRef idx="2">
            <a:schemeClr val="accent3"/>
          </a:fillRef>
          <a:effectRef idx="1">
            <a:schemeClr val="accent3"/>
          </a:effectRef>
          <a:fontRef idx="minor">
            <a:schemeClr val="dk1"/>
          </a:fontRef>
        </p:style>
        <p:txBody>
          <a:bodyPr/>
          <a:lstStyle/>
          <a:p>
            <a:r>
              <a:rPr lang="en-GB" dirty="0" smtClean="0"/>
              <a:t>Heroes</a:t>
            </a:r>
          </a:p>
          <a:p>
            <a:r>
              <a:rPr lang="en-GB" dirty="0" smtClean="0"/>
              <a:t>Beliefs, values and attitudes: E.g. Adaptability, autonomy, co-operation, creativity, equality, honesty, rationality etc.</a:t>
            </a:r>
          </a:p>
          <a:p>
            <a:r>
              <a:rPr lang="en-GB" dirty="0" smtClean="0"/>
              <a:t>History – founders of the organization as shapers of the culture</a:t>
            </a:r>
          </a:p>
          <a:p>
            <a:endParaRPr lang="ar-E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2326</Words>
  <Application>Microsoft Office PowerPoint</Application>
  <PresentationFormat>On-screen Show (4:3)</PresentationFormat>
  <Paragraphs>323</Paragraphs>
  <Slides>48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Times New Roman</vt:lpstr>
      <vt:lpstr>Verdana</vt:lpstr>
      <vt:lpstr>Wingdings</vt:lpstr>
      <vt:lpstr>Office Theme</vt:lpstr>
      <vt:lpstr>Knowledge Infrastructure  Knowledge culture </vt:lpstr>
      <vt:lpstr>LEARNING OBJECTIVES</vt:lpstr>
      <vt:lpstr>BUZZ GROUPS</vt:lpstr>
      <vt:lpstr>BUZZ GROUP</vt:lpstr>
      <vt:lpstr>DEFINITIONS OF CULTURE</vt:lpstr>
      <vt:lpstr>  Facts About Culture </vt:lpstr>
      <vt:lpstr>SURFACE MANIFESTATIONS OF CULTURE</vt:lpstr>
      <vt:lpstr>CONTENTS OF CULTURE</vt:lpstr>
      <vt:lpstr>PowerPoint Presentation</vt:lpstr>
      <vt:lpstr>TYPOLOGIES OF CULTURE?</vt:lpstr>
      <vt:lpstr>HANDY’S TYPOLOGY OF CULTURE</vt:lpstr>
      <vt:lpstr>Power Culture</vt:lpstr>
      <vt:lpstr>Role Culture</vt:lpstr>
      <vt:lpstr>Task Culture</vt:lpstr>
      <vt:lpstr>Person Culture</vt:lpstr>
      <vt:lpstr>KM &amp; CULTURE Relationship ?</vt:lpstr>
      <vt:lpstr>PowerPoint Presentation</vt:lpstr>
      <vt:lpstr>The impact of organizational culture on km </vt:lpstr>
      <vt:lpstr>PowerPoint Presentation</vt:lpstr>
      <vt:lpstr>DEFINITIONS OF KNOWLEDGE   CULTURE </vt:lpstr>
      <vt:lpstr>Building Knowledge Culture</vt:lpstr>
      <vt:lpstr>PowerPoint Presentation</vt:lpstr>
      <vt:lpstr>Knowledge Culture Components </vt:lpstr>
      <vt:lpstr>Learning Culture and K. Creation  </vt:lpstr>
      <vt:lpstr>learning-culture  </vt:lpstr>
      <vt:lpstr>CONCEPT OF Ba &amp; K. creation (Nonaka &amp; Konno, 1998)</vt:lpstr>
      <vt:lpstr>Learning culture &amp; Knowledge creation process </vt:lpstr>
      <vt:lpstr>Sharing Culture and K. dissemination </vt:lpstr>
      <vt:lpstr>Sharing culture </vt:lpstr>
      <vt:lpstr>WILLINGNESS TO SHARE KNOWLEDGE  (Von Krogh, 1998)</vt:lpstr>
      <vt:lpstr>INSTRUMENTS TO MAKE ‘CARE’ WIDESPREAD (Von Krogh, 1998)</vt:lpstr>
      <vt:lpstr>BUZZ GROUP</vt:lpstr>
      <vt:lpstr>KNOWLEDGE CULTURE   THROUGH GROUPS?</vt:lpstr>
      <vt:lpstr>Doing Culture and K. Utilization  </vt:lpstr>
      <vt:lpstr>Doing culture </vt:lpstr>
      <vt:lpstr>COMMUNITIES OF PRACTICE</vt:lpstr>
      <vt:lpstr>PowerPoint Presentation</vt:lpstr>
      <vt:lpstr>The community of practice  Definition  </vt:lpstr>
      <vt:lpstr>What They ARE</vt:lpstr>
      <vt:lpstr>COMMUNITIES OF PRACTICE</vt:lpstr>
      <vt:lpstr>STORYTELLING</vt:lpstr>
      <vt:lpstr>Why establish a CoP?</vt:lpstr>
      <vt:lpstr>Points of Difference </vt:lpstr>
      <vt:lpstr>CoP - Examples</vt:lpstr>
      <vt:lpstr>Companies using CoPs</vt:lpstr>
      <vt:lpstr>Why You Should Care</vt:lpstr>
      <vt:lpstr>Some Do’s &amp; Don’ts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Infrastructure  Knowledge culture</dc:title>
  <dc:creator>elham elshafie</dc:creator>
  <cp:lastModifiedBy>elham elshafie</cp:lastModifiedBy>
  <cp:revision>18</cp:revision>
  <dcterms:created xsi:type="dcterms:W3CDTF">2006-08-16T00:00:00Z</dcterms:created>
  <dcterms:modified xsi:type="dcterms:W3CDTF">2015-04-29T06:13:01Z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B8C18027-4B70-4828-BB5C-3BCE48FFB576</vt:lpwstr>
  </property>
  <property fmtid="{D5CDD505-2E9C-101B-9397-08002B2CF9AE}" pid="3" name="ArticulatePath">
    <vt:lpwstr>km_9</vt:lpwstr>
  </property>
</Properties>
</file>