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8‏/4‏/2015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8‏/4‏/2015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8‏/4‏/2015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8‏/4‏/2015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8‏/4‏/2015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8‏/4‏/2015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8‏/4‏/2015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8‏/4‏/2015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8‏/4‏/2015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8‏/4‏/2015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8‏/4‏/2015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8‏/4‏/2015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Phys 104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4705" y="3348584"/>
            <a:ext cx="6629400" cy="1097650"/>
          </a:xfrm>
        </p:spPr>
        <p:txBody>
          <a:bodyPr/>
          <a:lstStyle/>
          <a:p>
            <a:r>
              <a:rPr lang="en-US" sz="6000" dirty="0" smtClean="0">
                <a:latin typeface="Avenir Black Oblique"/>
                <a:cs typeface="Avenir Black Oblique"/>
              </a:rPr>
              <a:t>K</a:t>
            </a:r>
            <a:r>
              <a:rPr lang="en-US" dirty="0" smtClean="0">
                <a:latin typeface="Avenir Black Oblique"/>
                <a:cs typeface="Avenir Black Oblique"/>
              </a:rPr>
              <a:t>irchhoff’s </a:t>
            </a:r>
            <a:r>
              <a:rPr lang="en-US" sz="6000" dirty="0" smtClean="0">
                <a:latin typeface="Avenir Black Oblique"/>
                <a:cs typeface="Avenir Black Oblique"/>
              </a:rPr>
              <a:t>R</a:t>
            </a:r>
            <a:r>
              <a:rPr lang="en-US" dirty="0" smtClean="0">
                <a:latin typeface="Avenir Black Oblique"/>
                <a:cs typeface="Avenir Black Oblique"/>
              </a:rPr>
              <a:t>ules</a:t>
            </a:r>
            <a:endParaRPr lang="en-US" sz="6000" dirty="0"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22355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>
                <a:solidFill>
                  <a:srgbClr val="3366FF"/>
                </a:solidFill>
                <a:latin typeface="Arial"/>
                <a:cs typeface="Arial"/>
              </a:rPr>
              <a:t>What if the polarity of the 12.0-V battery were 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reversed in the pervious example ? </a:t>
            </a:r>
            <a:r>
              <a:rPr lang="en-US" sz="2800" dirty="0">
                <a:solidFill>
                  <a:srgbClr val="3366FF"/>
                </a:solidFill>
                <a:latin typeface="Arial"/>
                <a:cs typeface="Arial"/>
              </a:rPr>
              <a:t>How would this affect the circuit? </a:t>
            </a:r>
            <a:endParaRPr lang="en-US" sz="2800" dirty="0">
              <a:solidFill>
                <a:srgbClr val="3366FF"/>
              </a:solidFill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rgbClr val="3366FF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3" descr="‏لقطة الشاشة ٢٠١٥-٠٤-٠٨ في ٢‎.٤٤‎.٠٩ ص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25" y="3274126"/>
            <a:ext cx="5591551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7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Find the currents </a:t>
            </a:r>
            <a:r>
              <a:rPr lang="en-US" sz="28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en-US" sz="28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, and </a:t>
            </a:r>
            <a:r>
              <a:rPr lang="en-US" sz="28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800" baseline="-25000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 in the circuit shown in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figure below ,</a:t>
            </a:r>
          </a:p>
          <a:p>
            <a:pPr marL="11430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US" sz="2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rgbClr val="3366FF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5" name="Picture 4" descr="‏لقطة الشاشة ٢٠١٥-٠٤-٠٨ في ٢‎.٥٥‎.٣٥ ص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2846266"/>
            <a:ext cx="37846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69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Answer</a:t>
            </a:r>
            <a:endParaRPr lang="en-US" cap="non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8" name="Picture 7" descr="‏لقطة الشاشة ٢٠١٥-٠٤-٠٨ في ٢‎.٥٦‎.٥٤ ص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752600"/>
            <a:ext cx="2667000" cy="755425"/>
          </a:xfrm>
          <a:prstGeom prst="rect">
            <a:avLst/>
          </a:prstGeom>
        </p:spPr>
      </p:pic>
      <p:pic>
        <p:nvPicPr>
          <p:cNvPr id="9" name="Picture 8" descr="‏لقطة الشاشة ٢٠١٥-٠٤-٠٨ في ٢‎.٥٦‎.٥٩ ص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2919702"/>
            <a:ext cx="6223000" cy="1682539"/>
          </a:xfrm>
          <a:prstGeom prst="rect">
            <a:avLst/>
          </a:prstGeom>
        </p:spPr>
      </p:pic>
      <p:pic>
        <p:nvPicPr>
          <p:cNvPr id="10" name="Picture 9" descr="‏لقطة الشاشة ٢٠١٥-٠٤-٠٨ في ٢‎.٥٧‎.٠٩ ص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0" y="5097462"/>
            <a:ext cx="4775200" cy="125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8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Answer</a:t>
            </a:r>
            <a:endParaRPr lang="en-US" cap="non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3" name="Picture 2" descr="‏لقطة الشاشة ٢٠١٥-٠٤-٠٨ في ٢‎.٥٧‎.١٥ ص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00" y="1770260"/>
            <a:ext cx="5003800" cy="698500"/>
          </a:xfrm>
          <a:prstGeom prst="rect">
            <a:avLst/>
          </a:prstGeom>
        </p:spPr>
      </p:pic>
      <p:pic>
        <p:nvPicPr>
          <p:cNvPr id="4" name="Picture 3" descr="‏لقطة الشاشة ٢٠١٥-٠٤-٠٨ في ٢‎.٥٨‎.٠٧ ص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11" y="2665831"/>
            <a:ext cx="3199885" cy="1295400"/>
          </a:xfrm>
          <a:prstGeom prst="rect">
            <a:avLst/>
          </a:prstGeom>
        </p:spPr>
      </p:pic>
      <p:pic>
        <p:nvPicPr>
          <p:cNvPr id="5" name="Picture 4" descr="‏لقطة الشاشة ٢٠١٥-٠٤-٠٨ في ٢‎.٥٨‎.١٧ ص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0" y="4122399"/>
            <a:ext cx="5181600" cy="1536700"/>
          </a:xfrm>
          <a:prstGeom prst="rect">
            <a:avLst/>
          </a:prstGeom>
        </p:spPr>
      </p:pic>
      <p:pic>
        <p:nvPicPr>
          <p:cNvPr id="6" name="Picture 5" descr="‏لقطة الشاشة ٢٠١٥-٠٤-٠٨ في ٢‎.٥٨‎.٢٣ ص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96" y="5751513"/>
            <a:ext cx="30353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78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Eng. </a:t>
            </a:r>
            <a:r>
              <a:rPr lang="en-US" dirty="0" err="1" smtClean="0"/>
              <a:t>Abdulsalam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0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Kirchhoff’s Rules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sz="4000" b="1" dirty="0" smtClean="0"/>
              <a:t>1) Junction Rule.</a:t>
            </a:r>
          </a:p>
          <a:p>
            <a:pPr marL="114300" indent="0">
              <a:buNone/>
            </a:pPr>
            <a:r>
              <a:rPr lang="en-US" sz="4000" b="1" dirty="0" smtClean="0"/>
              <a:t> </a:t>
            </a:r>
            <a:endParaRPr lang="en-US" sz="4000" b="1" dirty="0"/>
          </a:p>
          <a:p>
            <a:pPr marL="114300" indent="0">
              <a:buNone/>
            </a:pPr>
            <a:r>
              <a:rPr lang="en-US" sz="4000" b="1" dirty="0" smtClean="0"/>
              <a:t>2) Loop Rule 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598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Junction Rule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09" y="1752600"/>
            <a:ext cx="8626492" cy="4373563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 “ The </a:t>
            </a: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sum of the currents entering any junction in a circuit 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Arial"/>
              </a:rPr>
              <a:t>must equal </a:t>
            </a: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the sum of the currents leaving that 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junction “ .</a:t>
            </a:r>
            <a:endParaRPr lang="en-US" sz="3200" dirty="0">
              <a:solidFill>
                <a:srgbClr val="0000FF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3" descr="‏لقطة الشاشة ٢٠١٥-٠٤-٠٨ في ٢‎.١٧‎.١٦ ص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293" y="4243411"/>
            <a:ext cx="3759214" cy="903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08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Junction Rule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09" y="1752600"/>
            <a:ext cx="8626492" cy="4373563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 descr="‏لقطة الشاشة ٢٠١٥-٠٤-٠٨ في ٢‎.٢٢‎.٠٨ ص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8" y="2573297"/>
            <a:ext cx="3631458" cy="2771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‏لقطة الشاشة ٢٠١٥-٠٤-٠٨ في ٢‎.٢٢‎.١٥ ص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070" y="2573297"/>
            <a:ext cx="3790730" cy="277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3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Loop Rule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08" y="1752600"/>
            <a:ext cx="8544022" cy="4373563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 “ The </a:t>
            </a: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sum of the potential differences across all elements around any 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closed </a:t>
            </a: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circuit loop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Arial"/>
              </a:rPr>
              <a:t>must be 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zero </a:t>
            </a:r>
            <a:r>
              <a:rPr lang="en-US" sz="3200" dirty="0" smtClean="0">
                <a:latin typeface="Arial"/>
                <a:cs typeface="Arial"/>
              </a:rPr>
              <a:t>“ .</a:t>
            </a:r>
            <a:r>
              <a:rPr lang="en-US" sz="3200" dirty="0" smtClean="0"/>
              <a:t> </a:t>
            </a:r>
            <a:endParaRPr lang="en-US" sz="3200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 descr="‏لقطة الشاشة ٢٠١٥-٠٤-٠٨ في ٢‎.٢٧‎.٢٤ ص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379" y="4288827"/>
            <a:ext cx="2820517" cy="12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6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Loop Rule “ sign convention “</a:t>
            </a:r>
            <a:endParaRPr lang="en-US" b="1" cap="none" dirty="0"/>
          </a:p>
        </p:txBody>
      </p:sp>
      <p:pic>
        <p:nvPicPr>
          <p:cNvPr id="4" name="Content Placeholder 3" descr="‏لقطة الشاشة ٢٠١٥-٠٤-٠٨ في ٢‎.٣٧‎.٣٦ ص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996" r="-27996"/>
          <a:stretch>
            <a:fillRect/>
          </a:stretch>
        </p:blipFill>
        <p:spPr>
          <a:xfrm>
            <a:off x="263525" y="1752600"/>
            <a:ext cx="8543925" cy="4373563"/>
          </a:xfrm>
        </p:spPr>
      </p:pic>
    </p:spTree>
    <p:extLst>
      <p:ext uri="{BB962C8B-B14F-4D97-AF65-F5344CB8AC3E}">
        <p14:creationId xmlns:p14="http://schemas.microsoft.com/office/powerpoint/2010/main" val="390890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Loop Rule “ sign convention “</a:t>
            </a:r>
            <a:endParaRPr lang="en-US" b="1" cap="none" dirty="0"/>
          </a:p>
        </p:txBody>
      </p:sp>
      <p:pic>
        <p:nvPicPr>
          <p:cNvPr id="5" name="Content Placeholder 4" descr="‏لقطة الشاشة ٢٠١٥-٠٤-٠٨ في ٢‎.٣٧‎.٤٤ ص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05" r="-145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866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3366FF"/>
                </a:solidFill>
                <a:latin typeface="Arial"/>
                <a:cs typeface="Arial"/>
              </a:rPr>
              <a:t>A single-loop circuit contains two resistors and two batteries, as shown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, 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# Find </a:t>
            </a:r>
            <a:r>
              <a:rPr lang="en-US" dirty="0">
                <a:solidFill>
                  <a:srgbClr val="3366FF"/>
                </a:solidFill>
                <a:latin typeface="Arial"/>
                <a:cs typeface="Arial"/>
              </a:rPr>
              <a:t>the current in the circuit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# What </a:t>
            </a:r>
            <a:r>
              <a:rPr lang="en-US" dirty="0">
                <a:solidFill>
                  <a:srgbClr val="3366FF"/>
                </a:solidFill>
                <a:latin typeface="Arial"/>
                <a:cs typeface="Arial"/>
              </a:rPr>
              <a:t>power is delivered to each resistor? </a:t>
            </a:r>
            <a:endParaRPr lang="en-US" dirty="0">
              <a:solidFill>
                <a:srgbClr val="3366FF"/>
              </a:solidFill>
              <a:latin typeface="Arial"/>
              <a:cs typeface="Arial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rgbClr val="3366FF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3" descr="‏لقطة الشاشة ٢٠١٥-٠٤-٠٨ في ٢‎.٤٤‎.٠٩ ص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25" y="3554549"/>
            <a:ext cx="5591551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7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rgbClr val="3366FF"/>
              </a:solidFill>
              <a:latin typeface="Arial"/>
              <a:cs typeface="Arial"/>
            </a:endParaRPr>
          </a:p>
          <a:p>
            <a:pPr marL="114300" indent="0" algn="ctr">
              <a:buNone/>
            </a:pPr>
            <a:r>
              <a:rPr lang="en-US" sz="4000" dirty="0" smtClean="0"/>
              <a:t>I = - .33 A</a:t>
            </a:r>
          </a:p>
          <a:p>
            <a:pPr marL="114300" indent="0" algn="ctr">
              <a:buNone/>
            </a:pPr>
            <a:r>
              <a:rPr lang="en-US" sz="4000" dirty="0" smtClean="0">
                <a:solidFill>
                  <a:srgbClr val="3366FF"/>
                </a:solidFill>
              </a:rPr>
              <a:t>…….</a:t>
            </a:r>
          </a:p>
          <a:p>
            <a:pPr marL="114300" indent="0" algn="ctr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114300" indent="0" algn="ctr">
              <a:buNone/>
            </a:pPr>
            <a:r>
              <a:rPr lang="en-US" sz="4000" dirty="0" smtClean="0"/>
              <a:t>P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.87 w</a:t>
            </a:r>
          </a:p>
          <a:p>
            <a:pPr marL="114300" indent="0" algn="ctr">
              <a:buNone/>
            </a:pPr>
            <a:r>
              <a:rPr lang="en-US" sz="4000" dirty="0" smtClean="0"/>
              <a:t>P</a:t>
            </a:r>
            <a:r>
              <a:rPr lang="en-US" sz="4000" baseline="-25000" dirty="0" smtClean="0"/>
              <a:t>2 </a:t>
            </a:r>
            <a:r>
              <a:rPr lang="en-US" sz="4000" dirty="0" smtClean="0"/>
              <a:t>= 1.1 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519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67</TotalTime>
  <Words>192</Words>
  <Application>Microsoft Macintosh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Kirchhoff’s Rules</vt:lpstr>
      <vt:lpstr>Kirchhoff’s Rules</vt:lpstr>
      <vt:lpstr>Junction Rule</vt:lpstr>
      <vt:lpstr>Junction Rule</vt:lpstr>
      <vt:lpstr>Loop Rule</vt:lpstr>
      <vt:lpstr>Loop Rule “ sign convention “</vt:lpstr>
      <vt:lpstr>Loop Rule “ sign convention “</vt:lpstr>
      <vt:lpstr>Example 1</vt:lpstr>
      <vt:lpstr>Answer</vt:lpstr>
      <vt:lpstr>Problem</vt:lpstr>
      <vt:lpstr>Example 2</vt:lpstr>
      <vt:lpstr>Answer</vt:lpstr>
      <vt:lpstr>Answer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Kirchhoff’s Rules</dc:title>
  <dc:creator>السلام عبد</dc:creator>
  <cp:lastModifiedBy>السلام عبد</cp:lastModifiedBy>
  <cp:revision>6</cp:revision>
  <dcterms:created xsi:type="dcterms:W3CDTF">2015-04-07T22:59:54Z</dcterms:created>
  <dcterms:modified xsi:type="dcterms:W3CDTF">2015-04-08T00:07:53Z</dcterms:modified>
</cp:coreProperties>
</file>