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7" r:id="rId3"/>
    <p:sldId id="268" r:id="rId4"/>
    <p:sldId id="269" r:id="rId5"/>
    <p:sldId id="270" r:id="rId6"/>
    <p:sldId id="263" r:id="rId7"/>
    <p:sldId id="264" r:id="rId8"/>
    <p:sldId id="265" r:id="rId9"/>
    <p:sldId id="266" r:id="rId10"/>
    <p:sldId id="257" r:id="rId11"/>
    <p:sldId id="259" r:id="rId12"/>
    <p:sldId id="260" r:id="rId13"/>
    <p:sldId id="261" r:id="rId14"/>
    <p:sldId id="262"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FFCDAB-D55D-48A5-9BDB-D20774C37C8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62E7D8EC-5965-4C09-8759-C80874860C40}">
      <dgm:prSet phldrT="[نص]" custT="1"/>
      <dgm:spPr/>
      <dgm:t>
        <a:bodyPr/>
        <a:lstStyle/>
        <a:p>
          <a:pPr rtl="1"/>
          <a:r>
            <a:rPr lang="ar-SA" sz="4000" b="1" dirty="0" smtClean="0"/>
            <a:t>تضاد</a:t>
          </a:r>
        </a:p>
        <a:p>
          <a:pPr rtl="1"/>
          <a:r>
            <a:rPr lang="ar-SA" sz="2800" dirty="0" smtClean="0"/>
            <a:t>وهو التناقض والمعارضة من كل وجه بحيث لا يمكن الجمع</a:t>
          </a:r>
          <a:r>
            <a:rPr lang="ar-SA" sz="2600" dirty="0" smtClean="0"/>
            <a:t>.</a:t>
          </a:r>
          <a:endParaRPr lang="ar-SA" sz="2600" dirty="0"/>
        </a:p>
      </dgm:t>
    </dgm:pt>
    <dgm:pt modelId="{6620F8ED-AA97-4B2E-A3FD-B5BF801FC35D}" type="parTrans" cxnId="{B46FADD2-92DB-4562-BAEA-D68E02E2A9B8}">
      <dgm:prSet/>
      <dgm:spPr/>
      <dgm:t>
        <a:bodyPr/>
        <a:lstStyle/>
        <a:p>
          <a:pPr rtl="1"/>
          <a:endParaRPr lang="ar-SA"/>
        </a:p>
      </dgm:t>
    </dgm:pt>
    <dgm:pt modelId="{DC7A107A-00E4-498E-94A1-055522E8EE95}" type="sibTrans" cxnId="{B46FADD2-92DB-4562-BAEA-D68E02E2A9B8}">
      <dgm:prSet/>
      <dgm:spPr/>
      <dgm:t>
        <a:bodyPr/>
        <a:lstStyle/>
        <a:p>
          <a:pPr rtl="1"/>
          <a:endParaRPr lang="ar-SA"/>
        </a:p>
      </dgm:t>
    </dgm:pt>
    <dgm:pt modelId="{0526405E-291A-4040-ADA1-745A4FDE7271}">
      <dgm:prSet phldrT="[نص]" custT="1"/>
      <dgm:spPr/>
      <dgm:t>
        <a:bodyPr/>
        <a:lstStyle/>
        <a:p>
          <a:pPr rtl="1"/>
          <a:r>
            <a:rPr lang="ar-SA" sz="4800" b="1" dirty="0" smtClean="0"/>
            <a:t>تنوّع</a:t>
          </a:r>
        </a:p>
        <a:p>
          <a:pPr rtl="1"/>
          <a:r>
            <a:rPr lang="ar-SA" sz="3200" dirty="0" smtClean="0"/>
            <a:t>وغالب تفسير السلف يرجع إلى هذا النوع</a:t>
          </a:r>
        </a:p>
        <a:p>
          <a:pPr rtl="1"/>
          <a:r>
            <a:rPr lang="ar-SA" sz="3200" dirty="0" smtClean="0"/>
            <a:t>وفيه التفصيل:</a:t>
          </a:r>
          <a:r>
            <a:rPr lang="ar-SA" sz="2100" dirty="0" smtClean="0"/>
            <a:t>.</a:t>
          </a:r>
        </a:p>
        <a:p>
          <a:pPr rtl="1"/>
          <a:endParaRPr lang="ar-SA" sz="2100" dirty="0"/>
        </a:p>
      </dgm:t>
    </dgm:pt>
    <dgm:pt modelId="{F0E8A6A7-445D-46B6-9674-3CD595F58D29}" type="sibTrans" cxnId="{83B85573-C6FE-4A60-931C-3E72BC4BFD61}">
      <dgm:prSet/>
      <dgm:spPr/>
      <dgm:t>
        <a:bodyPr/>
        <a:lstStyle/>
        <a:p>
          <a:pPr rtl="1"/>
          <a:endParaRPr lang="ar-SA"/>
        </a:p>
      </dgm:t>
    </dgm:pt>
    <dgm:pt modelId="{B7E4CABD-EEA0-4908-A843-B47C0C994E35}" type="parTrans" cxnId="{83B85573-C6FE-4A60-931C-3E72BC4BFD61}">
      <dgm:prSet/>
      <dgm:spPr/>
      <dgm:t>
        <a:bodyPr/>
        <a:lstStyle/>
        <a:p>
          <a:pPr rtl="1"/>
          <a:endParaRPr lang="ar-SA"/>
        </a:p>
      </dgm:t>
    </dgm:pt>
    <dgm:pt modelId="{A2F1A933-2576-4CE1-BDE3-A19C8208D419}">
      <dgm:prSet phldrT="[نص]"/>
      <dgm:spPr/>
      <dgm:t>
        <a:bodyPr/>
        <a:lstStyle/>
        <a:p>
          <a:pPr rtl="1"/>
          <a:r>
            <a:rPr lang="ar-SA" dirty="0" smtClean="0"/>
            <a:t>اختلاف</a:t>
          </a:r>
          <a:endParaRPr lang="ar-SA" dirty="0"/>
        </a:p>
      </dgm:t>
    </dgm:pt>
    <dgm:pt modelId="{888065AA-A899-4A0F-9246-192CE25E7EF5}" type="sibTrans" cxnId="{B50BE998-1E7A-4586-B0DB-B70537C3AB49}">
      <dgm:prSet/>
      <dgm:spPr/>
      <dgm:t>
        <a:bodyPr/>
        <a:lstStyle/>
        <a:p>
          <a:pPr rtl="1"/>
          <a:endParaRPr lang="ar-SA"/>
        </a:p>
      </dgm:t>
    </dgm:pt>
    <dgm:pt modelId="{D0AB43A6-3B7C-4ED7-BDEF-9C68C7CAEABC}" type="parTrans" cxnId="{B50BE998-1E7A-4586-B0DB-B70537C3AB49}">
      <dgm:prSet/>
      <dgm:spPr/>
      <dgm:t>
        <a:bodyPr/>
        <a:lstStyle/>
        <a:p>
          <a:pPr rtl="1"/>
          <a:endParaRPr lang="ar-SA"/>
        </a:p>
      </dgm:t>
    </dgm:pt>
    <dgm:pt modelId="{268AD040-C241-41CA-82E6-DDE24793E601}" type="pres">
      <dgm:prSet presAssocID="{BAFFCDAB-D55D-48A5-9BDB-D20774C37C87}" presName="hierChild1" presStyleCnt="0">
        <dgm:presLayoutVars>
          <dgm:chPref val="1"/>
          <dgm:dir/>
          <dgm:animOne val="branch"/>
          <dgm:animLvl val="lvl"/>
          <dgm:resizeHandles/>
        </dgm:presLayoutVars>
      </dgm:prSet>
      <dgm:spPr/>
      <dgm:t>
        <a:bodyPr/>
        <a:lstStyle/>
        <a:p>
          <a:endParaRPr lang="en-US"/>
        </a:p>
      </dgm:t>
    </dgm:pt>
    <dgm:pt modelId="{F91488DE-E807-421A-8BC3-4378D9ACFF3D}" type="pres">
      <dgm:prSet presAssocID="{A2F1A933-2576-4CE1-BDE3-A19C8208D419}" presName="hierRoot1" presStyleCnt="0"/>
      <dgm:spPr/>
    </dgm:pt>
    <dgm:pt modelId="{ABF1F5BB-6E53-473D-A119-977F752E0CCF}" type="pres">
      <dgm:prSet presAssocID="{A2F1A933-2576-4CE1-BDE3-A19C8208D419}" presName="composite" presStyleCnt="0"/>
      <dgm:spPr/>
    </dgm:pt>
    <dgm:pt modelId="{DCB24DAA-411F-4808-B4D0-D7C700F08EC7}" type="pres">
      <dgm:prSet presAssocID="{A2F1A933-2576-4CE1-BDE3-A19C8208D419}" presName="background" presStyleLbl="node0" presStyleIdx="0" presStyleCnt="1"/>
      <dgm:spPr/>
    </dgm:pt>
    <dgm:pt modelId="{A5102321-F579-4C68-B09C-09389E734DE9}" type="pres">
      <dgm:prSet presAssocID="{A2F1A933-2576-4CE1-BDE3-A19C8208D419}" presName="text" presStyleLbl="fgAcc0" presStyleIdx="0" presStyleCnt="1" custScaleY="73734" custLinFactNeighborX="-1483" custLinFactNeighborY="3476">
        <dgm:presLayoutVars>
          <dgm:chPref val="3"/>
        </dgm:presLayoutVars>
      </dgm:prSet>
      <dgm:spPr/>
      <dgm:t>
        <a:bodyPr/>
        <a:lstStyle/>
        <a:p>
          <a:pPr rtl="1"/>
          <a:endParaRPr lang="ar-SA"/>
        </a:p>
      </dgm:t>
    </dgm:pt>
    <dgm:pt modelId="{5FE02BF8-74DB-4BBA-95DE-4F3B846E76AA}" type="pres">
      <dgm:prSet presAssocID="{A2F1A933-2576-4CE1-BDE3-A19C8208D419}" presName="hierChild2" presStyleCnt="0"/>
      <dgm:spPr/>
    </dgm:pt>
    <dgm:pt modelId="{9B4FD18A-4530-460F-BA4E-7B7461E6E060}" type="pres">
      <dgm:prSet presAssocID="{B7E4CABD-EEA0-4908-A843-B47C0C994E35}" presName="Name10" presStyleLbl="parChTrans1D2" presStyleIdx="0" presStyleCnt="2"/>
      <dgm:spPr/>
      <dgm:t>
        <a:bodyPr/>
        <a:lstStyle/>
        <a:p>
          <a:endParaRPr lang="en-US"/>
        </a:p>
      </dgm:t>
    </dgm:pt>
    <dgm:pt modelId="{B931DA70-3A78-445C-BE94-D688DBD24BFD}" type="pres">
      <dgm:prSet presAssocID="{0526405E-291A-4040-ADA1-745A4FDE7271}" presName="hierRoot2" presStyleCnt="0"/>
      <dgm:spPr/>
    </dgm:pt>
    <dgm:pt modelId="{FF5CCA55-231E-451D-8E7B-44941A43E61D}" type="pres">
      <dgm:prSet presAssocID="{0526405E-291A-4040-ADA1-745A4FDE7271}" presName="composite2" presStyleCnt="0"/>
      <dgm:spPr/>
    </dgm:pt>
    <dgm:pt modelId="{0889948D-660C-4D8C-8AB4-45BE66861E0E}" type="pres">
      <dgm:prSet presAssocID="{0526405E-291A-4040-ADA1-745A4FDE7271}" presName="background2" presStyleLbl="node2" presStyleIdx="0" presStyleCnt="2"/>
      <dgm:spPr/>
    </dgm:pt>
    <dgm:pt modelId="{3CAA25C1-9A2B-44A1-9FD8-C4DF85AB7D6D}" type="pres">
      <dgm:prSet presAssocID="{0526405E-291A-4040-ADA1-745A4FDE7271}" presName="text2" presStyleLbl="fgAcc2" presStyleIdx="0" presStyleCnt="2" custScaleX="130341" custScaleY="156060" custLinFactNeighborX="-18608" custLinFactNeighborY="-11806">
        <dgm:presLayoutVars>
          <dgm:chPref val="3"/>
        </dgm:presLayoutVars>
      </dgm:prSet>
      <dgm:spPr/>
      <dgm:t>
        <a:bodyPr/>
        <a:lstStyle/>
        <a:p>
          <a:pPr rtl="1"/>
          <a:endParaRPr lang="ar-SA"/>
        </a:p>
      </dgm:t>
    </dgm:pt>
    <dgm:pt modelId="{1ECC897C-53D4-49DD-A091-6BEBDD696EFB}" type="pres">
      <dgm:prSet presAssocID="{0526405E-291A-4040-ADA1-745A4FDE7271}" presName="hierChild3" presStyleCnt="0"/>
      <dgm:spPr/>
    </dgm:pt>
    <dgm:pt modelId="{4CC9C120-6405-4421-981C-6B314F586ACD}" type="pres">
      <dgm:prSet presAssocID="{6620F8ED-AA97-4B2E-A3FD-B5BF801FC35D}" presName="Name10" presStyleLbl="parChTrans1D2" presStyleIdx="1" presStyleCnt="2"/>
      <dgm:spPr/>
      <dgm:t>
        <a:bodyPr/>
        <a:lstStyle/>
        <a:p>
          <a:endParaRPr lang="en-US"/>
        </a:p>
      </dgm:t>
    </dgm:pt>
    <dgm:pt modelId="{2E23B112-D1A6-475B-BEC0-62FCEBCFD65B}" type="pres">
      <dgm:prSet presAssocID="{62E7D8EC-5965-4C09-8759-C80874860C40}" presName="hierRoot2" presStyleCnt="0"/>
      <dgm:spPr/>
    </dgm:pt>
    <dgm:pt modelId="{80488F8F-F379-4B14-AFD5-9D522D077051}" type="pres">
      <dgm:prSet presAssocID="{62E7D8EC-5965-4C09-8759-C80874860C40}" presName="composite2" presStyleCnt="0"/>
      <dgm:spPr/>
    </dgm:pt>
    <dgm:pt modelId="{D74AED91-59CD-4519-BF61-24049EDBAEED}" type="pres">
      <dgm:prSet presAssocID="{62E7D8EC-5965-4C09-8759-C80874860C40}" presName="background2" presStyleLbl="node2" presStyleIdx="1" presStyleCnt="2"/>
      <dgm:spPr/>
    </dgm:pt>
    <dgm:pt modelId="{361BC29E-2739-4411-8070-C72115FE99C9}" type="pres">
      <dgm:prSet presAssocID="{62E7D8EC-5965-4C09-8759-C80874860C40}" presName="text2" presStyleLbl="fgAcc2" presStyleIdx="1" presStyleCnt="2" custScaleX="131791" custScaleY="169922" custLinFactNeighborX="14846" custLinFactNeighborY="-11806">
        <dgm:presLayoutVars>
          <dgm:chPref val="3"/>
        </dgm:presLayoutVars>
      </dgm:prSet>
      <dgm:spPr/>
      <dgm:t>
        <a:bodyPr/>
        <a:lstStyle/>
        <a:p>
          <a:pPr rtl="1"/>
          <a:endParaRPr lang="ar-SA"/>
        </a:p>
      </dgm:t>
    </dgm:pt>
    <dgm:pt modelId="{30C58CE5-C12B-4775-9B81-89698D5B0E0E}" type="pres">
      <dgm:prSet presAssocID="{62E7D8EC-5965-4C09-8759-C80874860C40}" presName="hierChild3" presStyleCnt="0"/>
      <dgm:spPr/>
    </dgm:pt>
  </dgm:ptLst>
  <dgm:cxnLst>
    <dgm:cxn modelId="{421F3D2C-DF20-4215-87E1-F534ED219358}" type="presOf" srcId="{BAFFCDAB-D55D-48A5-9BDB-D20774C37C87}" destId="{268AD040-C241-41CA-82E6-DDE24793E601}" srcOrd="0" destOrd="0" presId="urn:microsoft.com/office/officeart/2005/8/layout/hierarchy1"/>
    <dgm:cxn modelId="{83B85573-C6FE-4A60-931C-3E72BC4BFD61}" srcId="{A2F1A933-2576-4CE1-BDE3-A19C8208D419}" destId="{0526405E-291A-4040-ADA1-745A4FDE7271}" srcOrd="0" destOrd="0" parTransId="{B7E4CABD-EEA0-4908-A843-B47C0C994E35}" sibTransId="{F0E8A6A7-445D-46B6-9674-3CD595F58D29}"/>
    <dgm:cxn modelId="{393CF3C2-DDDE-4D3A-8A2E-AEE657E37F5B}" type="presOf" srcId="{B7E4CABD-EEA0-4908-A843-B47C0C994E35}" destId="{9B4FD18A-4530-460F-BA4E-7B7461E6E060}" srcOrd="0" destOrd="0" presId="urn:microsoft.com/office/officeart/2005/8/layout/hierarchy1"/>
    <dgm:cxn modelId="{F15D0F1A-A03C-49D5-B68F-50E6ED865097}" type="presOf" srcId="{62E7D8EC-5965-4C09-8759-C80874860C40}" destId="{361BC29E-2739-4411-8070-C72115FE99C9}" srcOrd="0" destOrd="0" presId="urn:microsoft.com/office/officeart/2005/8/layout/hierarchy1"/>
    <dgm:cxn modelId="{8A87759E-5DF4-4E94-A134-A35137CC0C6B}" type="presOf" srcId="{A2F1A933-2576-4CE1-BDE3-A19C8208D419}" destId="{A5102321-F579-4C68-B09C-09389E734DE9}" srcOrd="0" destOrd="0" presId="urn:microsoft.com/office/officeart/2005/8/layout/hierarchy1"/>
    <dgm:cxn modelId="{B46FADD2-92DB-4562-BAEA-D68E02E2A9B8}" srcId="{A2F1A933-2576-4CE1-BDE3-A19C8208D419}" destId="{62E7D8EC-5965-4C09-8759-C80874860C40}" srcOrd="1" destOrd="0" parTransId="{6620F8ED-AA97-4B2E-A3FD-B5BF801FC35D}" sibTransId="{DC7A107A-00E4-498E-94A1-055522E8EE95}"/>
    <dgm:cxn modelId="{B50BE998-1E7A-4586-B0DB-B70537C3AB49}" srcId="{BAFFCDAB-D55D-48A5-9BDB-D20774C37C87}" destId="{A2F1A933-2576-4CE1-BDE3-A19C8208D419}" srcOrd="0" destOrd="0" parTransId="{D0AB43A6-3B7C-4ED7-BDEF-9C68C7CAEABC}" sibTransId="{888065AA-A899-4A0F-9246-192CE25E7EF5}"/>
    <dgm:cxn modelId="{894038C2-D92D-450D-989F-6E6DDEA649F6}" type="presOf" srcId="{6620F8ED-AA97-4B2E-A3FD-B5BF801FC35D}" destId="{4CC9C120-6405-4421-981C-6B314F586ACD}" srcOrd="0" destOrd="0" presId="urn:microsoft.com/office/officeart/2005/8/layout/hierarchy1"/>
    <dgm:cxn modelId="{4855E564-C38D-40DF-A68F-6233EEC99F56}" type="presOf" srcId="{0526405E-291A-4040-ADA1-745A4FDE7271}" destId="{3CAA25C1-9A2B-44A1-9FD8-C4DF85AB7D6D}" srcOrd="0" destOrd="0" presId="urn:microsoft.com/office/officeart/2005/8/layout/hierarchy1"/>
    <dgm:cxn modelId="{5E67515C-D9EB-4EAE-A176-EA8F84055BCD}" type="presParOf" srcId="{268AD040-C241-41CA-82E6-DDE24793E601}" destId="{F91488DE-E807-421A-8BC3-4378D9ACFF3D}" srcOrd="0" destOrd="0" presId="urn:microsoft.com/office/officeart/2005/8/layout/hierarchy1"/>
    <dgm:cxn modelId="{07A1E21D-4F51-4FCE-A991-C00B015D93E3}" type="presParOf" srcId="{F91488DE-E807-421A-8BC3-4378D9ACFF3D}" destId="{ABF1F5BB-6E53-473D-A119-977F752E0CCF}" srcOrd="0" destOrd="0" presId="urn:microsoft.com/office/officeart/2005/8/layout/hierarchy1"/>
    <dgm:cxn modelId="{E93193D7-A4C6-44C4-9DAB-5E2DDC9AAC5B}" type="presParOf" srcId="{ABF1F5BB-6E53-473D-A119-977F752E0CCF}" destId="{DCB24DAA-411F-4808-B4D0-D7C700F08EC7}" srcOrd="0" destOrd="0" presId="urn:microsoft.com/office/officeart/2005/8/layout/hierarchy1"/>
    <dgm:cxn modelId="{64AA9B0E-743F-4551-BB7B-5C67DD169F7B}" type="presParOf" srcId="{ABF1F5BB-6E53-473D-A119-977F752E0CCF}" destId="{A5102321-F579-4C68-B09C-09389E734DE9}" srcOrd="1" destOrd="0" presId="urn:microsoft.com/office/officeart/2005/8/layout/hierarchy1"/>
    <dgm:cxn modelId="{803A4C38-51D5-41AF-A60F-334FF373D69E}" type="presParOf" srcId="{F91488DE-E807-421A-8BC3-4378D9ACFF3D}" destId="{5FE02BF8-74DB-4BBA-95DE-4F3B846E76AA}" srcOrd="1" destOrd="0" presId="urn:microsoft.com/office/officeart/2005/8/layout/hierarchy1"/>
    <dgm:cxn modelId="{D8E5063F-0027-423E-A58E-719A5204CBBA}" type="presParOf" srcId="{5FE02BF8-74DB-4BBA-95DE-4F3B846E76AA}" destId="{9B4FD18A-4530-460F-BA4E-7B7461E6E060}" srcOrd="0" destOrd="0" presId="urn:microsoft.com/office/officeart/2005/8/layout/hierarchy1"/>
    <dgm:cxn modelId="{983BF15C-B219-4059-94FB-9944B60343B6}" type="presParOf" srcId="{5FE02BF8-74DB-4BBA-95DE-4F3B846E76AA}" destId="{B931DA70-3A78-445C-BE94-D688DBD24BFD}" srcOrd="1" destOrd="0" presId="urn:microsoft.com/office/officeart/2005/8/layout/hierarchy1"/>
    <dgm:cxn modelId="{57B81844-9B2C-48CC-8B20-7D45C0D793C5}" type="presParOf" srcId="{B931DA70-3A78-445C-BE94-D688DBD24BFD}" destId="{FF5CCA55-231E-451D-8E7B-44941A43E61D}" srcOrd="0" destOrd="0" presId="urn:microsoft.com/office/officeart/2005/8/layout/hierarchy1"/>
    <dgm:cxn modelId="{E9F674A6-4361-4349-9BEA-CC0439EA9B58}" type="presParOf" srcId="{FF5CCA55-231E-451D-8E7B-44941A43E61D}" destId="{0889948D-660C-4D8C-8AB4-45BE66861E0E}" srcOrd="0" destOrd="0" presId="urn:microsoft.com/office/officeart/2005/8/layout/hierarchy1"/>
    <dgm:cxn modelId="{8A2E1B71-354E-4D45-A668-6F432999D1F8}" type="presParOf" srcId="{FF5CCA55-231E-451D-8E7B-44941A43E61D}" destId="{3CAA25C1-9A2B-44A1-9FD8-C4DF85AB7D6D}" srcOrd="1" destOrd="0" presId="urn:microsoft.com/office/officeart/2005/8/layout/hierarchy1"/>
    <dgm:cxn modelId="{FE2DB763-887D-40FF-856C-C3DD49C0798B}" type="presParOf" srcId="{B931DA70-3A78-445C-BE94-D688DBD24BFD}" destId="{1ECC897C-53D4-49DD-A091-6BEBDD696EFB}" srcOrd="1" destOrd="0" presId="urn:microsoft.com/office/officeart/2005/8/layout/hierarchy1"/>
    <dgm:cxn modelId="{6D786337-A3A4-470A-85EB-DCFD16236971}" type="presParOf" srcId="{5FE02BF8-74DB-4BBA-95DE-4F3B846E76AA}" destId="{4CC9C120-6405-4421-981C-6B314F586ACD}" srcOrd="2" destOrd="0" presId="urn:microsoft.com/office/officeart/2005/8/layout/hierarchy1"/>
    <dgm:cxn modelId="{704A3A51-2287-4DAB-A034-2F3635AAE6BB}" type="presParOf" srcId="{5FE02BF8-74DB-4BBA-95DE-4F3B846E76AA}" destId="{2E23B112-D1A6-475B-BEC0-62FCEBCFD65B}" srcOrd="3" destOrd="0" presId="urn:microsoft.com/office/officeart/2005/8/layout/hierarchy1"/>
    <dgm:cxn modelId="{BCFF6179-69B5-4662-935E-9B8609F0BDF2}" type="presParOf" srcId="{2E23B112-D1A6-475B-BEC0-62FCEBCFD65B}" destId="{80488F8F-F379-4B14-AFD5-9D522D077051}" srcOrd="0" destOrd="0" presId="urn:microsoft.com/office/officeart/2005/8/layout/hierarchy1"/>
    <dgm:cxn modelId="{502B9833-9D5E-457A-8E42-1D494605AB0B}" type="presParOf" srcId="{80488F8F-F379-4B14-AFD5-9D522D077051}" destId="{D74AED91-59CD-4519-BF61-24049EDBAEED}" srcOrd="0" destOrd="0" presId="urn:microsoft.com/office/officeart/2005/8/layout/hierarchy1"/>
    <dgm:cxn modelId="{CAF9D6CC-7D96-4028-AEAF-D505AA0DE468}" type="presParOf" srcId="{80488F8F-F379-4B14-AFD5-9D522D077051}" destId="{361BC29E-2739-4411-8070-C72115FE99C9}" srcOrd="1" destOrd="0" presId="urn:microsoft.com/office/officeart/2005/8/layout/hierarchy1"/>
    <dgm:cxn modelId="{AD950B22-4F56-4B1A-B56F-A6FA658FAAED}" type="presParOf" srcId="{2E23B112-D1A6-475B-BEC0-62FCEBCFD65B}" destId="{30C58CE5-C12B-4775-9B81-89698D5B0E0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9C120-6405-4421-981C-6B314F586ACD}">
      <dsp:nvSpPr>
        <dsp:cNvPr id="0" name=""/>
        <dsp:cNvSpPr/>
      </dsp:nvSpPr>
      <dsp:spPr>
        <a:xfrm>
          <a:off x="3951123" y="1143245"/>
          <a:ext cx="2153589" cy="450650"/>
        </a:xfrm>
        <a:custGeom>
          <a:avLst/>
          <a:gdLst/>
          <a:ahLst/>
          <a:cxnLst/>
          <a:rect l="0" t="0" r="0" b="0"/>
          <a:pathLst>
            <a:path>
              <a:moveTo>
                <a:pt x="0" y="0"/>
              </a:moveTo>
              <a:lnTo>
                <a:pt x="0" y="235225"/>
              </a:lnTo>
              <a:lnTo>
                <a:pt x="2153589" y="235225"/>
              </a:lnTo>
              <a:lnTo>
                <a:pt x="2153589" y="4506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4FD18A-4530-460F-BA4E-7B7461E6E060}">
      <dsp:nvSpPr>
        <dsp:cNvPr id="0" name=""/>
        <dsp:cNvSpPr/>
      </dsp:nvSpPr>
      <dsp:spPr>
        <a:xfrm>
          <a:off x="1762164" y="1143245"/>
          <a:ext cx="2188959" cy="450650"/>
        </a:xfrm>
        <a:custGeom>
          <a:avLst/>
          <a:gdLst/>
          <a:ahLst/>
          <a:cxnLst/>
          <a:rect l="0" t="0" r="0" b="0"/>
          <a:pathLst>
            <a:path>
              <a:moveTo>
                <a:pt x="2188959" y="0"/>
              </a:moveTo>
              <a:lnTo>
                <a:pt x="2188959" y="235225"/>
              </a:lnTo>
              <a:lnTo>
                <a:pt x="0" y="235225"/>
              </a:lnTo>
              <a:lnTo>
                <a:pt x="0" y="4506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B24DAA-411F-4808-B4D0-D7C700F08EC7}">
      <dsp:nvSpPr>
        <dsp:cNvPr id="0" name=""/>
        <dsp:cNvSpPr/>
      </dsp:nvSpPr>
      <dsp:spPr>
        <a:xfrm>
          <a:off x="2788411" y="54456"/>
          <a:ext cx="2325424" cy="10887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02321-F579-4C68-B09C-09389E734DE9}">
      <dsp:nvSpPr>
        <dsp:cNvPr id="0" name=""/>
        <dsp:cNvSpPr/>
      </dsp:nvSpPr>
      <dsp:spPr>
        <a:xfrm>
          <a:off x="3046791" y="299918"/>
          <a:ext cx="2325424" cy="10887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6690" tIns="186690" rIns="186690" bIns="186690" numCol="1" spcCol="1270" anchor="ctr" anchorCtr="0">
          <a:noAutofit/>
        </a:bodyPr>
        <a:lstStyle/>
        <a:p>
          <a:pPr lvl="0" algn="ctr" defTabSz="2178050" rtl="1">
            <a:lnSpc>
              <a:spcPct val="90000"/>
            </a:lnSpc>
            <a:spcBef>
              <a:spcPct val="0"/>
            </a:spcBef>
            <a:spcAft>
              <a:spcPct val="35000"/>
            </a:spcAft>
          </a:pPr>
          <a:r>
            <a:rPr lang="ar-SA" sz="4900" kern="1200" dirty="0" smtClean="0"/>
            <a:t>اختلاف</a:t>
          </a:r>
          <a:endParaRPr lang="ar-SA" sz="4900" kern="1200" dirty="0"/>
        </a:p>
      </dsp:txBody>
      <dsp:txXfrm>
        <a:off x="3078681" y="331808"/>
        <a:ext cx="2261644" cy="1025009"/>
      </dsp:txXfrm>
    </dsp:sp>
    <dsp:sp modelId="{0889948D-660C-4D8C-8AB4-45BE66861E0E}">
      <dsp:nvSpPr>
        <dsp:cNvPr id="0" name=""/>
        <dsp:cNvSpPr/>
      </dsp:nvSpPr>
      <dsp:spPr>
        <a:xfrm>
          <a:off x="246673" y="1593896"/>
          <a:ext cx="3030981" cy="23044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AA25C1-9A2B-44A1-9FD8-C4DF85AB7D6D}">
      <dsp:nvSpPr>
        <dsp:cNvPr id="0" name=""/>
        <dsp:cNvSpPr/>
      </dsp:nvSpPr>
      <dsp:spPr>
        <a:xfrm>
          <a:off x="505053" y="1839357"/>
          <a:ext cx="3030981" cy="23044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ar-SA" sz="4800" b="1" kern="1200" dirty="0" smtClean="0"/>
            <a:t>تنوّع</a:t>
          </a:r>
        </a:p>
        <a:p>
          <a:pPr lvl="0" algn="ctr" defTabSz="2133600" rtl="1">
            <a:lnSpc>
              <a:spcPct val="90000"/>
            </a:lnSpc>
            <a:spcBef>
              <a:spcPct val="0"/>
            </a:spcBef>
            <a:spcAft>
              <a:spcPct val="35000"/>
            </a:spcAft>
          </a:pPr>
          <a:r>
            <a:rPr lang="ar-SA" sz="3200" kern="1200" dirty="0" smtClean="0"/>
            <a:t>وغالب تفسير السلف يرجع إلى هذا النوع</a:t>
          </a:r>
        </a:p>
        <a:p>
          <a:pPr lvl="0" algn="ctr" defTabSz="2133600" rtl="1">
            <a:lnSpc>
              <a:spcPct val="90000"/>
            </a:lnSpc>
            <a:spcBef>
              <a:spcPct val="0"/>
            </a:spcBef>
            <a:spcAft>
              <a:spcPct val="35000"/>
            </a:spcAft>
          </a:pPr>
          <a:r>
            <a:rPr lang="ar-SA" sz="3200" kern="1200" dirty="0" smtClean="0"/>
            <a:t>وفيه التفصيل:</a:t>
          </a:r>
          <a:r>
            <a:rPr lang="ar-SA" sz="2100" kern="1200" dirty="0" smtClean="0"/>
            <a:t>.</a:t>
          </a:r>
        </a:p>
        <a:p>
          <a:pPr lvl="0" algn="ctr" defTabSz="2133600" rtl="1">
            <a:lnSpc>
              <a:spcPct val="90000"/>
            </a:lnSpc>
            <a:spcBef>
              <a:spcPct val="0"/>
            </a:spcBef>
            <a:spcAft>
              <a:spcPct val="35000"/>
            </a:spcAft>
          </a:pPr>
          <a:endParaRPr lang="ar-SA" sz="2100" kern="1200" dirty="0"/>
        </a:p>
      </dsp:txBody>
      <dsp:txXfrm>
        <a:off x="572548" y="1906852"/>
        <a:ext cx="2895991" cy="2169461"/>
      </dsp:txXfrm>
    </dsp:sp>
    <dsp:sp modelId="{D74AED91-59CD-4519-BF61-24049EDBAEED}">
      <dsp:nvSpPr>
        <dsp:cNvPr id="0" name=""/>
        <dsp:cNvSpPr/>
      </dsp:nvSpPr>
      <dsp:spPr>
        <a:xfrm>
          <a:off x="4572363" y="1593896"/>
          <a:ext cx="3064700" cy="2509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1BC29E-2739-4411-8070-C72115FE99C9}">
      <dsp:nvSpPr>
        <dsp:cNvPr id="0" name=""/>
        <dsp:cNvSpPr/>
      </dsp:nvSpPr>
      <dsp:spPr>
        <a:xfrm>
          <a:off x="4830743" y="1839357"/>
          <a:ext cx="3064700" cy="250914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smtClean="0"/>
            <a:t>تضاد</a:t>
          </a:r>
        </a:p>
        <a:p>
          <a:pPr lvl="0" algn="ctr" defTabSz="1778000" rtl="1">
            <a:lnSpc>
              <a:spcPct val="90000"/>
            </a:lnSpc>
            <a:spcBef>
              <a:spcPct val="0"/>
            </a:spcBef>
            <a:spcAft>
              <a:spcPct val="35000"/>
            </a:spcAft>
          </a:pPr>
          <a:r>
            <a:rPr lang="ar-SA" sz="2800" kern="1200" dirty="0" smtClean="0"/>
            <a:t>وهو التناقض والمعارضة من كل وجه بحيث لا يمكن الجمع</a:t>
          </a:r>
          <a:r>
            <a:rPr lang="ar-SA" sz="2600" kern="1200" dirty="0" smtClean="0"/>
            <a:t>.</a:t>
          </a:r>
          <a:endParaRPr lang="ar-SA" sz="2600" kern="1200" dirty="0"/>
        </a:p>
      </dsp:txBody>
      <dsp:txXfrm>
        <a:off x="4904233" y="1912847"/>
        <a:ext cx="2917720" cy="236216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66A2BA9-28BE-47A8-9B5E-B258219DC686}" type="datetimeFigureOut">
              <a:rPr lang="ar-SA" smtClean="0"/>
              <a:t>29/05/1440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A15029-EADC-4FC5-BF9E-786D20C71F44}" type="slidenum">
              <a:rPr lang="ar-SA" smtClean="0"/>
              <a:t>‹#›</a:t>
            </a:fld>
            <a:endParaRPr lang="ar-SA"/>
          </a:p>
        </p:txBody>
      </p:sp>
    </p:spTree>
    <p:extLst>
      <p:ext uri="{BB962C8B-B14F-4D97-AF65-F5344CB8AC3E}">
        <p14:creationId xmlns:p14="http://schemas.microsoft.com/office/powerpoint/2010/main" val="151715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66A2BA9-28BE-47A8-9B5E-B258219DC686}" type="datetimeFigureOut">
              <a:rPr lang="ar-SA" smtClean="0"/>
              <a:t>29/05/1440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A15029-EADC-4FC5-BF9E-786D20C71F44}" type="slidenum">
              <a:rPr lang="ar-SA" smtClean="0"/>
              <a:t>‹#›</a:t>
            </a:fld>
            <a:endParaRPr lang="ar-SA"/>
          </a:p>
        </p:txBody>
      </p:sp>
    </p:spTree>
    <p:extLst>
      <p:ext uri="{BB962C8B-B14F-4D97-AF65-F5344CB8AC3E}">
        <p14:creationId xmlns:p14="http://schemas.microsoft.com/office/powerpoint/2010/main" val="401560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66A2BA9-28BE-47A8-9B5E-B258219DC686}" type="datetimeFigureOut">
              <a:rPr lang="ar-SA" smtClean="0"/>
              <a:t>29/05/1440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A15029-EADC-4FC5-BF9E-786D20C71F44}" type="slidenum">
              <a:rPr lang="ar-SA" smtClean="0"/>
              <a:t>‹#›</a:t>
            </a:fld>
            <a:endParaRPr lang="ar-SA"/>
          </a:p>
        </p:txBody>
      </p:sp>
    </p:spTree>
    <p:extLst>
      <p:ext uri="{BB962C8B-B14F-4D97-AF65-F5344CB8AC3E}">
        <p14:creationId xmlns:p14="http://schemas.microsoft.com/office/powerpoint/2010/main" val="1491853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66A2BA9-28BE-47A8-9B5E-B258219DC686}" type="datetimeFigureOut">
              <a:rPr lang="ar-SA" smtClean="0"/>
              <a:t>29/05/1440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A15029-EADC-4FC5-BF9E-786D20C71F44}" type="slidenum">
              <a:rPr lang="ar-SA" smtClean="0"/>
              <a:t>‹#›</a:t>
            </a:fld>
            <a:endParaRPr lang="ar-SA"/>
          </a:p>
        </p:txBody>
      </p:sp>
    </p:spTree>
    <p:extLst>
      <p:ext uri="{BB962C8B-B14F-4D97-AF65-F5344CB8AC3E}">
        <p14:creationId xmlns:p14="http://schemas.microsoft.com/office/powerpoint/2010/main" val="372566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66A2BA9-28BE-47A8-9B5E-B258219DC686}" type="datetimeFigureOut">
              <a:rPr lang="ar-SA" smtClean="0"/>
              <a:t>29/05/1440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A15029-EADC-4FC5-BF9E-786D20C71F44}" type="slidenum">
              <a:rPr lang="ar-SA" smtClean="0"/>
              <a:t>‹#›</a:t>
            </a:fld>
            <a:endParaRPr lang="ar-SA"/>
          </a:p>
        </p:txBody>
      </p:sp>
    </p:spTree>
    <p:extLst>
      <p:ext uri="{BB962C8B-B14F-4D97-AF65-F5344CB8AC3E}">
        <p14:creationId xmlns:p14="http://schemas.microsoft.com/office/powerpoint/2010/main" val="241519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66A2BA9-28BE-47A8-9B5E-B258219DC686}" type="datetimeFigureOut">
              <a:rPr lang="ar-SA" smtClean="0"/>
              <a:t>29/05/1440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EA15029-EADC-4FC5-BF9E-786D20C71F44}" type="slidenum">
              <a:rPr lang="ar-SA" smtClean="0"/>
              <a:t>‹#›</a:t>
            </a:fld>
            <a:endParaRPr lang="ar-SA"/>
          </a:p>
        </p:txBody>
      </p:sp>
    </p:spTree>
    <p:extLst>
      <p:ext uri="{BB962C8B-B14F-4D97-AF65-F5344CB8AC3E}">
        <p14:creationId xmlns:p14="http://schemas.microsoft.com/office/powerpoint/2010/main" val="2722631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66A2BA9-28BE-47A8-9B5E-B258219DC686}" type="datetimeFigureOut">
              <a:rPr lang="ar-SA" smtClean="0"/>
              <a:t>29/05/1440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EA15029-EADC-4FC5-BF9E-786D20C71F44}" type="slidenum">
              <a:rPr lang="ar-SA" smtClean="0"/>
              <a:t>‹#›</a:t>
            </a:fld>
            <a:endParaRPr lang="ar-SA"/>
          </a:p>
        </p:txBody>
      </p:sp>
    </p:spTree>
    <p:extLst>
      <p:ext uri="{BB962C8B-B14F-4D97-AF65-F5344CB8AC3E}">
        <p14:creationId xmlns:p14="http://schemas.microsoft.com/office/powerpoint/2010/main" val="2778510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66A2BA9-28BE-47A8-9B5E-B258219DC686}" type="datetimeFigureOut">
              <a:rPr lang="ar-SA" smtClean="0"/>
              <a:t>29/05/1440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EA15029-EADC-4FC5-BF9E-786D20C71F44}" type="slidenum">
              <a:rPr lang="ar-SA" smtClean="0"/>
              <a:t>‹#›</a:t>
            </a:fld>
            <a:endParaRPr lang="ar-SA"/>
          </a:p>
        </p:txBody>
      </p:sp>
    </p:spTree>
    <p:extLst>
      <p:ext uri="{BB962C8B-B14F-4D97-AF65-F5344CB8AC3E}">
        <p14:creationId xmlns:p14="http://schemas.microsoft.com/office/powerpoint/2010/main" val="67979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66A2BA9-28BE-47A8-9B5E-B258219DC686}" type="datetimeFigureOut">
              <a:rPr lang="ar-SA" smtClean="0"/>
              <a:t>29/05/1440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EA15029-EADC-4FC5-BF9E-786D20C71F44}" type="slidenum">
              <a:rPr lang="ar-SA" smtClean="0"/>
              <a:t>‹#›</a:t>
            </a:fld>
            <a:endParaRPr lang="ar-SA"/>
          </a:p>
        </p:txBody>
      </p:sp>
    </p:spTree>
    <p:extLst>
      <p:ext uri="{BB962C8B-B14F-4D97-AF65-F5344CB8AC3E}">
        <p14:creationId xmlns:p14="http://schemas.microsoft.com/office/powerpoint/2010/main" val="2451084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6A2BA9-28BE-47A8-9B5E-B258219DC686}" type="datetimeFigureOut">
              <a:rPr lang="ar-SA" smtClean="0"/>
              <a:t>29/05/1440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EA15029-EADC-4FC5-BF9E-786D20C71F44}" type="slidenum">
              <a:rPr lang="ar-SA" smtClean="0"/>
              <a:t>‹#›</a:t>
            </a:fld>
            <a:endParaRPr lang="ar-SA"/>
          </a:p>
        </p:txBody>
      </p:sp>
    </p:spTree>
    <p:extLst>
      <p:ext uri="{BB962C8B-B14F-4D97-AF65-F5344CB8AC3E}">
        <p14:creationId xmlns:p14="http://schemas.microsoft.com/office/powerpoint/2010/main" val="499676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6A2BA9-28BE-47A8-9B5E-B258219DC686}" type="datetimeFigureOut">
              <a:rPr lang="ar-SA" smtClean="0"/>
              <a:t>29/05/1440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EA15029-EADC-4FC5-BF9E-786D20C71F44}" type="slidenum">
              <a:rPr lang="ar-SA" smtClean="0"/>
              <a:t>‹#›</a:t>
            </a:fld>
            <a:endParaRPr lang="ar-SA"/>
          </a:p>
        </p:txBody>
      </p:sp>
    </p:spTree>
    <p:extLst>
      <p:ext uri="{BB962C8B-B14F-4D97-AF65-F5344CB8AC3E}">
        <p14:creationId xmlns:p14="http://schemas.microsoft.com/office/powerpoint/2010/main" val="3957889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66A2BA9-28BE-47A8-9B5E-B258219DC686}" type="datetimeFigureOut">
              <a:rPr lang="ar-SA" smtClean="0"/>
              <a:t>29/05/1440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A15029-EADC-4FC5-BF9E-786D20C71F44}" type="slidenum">
              <a:rPr lang="ar-SA" smtClean="0"/>
              <a:t>‹#›</a:t>
            </a:fld>
            <a:endParaRPr lang="ar-SA"/>
          </a:p>
        </p:txBody>
      </p:sp>
    </p:spTree>
    <p:extLst>
      <p:ext uri="{BB962C8B-B14F-4D97-AF65-F5344CB8AC3E}">
        <p14:creationId xmlns:p14="http://schemas.microsoft.com/office/powerpoint/2010/main" val="805911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sz="8800" b="1" u="sng" dirty="0" smtClean="0">
                <a:solidFill>
                  <a:srgbClr val="FF0000"/>
                </a:solidFill>
              </a:rPr>
              <a:t>أصول التفسير</a:t>
            </a:r>
            <a:endParaRPr lang="ar-SA" sz="8800" b="1" u="sng" dirty="0">
              <a:solidFill>
                <a:srgbClr val="FF0000"/>
              </a:solidFill>
            </a:endParaRPr>
          </a:p>
        </p:txBody>
      </p:sp>
      <p:sp>
        <p:nvSpPr>
          <p:cNvPr id="3" name="عنوان فرعي 2"/>
          <p:cNvSpPr>
            <a:spLocks noGrp="1"/>
          </p:cNvSpPr>
          <p:nvPr>
            <p:ph type="subTitle" idx="1"/>
          </p:nvPr>
        </p:nvSpPr>
        <p:spPr/>
        <p:txBody>
          <a:bodyPr>
            <a:normAutofit/>
          </a:bodyPr>
          <a:lstStyle/>
          <a:p>
            <a:r>
              <a:rPr lang="ar-SA" sz="6000" b="1" dirty="0" smtClean="0">
                <a:solidFill>
                  <a:srgbClr val="0070C0"/>
                </a:solidFill>
                <a:ea typeface="+mj-ea"/>
                <a:cs typeface="Times New Roman"/>
              </a:rPr>
              <a:t>اختلاف </a:t>
            </a:r>
            <a:r>
              <a:rPr lang="ar-SA" sz="6000" b="1" dirty="0">
                <a:solidFill>
                  <a:srgbClr val="0070C0"/>
                </a:solidFill>
                <a:ea typeface="+mj-ea"/>
                <a:cs typeface="Times New Roman"/>
              </a:rPr>
              <a:t>المفسرين</a:t>
            </a:r>
            <a:endParaRPr lang="ar-SA" sz="4400" b="1" dirty="0">
              <a:solidFill>
                <a:srgbClr val="0070C0"/>
              </a:solidFill>
            </a:endParaRPr>
          </a:p>
        </p:txBody>
      </p:sp>
    </p:spTree>
    <p:extLst>
      <p:ext uri="{BB962C8B-B14F-4D97-AF65-F5344CB8AC3E}">
        <p14:creationId xmlns:p14="http://schemas.microsoft.com/office/powerpoint/2010/main" val="135938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5400" b="1" dirty="0" smtClean="0">
                <a:solidFill>
                  <a:schemeClr val="tx2">
                    <a:lumMod val="60000"/>
                    <a:lumOff val="40000"/>
                  </a:schemeClr>
                </a:solidFill>
              </a:rPr>
              <a:t>أسباب اختلاف المفسرين</a:t>
            </a:r>
            <a:endParaRPr lang="ar-SA" sz="5400" b="1" dirty="0">
              <a:solidFill>
                <a:schemeClr val="tx2">
                  <a:lumMod val="60000"/>
                  <a:lumOff val="40000"/>
                </a:schemeClr>
              </a:solidFill>
            </a:endParaRPr>
          </a:p>
        </p:txBody>
      </p:sp>
      <p:sp>
        <p:nvSpPr>
          <p:cNvPr id="3" name="عنصر نائب للمحتوى 2"/>
          <p:cNvSpPr>
            <a:spLocks noGrp="1"/>
          </p:cNvSpPr>
          <p:nvPr>
            <p:ph idx="1"/>
          </p:nvPr>
        </p:nvSpPr>
        <p:spPr/>
        <p:txBody>
          <a:bodyPr/>
          <a:lstStyle/>
          <a:p>
            <a:pPr marL="0" indent="0">
              <a:buNone/>
            </a:pPr>
            <a:r>
              <a:rPr lang="ar-SA" sz="4400" dirty="0">
                <a:solidFill>
                  <a:srgbClr val="FF0000"/>
                </a:solidFill>
                <a:latin typeface="Calibri"/>
                <a:ea typeface="+mj-ea"/>
                <a:cs typeface="Arial"/>
              </a:rPr>
              <a:t>1-أن يكون في الآية أكثر من قراءة </a:t>
            </a:r>
            <a:endParaRPr lang="ar-SA" dirty="0" smtClean="0">
              <a:solidFill>
                <a:srgbClr val="FF0000"/>
              </a:solidFill>
            </a:endParaRPr>
          </a:p>
          <a:p>
            <a:pPr marL="0" indent="0">
              <a:buNone/>
            </a:pPr>
            <a:r>
              <a:rPr lang="ar-SA" dirty="0" smtClean="0"/>
              <a:t>أن يفسر كل مفسر الآية على حسب قراءة مخصوصة. </a:t>
            </a:r>
          </a:p>
          <a:p>
            <a:pPr marL="0" indent="0">
              <a:buNone/>
            </a:pPr>
            <a:r>
              <a:rPr lang="ar-SA" b="1" u="sng" dirty="0" smtClean="0">
                <a:solidFill>
                  <a:srgbClr val="00B050"/>
                </a:solidFill>
              </a:rPr>
              <a:t>مثاله: </a:t>
            </a:r>
          </a:p>
          <a:p>
            <a:pPr marL="0" indent="0">
              <a:buNone/>
            </a:pPr>
            <a:r>
              <a:rPr lang="ar-SA" dirty="0" smtClean="0"/>
              <a:t>الاختلاف الوارد في قوله تعالى: (أو لامستم النساء) ، هل هو الجماع، أو اللمس باليد, فقد روى ابن جرير </a:t>
            </a:r>
            <a:r>
              <a:rPr lang="ar-SA" sz="1800" dirty="0" smtClean="0"/>
              <a:t>رحمه الله تعالى </a:t>
            </a:r>
            <a:r>
              <a:rPr lang="ar-SA" dirty="0" smtClean="0"/>
              <a:t>عن ابن عباس </a:t>
            </a:r>
            <a:r>
              <a:rPr lang="ar-SA" sz="1800" dirty="0" smtClean="0"/>
              <a:t>رضي </a:t>
            </a:r>
            <a:r>
              <a:rPr lang="ar-SA" sz="1800" dirty="0"/>
              <a:t>الله عنهما</a:t>
            </a:r>
            <a:r>
              <a:rPr lang="ar-SA" dirty="0"/>
              <a:t>  </a:t>
            </a:r>
            <a:r>
              <a:rPr lang="ar-SA" dirty="0" smtClean="0"/>
              <a:t>أنه الجماع،  وروي عن غيره أنه اللمس باليد؛ فمن قرأ (لامستم) قال: الجماع ، ومن قرأ ( لمستم ) قال: اللمس باليد .</a:t>
            </a:r>
            <a:endParaRPr lang="ar-SA" dirty="0"/>
          </a:p>
        </p:txBody>
      </p:sp>
    </p:spTree>
    <p:extLst>
      <p:ext uri="{BB962C8B-B14F-4D97-AF65-F5344CB8AC3E}">
        <p14:creationId xmlns:p14="http://schemas.microsoft.com/office/powerpoint/2010/main" val="354102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2- الاختلاف في وجوه الإعراب </a:t>
            </a:r>
            <a:endParaRPr lang="ar-SA" b="1" dirty="0">
              <a:solidFill>
                <a:srgbClr val="FF0000"/>
              </a:solidFill>
            </a:endParaRPr>
          </a:p>
        </p:txBody>
      </p:sp>
      <p:sp>
        <p:nvSpPr>
          <p:cNvPr id="3" name="عنصر نائب للمحتوى 2"/>
          <p:cNvSpPr>
            <a:spLocks noGrp="1"/>
          </p:cNvSpPr>
          <p:nvPr>
            <p:ph idx="1"/>
          </p:nvPr>
        </p:nvSpPr>
        <p:spPr/>
        <p:txBody>
          <a:bodyPr/>
          <a:lstStyle/>
          <a:p>
            <a:pPr marL="0" indent="0">
              <a:buNone/>
            </a:pPr>
            <a:r>
              <a:rPr lang="ar-SA" dirty="0" smtClean="0"/>
              <a:t>أن يكون للكلمة أكثر من إعراب</a:t>
            </a:r>
          </a:p>
          <a:p>
            <a:pPr marL="0" indent="0">
              <a:buNone/>
            </a:pPr>
            <a:r>
              <a:rPr lang="ar-SA" b="1" u="sng" dirty="0" smtClean="0">
                <a:solidFill>
                  <a:srgbClr val="00B050"/>
                </a:solidFill>
              </a:rPr>
              <a:t>مثاله:</a:t>
            </a:r>
          </a:p>
          <a:p>
            <a:r>
              <a:rPr lang="ar-SA" dirty="0" smtClean="0"/>
              <a:t> اختلافهم في إعراب قوله تعالى: (وما يعلم  تأويله إلا الله والراسخون في العلم يقولون آمنا به ) فقد اختلفوا في (والراسخون) فقيل: عطف نسق على اسم الله عز وجل وقيل: هم مرفوعون بالابتداء، والخبر في قوله تعالى: ( يقولون آمنا به ) .</a:t>
            </a:r>
          </a:p>
          <a:p>
            <a:endParaRPr lang="ar-SA" dirty="0"/>
          </a:p>
        </p:txBody>
      </p:sp>
    </p:spTree>
    <p:extLst>
      <p:ext uri="{BB962C8B-B14F-4D97-AF65-F5344CB8AC3E}">
        <p14:creationId xmlns:p14="http://schemas.microsoft.com/office/powerpoint/2010/main" val="349435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FF0000"/>
                </a:solidFill>
              </a:rPr>
              <a:t>3 - الاختلاف في المراد باللفظ لاحتماله أكثر من معنى </a:t>
            </a:r>
            <a:endParaRPr lang="ar-SA" dirty="0">
              <a:solidFill>
                <a:srgbClr val="FF0000"/>
              </a:solidFill>
            </a:endParaRPr>
          </a:p>
        </p:txBody>
      </p:sp>
      <p:sp>
        <p:nvSpPr>
          <p:cNvPr id="3" name="عنصر نائب للمحتوى 2"/>
          <p:cNvSpPr>
            <a:spLocks noGrp="1"/>
          </p:cNvSpPr>
          <p:nvPr>
            <p:ph idx="1"/>
          </p:nvPr>
        </p:nvSpPr>
        <p:spPr/>
        <p:txBody>
          <a:bodyPr/>
          <a:lstStyle/>
          <a:p>
            <a:pPr marL="0" indent="0">
              <a:buNone/>
            </a:pPr>
            <a:r>
              <a:rPr lang="ar-SA" dirty="0" smtClean="0"/>
              <a:t>- إما بسبب الاشتراك اللغوي </a:t>
            </a:r>
            <a:r>
              <a:rPr lang="ar-SA" b="1" dirty="0" smtClean="0">
                <a:solidFill>
                  <a:srgbClr val="00B050"/>
                </a:solidFill>
              </a:rPr>
              <a:t>كلفظ</a:t>
            </a:r>
            <a:r>
              <a:rPr lang="ar-SA" dirty="0" smtClean="0"/>
              <a:t> (قسورة ) الذي يطلق على الرامي وعلى الأسد , </a:t>
            </a:r>
            <a:r>
              <a:rPr lang="ar-SA" b="1" dirty="0" smtClean="0">
                <a:solidFill>
                  <a:srgbClr val="00B050"/>
                </a:solidFill>
              </a:rPr>
              <a:t>ولفظ</a:t>
            </a:r>
            <a:r>
              <a:rPr lang="ar-SA" dirty="0" smtClean="0"/>
              <a:t> ( عسعس) الذي يراد به إقبال الليل وإدباره . </a:t>
            </a:r>
          </a:p>
          <a:p>
            <a:pPr>
              <a:buFontTx/>
              <a:buChar char="-"/>
            </a:pPr>
            <a:r>
              <a:rPr lang="ar-SA" dirty="0" smtClean="0"/>
              <a:t>وإما بسبب التواطؤ في الأصل كأسماء الجنس في قوله </a:t>
            </a:r>
            <a:r>
              <a:rPr lang="ar-SA" dirty="0"/>
              <a:t>تعالى:(</a:t>
            </a:r>
            <a:r>
              <a:rPr lang="ar-SA" dirty="0" smtClean="0"/>
              <a:t>وَالْفَجْرِ*وَلَيَالٍ عَشْرٍ*وَالشَّفْعِ وَالْوَتْرِ*)</a:t>
            </a:r>
          </a:p>
          <a:p>
            <a:pPr marL="0" indent="0">
              <a:buNone/>
            </a:pPr>
            <a:endParaRPr lang="ar-SA" dirty="0"/>
          </a:p>
        </p:txBody>
      </p:sp>
    </p:spTree>
    <p:extLst>
      <p:ext uri="{BB962C8B-B14F-4D97-AF65-F5344CB8AC3E}">
        <p14:creationId xmlns:p14="http://schemas.microsoft.com/office/powerpoint/2010/main" val="114112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0" indent="0">
              <a:buNone/>
            </a:pPr>
            <a:r>
              <a:rPr lang="ar-SA" b="1" dirty="0" smtClean="0">
                <a:solidFill>
                  <a:srgbClr val="FF0000"/>
                </a:solidFill>
              </a:rPr>
              <a:t>4- الاختلاف في احتمال الإطلاق والتقييد في الآية </a:t>
            </a:r>
          </a:p>
          <a:p>
            <a:pPr marL="0" indent="0">
              <a:buNone/>
            </a:pPr>
            <a:r>
              <a:rPr lang="ar-SA" b="1" u="sng" dirty="0" smtClean="0">
                <a:solidFill>
                  <a:srgbClr val="00B050"/>
                </a:solidFill>
              </a:rPr>
              <a:t>مثاله</a:t>
            </a:r>
            <a:r>
              <a:rPr lang="ar-SA" b="1" dirty="0" smtClean="0">
                <a:solidFill>
                  <a:srgbClr val="00B050"/>
                </a:solidFill>
              </a:rPr>
              <a:t>: </a:t>
            </a:r>
          </a:p>
          <a:p>
            <a:pPr marL="0" indent="0">
              <a:buNone/>
            </a:pPr>
            <a:r>
              <a:rPr lang="ar-SA" dirty="0" smtClean="0"/>
              <a:t>عتق الرقبة في الكفارات , فقد وردت الرقبة مقيدة في كفارة القتل الخطأ بــ (المؤمنة) قال تعالى : ( ومن قتل مؤمنا خطئا فتحرير رقبة مؤمنة ) ووردت مطلقة  في كفارة الظهار قال تعالى : </a:t>
            </a:r>
            <a:r>
              <a:rPr lang="ar-SA" dirty="0"/>
              <a:t>(وَالَّذِينَ يُظَاهِرُونَ مِن نِّسَائِهِمْ ثُمَّ يَعُودُونَ لِمَا قَالُوا فَتَحْرِيرُ رَقَبَةٍ مِّن قَبْلِ أَن </a:t>
            </a:r>
            <a:r>
              <a:rPr lang="ar-SA" dirty="0" smtClean="0"/>
              <a:t>يَتَمَاسَّا).</a:t>
            </a:r>
          </a:p>
          <a:p>
            <a:endParaRPr lang="ar-SA" dirty="0"/>
          </a:p>
        </p:txBody>
      </p:sp>
    </p:spTree>
    <p:extLst>
      <p:ext uri="{BB962C8B-B14F-4D97-AF65-F5344CB8AC3E}">
        <p14:creationId xmlns:p14="http://schemas.microsoft.com/office/powerpoint/2010/main" val="4024256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pPr marL="0" indent="0">
              <a:buNone/>
            </a:pPr>
            <a:r>
              <a:rPr lang="ar-SA" dirty="0" smtClean="0"/>
              <a:t> 5- ومن أسباب الاختلاف العموم والخصوص .</a:t>
            </a:r>
          </a:p>
          <a:p>
            <a:pPr marL="0" indent="0">
              <a:buNone/>
            </a:pPr>
            <a:endParaRPr lang="ar-SA" dirty="0"/>
          </a:p>
          <a:p>
            <a:pPr marL="0" indent="0">
              <a:buNone/>
            </a:pPr>
            <a:r>
              <a:rPr lang="ar-SA" dirty="0" smtClean="0"/>
              <a:t> 6- ومن أسباب اختلاف المفسرين الحقيقة والمجاز .</a:t>
            </a:r>
          </a:p>
          <a:p>
            <a:pPr marL="0" indent="0">
              <a:buNone/>
            </a:pPr>
            <a:endParaRPr lang="ar-SA" dirty="0" smtClean="0"/>
          </a:p>
          <a:p>
            <a:pPr marL="0" indent="0">
              <a:buNone/>
            </a:pPr>
            <a:r>
              <a:rPr lang="ar-SA" dirty="0" smtClean="0"/>
              <a:t> 7- ومن أسباب الاختلاف المفسرين الإضمار والإظهار. </a:t>
            </a:r>
          </a:p>
          <a:p>
            <a:pPr marL="0" indent="0">
              <a:buNone/>
            </a:pPr>
            <a:endParaRPr lang="ar-SA" dirty="0"/>
          </a:p>
          <a:p>
            <a:pPr marL="0" indent="0">
              <a:buNone/>
            </a:pPr>
            <a:r>
              <a:rPr lang="ar-SA" dirty="0" smtClean="0"/>
              <a:t>  8- ومن أسباب اختلاف المفسرين النسخ والإحكام . </a:t>
            </a:r>
          </a:p>
          <a:p>
            <a:pPr marL="0" indent="0">
              <a:buNone/>
            </a:pPr>
            <a:endParaRPr lang="ar-SA" dirty="0" smtClean="0"/>
          </a:p>
          <a:p>
            <a:pPr marL="0" indent="0">
              <a:buNone/>
            </a:pPr>
            <a:r>
              <a:rPr lang="ar-SA" dirty="0" smtClean="0"/>
              <a:t> 9 - ومن أسباب اختلاف المفسرين في تفسير الآية .</a:t>
            </a:r>
          </a:p>
          <a:p>
            <a:endParaRPr lang="ar-SA" dirty="0" smtClean="0"/>
          </a:p>
          <a:p>
            <a:endParaRPr lang="ar-SA" dirty="0"/>
          </a:p>
        </p:txBody>
      </p:sp>
    </p:spTree>
    <p:extLst>
      <p:ext uri="{BB962C8B-B14F-4D97-AF65-F5344CB8AC3E}">
        <p14:creationId xmlns:p14="http://schemas.microsoft.com/office/powerpoint/2010/main" val="33136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solidFill>
                  <a:srgbClr val="FF0000"/>
                </a:solidFill>
              </a:rPr>
              <a:t>اختلاف </a:t>
            </a:r>
            <a:r>
              <a:rPr lang="ar-SA" dirty="0" smtClean="0">
                <a:solidFill>
                  <a:srgbClr val="FF0000"/>
                </a:solidFill>
              </a:rPr>
              <a:t>الصحابة </a:t>
            </a:r>
            <a:r>
              <a:rPr lang="ar-SA" sz="2000" dirty="0" smtClean="0">
                <a:solidFill>
                  <a:srgbClr val="FF0000"/>
                </a:solidFill>
              </a:rPr>
              <a:t>رضي الله عنهم </a:t>
            </a:r>
            <a:r>
              <a:rPr lang="ar-SA" dirty="0" smtClean="0">
                <a:solidFill>
                  <a:srgbClr val="FF0000"/>
                </a:solidFill>
              </a:rPr>
              <a:t>في التفسير</a:t>
            </a:r>
            <a:endParaRPr lang="en-US" dirty="0">
              <a:solidFill>
                <a:srgbClr val="FF0000"/>
              </a:solidFill>
            </a:endParaRPr>
          </a:p>
        </p:txBody>
      </p:sp>
      <p:sp>
        <p:nvSpPr>
          <p:cNvPr id="3" name="Content Placeholder 2"/>
          <p:cNvSpPr>
            <a:spLocks noGrp="1"/>
          </p:cNvSpPr>
          <p:nvPr>
            <p:ph idx="1"/>
          </p:nvPr>
        </p:nvSpPr>
        <p:spPr>
          <a:xfrm>
            <a:off x="457200" y="1340768"/>
            <a:ext cx="8229600" cy="4785395"/>
          </a:xfrm>
        </p:spPr>
        <p:txBody>
          <a:bodyPr/>
          <a:lstStyle/>
          <a:p>
            <a:pPr marL="0" indent="0">
              <a:buNone/>
            </a:pPr>
            <a:r>
              <a:rPr lang="ar-SA" dirty="0"/>
              <a:t>    </a:t>
            </a:r>
            <a:r>
              <a:rPr lang="ar-SA" sz="3600" dirty="0" smtClean="0"/>
              <a:t>كانوا</a:t>
            </a:r>
            <a:r>
              <a:rPr lang="ar-SA" sz="1600" dirty="0" smtClean="0"/>
              <a:t>– </a:t>
            </a:r>
            <a:r>
              <a:rPr lang="ar-SA" sz="1600" dirty="0"/>
              <a:t>رضي الله عنهم – </a:t>
            </a:r>
            <a:r>
              <a:rPr lang="ar-SA" sz="3600" dirty="0"/>
              <a:t>يفهمون القرآن الكريم بمقتضى السليقة واللسان العربي، وإذا أشكل عليهم معنى </a:t>
            </a:r>
            <a:r>
              <a:rPr lang="ar-SA" sz="3600" dirty="0" smtClean="0"/>
              <a:t>بينه لهم الرسول </a:t>
            </a:r>
            <a:r>
              <a:rPr lang="ar-SA" sz="1800" dirty="0"/>
              <a:t>صلى الله عليه </a:t>
            </a:r>
            <a:r>
              <a:rPr lang="ar-SA" sz="1800" dirty="0" smtClean="0"/>
              <a:t>وسلم</a:t>
            </a:r>
            <a:r>
              <a:rPr lang="ar-SA" sz="3600" dirty="0" smtClean="0"/>
              <a:t>، كما كانوا </a:t>
            </a:r>
            <a:r>
              <a:rPr lang="ar-SA" sz="1600" dirty="0"/>
              <a:t>– رضي الله عنهم – </a:t>
            </a:r>
            <a:r>
              <a:rPr lang="ar-SA" sz="3600" dirty="0"/>
              <a:t>يجتهدون في استنباط معاني ودلالات بعض الآيات القرآنية ويتفاوتون في ذلك </a:t>
            </a:r>
            <a:r>
              <a:rPr lang="ar-SA" sz="3600" dirty="0" smtClean="0"/>
              <a:t>لتفاوتهم </a:t>
            </a:r>
            <a:r>
              <a:rPr lang="ar-SA" sz="3600" dirty="0"/>
              <a:t>في معرفة </a:t>
            </a:r>
            <a:r>
              <a:rPr lang="ar-SA" sz="3600" dirty="0" smtClean="0"/>
              <a:t>ما </a:t>
            </a:r>
            <a:r>
              <a:rPr lang="ar-SA" sz="3600" dirty="0"/>
              <a:t>أحاط بالآيات من أحداث وملابسات </a:t>
            </a:r>
            <a:r>
              <a:rPr lang="ar-SA" sz="3600" dirty="0" smtClean="0"/>
              <a:t>وأسباب النزول ولتفاوتهم في </a:t>
            </a:r>
            <a:r>
              <a:rPr lang="ar-SA" sz="3600" dirty="0"/>
              <a:t>القدرات </a:t>
            </a:r>
            <a:r>
              <a:rPr lang="ar-SA" sz="3600" dirty="0" smtClean="0"/>
              <a:t>العقلية؛ ولذا </a:t>
            </a:r>
            <a:r>
              <a:rPr lang="ar-SA" sz="3600" dirty="0"/>
              <a:t>فقد كان يقع بينهم اختلاف في التفسير إلا </a:t>
            </a:r>
            <a:r>
              <a:rPr lang="ar-SA" sz="3600" b="1" dirty="0">
                <a:solidFill>
                  <a:srgbClr val="FF0000"/>
                </a:solidFill>
              </a:rPr>
              <a:t>أن هذا الاختلاف كان قليلا جدا بين الصحابة لأمور منها:</a:t>
            </a:r>
            <a:endParaRPr lang="en-US" sz="3600" b="1" dirty="0">
              <a:solidFill>
                <a:srgbClr val="FF0000"/>
              </a:solidFill>
            </a:endParaRPr>
          </a:p>
        </p:txBody>
      </p:sp>
    </p:spTree>
    <p:extLst>
      <p:ext uri="{BB962C8B-B14F-4D97-AF65-F5344CB8AC3E}">
        <p14:creationId xmlns:p14="http://schemas.microsoft.com/office/powerpoint/2010/main" val="835514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6664"/>
          </a:xfrm>
        </p:spPr>
        <p:txBody>
          <a:bodyPr>
            <a:normAutofit lnSpcReduction="10000"/>
          </a:bodyPr>
          <a:lstStyle/>
          <a:p>
            <a:pPr marL="0" indent="0">
              <a:buNone/>
            </a:pPr>
            <a:r>
              <a:rPr lang="ar-SA" b="1" dirty="0">
                <a:solidFill>
                  <a:srgbClr val="00B050"/>
                </a:solidFill>
              </a:rPr>
              <a:t>1-	 وجود الرسول </a:t>
            </a:r>
            <a:r>
              <a:rPr lang="ar-SA" sz="1600" b="1" dirty="0">
                <a:solidFill>
                  <a:srgbClr val="00B050"/>
                </a:solidFill>
              </a:rPr>
              <a:t>صلى الله عليه وسلم </a:t>
            </a:r>
            <a:r>
              <a:rPr lang="ar-SA" sz="1600" b="1" dirty="0" smtClean="0">
                <a:solidFill>
                  <a:srgbClr val="00B050"/>
                </a:solidFill>
              </a:rPr>
              <a:t> </a:t>
            </a:r>
            <a:r>
              <a:rPr lang="ar-SA" b="1" dirty="0" smtClean="0">
                <a:solidFill>
                  <a:srgbClr val="00B050"/>
                </a:solidFill>
              </a:rPr>
              <a:t>بينهم </a:t>
            </a:r>
            <a:r>
              <a:rPr lang="ar-SA" b="1" dirty="0">
                <a:solidFill>
                  <a:srgbClr val="00B050"/>
                </a:solidFill>
              </a:rPr>
              <a:t>ورجوعهم إليه إذا وجد بينهم خلاف، فقد كان يجلوه لهم حتى لا يبقى له أثر</a:t>
            </a:r>
            <a:r>
              <a:rPr lang="ar-SA" b="1" dirty="0" smtClean="0">
                <a:solidFill>
                  <a:srgbClr val="00B050"/>
                </a:solidFill>
              </a:rPr>
              <a:t>.</a:t>
            </a:r>
          </a:p>
          <a:p>
            <a:pPr marL="0" indent="0">
              <a:buNone/>
            </a:pPr>
            <a:endParaRPr lang="ar-SA" dirty="0"/>
          </a:p>
          <a:p>
            <a:pPr marL="0" indent="0">
              <a:buNone/>
            </a:pPr>
            <a:r>
              <a:rPr lang="ar-SA" dirty="0">
                <a:solidFill>
                  <a:srgbClr val="0070C0"/>
                </a:solidFill>
              </a:rPr>
              <a:t>2-	 أن الرسول </a:t>
            </a:r>
            <a:r>
              <a:rPr lang="ar-SA" sz="1600" dirty="0">
                <a:solidFill>
                  <a:srgbClr val="0070C0"/>
                </a:solidFill>
              </a:rPr>
              <a:t>صلى الله عليه وسلم </a:t>
            </a:r>
            <a:r>
              <a:rPr lang="ar-SA" sz="1600" dirty="0" smtClean="0">
                <a:solidFill>
                  <a:srgbClr val="0070C0"/>
                </a:solidFill>
              </a:rPr>
              <a:t>  </a:t>
            </a:r>
            <a:r>
              <a:rPr lang="ar-SA" dirty="0" smtClean="0">
                <a:solidFill>
                  <a:srgbClr val="0070C0"/>
                </a:solidFill>
              </a:rPr>
              <a:t>كان </a:t>
            </a:r>
            <a:r>
              <a:rPr lang="ar-SA" dirty="0">
                <a:solidFill>
                  <a:srgbClr val="0070C0"/>
                </a:solidFill>
              </a:rPr>
              <a:t>ينهاهم عن كل ما يؤدي إلى الاختلاف في القرآن كما روى عمرو بن شعيب عن أبيه عن </a:t>
            </a:r>
            <a:r>
              <a:rPr lang="ar-SA" dirty="0" smtClean="0">
                <a:solidFill>
                  <a:srgbClr val="0070C0"/>
                </a:solidFill>
              </a:rPr>
              <a:t>جده: </a:t>
            </a:r>
            <a:r>
              <a:rPr lang="ar-SA" dirty="0">
                <a:solidFill>
                  <a:srgbClr val="0070C0"/>
                </a:solidFill>
              </a:rPr>
              <a:t>"أن نفرا كانوا جلوسا بباب النبي </a:t>
            </a:r>
            <a:r>
              <a:rPr lang="ar-SA" sz="1600" dirty="0">
                <a:solidFill>
                  <a:srgbClr val="0070C0"/>
                </a:solidFill>
              </a:rPr>
              <a:t>صلى الله عليه </a:t>
            </a:r>
            <a:r>
              <a:rPr lang="ar-SA" sz="1600" dirty="0" smtClean="0">
                <a:solidFill>
                  <a:srgbClr val="0070C0"/>
                </a:solidFill>
              </a:rPr>
              <a:t>وسلم  </a:t>
            </a:r>
            <a:r>
              <a:rPr lang="ar-SA" dirty="0">
                <a:solidFill>
                  <a:srgbClr val="0070C0"/>
                </a:solidFill>
              </a:rPr>
              <a:t>فقال بعضهم: ألم يقل الله كذا وكذا؟ وقال بعضهم: ألم يقل الله كذا وكذا؟ فسمع ذلك رسول الله </a:t>
            </a:r>
            <a:r>
              <a:rPr lang="ar-SA" sz="1600" dirty="0">
                <a:solidFill>
                  <a:srgbClr val="0070C0"/>
                </a:solidFill>
              </a:rPr>
              <a:t>صلى الله عليه وسلم </a:t>
            </a:r>
            <a:r>
              <a:rPr lang="ar-SA" dirty="0">
                <a:solidFill>
                  <a:srgbClr val="0070C0"/>
                </a:solidFill>
              </a:rPr>
              <a:t>فخرج فكأنما فُقيء في وجهه حب الرمان فقال: "أبهذا أُمِرتم؟ أو بهذا بُعثتم أن تضربوا كتاب الله بعضه ببعض؟ إنما ضلت الأمم قبلكم في مثل هذا، إنكم لستم مما هاهنا في شيء انظروا الذي أمرتم به فاعملوا به، والذي نُهيتم عنه فانتهوا عنه".</a:t>
            </a:r>
            <a:endParaRPr lang="en-US" dirty="0">
              <a:solidFill>
                <a:srgbClr val="0070C0"/>
              </a:solidFill>
            </a:endParaRPr>
          </a:p>
        </p:txBody>
      </p:sp>
    </p:spTree>
    <p:extLst>
      <p:ext uri="{BB962C8B-B14F-4D97-AF65-F5344CB8AC3E}">
        <p14:creationId xmlns:p14="http://schemas.microsoft.com/office/powerpoint/2010/main" val="279954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6664"/>
          </a:xfrm>
        </p:spPr>
        <p:txBody>
          <a:bodyPr>
            <a:normAutofit/>
          </a:bodyPr>
          <a:lstStyle/>
          <a:p>
            <a:pPr marL="0" indent="0">
              <a:buNone/>
            </a:pPr>
            <a:r>
              <a:rPr lang="ar-SA" b="1" dirty="0" smtClean="0"/>
              <a:t>3- </a:t>
            </a:r>
            <a:r>
              <a:rPr lang="ar-SA" b="1" dirty="0"/>
              <a:t>سعة علم الصحابة الشرعي ومعرفتهم للغة العربية وأساليبها ومعانيها مما يسّر لهم معرفة كثير من الآيات بمقتضى اللسان العربي</a:t>
            </a:r>
            <a:r>
              <a:rPr lang="ar-SA" b="1" dirty="0" smtClean="0"/>
              <a:t>.</a:t>
            </a:r>
          </a:p>
          <a:p>
            <a:pPr marL="0" indent="0">
              <a:buNone/>
            </a:pPr>
            <a:endParaRPr lang="ar-SA" b="1" dirty="0"/>
          </a:p>
          <a:p>
            <a:pPr marL="0" indent="0">
              <a:buNone/>
            </a:pPr>
            <a:r>
              <a:rPr lang="ar-SA" sz="3600" b="1" dirty="0" smtClean="0">
                <a:solidFill>
                  <a:schemeClr val="accent2">
                    <a:lumMod val="75000"/>
                  </a:schemeClr>
                </a:solidFill>
              </a:rPr>
              <a:t>4-  تأثير </a:t>
            </a:r>
            <a:r>
              <a:rPr lang="ar-SA" sz="3600" b="1" dirty="0">
                <a:solidFill>
                  <a:schemeClr val="accent2">
                    <a:lumMod val="75000"/>
                  </a:schemeClr>
                </a:solidFill>
              </a:rPr>
              <a:t>العصر عليهم، فإن للعصر تأثيره على أبنائه ومن المعلوم أن عصر الصحابة هو خير العصور</a:t>
            </a:r>
            <a:r>
              <a:rPr lang="ar-SA" b="1" dirty="0">
                <a:solidFill>
                  <a:schemeClr val="accent2">
                    <a:lumMod val="75000"/>
                  </a:schemeClr>
                </a:solidFill>
              </a:rPr>
              <a:t>، </a:t>
            </a:r>
            <a:r>
              <a:rPr lang="ar-SA" b="1" dirty="0"/>
              <a:t>ولذا قال ابن تيمية </a:t>
            </a:r>
            <a:r>
              <a:rPr lang="ar-SA" sz="1400" dirty="0"/>
              <a:t>رحمه الله تعالى</a:t>
            </a:r>
            <a:r>
              <a:rPr lang="ar-SA" b="1" dirty="0"/>
              <a:t>: "كان النزاع بين الصحابة في تفسير القرآن قليلا جدا وهو وإن كان في التابعين أكثر منه في الصحابة فهو قليل بالنسبة إلى ما بعدهم وكلما كان العصر أشرف كان الاجتماع والائتلاف والعلم والبيان فيه أكثر".</a:t>
            </a:r>
          </a:p>
          <a:p>
            <a:pPr marL="0" indent="0">
              <a:buNone/>
            </a:pPr>
            <a:endParaRPr lang="en-US" dirty="0"/>
          </a:p>
        </p:txBody>
      </p:sp>
    </p:spTree>
    <p:extLst>
      <p:ext uri="{BB962C8B-B14F-4D97-AF65-F5344CB8AC3E}">
        <p14:creationId xmlns:p14="http://schemas.microsoft.com/office/powerpoint/2010/main" val="4070423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6664"/>
          </a:xfrm>
        </p:spPr>
        <p:txBody>
          <a:bodyPr>
            <a:normAutofit/>
          </a:bodyPr>
          <a:lstStyle/>
          <a:p>
            <a:pPr marL="0" indent="0">
              <a:buNone/>
            </a:pPr>
            <a:r>
              <a:rPr lang="ar-SA" sz="3600" b="1" dirty="0"/>
              <a:t>ولهذا نرى الاختلاف يزداد والرقعة تتسع كلما امتد الزمان</a:t>
            </a:r>
            <a:r>
              <a:rPr lang="ar-SA" sz="3600" b="1" dirty="0" smtClean="0"/>
              <a:t>.</a:t>
            </a:r>
          </a:p>
          <a:p>
            <a:pPr marL="0" indent="0">
              <a:buNone/>
            </a:pPr>
            <a:endParaRPr lang="ar-SA" sz="3600" b="1" dirty="0"/>
          </a:p>
          <a:p>
            <a:pPr marL="0" indent="0">
              <a:buNone/>
            </a:pPr>
            <a:endParaRPr lang="ar-SA" sz="3600" b="1" dirty="0"/>
          </a:p>
          <a:p>
            <a:pPr marL="0" indent="0">
              <a:buNone/>
            </a:pPr>
            <a:r>
              <a:rPr lang="ar-SA" sz="3600" b="1" dirty="0">
                <a:solidFill>
                  <a:srgbClr val="0070C0"/>
                </a:solidFill>
              </a:rPr>
              <a:t>ومع قلة الاختلاف بين الصحابة في تفسير القرآن الكريم، فإن أغلبه يرجع إلى اختلاف التنوع لا إلى اختلاف التضاد وهو أيسر </a:t>
            </a:r>
            <a:r>
              <a:rPr lang="ar-SA" sz="3600" b="1" dirty="0">
                <a:solidFill>
                  <a:srgbClr val="FF0000"/>
                </a:solidFill>
              </a:rPr>
              <a:t>أنواع الاختلاف</a:t>
            </a:r>
            <a:r>
              <a:rPr lang="ar-SA" dirty="0"/>
              <a:t>.</a:t>
            </a:r>
          </a:p>
          <a:p>
            <a:pPr marL="0" indent="0">
              <a:buNone/>
            </a:pPr>
            <a:r>
              <a:rPr lang="ar-SA" dirty="0" smtClean="0"/>
              <a:t>                                        </a:t>
            </a:r>
            <a:endParaRPr lang="en-US" dirty="0"/>
          </a:p>
        </p:txBody>
      </p:sp>
      <p:sp>
        <p:nvSpPr>
          <p:cNvPr id="2" name="Down Arrow 1"/>
          <p:cNvSpPr/>
          <p:nvPr/>
        </p:nvSpPr>
        <p:spPr>
          <a:xfrm>
            <a:off x="4644008" y="4812004"/>
            <a:ext cx="484632" cy="97840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1320547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SA" b="1" dirty="0" smtClean="0">
                <a:solidFill>
                  <a:srgbClr val="FF0000"/>
                </a:solidFill>
              </a:rPr>
              <a:t>أنواع الاختلاف عند المفسرين</a:t>
            </a:r>
            <a:r>
              <a:rPr lang="ar-SA" dirty="0" smtClean="0"/>
              <a:t/>
            </a:r>
            <a:br>
              <a:rPr lang="ar-SA" dirty="0" smtClean="0"/>
            </a:br>
            <a:r>
              <a:rPr lang="ar-SA" sz="3600" dirty="0" smtClean="0">
                <a:solidFill>
                  <a:schemeClr val="tx2">
                    <a:lumMod val="60000"/>
                    <a:lumOff val="40000"/>
                  </a:schemeClr>
                </a:solidFill>
              </a:rPr>
              <a:t>من أشهر التقسيمات:</a:t>
            </a:r>
            <a:r>
              <a:rPr lang="ar-SA" dirty="0"/>
              <a:t/>
            </a:r>
            <a:br>
              <a:rPr lang="ar-SA" dirty="0"/>
            </a:br>
            <a:r>
              <a:rPr lang="ar-SA" dirty="0" smtClean="0"/>
              <a:t>ا</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70645208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896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أوجه اختلاف التنوع</a:t>
            </a:r>
            <a:endParaRPr lang="ar-SA" dirty="0"/>
          </a:p>
        </p:txBody>
      </p:sp>
      <p:sp>
        <p:nvSpPr>
          <p:cNvPr id="3" name="عنصر نائب للمحتوى 2"/>
          <p:cNvSpPr>
            <a:spLocks noGrp="1"/>
          </p:cNvSpPr>
          <p:nvPr>
            <p:ph idx="1"/>
          </p:nvPr>
        </p:nvSpPr>
        <p:spPr/>
        <p:txBody>
          <a:bodyPr>
            <a:normAutofit fontScale="92500"/>
          </a:bodyPr>
          <a:lstStyle/>
          <a:p>
            <a:pPr marL="0" indent="0">
              <a:buNone/>
            </a:pPr>
            <a:r>
              <a:rPr lang="ar-SA" sz="3900" b="1" dirty="0" smtClean="0">
                <a:solidFill>
                  <a:schemeClr val="tx2">
                    <a:lumMod val="60000"/>
                    <a:lumOff val="40000"/>
                  </a:schemeClr>
                </a:solidFill>
              </a:rPr>
              <a:t>1- أن </a:t>
            </a:r>
            <a:r>
              <a:rPr lang="ar-SA" sz="3900" b="1" dirty="0">
                <a:solidFill>
                  <a:schemeClr val="tx2">
                    <a:lumMod val="60000"/>
                    <a:lumOff val="40000"/>
                  </a:schemeClr>
                </a:solidFill>
              </a:rPr>
              <a:t>يعبر كل واحد من المفسرين عن المعنى المراد بعبارة غير عبارة صاحبه تدل على معنى في المسمى غير المعنى الآخر مع اتحاد المسمى .</a:t>
            </a:r>
            <a:endParaRPr lang="ar-SA" sz="3900" b="1" dirty="0" smtClean="0">
              <a:solidFill>
                <a:schemeClr val="tx2">
                  <a:lumMod val="60000"/>
                  <a:lumOff val="40000"/>
                </a:schemeClr>
              </a:solidFill>
            </a:endParaRPr>
          </a:p>
          <a:p>
            <a:pPr marL="0" indent="0">
              <a:buNone/>
            </a:pPr>
            <a:r>
              <a:rPr lang="ar-SA" b="1" u="sng" dirty="0" smtClean="0">
                <a:solidFill>
                  <a:srgbClr val="FF0000"/>
                </a:solidFill>
              </a:rPr>
              <a:t>مثال </a:t>
            </a:r>
            <a:r>
              <a:rPr lang="ar-SA" b="1" u="sng" dirty="0">
                <a:solidFill>
                  <a:srgbClr val="FF0000"/>
                </a:solidFill>
              </a:rPr>
              <a:t>ذلك : </a:t>
            </a:r>
            <a:endParaRPr lang="ar-SA" b="1" u="sng" dirty="0" smtClean="0">
              <a:solidFill>
                <a:srgbClr val="FF0000"/>
              </a:solidFill>
            </a:endParaRPr>
          </a:p>
          <a:p>
            <a:pPr marL="0" indent="0">
              <a:buNone/>
            </a:pPr>
            <a:r>
              <a:rPr lang="ar-SA" sz="3500" b="1" dirty="0" smtClean="0"/>
              <a:t>تفسير:(</a:t>
            </a:r>
            <a:r>
              <a:rPr lang="ar-SA" sz="3500" b="1" dirty="0"/>
              <a:t>الصراط المستقيم) ، فقد قال </a:t>
            </a:r>
            <a:r>
              <a:rPr lang="ar-SA" sz="3500" b="1" dirty="0" smtClean="0"/>
              <a:t>بعضهم: </a:t>
            </a:r>
            <a:r>
              <a:rPr lang="ar-SA" sz="3500" b="1" dirty="0"/>
              <a:t>هو </a:t>
            </a:r>
            <a:r>
              <a:rPr lang="ar-SA" sz="3500" b="1" dirty="0" smtClean="0"/>
              <a:t>القرآن، وقيل: الإسلام، وقيل: </a:t>
            </a:r>
            <a:r>
              <a:rPr lang="ar-SA" sz="3500" b="1" dirty="0"/>
              <a:t>هو السنة </a:t>
            </a:r>
            <a:r>
              <a:rPr lang="ar-SA" sz="3500" b="1" dirty="0" smtClean="0"/>
              <a:t>والجماعة، وقيل: العبودية،</a:t>
            </a:r>
          </a:p>
          <a:p>
            <a:pPr marL="0" indent="0">
              <a:buNone/>
            </a:pPr>
            <a:r>
              <a:rPr lang="ar-SA" sz="3500" b="1" dirty="0" smtClean="0"/>
              <a:t> وقيل: </a:t>
            </a:r>
            <a:r>
              <a:rPr lang="ar-SA" sz="3500" b="1" dirty="0"/>
              <a:t>طاعة الله </a:t>
            </a:r>
            <a:r>
              <a:rPr lang="ar-SA" sz="3500" b="1" dirty="0" smtClean="0"/>
              <a:t>ورسوله، </a:t>
            </a:r>
            <a:r>
              <a:rPr lang="ar-SA" sz="3500" b="1" dirty="0"/>
              <a:t>فهذه الأقوال كلها تدل على ذات واحدة لكن وصفها كل منهم بصفة من </a:t>
            </a:r>
            <a:r>
              <a:rPr lang="ar-SA" sz="3500" b="1" dirty="0" smtClean="0"/>
              <a:t>صفاتها.</a:t>
            </a:r>
            <a:endParaRPr lang="ar-SA" sz="3500" b="1" dirty="0"/>
          </a:p>
          <a:p>
            <a:endParaRPr lang="ar-SA" dirty="0"/>
          </a:p>
        </p:txBody>
      </p:sp>
    </p:spTree>
    <p:extLst>
      <p:ext uri="{BB962C8B-B14F-4D97-AF65-F5344CB8AC3E}">
        <p14:creationId xmlns:p14="http://schemas.microsoft.com/office/powerpoint/2010/main" val="4215718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640960" cy="5721499"/>
          </a:xfrm>
        </p:spPr>
        <p:txBody>
          <a:bodyPr>
            <a:normAutofit fontScale="92500"/>
          </a:bodyPr>
          <a:lstStyle/>
          <a:p>
            <a:pPr marL="0" indent="0">
              <a:buNone/>
            </a:pPr>
            <a:r>
              <a:rPr lang="ar-SA" b="1" dirty="0">
                <a:solidFill>
                  <a:schemeClr val="tx2">
                    <a:lumMod val="60000"/>
                    <a:lumOff val="40000"/>
                  </a:schemeClr>
                </a:solidFill>
              </a:rPr>
              <a:t>2-أن يذكر كل مفسر من الاسم العام بعض أنواعه على سبيل التمثيل وتنبيه المستمع على النوع لا على سبيل الحد المطابق للمحدود في عمومه وخصوصه ، </a:t>
            </a:r>
            <a:endParaRPr lang="ar-SA" b="1" dirty="0" smtClean="0">
              <a:solidFill>
                <a:schemeClr val="tx2">
                  <a:lumMod val="60000"/>
                  <a:lumOff val="40000"/>
                </a:schemeClr>
              </a:solidFill>
            </a:endParaRPr>
          </a:p>
          <a:p>
            <a:pPr marL="0" indent="0">
              <a:buNone/>
            </a:pPr>
            <a:r>
              <a:rPr lang="ar-SA" b="1" u="sng" dirty="0" smtClean="0">
                <a:solidFill>
                  <a:srgbClr val="FF0000"/>
                </a:solidFill>
              </a:rPr>
              <a:t>مثال ذلك: </a:t>
            </a:r>
            <a:r>
              <a:rPr lang="ar-SA" dirty="0"/>
              <a:t>ما نقل في </a:t>
            </a:r>
            <a:r>
              <a:rPr lang="ar-SA" dirty="0" smtClean="0"/>
              <a:t>قوله </a:t>
            </a:r>
            <a:r>
              <a:rPr lang="ar-SA" dirty="0"/>
              <a:t>تعالى :(ثم أورثنا </a:t>
            </a:r>
            <a:r>
              <a:rPr lang="ar-SA" dirty="0" smtClean="0"/>
              <a:t>الكت</a:t>
            </a:r>
            <a:r>
              <a:rPr lang="ar-SA" dirty="0"/>
              <a:t>ا</a:t>
            </a:r>
            <a:r>
              <a:rPr lang="ar-SA" dirty="0" smtClean="0"/>
              <a:t>ب </a:t>
            </a:r>
            <a:r>
              <a:rPr lang="ar-SA" dirty="0"/>
              <a:t>الذين اصطفينا من عبادنا فمنهم ظالم لنفسه ومنهم مقتصد ومنهم سابق بالخيرات ). فمن المفسرين من </a:t>
            </a:r>
            <a:r>
              <a:rPr lang="ar-SA" dirty="0" smtClean="0"/>
              <a:t>قال: </a:t>
            </a:r>
            <a:r>
              <a:rPr lang="ar-SA" dirty="0"/>
              <a:t>السابق الذي يصلي في أول الوقت , والمقتصد الذي يصلي في </a:t>
            </a:r>
            <a:r>
              <a:rPr lang="ar-SA" dirty="0" err="1" smtClean="0"/>
              <a:t>أثنائه</a:t>
            </a:r>
            <a:r>
              <a:rPr lang="ar-SA" dirty="0" smtClean="0"/>
              <a:t>، </a:t>
            </a:r>
            <a:r>
              <a:rPr lang="ar-SA" dirty="0"/>
              <a:t>والظالم لنفسه الذي يؤخر العصر إلى </a:t>
            </a:r>
            <a:r>
              <a:rPr lang="ar-SA" dirty="0" smtClean="0"/>
              <a:t>الاصفرار. </a:t>
            </a:r>
            <a:r>
              <a:rPr lang="ar-SA" dirty="0"/>
              <a:t>ومنهم من </a:t>
            </a:r>
            <a:r>
              <a:rPr lang="ar-SA" dirty="0" err="1" smtClean="0"/>
              <a:t>قال:السابق</a:t>
            </a:r>
            <a:r>
              <a:rPr lang="ar-SA" dirty="0" smtClean="0"/>
              <a:t> </a:t>
            </a:r>
            <a:r>
              <a:rPr lang="ar-SA" dirty="0"/>
              <a:t>والمقتصد والظالم قد </a:t>
            </a:r>
            <a:r>
              <a:rPr lang="ar-SA" dirty="0" smtClean="0"/>
              <a:t>ذكروا </a:t>
            </a:r>
            <a:r>
              <a:rPr lang="ar-SA" dirty="0"/>
              <a:t>في آخر </a:t>
            </a:r>
            <a:r>
              <a:rPr lang="ar-SA" dirty="0" smtClean="0"/>
              <a:t>سورة البقرة, </a:t>
            </a:r>
            <a:r>
              <a:rPr lang="ar-SA" dirty="0"/>
              <a:t>فإنه ذكر المحسن </a:t>
            </a:r>
            <a:r>
              <a:rPr lang="ar-SA" dirty="0" smtClean="0"/>
              <a:t>بالصدقة, </a:t>
            </a:r>
            <a:r>
              <a:rPr lang="ar-SA" dirty="0"/>
              <a:t>والظالم بأكل </a:t>
            </a:r>
            <a:r>
              <a:rPr lang="ar-SA" dirty="0" smtClean="0"/>
              <a:t>الربا, </a:t>
            </a:r>
            <a:r>
              <a:rPr lang="ar-SA" dirty="0"/>
              <a:t>والعادل </a:t>
            </a:r>
            <a:r>
              <a:rPr lang="ar-SA" dirty="0" smtClean="0"/>
              <a:t>بالبيع, </a:t>
            </a:r>
            <a:r>
              <a:rPr lang="ar-SA" dirty="0"/>
              <a:t>ومنهم من </a:t>
            </a:r>
            <a:r>
              <a:rPr lang="ar-SA" dirty="0" smtClean="0"/>
              <a:t>قال: </a:t>
            </a:r>
            <a:r>
              <a:rPr lang="ar-SA" dirty="0"/>
              <a:t>السابق المحسن بأداء المستحبات مع </a:t>
            </a:r>
            <a:r>
              <a:rPr lang="ar-SA" dirty="0" smtClean="0"/>
              <a:t>الواجبات </a:t>
            </a:r>
            <a:r>
              <a:rPr lang="ar-SA" dirty="0"/>
              <a:t>والظالم </a:t>
            </a:r>
            <a:r>
              <a:rPr lang="ar-SA" dirty="0" smtClean="0"/>
              <a:t>آكل الربا </a:t>
            </a:r>
            <a:r>
              <a:rPr lang="ar-SA" dirty="0"/>
              <a:t>أو مانع </a:t>
            </a:r>
            <a:r>
              <a:rPr lang="ar-SA" dirty="0" smtClean="0"/>
              <a:t>الزكاة, </a:t>
            </a:r>
            <a:r>
              <a:rPr lang="ar-SA" dirty="0"/>
              <a:t>والمقتصد الذي يؤدي الزكاة المفروضة ولا يأكل الربا وأمثال هذه </a:t>
            </a:r>
            <a:r>
              <a:rPr lang="ar-SA" dirty="0" smtClean="0"/>
              <a:t>الأقاويل.. </a:t>
            </a:r>
            <a:endParaRPr lang="ar-SA" dirty="0"/>
          </a:p>
        </p:txBody>
      </p:sp>
    </p:spTree>
    <p:extLst>
      <p:ext uri="{BB962C8B-B14F-4D97-AF65-F5344CB8AC3E}">
        <p14:creationId xmlns:p14="http://schemas.microsoft.com/office/powerpoint/2010/main" val="8071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lstStyle/>
          <a:p>
            <a:pPr marL="0" indent="0">
              <a:buNone/>
            </a:pPr>
            <a:r>
              <a:rPr lang="ar-SA" b="1" dirty="0">
                <a:solidFill>
                  <a:schemeClr val="tx2">
                    <a:lumMod val="60000"/>
                    <a:lumOff val="40000"/>
                  </a:schemeClr>
                </a:solidFill>
              </a:rPr>
              <a:t>3- </a:t>
            </a:r>
            <a:r>
              <a:rPr lang="ar-SA" b="1" dirty="0" smtClean="0">
                <a:solidFill>
                  <a:schemeClr val="tx2">
                    <a:lumMod val="60000"/>
                    <a:lumOff val="40000"/>
                  </a:schemeClr>
                </a:solidFill>
              </a:rPr>
              <a:t>التعبير بلفظ محتمل: </a:t>
            </a:r>
          </a:p>
          <a:p>
            <a:pPr marL="0" indent="0">
              <a:buNone/>
            </a:pPr>
            <a:r>
              <a:rPr lang="ar-SA" b="1" u="sng" dirty="0" smtClean="0">
                <a:solidFill>
                  <a:srgbClr val="FF0000"/>
                </a:solidFill>
              </a:rPr>
              <a:t>مثاله: </a:t>
            </a:r>
            <a:r>
              <a:rPr lang="ar-SA" dirty="0"/>
              <a:t>لفظ (قسورة) فإنه يراد بها الرامي , ويراد بها </a:t>
            </a:r>
            <a:r>
              <a:rPr lang="ar-SA" dirty="0" smtClean="0"/>
              <a:t>الأسد. </a:t>
            </a:r>
            <a:r>
              <a:rPr lang="ar-SA" dirty="0"/>
              <a:t>ولفظ (عسعس) يراد به إقبال الليل , وإدباره , ولفظ ( القرء ) يراد به الحيض والطهر . </a:t>
            </a:r>
            <a:endParaRPr lang="ar-SA" dirty="0" smtClean="0"/>
          </a:p>
          <a:p>
            <a:pPr marL="0" indent="0">
              <a:buNone/>
            </a:pPr>
            <a:endParaRPr lang="ar-SA" dirty="0"/>
          </a:p>
          <a:p>
            <a:pPr marL="0" indent="0">
              <a:buNone/>
            </a:pPr>
            <a:r>
              <a:rPr lang="ar-SA" dirty="0"/>
              <a:t>4- </a:t>
            </a:r>
            <a:r>
              <a:rPr lang="ar-SA" b="1" dirty="0">
                <a:solidFill>
                  <a:schemeClr val="tx2">
                    <a:lumMod val="60000"/>
                    <a:lumOff val="40000"/>
                  </a:schemeClr>
                </a:solidFill>
              </a:rPr>
              <a:t>التعبير </a:t>
            </a:r>
            <a:r>
              <a:rPr lang="ar-SA" b="1" dirty="0" smtClean="0">
                <a:solidFill>
                  <a:schemeClr val="tx2">
                    <a:lumMod val="60000"/>
                    <a:lumOff val="40000"/>
                  </a:schemeClr>
                </a:solidFill>
              </a:rPr>
              <a:t>عن </a:t>
            </a:r>
            <a:r>
              <a:rPr lang="ar-SA" b="1" dirty="0">
                <a:solidFill>
                  <a:schemeClr val="tx2">
                    <a:lumMod val="60000"/>
                    <a:lumOff val="40000"/>
                  </a:schemeClr>
                </a:solidFill>
              </a:rPr>
              <a:t>المعاني بألفاظ </a:t>
            </a:r>
            <a:r>
              <a:rPr lang="ar-SA" b="1" dirty="0" smtClean="0">
                <a:solidFill>
                  <a:schemeClr val="tx2">
                    <a:lumMod val="60000"/>
                    <a:lumOff val="40000"/>
                  </a:schemeClr>
                </a:solidFill>
              </a:rPr>
              <a:t>متقاربة: </a:t>
            </a:r>
          </a:p>
          <a:p>
            <a:pPr marL="0" indent="0">
              <a:buNone/>
            </a:pPr>
            <a:r>
              <a:rPr lang="ar-SA" b="1" u="sng" dirty="0" smtClean="0">
                <a:solidFill>
                  <a:srgbClr val="FF0000"/>
                </a:solidFill>
              </a:rPr>
              <a:t>مثاله: </a:t>
            </a:r>
            <a:r>
              <a:rPr lang="ar-SA" dirty="0"/>
              <a:t>أن يفسر أحدهم </a:t>
            </a:r>
            <a:r>
              <a:rPr lang="ar-SA" dirty="0" smtClean="0"/>
              <a:t>قوله: </a:t>
            </a:r>
            <a:r>
              <a:rPr lang="ar-SA" dirty="0"/>
              <a:t>(أن تبسل ) </a:t>
            </a:r>
            <a:r>
              <a:rPr lang="ar-SA" dirty="0" smtClean="0"/>
              <a:t>بــ </a:t>
            </a:r>
            <a:r>
              <a:rPr lang="ar-SA" dirty="0"/>
              <a:t>( تحبس) ويقول </a:t>
            </a:r>
            <a:r>
              <a:rPr lang="ar-SA" dirty="0" smtClean="0"/>
              <a:t>الآخر: </a:t>
            </a:r>
            <a:r>
              <a:rPr lang="ar-SA" dirty="0"/>
              <a:t>( ترتهن ) ونحو </a:t>
            </a:r>
            <a:r>
              <a:rPr lang="ar-SA" dirty="0" smtClean="0"/>
              <a:t>ذلك..</a:t>
            </a:r>
            <a:endParaRPr lang="ar-SA" dirty="0"/>
          </a:p>
        </p:txBody>
      </p:sp>
    </p:spTree>
    <p:extLst>
      <p:ext uri="{BB962C8B-B14F-4D97-AF65-F5344CB8AC3E}">
        <p14:creationId xmlns:p14="http://schemas.microsoft.com/office/powerpoint/2010/main" val="3556511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503</TotalTime>
  <Words>830</Words>
  <Application>Microsoft Office PowerPoint</Application>
  <PresentationFormat>On-screen Show (4:3)</PresentationFormat>
  <Paragraphs>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نسق Office</vt:lpstr>
      <vt:lpstr>أصول التفسير</vt:lpstr>
      <vt:lpstr>اختلاف الصحابة رضي الله عنهم في التفسير</vt:lpstr>
      <vt:lpstr>PowerPoint Presentation</vt:lpstr>
      <vt:lpstr>PowerPoint Presentation</vt:lpstr>
      <vt:lpstr>PowerPoint Presentation</vt:lpstr>
      <vt:lpstr> أنواع الاختلاف عند المفسرين من أشهر التقسيمات: ا</vt:lpstr>
      <vt:lpstr>أوجه اختلاف التنوع</vt:lpstr>
      <vt:lpstr>PowerPoint Presentation</vt:lpstr>
      <vt:lpstr>PowerPoint Presentation</vt:lpstr>
      <vt:lpstr>أسباب اختلاف المفسرين</vt:lpstr>
      <vt:lpstr>2- الاختلاف في وجوه الإعراب </vt:lpstr>
      <vt:lpstr>3 - الاختلاف في المراد باللفظ لاحتماله أكثر من معنى </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أصول التفسير</dc:title>
  <dc:creator>USER</dc:creator>
  <cp:lastModifiedBy>User</cp:lastModifiedBy>
  <cp:revision>21</cp:revision>
  <dcterms:created xsi:type="dcterms:W3CDTF">2017-03-09T04:28:10Z</dcterms:created>
  <dcterms:modified xsi:type="dcterms:W3CDTF">2019-02-04T14:40:15Z</dcterms:modified>
</cp:coreProperties>
</file>