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نمط متوسط 1 - تميي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9154071-E867-4876-9434-929D87F84676}" type="datetimeFigureOut">
              <a:rPr lang="ar-SA" smtClean="0"/>
              <a:t>23/01/38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3B55E30-6F45-47B9-801A-0A219ACBDDB3}" type="slidenum">
              <a:rPr lang="ar-SA" smtClean="0"/>
              <a:t>‹#›</a:t>
            </a:fld>
            <a:endParaRPr lang="ar-SA"/>
          </a:p>
        </p:txBody>
      </p:sp>
      <p:sp>
        <p:nvSpPr>
          <p:cNvPr id="21" name="مستطيل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مستطيل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مستطيل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4071-E867-4876-9434-929D87F84676}" type="datetimeFigureOut">
              <a:rPr lang="ar-SA" smtClean="0"/>
              <a:t>23/01/38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5E30-6F45-47B9-801A-0A219ACBDDB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4071-E867-4876-9434-929D87F84676}" type="datetimeFigureOut">
              <a:rPr lang="ar-SA" smtClean="0"/>
              <a:t>23/01/38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5E30-6F45-47B9-801A-0A219ACBDDB3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مثلث متساوي الساقين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4071-E867-4876-9434-929D87F84676}" type="datetimeFigureOut">
              <a:rPr lang="ar-SA" smtClean="0"/>
              <a:t>23/01/38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5E30-6F45-47B9-801A-0A219ACBDDB3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9154071-E867-4876-9434-929D87F84676}" type="datetimeFigureOut">
              <a:rPr lang="ar-SA" smtClean="0"/>
              <a:t>23/01/38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3B55E30-6F45-47B9-801A-0A219ACBDDB3}" type="slidenum">
              <a:rPr lang="ar-SA" smtClean="0"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4071-E867-4876-9434-929D87F84676}" type="datetimeFigureOut">
              <a:rPr lang="ar-SA" smtClean="0"/>
              <a:t>23/01/38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5E30-6F45-47B9-801A-0A219ACBDDB3}" type="slidenum">
              <a:rPr lang="ar-SA" smtClean="0"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4071-E867-4876-9434-929D87F84676}" type="datetimeFigureOut">
              <a:rPr lang="ar-SA" smtClean="0"/>
              <a:t>23/01/38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5E30-6F45-47B9-801A-0A219ACBDDB3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4071-E867-4876-9434-929D87F84676}" type="datetimeFigureOut">
              <a:rPr lang="ar-SA" smtClean="0"/>
              <a:t>23/01/38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5E30-6F45-47B9-801A-0A219ACBDDB3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4071-E867-4876-9434-929D87F84676}" type="datetimeFigureOut">
              <a:rPr lang="ar-SA" smtClean="0"/>
              <a:t>23/01/38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5E30-6F45-47B9-801A-0A219ACBDDB3}" type="slidenum">
              <a:rPr lang="ar-SA" smtClean="0"/>
              <a:t>‹#›</a:t>
            </a:fld>
            <a:endParaRPr lang="ar-SA"/>
          </a:p>
        </p:txBody>
      </p:sp>
      <p:sp>
        <p:nvSpPr>
          <p:cNvPr id="5" name="رابط مستقيم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4071-E867-4876-9434-929D87F84676}" type="datetimeFigureOut">
              <a:rPr lang="ar-SA" smtClean="0"/>
              <a:t>23/01/38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5E30-6F45-47B9-801A-0A219ACBDDB3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4071-E867-4876-9434-929D87F84676}" type="datetimeFigureOut">
              <a:rPr lang="ar-SA" smtClean="0"/>
              <a:t>23/01/38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5E30-6F45-47B9-801A-0A219ACBDDB3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9154071-E867-4876-9434-929D87F84676}" type="datetimeFigureOut">
              <a:rPr lang="ar-SA" smtClean="0"/>
              <a:t>23/01/38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B55E30-6F45-47B9-801A-0A219ACBDDB3}" type="slidenum">
              <a:rPr lang="ar-SA" smtClean="0"/>
              <a:t>‹#›</a:t>
            </a:fld>
            <a:endParaRPr lang="ar-SA"/>
          </a:p>
        </p:txBody>
      </p:sp>
      <p:sp>
        <p:nvSpPr>
          <p:cNvPr id="28" name="رابط مستقيم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رابط مستقيم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متساوي الساقين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>
                <a:latin typeface="Andalus" pitchFamily="18" charset="-78"/>
                <a:cs typeface="Andalus" pitchFamily="18" charset="-78"/>
              </a:rPr>
              <a:t>اختبار المخاوف ”</a:t>
            </a:r>
            <a:r>
              <a:rPr lang="ar-SA" dirty="0" err="1" smtClean="0">
                <a:latin typeface="Andalus" pitchFamily="18" charset="-78"/>
                <a:cs typeface="Andalus" pitchFamily="18" charset="-78"/>
              </a:rPr>
              <a:t>الفوبيا</a:t>
            </a:r>
            <a:r>
              <a:rPr lang="ar-SA" dirty="0" smtClean="0">
                <a:latin typeface="Andalus" pitchFamily="18" charset="-78"/>
                <a:cs typeface="Andalus" pitchFamily="18" charset="-78"/>
              </a:rPr>
              <a:t>“</a:t>
            </a:r>
            <a:br>
              <a:rPr lang="ar-SA" dirty="0" smtClean="0">
                <a:latin typeface="Andalus" pitchFamily="18" charset="-78"/>
                <a:cs typeface="Andalus" pitchFamily="18" charset="-78"/>
              </a:rPr>
            </a:br>
            <a:r>
              <a:rPr lang="ar-SA" dirty="0" err="1" smtClean="0">
                <a:latin typeface="Andalus" pitchFamily="18" charset="-78"/>
                <a:cs typeface="Andalus" pitchFamily="18" charset="-78"/>
              </a:rPr>
              <a:t>اطفال</a:t>
            </a:r>
            <a:r>
              <a:rPr lang="ar-SA" dirty="0" smtClean="0">
                <a:latin typeface="Andalus" pitchFamily="18" charset="-78"/>
                <a:cs typeface="Andalus" pitchFamily="18" charset="-78"/>
              </a:rPr>
              <a:t> – راشدين </a:t>
            </a:r>
            <a:endParaRPr lang="ar-SA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SA" dirty="0" smtClean="0"/>
              <a:t>مقاييس شخصية عملي – محاضرة رقم (5) </a:t>
            </a:r>
            <a:endParaRPr lang="ar-SA" dirty="0"/>
          </a:p>
        </p:txBody>
      </p:sp>
      <p:pic>
        <p:nvPicPr>
          <p:cNvPr id="4" name="صورة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785794"/>
            <a:ext cx="6858048" cy="2643206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ar-SA" sz="40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تعريف الخوف </a:t>
            </a:r>
            <a:endParaRPr lang="ar-SA" sz="4000" b="1" dirty="0">
              <a:solidFill>
                <a:srgbClr val="C0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2"/>
          </p:nvPr>
        </p:nvSpPr>
        <p:spPr/>
        <p:txBody>
          <a:bodyPr anchor="ctr"/>
          <a:lstStyle/>
          <a:p>
            <a:pPr algn="ctr"/>
            <a:r>
              <a:rPr lang="ar-SA" sz="2400" dirty="0" smtClean="0">
                <a:latin typeface="Arabic Typesetting" pitchFamily="66" charset="-78"/>
                <a:cs typeface="Akhbar MT" pitchFamily="2" charset="-78"/>
              </a:rPr>
              <a:t>هو استجابة  غير معقولة وغير طبيعية وأحيانا مرضية تجاه شيء معين أو موقف أو أثارة من نوع معين والتي لا تشكل أي استجابة معقولة في الأحوال الطبيعية وعند الناس غير المرضى </a:t>
            </a:r>
          </a:p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ar-SA" dirty="0" smtClean="0"/>
          </a:p>
          <a:p>
            <a:pPr marL="45720" indent="0">
              <a:buNone/>
            </a:pPr>
            <a:endParaRPr lang="ar-SA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45720" indent="0">
              <a:buNone/>
            </a:pPr>
            <a:endParaRPr lang="ar-SA" dirty="0" smtClean="0">
              <a:latin typeface="Arabic Typesetting" pitchFamily="66" charset="-78"/>
              <a:cs typeface="Arabic Typesetting" pitchFamily="66" charset="-78"/>
            </a:endParaRPr>
          </a:p>
          <a:p>
            <a:endParaRPr lang="ar-SA" dirty="0"/>
          </a:p>
        </p:txBody>
      </p:sp>
      <p:pic>
        <p:nvPicPr>
          <p:cNvPr id="5" name="صورة 4" descr="تنزيل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14290"/>
            <a:ext cx="5572164" cy="58579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ar-SA" dirty="0" smtClean="0"/>
          </a:p>
          <a:p>
            <a:pPr marL="45720" indent="0">
              <a:buNone/>
            </a:pPr>
            <a:endParaRPr lang="ar-SA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45720" indent="0">
              <a:buFont typeface="Wingdings" pitchFamily="2" charset="2"/>
              <a:buChar char="ü"/>
            </a:pPr>
            <a:r>
              <a:rPr lang="ar-SA" dirty="0" smtClean="0">
                <a:latin typeface="Arabic Typesetting" pitchFamily="66" charset="-78"/>
                <a:cs typeface="Akhbar MT" pitchFamily="2" charset="-78"/>
              </a:rPr>
              <a:t>وضعت هذه القائمة لمسح المخاوف كل من جوزيف </a:t>
            </a:r>
            <a:r>
              <a:rPr lang="ar-SA" dirty="0" err="1" smtClean="0">
                <a:latin typeface="Arabic Typesetting" pitchFamily="66" charset="-78"/>
                <a:cs typeface="Akhbar MT" pitchFamily="2" charset="-78"/>
              </a:rPr>
              <a:t>ولبة</a:t>
            </a:r>
            <a:r>
              <a:rPr lang="ar-SA" dirty="0" smtClean="0">
                <a:latin typeface="Arabic Typesetting" pitchFamily="66" charset="-78"/>
                <a:cs typeface="Akhbar MT" pitchFamily="2" charset="-78"/>
              </a:rPr>
              <a:t> و بيتر </a:t>
            </a:r>
            <a:r>
              <a:rPr lang="ar-SA" dirty="0" err="1" smtClean="0">
                <a:latin typeface="Arabic Typesetting" pitchFamily="66" charset="-78"/>
                <a:cs typeface="Akhbar MT" pitchFamily="2" charset="-78"/>
              </a:rPr>
              <a:t>لانج</a:t>
            </a:r>
            <a:r>
              <a:rPr lang="ar-SA" dirty="0" smtClean="0">
                <a:latin typeface="Arabic Typesetting" pitchFamily="66" charset="-78"/>
                <a:cs typeface="Akhbar MT" pitchFamily="2" charset="-78"/>
              </a:rPr>
              <a:t> ، نشرت لأول مره عام 1964 ثم صدرت عدة طبعات </a:t>
            </a:r>
            <a:r>
              <a:rPr lang="ar-SA" smtClean="0">
                <a:latin typeface="Arabic Typesetting" pitchFamily="66" charset="-78"/>
                <a:cs typeface="Akhbar MT" pitchFamily="2" charset="-78"/>
              </a:rPr>
              <a:t>منقحة . </a:t>
            </a:r>
            <a:endParaRPr lang="ar-SA" dirty="0" smtClean="0">
              <a:latin typeface="Arabic Typesetting" pitchFamily="66" charset="-78"/>
              <a:cs typeface="Akhbar MT" pitchFamily="2" charset="-78"/>
            </a:endParaRPr>
          </a:p>
          <a:p>
            <a:pPr marL="45720" indent="0">
              <a:buFont typeface="Wingdings" pitchFamily="2" charset="2"/>
              <a:buChar char="ü"/>
            </a:pPr>
            <a:r>
              <a:rPr lang="ar-SA" dirty="0" smtClean="0">
                <a:latin typeface="Arabic Typesetting" pitchFamily="66" charset="-78"/>
                <a:cs typeface="Akhbar MT" pitchFamily="2" charset="-78"/>
              </a:rPr>
              <a:t>نقلها للعربية احمد عبد الخالق </a:t>
            </a:r>
          </a:p>
          <a:p>
            <a:pPr marL="45720" indent="0">
              <a:buFont typeface="Wingdings" pitchFamily="2" charset="2"/>
              <a:buChar char="ü"/>
            </a:pPr>
            <a:r>
              <a:rPr lang="ar-SA" dirty="0" smtClean="0">
                <a:latin typeface="Arabic Typesetting" pitchFamily="66" charset="-78"/>
                <a:cs typeface="Akhbar MT" pitchFamily="2" charset="-78"/>
              </a:rPr>
              <a:t>تشمل القائمة 108 بند مسببا محتملا للخوف يطلب من المفحوص أن يقرر إلى أي مدى تسبب له هذه الأشياء الخوف </a:t>
            </a:r>
          </a:p>
          <a:p>
            <a:endParaRPr lang="ar-SA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 flipH="1">
            <a:off x="6286480" y="642918"/>
            <a:ext cx="2857520" cy="99060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anchor="ctr" anchorCtr="0">
            <a:normAutofit fontScale="850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abic Typesetting" pitchFamily="66" charset="-78"/>
                <a:ea typeface="+mj-ea"/>
                <a:cs typeface="Arabic Typesetting" pitchFamily="66" charset="-78"/>
              </a:rPr>
              <a:t>مقياس مسخ المخاوف للراشدين 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abic Typesetting" pitchFamily="66" charset="-78"/>
              <a:ea typeface="+mj-ea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" indent="0">
              <a:buNone/>
            </a:pPr>
            <a:endParaRPr lang="ar-SA" dirty="0" smtClean="0">
              <a:solidFill>
                <a:srgbClr val="FF0000"/>
              </a:solidFill>
              <a:cs typeface="DecoType Naskh" panose="02010400000000000000" pitchFamily="2" charset="-78"/>
            </a:endParaRPr>
          </a:p>
          <a:p>
            <a:pPr marL="45720" indent="0">
              <a:buNone/>
            </a:pPr>
            <a:endParaRPr lang="ar-SA" dirty="0" smtClean="0">
              <a:solidFill>
                <a:srgbClr val="FF0000"/>
              </a:solidFill>
              <a:cs typeface="DecoType Naskh" panose="02010400000000000000" pitchFamily="2" charset="-78"/>
            </a:endParaRPr>
          </a:p>
          <a:p>
            <a:pPr marL="45720" indent="0">
              <a:buNone/>
            </a:pPr>
            <a:r>
              <a:rPr lang="ar-SA" dirty="0" smtClean="0">
                <a:solidFill>
                  <a:schemeClr val="tx2"/>
                </a:solidFill>
                <a:cs typeface="DecoType Naskh" panose="02010400000000000000" pitchFamily="2" charset="-78"/>
              </a:rPr>
              <a:t>يقوم المفحوص باختيار احد البدائل المتاحة له </a:t>
            </a:r>
            <a:r>
              <a:rPr lang="ar-SA" dirty="0" err="1" smtClean="0">
                <a:solidFill>
                  <a:schemeClr val="tx2"/>
                </a:solidFill>
                <a:cs typeface="DecoType Naskh" panose="02010400000000000000" pitchFamily="2" charset="-78"/>
              </a:rPr>
              <a:t>امام</a:t>
            </a:r>
            <a:r>
              <a:rPr lang="ar-SA" dirty="0" smtClean="0">
                <a:solidFill>
                  <a:schemeClr val="tx2"/>
                </a:solidFill>
                <a:cs typeface="DecoType Naskh" panose="02010400000000000000" pitchFamily="2" charset="-78"/>
              </a:rPr>
              <a:t> كل بند خلال 20 دقيقة ثم يتم استخراج الدرجة الكلية وفقا للمعادلة التالية :</a:t>
            </a:r>
          </a:p>
          <a:p>
            <a:pPr marL="45720" indent="0">
              <a:buNone/>
            </a:pPr>
            <a:endParaRPr lang="ar-SA" dirty="0" smtClean="0">
              <a:solidFill>
                <a:schemeClr val="tx2"/>
              </a:solidFill>
              <a:cs typeface="DecoType Naskh" panose="02010400000000000000" pitchFamily="2" charset="-78"/>
            </a:endParaRPr>
          </a:p>
          <a:p>
            <a:pPr marL="45720" indent="0" algn="ctr">
              <a:buNone/>
            </a:pPr>
            <a:r>
              <a:rPr lang="ar-SA" dirty="0" smtClean="0">
                <a:solidFill>
                  <a:srgbClr val="FF0000"/>
                </a:solidFill>
                <a:cs typeface="DecoType Naskh" panose="02010400000000000000" pitchFamily="2" charset="-78"/>
              </a:rPr>
              <a:t>وزم البند × عدد </a:t>
            </a:r>
            <a:r>
              <a:rPr lang="ar-SA" dirty="0" err="1" smtClean="0">
                <a:solidFill>
                  <a:srgbClr val="FF0000"/>
                </a:solidFill>
                <a:cs typeface="DecoType Naskh" panose="02010400000000000000" pitchFamily="2" charset="-78"/>
              </a:rPr>
              <a:t>التكررات</a:t>
            </a:r>
            <a:r>
              <a:rPr lang="ar-SA" dirty="0" smtClean="0">
                <a:solidFill>
                  <a:srgbClr val="FF0000"/>
                </a:solidFill>
                <a:cs typeface="DecoType Naskh" panose="02010400000000000000" pitchFamily="2" charset="-78"/>
              </a:rPr>
              <a:t> على هذا الوزن = الدرجة الكلية للبند </a:t>
            </a:r>
          </a:p>
          <a:p>
            <a:endParaRPr lang="ar-SA" dirty="0"/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 flipH="1">
            <a:off x="6286480" y="642918"/>
            <a:ext cx="2857520" cy="99060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ar-SA" sz="40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طريقة الإجابة </a:t>
            </a:r>
            <a:endParaRPr lang="ar-SA" sz="4000" b="1" dirty="0">
              <a:solidFill>
                <a:srgbClr val="C0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pPr marL="45720" indent="0">
              <a:buNone/>
            </a:pPr>
            <a:endParaRPr lang="ar-SA" dirty="0" smtClean="0">
              <a:solidFill>
                <a:srgbClr val="FF0000"/>
              </a:solidFill>
              <a:cs typeface="DecoType Naskh" panose="02010400000000000000" pitchFamily="2" charset="-78"/>
            </a:endParaRPr>
          </a:p>
          <a:p>
            <a:pPr marL="45720" indent="0">
              <a:buNone/>
            </a:pPr>
            <a:r>
              <a:rPr lang="ar-SA" dirty="0" smtClean="0">
                <a:cs typeface="Akhbar MT" pitchFamily="2" charset="-78"/>
              </a:rPr>
              <a:t>طريقة الإجابة وهكذا نجمع ناتج كل بند </a:t>
            </a:r>
            <a:r>
              <a:rPr lang="ar-SA" dirty="0" err="1" smtClean="0">
                <a:cs typeface="Akhbar MT" pitchFamily="2" charset="-78"/>
              </a:rPr>
              <a:t>فقا</a:t>
            </a:r>
            <a:r>
              <a:rPr lang="ar-SA" dirty="0" smtClean="0">
                <a:cs typeface="Akhbar MT" pitchFamily="2" charset="-78"/>
              </a:rPr>
              <a:t> للجدول التالي </a:t>
            </a:r>
          </a:p>
          <a:p>
            <a:pPr marL="45720" indent="0">
              <a:buNone/>
            </a:pPr>
            <a:endParaRPr lang="ar-SA" dirty="0" smtClean="0">
              <a:solidFill>
                <a:srgbClr val="FF0000"/>
              </a:solidFill>
              <a:cs typeface="DecoType Naskh" panose="02010400000000000000" pitchFamily="2" charset="-78"/>
            </a:endParaRPr>
          </a:p>
          <a:p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3057074"/>
              </p:ext>
            </p:extLst>
          </p:nvPr>
        </p:nvGraphicFramePr>
        <p:xfrm>
          <a:off x="2214546" y="3143248"/>
          <a:ext cx="6270612" cy="2494280"/>
        </p:xfrm>
        <a:graphic>
          <a:graphicData uri="http://schemas.openxmlformats.org/drawingml/2006/table">
            <a:tbl>
              <a:tblPr rtl="1" firstRow="1" bandRow="1">
                <a:tableStyleId>{ED083AE6-46FA-4A59-8FB0-9F97EB10719F}</a:tableStyleId>
              </a:tblPr>
              <a:tblGrid>
                <a:gridCol w="1567653"/>
                <a:gridCol w="353522"/>
                <a:gridCol w="1834609"/>
                <a:gridCol w="2514828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وزن البند 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×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عدد </a:t>
                      </a:r>
                      <a:r>
                        <a:rPr lang="ar-SA" dirty="0" err="1" smtClean="0"/>
                        <a:t>التكررات</a:t>
                      </a:r>
                      <a:r>
                        <a:rPr lang="ar-SA" dirty="0" smtClean="0"/>
                        <a:t> على هذا الوزن 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الناتج لهذا الوزن</a:t>
                      </a:r>
                      <a:endParaRPr lang="ar-SA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صفر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×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×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2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×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3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×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4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×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عنوان 1"/>
          <p:cNvSpPr>
            <a:spLocks noGrp="1"/>
          </p:cNvSpPr>
          <p:nvPr>
            <p:ph type="title"/>
          </p:nvPr>
        </p:nvSpPr>
        <p:spPr>
          <a:xfrm flipH="1">
            <a:off x="6286480" y="642918"/>
            <a:ext cx="2857520" cy="99060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ar-SA" sz="40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طريقة </a:t>
            </a:r>
            <a:r>
              <a:rPr lang="ar-SA" sz="4000" b="1" dirty="0" err="1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الاجابة</a:t>
            </a:r>
            <a:r>
              <a:rPr lang="ar-SA" sz="40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ar-SA" sz="4000" b="1" dirty="0">
              <a:solidFill>
                <a:srgbClr val="C0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" indent="0">
              <a:buNone/>
            </a:pPr>
            <a:endParaRPr lang="ar-SA" dirty="0" smtClean="0">
              <a:cs typeface="Akhbar MT" pitchFamily="2" charset="-78"/>
            </a:endParaRPr>
          </a:p>
          <a:p>
            <a:pPr marL="45720" indent="0">
              <a:buNone/>
            </a:pPr>
            <a:endParaRPr lang="ar-SA" dirty="0" smtClean="0">
              <a:cs typeface="Akhbar MT" pitchFamily="2" charset="-78"/>
            </a:endParaRPr>
          </a:p>
          <a:p>
            <a:pPr marL="45720" indent="0">
              <a:buNone/>
            </a:pPr>
            <a:r>
              <a:rPr lang="ar-SA" dirty="0" smtClean="0">
                <a:cs typeface="Akhbar MT" pitchFamily="2" charset="-78"/>
              </a:rPr>
              <a:t>ثم نجمع نواتج البنود وهو ما يعطي الدرجة الكلية للمفحوص والتي تصنف وفقا للجدول التالي </a:t>
            </a:r>
          </a:p>
          <a:p>
            <a:pPr marL="45720" indent="0">
              <a:buNone/>
            </a:pPr>
            <a:endParaRPr lang="ar-SA" dirty="0" smtClean="0">
              <a:solidFill>
                <a:srgbClr val="FF0000"/>
              </a:solidFill>
              <a:cs typeface="DecoType Naskh" panose="02010400000000000000" pitchFamily="2" charset="-78"/>
            </a:endParaRPr>
          </a:p>
          <a:p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77351084"/>
              </p:ext>
            </p:extLst>
          </p:nvPr>
        </p:nvGraphicFramePr>
        <p:xfrm>
          <a:off x="1643042" y="3286124"/>
          <a:ext cx="6315788" cy="1981200"/>
        </p:xfrm>
        <a:graphic>
          <a:graphicData uri="http://schemas.openxmlformats.org/drawingml/2006/table">
            <a:tbl>
              <a:tblPr rtl="1" firstRow="1" bandRow="1">
                <a:tableStyleId>{1E171933-4619-4E11-9A3F-F7608DF75F80}</a:tableStyleId>
              </a:tblPr>
              <a:tblGrid>
                <a:gridCol w="2646204"/>
                <a:gridCol w="3669584"/>
              </a:tblGrid>
              <a:tr h="386046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الدرجة</a:t>
                      </a:r>
                      <a:r>
                        <a:rPr lang="ar-SA" sz="2000" baseline="0" dirty="0" smtClean="0"/>
                        <a:t> </a:t>
                      </a:r>
                      <a:endParaRPr lang="ar-SA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التصنيف</a:t>
                      </a:r>
                      <a:endParaRPr lang="ar-SA" sz="2000" dirty="0"/>
                    </a:p>
                  </a:txBody>
                  <a:tcPr anchor="ctr"/>
                </a:tc>
              </a:tr>
              <a:tr h="386046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صفر-107</a:t>
                      </a:r>
                      <a:endParaRPr lang="ar-SA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خوف بسيط </a:t>
                      </a:r>
                      <a:endParaRPr lang="ar-SA" sz="2000" dirty="0"/>
                    </a:p>
                  </a:txBody>
                  <a:tcPr anchor="ctr"/>
                </a:tc>
              </a:tr>
              <a:tr h="386046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108-215</a:t>
                      </a:r>
                      <a:endParaRPr lang="ar-SA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خوف متوسط </a:t>
                      </a:r>
                      <a:endParaRPr lang="ar-SA" sz="2000" dirty="0"/>
                    </a:p>
                  </a:txBody>
                  <a:tcPr anchor="ctr"/>
                </a:tc>
              </a:tr>
              <a:tr h="386046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216-323</a:t>
                      </a:r>
                      <a:endParaRPr lang="ar-SA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خوف شديد </a:t>
                      </a:r>
                      <a:endParaRPr lang="ar-SA" sz="2000" dirty="0"/>
                    </a:p>
                  </a:txBody>
                  <a:tcPr anchor="ctr"/>
                </a:tc>
              </a:tr>
              <a:tr h="386046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324فما فوق </a:t>
                      </a:r>
                      <a:endParaRPr lang="ar-SA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خوف شديد جدا </a:t>
                      </a:r>
                      <a:endParaRPr lang="ar-SA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 flipH="1">
            <a:off x="6286480" y="642918"/>
            <a:ext cx="2857520" cy="99060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ar-SA" sz="40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طريقة </a:t>
            </a:r>
            <a:r>
              <a:rPr lang="ar-SA" sz="4000" b="1" dirty="0" err="1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الاجابة</a:t>
            </a:r>
            <a:r>
              <a:rPr lang="ar-SA" sz="40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ar-SA" sz="4000" b="1" dirty="0">
              <a:solidFill>
                <a:srgbClr val="C0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صل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أصل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أصل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32</TotalTime>
  <Words>202</Words>
  <Application>Microsoft Office PowerPoint</Application>
  <PresentationFormat>عرض على الشاشة (3:4)‏</PresentationFormat>
  <Paragraphs>50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أصل</vt:lpstr>
      <vt:lpstr>اختبار المخاوف ”الفوبيا“ اطفال – راشدين </vt:lpstr>
      <vt:lpstr>تعريف الخوف </vt:lpstr>
      <vt:lpstr>الشريحة 3</vt:lpstr>
      <vt:lpstr>طريقة الإجابة </vt:lpstr>
      <vt:lpstr>طريقة الاجابة </vt:lpstr>
      <vt:lpstr>طريقة الاجابة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المستخدم</dc:creator>
  <cp:lastModifiedBy>المستخدم</cp:lastModifiedBy>
  <cp:revision>4</cp:revision>
  <dcterms:created xsi:type="dcterms:W3CDTF">2016-10-24T16:32:06Z</dcterms:created>
  <dcterms:modified xsi:type="dcterms:W3CDTF">2016-10-24T17:04:35Z</dcterms:modified>
</cp:coreProperties>
</file>