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  <p:sldId id="261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dirty="0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dirty="0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B470-CB3B-4876-84EF-0B76BF1887E4}" type="datetimeFigureOut">
              <a:rPr lang="ar-SA" smtClean="0"/>
              <a:t>5/28/1439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99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0F6F4"/>
            </a:gs>
            <a:gs pos="100000">
              <a:schemeClr val="accent6">
                <a:lumMod val="40000"/>
                <a:lumOff val="60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0"/>
            <a:ext cx="379411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B470-CB3B-4876-84EF-0B76BF1887E4}" type="datetimeFigureOut">
              <a:rPr lang="ar-SA" smtClean="0"/>
              <a:t>5/28/1439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A331BEC-B43D-444D-9813-6265D0E2301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296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svg"/><Relationship Id="rId10" Type="http://schemas.openxmlformats.org/officeDocument/2006/relationships/slide" Target="slide7.xml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21BBE735-41EB-42B3-8B06-C0099E6D5ACE}"/>
              </a:ext>
            </a:extLst>
          </p:cNvPr>
          <p:cNvGrpSpPr/>
          <p:nvPr/>
        </p:nvGrpSpPr>
        <p:grpSpPr>
          <a:xfrm>
            <a:off x="6971333" y="1326532"/>
            <a:ext cx="4446163" cy="4446163"/>
            <a:chOff x="6971333" y="1326532"/>
            <a:chExt cx="4446163" cy="4446163"/>
          </a:xfrm>
        </p:grpSpPr>
        <p:sp>
          <p:nvSpPr>
            <p:cNvPr id="23" name="Oval 55">
              <a:extLst>
                <a:ext uri="{FF2B5EF4-FFF2-40B4-BE49-F238E27FC236}">
                  <a16:creationId xmlns:a16="http://schemas.microsoft.com/office/drawing/2014/main" id="{4AD05F62-2657-429F-9132-A7BE170D8AD2}"/>
                </a:ext>
              </a:extLst>
            </p:cNvPr>
            <p:cNvSpPr/>
            <p:nvPr/>
          </p:nvSpPr>
          <p:spPr>
            <a:xfrm flipH="1">
              <a:off x="6971333" y="1326532"/>
              <a:ext cx="4446163" cy="4446163"/>
            </a:xfrm>
            <a:prstGeom prst="ellipse">
              <a:avLst/>
            </a:prstGeom>
            <a:pattFill prst="smGrid">
              <a:fgClr>
                <a:schemeClr val="bg1">
                  <a:lumMod val="95000"/>
                </a:schemeClr>
              </a:fgClr>
              <a:bgClr>
                <a:srgbClr val="DDE1E2"/>
              </a:bgClr>
            </a:pattFill>
            <a:ln>
              <a:noFill/>
            </a:ln>
            <a:effectLst>
              <a:innerShdw blurRad="952500">
                <a:schemeClr val="tx1">
                  <a:lumMod val="50000"/>
                  <a:lumOff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4" name="Oval 53">
              <a:extLst>
                <a:ext uri="{FF2B5EF4-FFF2-40B4-BE49-F238E27FC236}">
                  <a16:creationId xmlns:a16="http://schemas.microsoft.com/office/drawing/2014/main" id="{C562FB97-F578-4D0F-AD01-4A2596B24EA1}"/>
                </a:ext>
              </a:extLst>
            </p:cNvPr>
            <p:cNvSpPr/>
            <p:nvPr/>
          </p:nvSpPr>
          <p:spPr>
            <a:xfrm flipH="1">
              <a:off x="7343708" y="1698907"/>
              <a:ext cx="3701413" cy="3701413"/>
            </a:xfrm>
            <a:prstGeom prst="ellipse">
              <a:avLst/>
            </a:prstGeom>
            <a:gradFill flip="none" rotWithShape="1">
              <a:gsLst>
                <a:gs pos="0">
                  <a:srgbClr val="DDE1E2"/>
                </a:gs>
                <a:gs pos="100000">
                  <a:srgbClr val="FFFFFF"/>
                </a:gs>
              </a:gsLst>
              <a:lin ang="16200000" scaled="1"/>
              <a:tileRect/>
            </a:gradFill>
            <a:ln w="558800">
              <a:noFill/>
            </a:ln>
            <a:effectLst>
              <a:outerShdw blurRad="508000" dist="76200" dir="2700000" sx="102000" sy="102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extrusionH="152400" prstMaterial="matte">
              <a:bevelT w="101600" h="12700" prst="softRound"/>
              <a:contourClr>
                <a:schemeClr val="bg1">
                  <a:lumMod val="7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5" name="Oval 63">
              <a:extLst>
                <a:ext uri="{FF2B5EF4-FFF2-40B4-BE49-F238E27FC236}">
                  <a16:creationId xmlns:a16="http://schemas.microsoft.com/office/drawing/2014/main" id="{858B2515-F759-483C-BB2C-2A32230428C6}"/>
                </a:ext>
              </a:extLst>
            </p:cNvPr>
            <p:cNvSpPr/>
            <p:nvPr/>
          </p:nvSpPr>
          <p:spPr>
            <a:xfrm flipH="1">
              <a:off x="7457367" y="1789693"/>
              <a:ext cx="3474097" cy="3474097"/>
            </a:xfrm>
            <a:prstGeom prst="ellipse">
              <a:avLst/>
            </a:prstGeom>
            <a:noFill/>
            <a:ln w="15875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6" name="Oval 64">
              <a:extLst>
                <a:ext uri="{FF2B5EF4-FFF2-40B4-BE49-F238E27FC236}">
                  <a16:creationId xmlns:a16="http://schemas.microsoft.com/office/drawing/2014/main" id="{6737EF4E-C0B6-4990-A2EE-64C272FD59E7}"/>
                </a:ext>
              </a:extLst>
            </p:cNvPr>
            <p:cNvSpPr/>
            <p:nvPr/>
          </p:nvSpPr>
          <p:spPr>
            <a:xfrm flipH="1">
              <a:off x="7509968" y="1843147"/>
              <a:ext cx="3367188" cy="3367188"/>
            </a:xfrm>
            <a:prstGeom prst="ellipse">
              <a:avLst/>
            </a:prstGeom>
            <a:noFill/>
            <a:ln w="15875">
              <a:solidFill>
                <a:schemeClr val="bg1">
                  <a:lumMod val="75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7" name="Oval 65">
              <a:extLst>
                <a:ext uri="{FF2B5EF4-FFF2-40B4-BE49-F238E27FC236}">
                  <a16:creationId xmlns:a16="http://schemas.microsoft.com/office/drawing/2014/main" id="{AB56BDBB-DA70-49F2-95EF-7ACA155F5DE9}"/>
                </a:ext>
              </a:extLst>
            </p:cNvPr>
            <p:cNvSpPr/>
            <p:nvPr/>
          </p:nvSpPr>
          <p:spPr>
            <a:xfrm flipH="1">
              <a:off x="9140890" y="1761975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8" name="Oval 66">
              <a:extLst>
                <a:ext uri="{FF2B5EF4-FFF2-40B4-BE49-F238E27FC236}">
                  <a16:creationId xmlns:a16="http://schemas.microsoft.com/office/drawing/2014/main" id="{9824085C-6EFB-4969-888D-CA8D8D483927}"/>
                </a:ext>
              </a:extLst>
            </p:cNvPr>
            <p:cNvSpPr/>
            <p:nvPr/>
          </p:nvSpPr>
          <p:spPr>
            <a:xfrm flipH="1">
              <a:off x="9140890" y="5177288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9" name="Oval 67">
              <a:extLst>
                <a:ext uri="{FF2B5EF4-FFF2-40B4-BE49-F238E27FC236}">
                  <a16:creationId xmlns:a16="http://schemas.microsoft.com/office/drawing/2014/main" id="{2F32C97E-81F1-4E67-B2D7-958C45EDFE26}"/>
                </a:ext>
              </a:extLst>
            </p:cNvPr>
            <p:cNvSpPr/>
            <p:nvPr/>
          </p:nvSpPr>
          <p:spPr>
            <a:xfrm flipH="1">
              <a:off x="7419419" y="3470690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0" name="Oval 68">
              <a:extLst>
                <a:ext uri="{FF2B5EF4-FFF2-40B4-BE49-F238E27FC236}">
                  <a16:creationId xmlns:a16="http://schemas.microsoft.com/office/drawing/2014/main" id="{1ECB697C-629B-45AD-867F-43CA02AC622F}"/>
                </a:ext>
              </a:extLst>
            </p:cNvPr>
            <p:cNvSpPr/>
            <p:nvPr/>
          </p:nvSpPr>
          <p:spPr>
            <a:xfrm flipH="1">
              <a:off x="10834049" y="3470690"/>
              <a:ext cx="112102" cy="112102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pic>
          <p:nvPicPr>
            <p:cNvPr id="31" name="Graphic 80" descr="Single gear">
              <a:extLst>
                <a:ext uri="{FF2B5EF4-FFF2-40B4-BE49-F238E27FC236}">
                  <a16:creationId xmlns:a16="http://schemas.microsoft.com/office/drawing/2014/main" id="{972F16C4-A6E0-4D00-916B-F9B23D5BEA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9969960" y="4408442"/>
              <a:ext cx="360000" cy="360000"/>
            </a:xfrm>
            <a:prstGeom prst="rect">
              <a:avLst/>
            </a:prstGeom>
          </p:spPr>
        </p:pic>
        <p:pic>
          <p:nvPicPr>
            <p:cNvPr id="32" name="Graphic 82" descr="Stopwatch">
              <a:extLst>
                <a:ext uri="{FF2B5EF4-FFF2-40B4-BE49-F238E27FC236}">
                  <a16:creationId xmlns:a16="http://schemas.microsoft.com/office/drawing/2014/main" id="{3CA206AE-1DB2-445D-ABDE-11B9D984FD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10328351" y="4004064"/>
              <a:ext cx="360000" cy="360000"/>
            </a:xfrm>
            <a:prstGeom prst="rect">
              <a:avLst/>
            </a:prstGeom>
          </p:spPr>
        </p:pic>
        <p:pic>
          <p:nvPicPr>
            <p:cNvPr id="33" name="Graphic 84" descr="Lightbulb">
              <a:extLst>
                <a:ext uri="{FF2B5EF4-FFF2-40B4-BE49-F238E27FC236}">
                  <a16:creationId xmlns:a16="http://schemas.microsoft.com/office/drawing/2014/main" id="{ED688311-2881-4659-86B6-EDD1F555D1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flipH="1">
              <a:off x="9015280" y="4750518"/>
              <a:ext cx="360000" cy="360000"/>
            </a:xfrm>
            <a:prstGeom prst="rect">
              <a:avLst/>
            </a:prstGeom>
          </p:spPr>
        </p:pic>
        <p:pic>
          <p:nvPicPr>
            <p:cNvPr id="34" name="Graphic 86" descr="Head with Gears">
              <a:extLst>
                <a:ext uri="{FF2B5EF4-FFF2-40B4-BE49-F238E27FC236}">
                  <a16:creationId xmlns:a16="http://schemas.microsoft.com/office/drawing/2014/main" id="{28B9F6B9-E4CD-4960-AAFF-39BDA26F1F9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flipH="1">
              <a:off x="9524923" y="4683135"/>
              <a:ext cx="360000" cy="360000"/>
            </a:xfrm>
            <a:prstGeom prst="rect">
              <a:avLst/>
            </a:prstGeom>
          </p:spPr>
        </p:pic>
        <p:sp>
          <p:nvSpPr>
            <p:cNvPr id="35" name="Oval 87">
              <a:extLst>
                <a:ext uri="{FF2B5EF4-FFF2-40B4-BE49-F238E27FC236}">
                  <a16:creationId xmlns:a16="http://schemas.microsoft.com/office/drawing/2014/main" id="{E594674E-6DD5-4E8A-8C2F-0F9A090B0929}"/>
                </a:ext>
              </a:extLst>
            </p:cNvPr>
            <p:cNvSpPr/>
            <p:nvPr/>
          </p:nvSpPr>
          <p:spPr>
            <a:xfrm flipH="1">
              <a:off x="8742657" y="4876105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6" name="Oval 88">
              <a:extLst>
                <a:ext uri="{FF2B5EF4-FFF2-40B4-BE49-F238E27FC236}">
                  <a16:creationId xmlns:a16="http://schemas.microsoft.com/office/drawing/2014/main" id="{08054EDC-D03B-4CCC-9407-794E77622DD4}"/>
                </a:ext>
              </a:extLst>
            </p:cNvPr>
            <p:cNvSpPr/>
            <p:nvPr/>
          </p:nvSpPr>
          <p:spPr>
            <a:xfrm flipH="1">
              <a:off x="8450577" y="4758898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37" name="Oval 89">
              <a:extLst>
                <a:ext uri="{FF2B5EF4-FFF2-40B4-BE49-F238E27FC236}">
                  <a16:creationId xmlns:a16="http://schemas.microsoft.com/office/drawing/2014/main" id="{6908F105-4041-4385-9C01-2E33D62D92B6}"/>
                </a:ext>
              </a:extLst>
            </p:cNvPr>
            <p:cNvSpPr/>
            <p:nvPr/>
          </p:nvSpPr>
          <p:spPr>
            <a:xfrm flipH="1">
              <a:off x="8192223" y="4594853"/>
              <a:ext cx="112102" cy="11210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38" name="Rectangle: Rounded Corners 19">
            <a:extLst>
              <a:ext uri="{FF2B5EF4-FFF2-40B4-BE49-F238E27FC236}">
                <a16:creationId xmlns:a16="http://schemas.microsoft.com/office/drawing/2014/main" id="{F3A3548B-71F3-4735-B93F-090DDBB7F4AD}"/>
              </a:ext>
            </a:extLst>
          </p:cNvPr>
          <p:cNvSpPr/>
          <p:nvPr/>
        </p:nvSpPr>
        <p:spPr>
          <a:xfrm flipH="1">
            <a:off x="2210251" y="741615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CB117"/>
              </a:gs>
              <a:gs pos="100000">
                <a:srgbClr val="FFDB3F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9" name="Rectangle: Rounded Corners 20">
            <a:extLst>
              <a:ext uri="{FF2B5EF4-FFF2-40B4-BE49-F238E27FC236}">
                <a16:creationId xmlns:a16="http://schemas.microsoft.com/office/drawing/2014/main" id="{48B56062-A12C-458B-A820-FFED9F57964F}"/>
              </a:ext>
            </a:extLst>
          </p:cNvPr>
          <p:cNvSpPr/>
          <p:nvPr/>
        </p:nvSpPr>
        <p:spPr>
          <a:xfrm flipH="1">
            <a:off x="1396690" y="1717953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05222"/>
              </a:gs>
              <a:gs pos="100000">
                <a:srgbClr val="FBA31A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0" name="Rectangle: Rounded Corners 21">
            <a:extLst>
              <a:ext uri="{FF2B5EF4-FFF2-40B4-BE49-F238E27FC236}">
                <a16:creationId xmlns:a16="http://schemas.microsoft.com/office/drawing/2014/main" id="{846CFF23-CE34-4055-8D20-A88C257AEE63}"/>
              </a:ext>
            </a:extLst>
          </p:cNvPr>
          <p:cNvSpPr/>
          <p:nvPr/>
        </p:nvSpPr>
        <p:spPr>
          <a:xfrm flipH="1">
            <a:off x="842550" y="2732319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100000">
                <a:schemeClr val="bg2">
                  <a:lumMod val="90000"/>
                </a:schemeClr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1" name="Rectangle: Rounded Corners 23">
            <a:extLst>
              <a:ext uri="{FF2B5EF4-FFF2-40B4-BE49-F238E27FC236}">
                <a16:creationId xmlns:a16="http://schemas.microsoft.com/office/drawing/2014/main" id="{DB3A57A7-4436-4783-A1AD-BCBD0BC2C045}"/>
              </a:ext>
            </a:extLst>
          </p:cNvPr>
          <p:cNvSpPr/>
          <p:nvPr/>
        </p:nvSpPr>
        <p:spPr>
          <a:xfrm flipH="1">
            <a:off x="917570" y="3746685"/>
            <a:ext cx="4121101" cy="80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0AAA9"/>
              </a:gs>
              <a:gs pos="100000">
                <a:srgbClr val="00AED0"/>
              </a:gs>
            </a:gsLst>
            <a:lin ang="13500000" scaled="1"/>
            <a:tileRect/>
          </a:gra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2" name="Freeform: Shape 32">
            <a:extLst>
              <a:ext uri="{FF2B5EF4-FFF2-40B4-BE49-F238E27FC236}">
                <a16:creationId xmlns:a16="http://schemas.microsoft.com/office/drawing/2014/main" id="{AB4B81AA-0034-4F96-8810-07B6455D4E4E}"/>
              </a:ext>
            </a:extLst>
          </p:cNvPr>
          <p:cNvSpPr/>
          <p:nvPr/>
        </p:nvSpPr>
        <p:spPr>
          <a:xfrm flipH="1">
            <a:off x="6322602" y="843628"/>
            <a:ext cx="2688152" cy="5376300"/>
          </a:xfrm>
          <a:custGeom>
            <a:avLst/>
            <a:gdLst>
              <a:gd name="connsiteX0" fmla="*/ 0 w 2688152"/>
              <a:gd name="connsiteY0" fmla="*/ 0 h 5376300"/>
              <a:gd name="connsiteX1" fmla="*/ 2 w 2688152"/>
              <a:gd name="connsiteY1" fmla="*/ 0 h 5376300"/>
              <a:gd name="connsiteX2" fmla="*/ 2688152 w 2688152"/>
              <a:gd name="connsiteY2" fmla="*/ 2688150 h 5376300"/>
              <a:gd name="connsiteX3" fmla="*/ 2 w 2688152"/>
              <a:gd name="connsiteY3" fmla="*/ 5376300 h 5376300"/>
              <a:gd name="connsiteX4" fmla="*/ 0 w 2688152"/>
              <a:gd name="connsiteY4" fmla="*/ 5376300 h 5376300"/>
              <a:gd name="connsiteX5" fmla="*/ 0 w 2688152"/>
              <a:gd name="connsiteY5" fmla="*/ 5268071 h 5376300"/>
              <a:gd name="connsiteX6" fmla="*/ 186213 w 2688152"/>
              <a:gd name="connsiteY6" fmla="*/ 5258902 h 5376300"/>
              <a:gd name="connsiteX7" fmla="*/ 2565270 w 2688152"/>
              <a:gd name="connsiteY7" fmla="*/ 2688151 h 5376300"/>
              <a:gd name="connsiteX8" fmla="*/ 186213 w 2688152"/>
              <a:gd name="connsiteY8" fmla="*/ 117401 h 5376300"/>
              <a:gd name="connsiteX9" fmla="*/ 0 w 2688152"/>
              <a:gd name="connsiteY9" fmla="*/ 108231 h 53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8152" h="5376300">
                <a:moveTo>
                  <a:pt x="0" y="0"/>
                </a:moveTo>
                <a:lnTo>
                  <a:pt x="2" y="0"/>
                </a:lnTo>
                <a:cubicBezTo>
                  <a:pt x="1484626" y="0"/>
                  <a:pt x="2688152" y="1203526"/>
                  <a:pt x="2688152" y="2688150"/>
                </a:cubicBezTo>
                <a:cubicBezTo>
                  <a:pt x="2688152" y="4172775"/>
                  <a:pt x="1484626" y="5376300"/>
                  <a:pt x="2" y="5376300"/>
                </a:cubicBezTo>
                <a:lnTo>
                  <a:pt x="0" y="5376300"/>
                </a:lnTo>
                <a:lnTo>
                  <a:pt x="0" y="5268071"/>
                </a:lnTo>
                <a:lnTo>
                  <a:pt x="186213" y="5258902"/>
                </a:lnTo>
                <a:cubicBezTo>
                  <a:pt x="1522494" y="5126571"/>
                  <a:pt x="2565270" y="4026109"/>
                  <a:pt x="2565270" y="2688151"/>
                </a:cubicBezTo>
                <a:cubicBezTo>
                  <a:pt x="2565270" y="1350193"/>
                  <a:pt x="1522494" y="249732"/>
                  <a:pt x="186213" y="117401"/>
                </a:cubicBezTo>
                <a:lnTo>
                  <a:pt x="0" y="108231"/>
                </a:lnTo>
                <a:close/>
              </a:path>
            </a:pathLst>
          </a:custGeom>
          <a:gradFill flip="none" rotWithShape="1">
            <a:gsLst>
              <a:gs pos="75000">
                <a:srgbClr val="00B0F0"/>
              </a:gs>
              <a:gs pos="50000">
                <a:schemeClr val="bg2">
                  <a:lumMod val="50000"/>
                </a:schemeClr>
              </a:gs>
              <a:gs pos="25000">
                <a:srgbClr val="F4941D"/>
              </a:gs>
              <a:gs pos="0">
                <a:srgbClr val="FFD63A"/>
              </a:gs>
              <a:gs pos="100000">
                <a:schemeClr val="bg1">
                  <a:lumMod val="50000"/>
                </a:schemeClr>
              </a:gs>
            </a:gsLst>
            <a:lin ang="5400000" scaled="1"/>
            <a:tileRect/>
          </a:gradFill>
          <a:ln w="82550">
            <a:solidFill>
              <a:schemeClr val="bg1">
                <a:lumMod val="95000"/>
              </a:schemeClr>
            </a:solidFill>
          </a:ln>
          <a:effectLst>
            <a:glow rad="76200">
              <a:schemeClr val="accent5">
                <a:satMod val="175000"/>
                <a:alpha val="9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3" name="Oval 33">
            <a:extLst>
              <a:ext uri="{FF2B5EF4-FFF2-40B4-BE49-F238E27FC236}">
                <a16:creationId xmlns:a16="http://schemas.microsoft.com/office/drawing/2014/main" id="{B6D184E0-8064-4912-9972-D231C2F4B007}"/>
              </a:ext>
            </a:extLst>
          </p:cNvPr>
          <p:cNvSpPr/>
          <p:nvPr/>
        </p:nvSpPr>
        <p:spPr>
          <a:xfrm flipH="1">
            <a:off x="7730775" y="967162"/>
            <a:ext cx="352449" cy="352449"/>
          </a:xfrm>
          <a:prstGeom prst="ellipse">
            <a:avLst/>
          </a:prstGeom>
          <a:solidFill>
            <a:srgbClr val="FFD539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4" name="Oval 34">
            <a:extLst>
              <a:ext uri="{FF2B5EF4-FFF2-40B4-BE49-F238E27FC236}">
                <a16:creationId xmlns:a16="http://schemas.microsoft.com/office/drawing/2014/main" id="{2862B518-85A1-4A4D-8FF5-17C1F7CC79F4}"/>
              </a:ext>
            </a:extLst>
          </p:cNvPr>
          <p:cNvSpPr/>
          <p:nvPr/>
        </p:nvSpPr>
        <p:spPr>
          <a:xfrm flipH="1">
            <a:off x="6644828" y="1943500"/>
            <a:ext cx="352449" cy="352449"/>
          </a:xfrm>
          <a:prstGeom prst="ellipse">
            <a:avLst/>
          </a:prstGeom>
          <a:solidFill>
            <a:srgbClr val="F9951F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5" name="Oval 35">
            <a:extLst>
              <a:ext uri="{FF2B5EF4-FFF2-40B4-BE49-F238E27FC236}">
                <a16:creationId xmlns:a16="http://schemas.microsoft.com/office/drawing/2014/main" id="{EBB09151-9F77-490B-AB1E-F7863C1C8864}"/>
              </a:ext>
            </a:extLst>
          </p:cNvPr>
          <p:cNvSpPr/>
          <p:nvPr/>
        </p:nvSpPr>
        <p:spPr>
          <a:xfrm flipH="1">
            <a:off x="6275006" y="2957866"/>
            <a:ext cx="352449" cy="35244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6" name="Oval 37">
            <a:extLst>
              <a:ext uri="{FF2B5EF4-FFF2-40B4-BE49-F238E27FC236}">
                <a16:creationId xmlns:a16="http://schemas.microsoft.com/office/drawing/2014/main" id="{4AB174FA-DA99-4FEB-8348-03362B2B5B21}"/>
              </a:ext>
            </a:extLst>
          </p:cNvPr>
          <p:cNvSpPr/>
          <p:nvPr/>
        </p:nvSpPr>
        <p:spPr>
          <a:xfrm flipH="1">
            <a:off x="6242155" y="3972232"/>
            <a:ext cx="352449" cy="352449"/>
          </a:xfrm>
          <a:prstGeom prst="ellipse">
            <a:avLst/>
          </a:prstGeom>
          <a:solidFill>
            <a:srgbClr val="00AECD"/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67" name="Straight Connector 40">
            <a:extLst>
              <a:ext uri="{FF2B5EF4-FFF2-40B4-BE49-F238E27FC236}">
                <a16:creationId xmlns:a16="http://schemas.microsoft.com/office/drawing/2014/main" id="{22FCAB76-F5FE-4E63-B9A3-941B9BFD1C51}"/>
              </a:ext>
            </a:extLst>
          </p:cNvPr>
          <p:cNvCxnSpPr>
            <a:cxnSpLocks/>
            <a:stCxn id="63" idx="6"/>
            <a:endCxn id="38" idx="1"/>
          </p:cNvCxnSpPr>
          <p:nvPr/>
        </p:nvCxnSpPr>
        <p:spPr>
          <a:xfrm flipH="1">
            <a:off x="6331352" y="1143387"/>
            <a:ext cx="1399423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41">
            <a:extLst>
              <a:ext uri="{FF2B5EF4-FFF2-40B4-BE49-F238E27FC236}">
                <a16:creationId xmlns:a16="http://schemas.microsoft.com/office/drawing/2014/main" id="{BDDD601D-B9FB-423D-8932-DB4D762C5A69}"/>
              </a:ext>
            </a:extLst>
          </p:cNvPr>
          <p:cNvCxnSpPr>
            <a:cxnSpLocks/>
            <a:stCxn id="64" idx="6"/>
            <a:endCxn id="39" idx="1"/>
          </p:cNvCxnSpPr>
          <p:nvPr/>
        </p:nvCxnSpPr>
        <p:spPr>
          <a:xfrm flipH="1">
            <a:off x="5517791" y="2119725"/>
            <a:ext cx="1127037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4">
            <a:extLst>
              <a:ext uri="{FF2B5EF4-FFF2-40B4-BE49-F238E27FC236}">
                <a16:creationId xmlns:a16="http://schemas.microsoft.com/office/drawing/2014/main" id="{C08FEF20-4987-4E2F-AA62-CD79BC0FC02C}"/>
              </a:ext>
            </a:extLst>
          </p:cNvPr>
          <p:cNvCxnSpPr>
            <a:cxnSpLocks/>
            <a:stCxn id="65" idx="6"/>
            <a:endCxn id="40" idx="1"/>
          </p:cNvCxnSpPr>
          <p:nvPr/>
        </p:nvCxnSpPr>
        <p:spPr>
          <a:xfrm flipH="1">
            <a:off x="4963651" y="3134091"/>
            <a:ext cx="1311355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50">
            <a:extLst>
              <a:ext uri="{FF2B5EF4-FFF2-40B4-BE49-F238E27FC236}">
                <a16:creationId xmlns:a16="http://schemas.microsoft.com/office/drawing/2014/main" id="{C10A447D-A135-4E51-970C-E711DD38E7FF}"/>
              </a:ext>
            </a:extLst>
          </p:cNvPr>
          <p:cNvCxnSpPr>
            <a:cxnSpLocks/>
            <a:stCxn id="66" idx="6"/>
            <a:endCxn id="41" idx="1"/>
          </p:cNvCxnSpPr>
          <p:nvPr/>
        </p:nvCxnSpPr>
        <p:spPr>
          <a:xfrm flipH="1">
            <a:off x="5038671" y="4148457"/>
            <a:ext cx="1203484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58">
            <a:extLst>
              <a:ext uri="{FF2B5EF4-FFF2-40B4-BE49-F238E27FC236}">
                <a16:creationId xmlns:a16="http://schemas.microsoft.com/office/drawing/2014/main" id="{4BDB6FBB-16B1-4F14-9621-B9E74CCB9DB7}"/>
              </a:ext>
            </a:extLst>
          </p:cNvPr>
          <p:cNvSpPr/>
          <p:nvPr/>
        </p:nvSpPr>
        <p:spPr>
          <a:xfrm flipH="1">
            <a:off x="5612593" y="821442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2" name="Oval 59">
            <a:extLst>
              <a:ext uri="{FF2B5EF4-FFF2-40B4-BE49-F238E27FC236}">
                <a16:creationId xmlns:a16="http://schemas.microsoft.com/office/drawing/2014/main" id="{19DA0021-5E92-4AD5-A0DA-CB83B911BF57}"/>
              </a:ext>
            </a:extLst>
          </p:cNvPr>
          <p:cNvSpPr/>
          <p:nvPr/>
        </p:nvSpPr>
        <p:spPr>
          <a:xfrm flipH="1">
            <a:off x="4798886" y="1797780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3" name="Oval 60">
            <a:extLst>
              <a:ext uri="{FF2B5EF4-FFF2-40B4-BE49-F238E27FC236}">
                <a16:creationId xmlns:a16="http://schemas.microsoft.com/office/drawing/2014/main" id="{96CD4ECB-3A55-4C18-B402-C967ADD46082}"/>
              </a:ext>
            </a:extLst>
          </p:cNvPr>
          <p:cNvSpPr/>
          <p:nvPr/>
        </p:nvSpPr>
        <p:spPr>
          <a:xfrm flipH="1">
            <a:off x="4250769" y="2812146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4" name="Oval 62">
            <a:extLst>
              <a:ext uri="{FF2B5EF4-FFF2-40B4-BE49-F238E27FC236}">
                <a16:creationId xmlns:a16="http://schemas.microsoft.com/office/drawing/2014/main" id="{0A280927-A062-4AB5-BF72-418FF4C29306}"/>
              </a:ext>
            </a:extLst>
          </p:cNvPr>
          <p:cNvSpPr/>
          <p:nvPr/>
        </p:nvSpPr>
        <p:spPr>
          <a:xfrm flipH="1">
            <a:off x="4319912" y="3826512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5" name="TextBox 92">
            <a:extLst>
              <a:ext uri="{FF2B5EF4-FFF2-40B4-BE49-F238E27FC236}">
                <a16:creationId xmlns:a16="http://schemas.microsoft.com/office/drawing/2014/main" id="{E3A7CEDF-A891-45DA-9BC1-6B8300205CAE}"/>
              </a:ext>
            </a:extLst>
          </p:cNvPr>
          <p:cNvSpPr txBox="1"/>
          <p:nvPr/>
        </p:nvSpPr>
        <p:spPr>
          <a:xfrm flipH="1">
            <a:off x="8044417" y="2384033"/>
            <a:ext cx="2310881" cy="430887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الوحدة الثالثة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" panose="020B08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76" name="TextBox 93">
            <a:extLst>
              <a:ext uri="{FF2B5EF4-FFF2-40B4-BE49-F238E27FC236}">
                <a16:creationId xmlns:a16="http://schemas.microsoft.com/office/drawing/2014/main" id="{D29D4BCD-AD00-4BBE-804E-8664E7FE2EFA}"/>
              </a:ext>
            </a:extLst>
          </p:cNvPr>
          <p:cNvSpPr txBox="1"/>
          <p:nvPr/>
        </p:nvSpPr>
        <p:spPr>
          <a:xfrm flipH="1">
            <a:off x="7642522" y="3441406"/>
            <a:ext cx="3096696" cy="492443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 Light" panose="020B0306030504020204" pitchFamily="34" charset="0"/>
                <a:cs typeface="Traditional Arabic" panose="02020603050405020304" pitchFamily="18" charset="-78"/>
              </a:rPr>
              <a:t>خصائص الثقافة الإسلامية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77" name="TextBox 94">
            <a:extLst>
              <a:ext uri="{FF2B5EF4-FFF2-40B4-BE49-F238E27FC236}">
                <a16:creationId xmlns:a16="http://schemas.microsoft.com/office/drawing/2014/main" id="{1AE39142-AF0B-41E8-8912-30E5D8901177}"/>
              </a:ext>
            </a:extLst>
          </p:cNvPr>
          <p:cNvSpPr txBox="1"/>
          <p:nvPr/>
        </p:nvSpPr>
        <p:spPr>
          <a:xfrm flipH="1">
            <a:off x="2378065" y="879697"/>
            <a:ext cx="3216609" cy="5651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أولاً: الربانية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78" name="TextBox 95">
            <a:extLst>
              <a:ext uri="{FF2B5EF4-FFF2-40B4-BE49-F238E27FC236}">
                <a16:creationId xmlns:a16="http://schemas.microsoft.com/office/drawing/2014/main" id="{0E976E2A-152B-4331-B1BD-39500FF915DB}"/>
              </a:ext>
            </a:extLst>
          </p:cNvPr>
          <p:cNvSpPr txBox="1"/>
          <p:nvPr/>
        </p:nvSpPr>
        <p:spPr>
          <a:xfrm flipH="1">
            <a:off x="1544768" y="1819554"/>
            <a:ext cx="3216609" cy="5651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ثانيًا: الشمول والكمال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79" name="TextBox 96">
            <a:extLst>
              <a:ext uri="{FF2B5EF4-FFF2-40B4-BE49-F238E27FC236}">
                <a16:creationId xmlns:a16="http://schemas.microsoft.com/office/drawing/2014/main" id="{21037140-9363-40B8-A1E1-E06F9A1E2F50}"/>
              </a:ext>
            </a:extLst>
          </p:cNvPr>
          <p:cNvSpPr txBox="1"/>
          <p:nvPr/>
        </p:nvSpPr>
        <p:spPr>
          <a:xfrm flipH="1">
            <a:off x="951779" y="2874500"/>
            <a:ext cx="3216609" cy="5651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ثالثًا: الوسطية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80" name="TextBox 98">
            <a:extLst>
              <a:ext uri="{FF2B5EF4-FFF2-40B4-BE49-F238E27FC236}">
                <a16:creationId xmlns:a16="http://schemas.microsoft.com/office/drawing/2014/main" id="{57115376-CF5B-4B5D-8301-47D959E0E8A6}"/>
              </a:ext>
            </a:extLst>
          </p:cNvPr>
          <p:cNvSpPr txBox="1"/>
          <p:nvPr/>
        </p:nvSpPr>
        <p:spPr>
          <a:xfrm flipH="1">
            <a:off x="1025510" y="3901402"/>
            <a:ext cx="3216609" cy="503590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رابعًا: صلاحها لكل زمان ومكان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81" name="Rectangle: Rounded Corners 23">
            <a:extLst>
              <a:ext uri="{FF2B5EF4-FFF2-40B4-BE49-F238E27FC236}">
                <a16:creationId xmlns:a16="http://schemas.microsoft.com/office/drawing/2014/main" id="{F8088293-DC06-471E-8C4E-C7D6725A754A}"/>
              </a:ext>
            </a:extLst>
          </p:cNvPr>
          <p:cNvSpPr/>
          <p:nvPr/>
        </p:nvSpPr>
        <p:spPr>
          <a:xfrm flipH="1">
            <a:off x="1177358" y="4760296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2" name="Oval 37">
            <a:extLst>
              <a:ext uri="{FF2B5EF4-FFF2-40B4-BE49-F238E27FC236}">
                <a16:creationId xmlns:a16="http://schemas.microsoft.com/office/drawing/2014/main" id="{8D396961-ED9A-4506-832B-B9D1BA7DAA05}"/>
              </a:ext>
            </a:extLst>
          </p:cNvPr>
          <p:cNvSpPr/>
          <p:nvPr/>
        </p:nvSpPr>
        <p:spPr>
          <a:xfrm flipH="1">
            <a:off x="6697882" y="4985843"/>
            <a:ext cx="352449" cy="35244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83" name="Straight Connector 50">
            <a:extLst>
              <a:ext uri="{FF2B5EF4-FFF2-40B4-BE49-F238E27FC236}">
                <a16:creationId xmlns:a16="http://schemas.microsoft.com/office/drawing/2014/main" id="{E4C38F62-7334-4D9B-B286-752AD0239679}"/>
              </a:ext>
            </a:extLst>
          </p:cNvPr>
          <p:cNvCxnSpPr>
            <a:cxnSpLocks/>
            <a:stCxn id="82" idx="6"/>
            <a:endCxn id="81" idx="1"/>
          </p:cNvCxnSpPr>
          <p:nvPr/>
        </p:nvCxnSpPr>
        <p:spPr>
          <a:xfrm flipH="1">
            <a:off x="5298459" y="5162068"/>
            <a:ext cx="1399423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62">
            <a:extLst>
              <a:ext uri="{FF2B5EF4-FFF2-40B4-BE49-F238E27FC236}">
                <a16:creationId xmlns:a16="http://schemas.microsoft.com/office/drawing/2014/main" id="{BBF4FEC3-50C0-4A26-B724-429630DFDCB9}"/>
              </a:ext>
            </a:extLst>
          </p:cNvPr>
          <p:cNvSpPr/>
          <p:nvPr/>
        </p:nvSpPr>
        <p:spPr>
          <a:xfrm flipH="1">
            <a:off x="4579700" y="4840123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5" name="TextBox 98">
            <a:extLst>
              <a:ext uri="{FF2B5EF4-FFF2-40B4-BE49-F238E27FC236}">
                <a16:creationId xmlns:a16="http://schemas.microsoft.com/office/drawing/2014/main" id="{8DA349C1-76EA-4B0E-AB14-271B29C88416}"/>
              </a:ext>
            </a:extLst>
          </p:cNvPr>
          <p:cNvSpPr txBox="1"/>
          <p:nvPr/>
        </p:nvSpPr>
        <p:spPr>
          <a:xfrm flipH="1">
            <a:off x="1285298" y="4926222"/>
            <a:ext cx="3216609" cy="5651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خامسًا: إمكان تطبيقها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pic>
        <p:nvPicPr>
          <p:cNvPr id="86" name="رسم 85" descr="الرئيسية">
            <a:hlinkClick r:id="rId10" action="ppaction://hlinksldjump"/>
            <a:extLst>
              <a:ext uri="{FF2B5EF4-FFF2-40B4-BE49-F238E27FC236}">
                <a16:creationId xmlns:a16="http://schemas.microsoft.com/office/drawing/2014/main" id="{CA5179CC-5AAB-4FB2-810C-4DA4F212B28D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217563" y="45842"/>
            <a:ext cx="914400" cy="914400"/>
          </a:xfrm>
          <a:prstGeom prst="rect">
            <a:avLst/>
          </a:prstGeom>
        </p:spPr>
      </p:pic>
      <p:sp>
        <p:nvSpPr>
          <p:cNvPr id="87" name="Rectangle: Rounded Corners 23">
            <a:extLst>
              <a:ext uri="{FF2B5EF4-FFF2-40B4-BE49-F238E27FC236}">
                <a16:creationId xmlns:a16="http://schemas.microsoft.com/office/drawing/2014/main" id="{4DF659C8-EFDE-496B-A7E2-ACBC9D86A532}"/>
              </a:ext>
            </a:extLst>
          </p:cNvPr>
          <p:cNvSpPr/>
          <p:nvPr/>
        </p:nvSpPr>
        <p:spPr>
          <a:xfrm flipH="1">
            <a:off x="2452143" y="5700123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8" name="Oval 37">
            <a:extLst>
              <a:ext uri="{FF2B5EF4-FFF2-40B4-BE49-F238E27FC236}">
                <a16:creationId xmlns:a16="http://schemas.microsoft.com/office/drawing/2014/main" id="{7A373A3E-8396-442C-B9F3-BA24F4B66794}"/>
              </a:ext>
            </a:extLst>
          </p:cNvPr>
          <p:cNvSpPr/>
          <p:nvPr/>
        </p:nvSpPr>
        <p:spPr>
          <a:xfrm flipH="1">
            <a:off x="7972667" y="5925670"/>
            <a:ext cx="352449" cy="35244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89" name="Straight Connector 50">
            <a:extLst>
              <a:ext uri="{FF2B5EF4-FFF2-40B4-BE49-F238E27FC236}">
                <a16:creationId xmlns:a16="http://schemas.microsoft.com/office/drawing/2014/main" id="{C6C99F76-18D5-45BD-910C-32C63D129694}"/>
              </a:ext>
            </a:extLst>
          </p:cNvPr>
          <p:cNvCxnSpPr>
            <a:cxnSpLocks/>
            <a:stCxn id="88" idx="6"/>
            <a:endCxn id="87" idx="1"/>
          </p:cNvCxnSpPr>
          <p:nvPr/>
        </p:nvCxnSpPr>
        <p:spPr>
          <a:xfrm flipH="1">
            <a:off x="6573244" y="6101895"/>
            <a:ext cx="1399423" cy="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62">
            <a:extLst>
              <a:ext uri="{FF2B5EF4-FFF2-40B4-BE49-F238E27FC236}">
                <a16:creationId xmlns:a16="http://schemas.microsoft.com/office/drawing/2014/main" id="{69AD8BA4-EC72-4AAA-92C2-F26B64A27329}"/>
              </a:ext>
            </a:extLst>
          </p:cNvPr>
          <p:cNvSpPr/>
          <p:nvPr/>
        </p:nvSpPr>
        <p:spPr>
          <a:xfrm flipH="1">
            <a:off x="5854485" y="5779950"/>
            <a:ext cx="643888" cy="643888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1" name="TextBox 98">
            <a:extLst>
              <a:ext uri="{FF2B5EF4-FFF2-40B4-BE49-F238E27FC236}">
                <a16:creationId xmlns:a16="http://schemas.microsoft.com/office/drawing/2014/main" id="{8108ECB0-30B3-4FCC-AF17-A40F11791CC8}"/>
              </a:ext>
            </a:extLst>
          </p:cNvPr>
          <p:cNvSpPr txBox="1"/>
          <p:nvPr/>
        </p:nvSpPr>
        <p:spPr>
          <a:xfrm flipH="1">
            <a:off x="2560083" y="5866049"/>
            <a:ext cx="3216609" cy="56514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سادسًا: ثقافة أخلاقية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24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  <p:bldP spid="63" grpId="0" animBg="1"/>
      <p:bldP spid="64" grpId="0" animBg="1"/>
      <p:bldP spid="65" grpId="0" animBg="1"/>
      <p:bldP spid="66" grpId="0" animBg="1"/>
      <p:bldP spid="71" grpId="0" animBg="1"/>
      <p:bldP spid="72" grpId="0" animBg="1"/>
      <p:bldP spid="73" grpId="0" animBg="1"/>
      <p:bldP spid="74" grpId="0" animBg="1"/>
      <p:bldP spid="75" grpId="0"/>
      <p:bldP spid="76" grpId="0"/>
      <p:bldP spid="77" grpId="0"/>
      <p:bldP spid="78" grpId="0"/>
      <p:bldP spid="79" grpId="0"/>
      <p:bldP spid="80" grpId="0"/>
      <p:bldP spid="81" grpId="0" animBg="1"/>
      <p:bldP spid="82" grpId="0" animBg="1"/>
      <p:bldP spid="84" grpId="0" animBg="1"/>
      <p:bldP spid="85" grpId="0"/>
      <p:bldP spid="87" grpId="0" animBg="1"/>
      <p:bldP spid="88" grpId="0" animBg="1"/>
      <p:bldP spid="90" grpId="0" animBg="1"/>
      <p:bldP spid="9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: Rounded Corners 19">
            <a:extLst>
              <a:ext uri="{FF2B5EF4-FFF2-40B4-BE49-F238E27FC236}">
                <a16:creationId xmlns:a16="http://schemas.microsoft.com/office/drawing/2014/main" id="{0986C30D-BF1C-4723-B980-7A1688B118D3}"/>
              </a:ext>
            </a:extLst>
          </p:cNvPr>
          <p:cNvSpPr/>
          <p:nvPr/>
        </p:nvSpPr>
        <p:spPr>
          <a:xfrm flipH="1">
            <a:off x="8427020" y="161603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4" name="Rectangle: Rounded Corners 20">
            <a:extLst>
              <a:ext uri="{FF2B5EF4-FFF2-40B4-BE49-F238E27FC236}">
                <a16:creationId xmlns:a16="http://schemas.microsoft.com/office/drawing/2014/main" id="{6749279F-1F78-4960-A178-89525E37B098}"/>
              </a:ext>
            </a:extLst>
          </p:cNvPr>
          <p:cNvSpPr/>
          <p:nvPr/>
        </p:nvSpPr>
        <p:spPr>
          <a:xfrm flipH="1">
            <a:off x="5015060" y="1280970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5" name="Oval 59">
            <a:extLst>
              <a:ext uri="{FF2B5EF4-FFF2-40B4-BE49-F238E27FC236}">
                <a16:creationId xmlns:a16="http://schemas.microsoft.com/office/drawing/2014/main" id="{7FB8CAA9-01F0-41AC-8F33-3DB35CD85AE1}"/>
              </a:ext>
            </a:extLst>
          </p:cNvPr>
          <p:cNvSpPr/>
          <p:nvPr/>
        </p:nvSpPr>
        <p:spPr>
          <a:xfrm flipH="1">
            <a:off x="11387315" y="136079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7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6" name="TextBox 94">
            <a:extLst>
              <a:ext uri="{FF2B5EF4-FFF2-40B4-BE49-F238E27FC236}">
                <a16:creationId xmlns:a16="http://schemas.microsoft.com/office/drawing/2014/main" id="{9CF786D7-E116-4AD3-BD3B-89B605F075DF}"/>
              </a:ext>
            </a:extLst>
          </p:cNvPr>
          <p:cNvSpPr txBox="1"/>
          <p:nvPr/>
        </p:nvSpPr>
        <p:spPr>
          <a:xfrm flipH="1">
            <a:off x="8659486" y="284286"/>
            <a:ext cx="3216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مراجعة الوحدة الثالثة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7" name="TextBox 95">
            <a:extLst>
              <a:ext uri="{FF2B5EF4-FFF2-40B4-BE49-F238E27FC236}">
                <a16:creationId xmlns:a16="http://schemas.microsoft.com/office/drawing/2014/main" id="{46A82ED5-E9C9-47F6-B1A9-154A6AA55C1F}"/>
              </a:ext>
            </a:extLst>
          </p:cNvPr>
          <p:cNvSpPr txBox="1"/>
          <p:nvPr/>
        </p:nvSpPr>
        <p:spPr>
          <a:xfrm flipH="1">
            <a:off x="5297863" y="1361828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تخاطب الشريعة الإسلامية أصحاب العقول.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8" name="Rectangle: Rounded Corners 20">
            <a:extLst>
              <a:ext uri="{FF2B5EF4-FFF2-40B4-BE49-F238E27FC236}">
                <a16:creationId xmlns:a16="http://schemas.microsoft.com/office/drawing/2014/main" id="{46733E94-306C-4E58-82EA-F23FC08B3A78}"/>
              </a:ext>
            </a:extLst>
          </p:cNvPr>
          <p:cNvSpPr/>
          <p:nvPr/>
        </p:nvSpPr>
        <p:spPr>
          <a:xfrm flipH="1">
            <a:off x="1489446" y="1280970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9" name="Rectangle: Rounded Corners 20">
            <a:extLst>
              <a:ext uri="{FF2B5EF4-FFF2-40B4-BE49-F238E27FC236}">
                <a16:creationId xmlns:a16="http://schemas.microsoft.com/office/drawing/2014/main" id="{B4333738-78C6-4BC6-9733-2008DD83074B}"/>
              </a:ext>
            </a:extLst>
          </p:cNvPr>
          <p:cNvSpPr/>
          <p:nvPr/>
        </p:nvSpPr>
        <p:spPr>
          <a:xfrm flipH="1">
            <a:off x="3252253" y="1280970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0" name="Rectangle: Rounded Corners 20">
            <a:extLst>
              <a:ext uri="{FF2B5EF4-FFF2-40B4-BE49-F238E27FC236}">
                <a16:creationId xmlns:a16="http://schemas.microsoft.com/office/drawing/2014/main" id="{F2715AF2-EF2E-4763-9C32-82B805B9ED8C}"/>
              </a:ext>
            </a:extLst>
          </p:cNvPr>
          <p:cNvSpPr/>
          <p:nvPr/>
        </p:nvSpPr>
        <p:spPr>
          <a:xfrm flipH="1">
            <a:off x="5015060" y="2468748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1" name="Oval 59">
            <a:extLst>
              <a:ext uri="{FF2B5EF4-FFF2-40B4-BE49-F238E27FC236}">
                <a16:creationId xmlns:a16="http://schemas.microsoft.com/office/drawing/2014/main" id="{A7B9D145-2439-425D-875B-A31EF4EED297}"/>
              </a:ext>
            </a:extLst>
          </p:cNvPr>
          <p:cNvSpPr/>
          <p:nvPr/>
        </p:nvSpPr>
        <p:spPr>
          <a:xfrm flipH="1">
            <a:off x="11387315" y="2548574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8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2" name="TextBox 95">
            <a:extLst>
              <a:ext uri="{FF2B5EF4-FFF2-40B4-BE49-F238E27FC236}">
                <a16:creationId xmlns:a16="http://schemas.microsoft.com/office/drawing/2014/main" id="{87E2DD22-7308-40E1-8D9A-C3F326C86811}"/>
              </a:ext>
            </a:extLst>
          </p:cNvPr>
          <p:cNvSpPr txBox="1"/>
          <p:nvPr/>
        </p:nvSpPr>
        <p:spPr>
          <a:xfrm flipH="1">
            <a:off x="5297863" y="2580384"/>
            <a:ext cx="6000999" cy="461665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تراعي الشريعة الإسلامية اختلاف أحوال الناس النفسية والجسدية.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3" name="Rectangle: Rounded Corners 20">
            <a:extLst>
              <a:ext uri="{FF2B5EF4-FFF2-40B4-BE49-F238E27FC236}">
                <a16:creationId xmlns:a16="http://schemas.microsoft.com/office/drawing/2014/main" id="{81DB45EB-D2D9-454E-A010-3852DE977F33}"/>
              </a:ext>
            </a:extLst>
          </p:cNvPr>
          <p:cNvSpPr/>
          <p:nvPr/>
        </p:nvSpPr>
        <p:spPr>
          <a:xfrm flipH="1">
            <a:off x="1489446" y="2468748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4" name="Rectangle: Rounded Corners 20">
            <a:extLst>
              <a:ext uri="{FF2B5EF4-FFF2-40B4-BE49-F238E27FC236}">
                <a16:creationId xmlns:a16="http://schemas.microsoft.com/office/drawing/2014/main" id="{A77D8294-2515-41C3-83CE-4F3F18DF002D}"/>
              </a:ext>
            </a:extLst>
          </p:cNvPr>
          <p:cNvSpPr/>
          <p:nvPr/>
        </p:nvSpPr>
        <p:spPr>
          <a:xfrm flipH="1">
            <a:off x="3252253" y="2468748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5" name="Rectangle: Rounded Corners 20">
            <a:extLst>
              <a:ext uri="{FF2B5EF4-FFF2-40B4-BE49-F238E27FC236}">
                <a16:creationId xmlns:a16="http://schemas.microsoft.com/office/drawing/2014/main" id="{23C86566-5634-4FB7-8F44-6A5ADFB212D8}"/>
              </a:ext>
            </a:extLst>
          </p:cNvPr>
          <p:cNvSpPr/>
          <p:nvPr/>
        </p:nvSpPr>
        <p:spPr>
          <a:xfrm flipH="1">
            <a:off x="5015060" y="3644289"/>
            <a:ext cx="6966328" cy="647761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6" name="Oval 59">
            <a:extLst>
              <a:ext uri="{FF2B5EF4-FFF2-40B4-BE49-F238E27FC236}">
                <a16:creationId xmlns:a16="http://schemas.microsoft.com/office/drawing/2014/main" id="{36D52746-1755-47DA-8115-56F04EADE162}"/>
              </a:ext>
            </a:extLst>
          </p:cNvPr>
          <p:cNvSpPr/>
          <p:nvPr/>
        </p:nvSpPr>
        <p:spPr>
          <a:xfrm flipH="1">
            <a:off x="11387315" y="3724115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9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7" name="TextBox 95">
            <a:extLst>
              <a:ext uri="{FF2B5EF4-FFF2-40B4-BE49-F238E27FC236}">
                <a16:creationId xmlns:a16="http://schemas.microsoft.com/office/drawing/2014/main" id="{00ACF038-36B4-457C-94D8-8E79004C607A}"/>
              </a:ext>
            </a:extLst>
          </p:cNvPr>
          <p:cNvSpPr txBox="1"/>
          <p:nvPr/>
        </p:nvSpPr>
        <p:spPr>
          <a:xfrm flipH="1">
            <a:off x="5297863" y="3725147"/>
            <a:ext cx="6000999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الوسط الإسلامي يحدده العقل والحس.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8" name="Rectangle: Rounded Corners 20">
            <a:extLst>
              <a:ext uri="{FF2B5EF4-FFF2-40B4-BE49-F238E27FC236}">
                <a16:creationId xmlns:a16="http://schemas.microsoft.com/office/drawing/2014/main" id="{4D3DE45B-01E6-4CB1-959B-25E47BD5CFB6}"/>
              </a:ext>
            </a:extLst>
          </p:cNvPr>
          <p:cNvSpPr/>
          <p:nvPr/>
        </p:nvSpPr>
        <p:spPr>
          <a:xfrm flipH="1">
            <a:off x="1489446" y="3644289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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59" name="Rectangle: Rounded Corners 20">
            <a:extLst>
              <a:ext uri="{FF2B5EF4-FFF2-40B4-BE49-F238E27FC236}">
                <a16:creationId xmlns:a16="http://schemas.microsoft.com/office/drawing/2014/main" id="{017502DB-2C1C-4EC2-9F18-BE1640BDC516}"/>
              </a:ext>
            </a:extLst>
          </p:cNvPr>
          <p:cNvSpPr/>
          <p:nvPr/>
        </p:nvSpPr>
        <p:spPr>
          <a:xfrm flipH="1">
            <a:off x="3252253" y="3644289"/>
            <a:ext cx="933248" cy="647761"/>
          </a:xfrm>
          <a:prstGeom prst="rect">
            <a:avLst/>
          </a:prstGeom>
          <a:noFill/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  <a:sym typeface="Wingdings" panose="05000000000000000000" pitchFamily="2" charset="2"/>
              </a:rPr>
              <a:t></a:t>
            </a:r>
            <a:endParaRPr kumimoji="0" lang="en-IN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0" name="Rectangle: Rounded Corners 20">
            <a:extLst>
              <a:ext uri="{FF2B5EF4-FFF2-40B4-BE49-F238E27FC236}">
                <a16:creationId xmlns:a16="http://schemas.microsoft.com/office/drawing/2014/main" id="{B9D1417E-82CA-4432-9197-05A7D9F5F862}"/>
              </a:ext>
            </a:extLst>
          </p:cNvPr>
          <p:cNvSpPr/>
          <p:nvPr/>
        </p:nvSpPr>
        <p:spPr>
          <a:xfrm flipH="1">
            <a:off x="1489446" y="5001748"/>
            <a:ext cx="10491942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1" name="Oval 59">
            <a:extLst>
              <a:ext uri="{FF2B5EF4-FFF2-40B4-BE49-F238E27FC236}">
                <a16:creationId xmlns:a16="http://schemas.microsoft.com/office/drawing/2014/main" id="{A08B797B-C204-41C4-BA88-9512FD66BD78}"/>
              </a:ext>
            </a:extLst>
          </p:cNvPr>
          <p:cNvSpPr/>
          <p:nvPr/>
        </p:nvSpPr>
        <p:spPr>
          <a:xfrm flipH="1">
            <a:off x="11387315" y="5081574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10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62" name="TextBox 95">
            <a:extLst>
              <a:ext uri="{FF2B5EF4-FFF2-40B4-BE49-F238E27FC236}">
                <a16:creationId xmlns:a16="http://schemas.microsoft.com/office/drawing/2014/main" id="{4388FD26-43E9-4626-82C4-066A7F2D1B8A}"/>
              </a:ext>
            </a:extLst>
          </p:cNvPr>
          <p:cNvSpPr txBox="1"/>
          <p:nvPr/>
        </p:nvSpPr>
        <p:spPr>
          <a:xfrm flipH="1">
            <a:off x="1489446" y="5082606"/>
            <a:ext cx="9809416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وضح كيف فسر النبي صلى الله عليه وسلم قوله تعالى: ﴿اتخذوا أحبارهم ورهبانهم أربابًا من دون الله﴾.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96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9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6BF3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0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7" grpId="0"/>
      <p:bldP spid="48" grpId="0"/>
      <p:bldP spid="49" grpId="0"/>
      <p:bldP spid="49" grpId="1"/>
      <p:bldP spid="50" grpId="0" animBg="1"/>
      <p:bldP spid="51" grpId="0" animBg="1"/>
      <p:bldP spid="52" grpId="0"/>
      <p:bldP spid="53" grpId="0"/>
      <p:bldP spid="54" grpId="0"/>
      <p:bldP spid="54" grpId="1"/>
      <p:bldP spid="55" grpId="0" animBg="1"/>
      <p:bldP spid="56" grpId="0" animBg="1"/>
      <p:bldP spid="57" grpId="0"/>
      <p:bldP spid="58" grpId="0"/>
      <p:bldP spid="58" grpId="1"/>
      <p:bldP spid="59" grpId="0"/>
      <p:bldP spid="60" grpId="0" animBg="1"/>
      <p:bldP spid="61" grpId="0" animBg="1"/>
      <p:bldP spid="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مربع نص 51">
            <a:extLst>
              <a:ext uri="{FF2B5EF4-FFF2-40B4-BE49-F238E27FC236}">
                <a16:creationId xmlns:a16="http://schemas.microsoft.com/office/drawing/2014/main" id="{9924B063-8E28-49FE-8757-C834DF1A8290}"/>
              </a:ext>
            </a:extLst>
          </p:cNvPr>
          <p:cNvSpPr txBox="1"/>
          <p:nvPr/>
        </p:nvSpPr>
        <p:spPr>
          <a:xfrm>
            <a:off x="7251700" y="-279400"/>
            <a:ext cx="4591180" cy="3406140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87000">
                <a:srgbClr val="0070C0"/>
              </a:gs>
              <a:gs pos="8800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5400000" scaled="0"/>
            <a:tileRect/>
          </a:gradFill>
          <a:ln w="104775">
            <a:noFill/>
            <a:prstDash val="sysDot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0" tIns="0" rIns="0" bIns="0" rtlCol="1" anchor="ctr" anchorCtr="1"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معنى خصائص</a:t>
            </a:r>
          </a:p>
        </p:txBody>
      </p:sp>
      <p:sp>
        <p:nvSpPr>
          <p:cNvPr id="53" name="شكل بيضاوي 4">
            <a:extLst>
              <a:ext uri="{FF2B5EF4-FFF2-40B4-BE49-F238E27FC236}">
                <a16:creationId xmlns:a16="http://schemas.microsoft.com/office/drawing/2014/main" id="{3BE70606-0C92-4CCE-9A3F-C68D2D341E21}"/>
              </a:ext>
            </a:extLst>
          </p:cNvPr>
          <p:cNvSpPr txBox="1"/>
          <p:nvPr/>
        </p:nvSpPr>
        <p:spPr>
          <a:xfrm>
            <a:off x="4157221" y="3941032"/>
            <a:ext cx="8034779" cy="1915264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A53010">
                    <a:lumMod val="60000"/>
                    <a:lumOff val="40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تفرد الشيء بصفات تميزه عن غيره، وتظهر فضله</a:t>
            </a:r>
          </a:p>
        </p:txBody>
      </p:sp>
    </p:spTree>
    <p:extLst>
      <p:ext uri="{BB962C8B-B14F-4D97-AF65-F5344CB8AC3E}">
        <p14:creationId xmlns:p14="http://schemas.microsoft.com/office/powerpoint/2010/main" val="248932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شكل بيضاوي 4">
            <a:extLst>
              <a:ext uri="{FF2B5EF4-FFF2-40B4-BE49-F238E27FC236}">
                <a16:creationId xmlns:a16="http://schemas.microsoft.com/office/drawing/2014/main" id="{3BE70606-0C92-4CCE-9A3F-C68D2D341E21}"/>
              </a:ext>
            </a:extLst>
          </p:cNvPr>
          <p:cNvSpPr txBox="1"/>
          <p:nvPr/>
        </p:nvSpPr>
        <p:spPr>
          <a:xfrm>
            <a:off x="386499" y="201069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فمصدرها الكتاب والسنة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﴿وما ينطق عن الهوى إنه إلا وحي يوحى﴾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37F7F715-7EDC-4BFE-840B-35224D0F727B}"/>
              </a:ext>
            </a:extLst>
          </p:cNvPr>
          <p:cNvGrpSpPr/>
          <p:nvPr/>
        </p:nvGrpSpPr>
        <p:grpSpPr>
          <a:xfrm>
            <a:off x="9525909" y="0"/>
            <a:ext cx="2409118" cy="5116262"/>
            <a:chOff x="9525909" y="0"/>
            <a:chExt cx="2409118" cy="5116262"/>
          </a:xfrm>
        </p:grpSpPr>
        <p:sp>
          <p:nvSpPr>
            <p:cNvPr id="55" name="Rectangle: Rounded Corners 58">
              <a:extLst>
                <a:ext uri="{FF2B5EF4-FFF2-40B4-BE49-F238E27FC236}">
                  <a16:creationId xmlns:a16="http://schemas.microsoft.com/office/drawing/2014/main" id="{B89F4737-5FC1-4E50-9C45-527929BB1927}"/>
                </a:ext>
              </a:extLst>
            </p:cNvPr>
            <p:cNvSpPr/>
            <p:nvPr/>
          </p:nvSpPr>
          <p:spPr>
            <a:xfrm rot="10800000">
              <a:off x="10027333" y="0"/>
              <a:ext cx="1415042" cy="402138"/>
            </a:xfrm>
            <a:prstGeom prst="roundRect">
              <a:avLst/>
            </a:prstGeom>
            <a:solidFill>
              <a:srgbClr val="F39C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6" name="Freeform: Shape 59">
              <a:extLst>
                <a:ext uri="{FF2B5EF4-FFF2-40B4-BE49-F238E27FC236}">
                  <a16:creationId xmlns:a16="http://schemas.microsoft.com/office/drawing/2014/main" id="{65AB0798-4B07-4AE7-B6BB-8576F5FAF183}"/>
                </a:ext>
              </a:extLst>
            </p:cNvPr>
            <p:cNvSpPr/>
            <p:nvPr/>
          </p:nvSpPr>
          <p:spPr>
            <a:xfrm rot="16200000" flipV="1">
              <a:off x="8859011" y="1839651"/>
              <a:ext cx="3751686" cy="1546147"/>
            </a:xfrm>
            <a:custGeom>
              <a:avLst/>
              <a:gdLst>
                <a:gd name="connsiteX0" fmla="*/ 295130 w 7518400"/>
                <a:gd name="connsiteY0" fmla="*/ 5 h 1770754"/>
                <a:gd name="connsiteX1" fmla="*/ 2977886 w 7518400"/>
                <a:gd name="connsiteY1" fmla="*/ 693647 h 1770754"/>
                <a:gd name="connsiteX2" fmla="*/ 7223270 w 7518400"/>
                <a:gd name="connsiteY2" fmla="*/ 5 h 1770754"/>
                <a:gd name="connsiteX3" fmla="*/ 7518400 w 7518400"/>
                <a:gd name="connsiteY3" fmla="*/ 295135 h 1770754"/>
                <a:gd name="connsiteX4" fmla="*/ 7518400 w 7518400"/>
                <a:gd name="connsiteY4" fmla="*/ 885377 h 1770754"/>
                <a:gd name="connsiteX5" fmla="*/ 7518400 w 7518400"/>
                <a:gd name="connsiteY5" fmla="*/ 1475619 h 1770754"/>
                <a:gd name="connsiteX6" fmla="*/ 7223270 w 7518400"/>
                <a:gd name="connsiteY6" fmla="*/ 1770749 h 1770754"/>
                <a:gd name="connsiteX7" fmla="*/ 2977886 w 7518400"/>
                <a:gd name="connsiteY7" fmla="*/ 1077107 h 1770754"/>
                <a:gd name="connsiteX8" fmla="*/ 295130 w 7518400"/>
                <a:gd name="connsiteY8" fmla="*/ 1770749 h 1770754"/>
                <a:gd name="connsiteX9" fmla="*/ 0 w 7518400"/>
                <a:gd name="connsiteY9" fmla="*/ 1475619 h 1770754"/>
                <a:gd name="connsiteX10" fmla="*/ 0 w 7518400"/>
                <a:gd name="connsiteY10" fmla="*/ 885377 h 1770754"/>
                <a:gd name="connsiteX11" fmla="*/ 0 w 7518400"/>
                <a:gd name="connsiteY11" fmla="*/ 295135 h 1770754"/>
                <a:gd name="connsiteX12" fmla="*/ 295130 w 7518400"/>
                <a:gd name="connsiteY12" fmla="*/ 5 h 1770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18400" h="1770754">
                  <a:moveTo>
                    <a:pt x="295130" y="5"/>
                  </a:moveTo>
                  <a:cubicBezTo>
                    <a:pt x="1189382" y="-2297"/>
                    <a:pt x="2083634" y="695949"/>
                    <a:pt x="2977886" y="693647"/>
                  </a:cubicBezTo>
                  <a:cubicBezTo>
                    <a:pt x="4393014" y="695949"/>
                    <a:pt x="5808142" y="-2297"/>
                    <a:pt x="7223270" y="5"/>
                  </a:cubicBezTo>
                  <a:cubicBezTo>
                    <a:pt x="7386266" y="5"/>
                    <a:pt x="7518400" y="132139"/>
                    <a:pt x="7518400" y="295135"/>
                  </a:cubicBezTo>
                  <a:lnTo>
                    <a:pt x="7518400" y="885377"/>
                  </a:lnTo>
                  <a:lnTo>
                    <a:pt x="7518400" y="1475619"/>
                  </a:lnTo>
                  <a:cubicBezTo>
                    <a:pt x="7518400" y="1638615"/>
                    <a:pt x="7386266" y="1770749"/>
                    <a:pt x="7223270" y="1770749"/>
                  </a:cubicBezTo>
                  <a:cubicBezTo>
                    <a:pt x="5808142" y="1773051"/>
                    <a:pt x="4393014" y="1074805"/>
                    <a:pt x="2977886" y="1077107"/>
                  </a:cubicBezTo>
                  <a:cubicBezTo>
                    <a:pt x="2083634" y="1074805"/>
                    <a:pt x="1189382" y="1773051"/>
                    <a:pt x="295130" y="1770749"/>
                  </a:cubicBezTo>
                  <a:cubicBezTo>
                    <a:pt x="132134" y="1770749"/>
                    <a:pt x="0" y="1638615"/>
                    <a:pt x="0" y="1475619"/>
                  </a:cubicBezTo>
                  <a:lnTo>
                    <a:pt x="0" y="885377"/>
                  </a:lnTo>
                  <a:lnTo>
                    <a:pt x="0" y="295135"/>
                  </a:lnTo>
                  <a:cubicBezTo>
                    <a:pt x="0" y="132139"/>
                    <a:pt x="132134" y="5"/>
                    <a:pt x="295130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7" name="Oval 60">
              <a:extLst>
                <a:ext uri="{FF2B5EF4-FFF2-40B4-BE49-F238E27FC236}">
                  <a16:creationId xmlns:a16="http://schemas.microsoft.com/office/drawing/2014/main" id="{172CBAA4-2C29-4B6E-8B7F-3472D79121CA}"/>
                </a:ext>
              </a:extLst>
            </p:cNvPr>
            <p:cNvSpPr/>
            <p:nvPr/>
          </p:nvSpPr>
          <p:spPr>
            <a:xfrm rot="10800000">
              <a:off x="9961780" y="3570115"/>
              <a:ext cx="1546147" cy="15461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dist="38100" dir="2700000" sx="111000" sy="111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8" name="Oval 61">
              <a:extLst>
                <a:ext uri="{FF2B5EF4-FFF2-40B4-BE49-F238E27FC236}">
                  <a16:creationId xmlns:a16="http://schemas.microsoft.com/office/drawing/2014/main" id="{4F57A560-0C1F-4421-9B3D-B96A4675C36E}"/>
                </a:ext>
              </a:extLst>
            </p:cNvPr>
            <p:cNvSpPr/>
            <p:nvPr/>
          </p:nvSpPr>
          <p:spPr>
            <a:xfrm rot="10800000">
              <a:off x="10223992" y="3832327"/>
              <a:ext cx="1021723" cy="1021723"/>
            </a:xfrm>
            <a:prstGeom prst="ellipse">
              <a:avLst/>
            </a:prstGeom>
            <a:gradFill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16200000" scaled="1"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07950" h="6350" prst="relaxedInset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9" name="Oval 62">
              <a:extLst>
                <a:ext uri="{FF2B5EF4-FFF2-40B4-BE49-F238E27FC236}">
                  <a16:creationId xmlns:a16="http://schemas.microsoft.com/office/drawing/2014/main" id="{487FB862-2322-4DB9-9243-7EBB991F099B}"/>
                </a:ext>
              </a:extLst>
            </p:cNvPr>
            <p:cNvSpPr/>
            <p:nvPr/>
          </p:nvSpPr>
          <p:spPr>
            <a:xfrm rot="10800000">
              <a:off x="9525909" y="109187"/>
              <a:ext cx="2409118" cy="2503537"/>
            </a:xfrm>
            <a:prstGeom prst="ellipse">
              <a:avLst/>
            </a:prstGeom>
            <a:gradFill flip="none" rotWithShape="1">
              <a:gsLst>
                <a:gs pos="38000">
                  <a:srgbClr val="E4EAEC"/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0" name="Freeform: Shape 63">
              <a:extLst>
                <a:ext uri="{FF2B5EF4-FFF2-40B4-BE49-F238E27FC236}">
                  <a16:creationId xmlns:a16="http://schemas.microsoft.com/office/drawing/2014/main" id="{764370DD-8686-4748-A680-197F46CD99F9}"/>
                </a:ext>
              </a:extLst>
            </p:cNvPr>
            <p:cNvSpPr/>
            <p:nvPr/>
          </p:nvSpPr>
          <p:spPr>
            <a:xfrm rot="10800000">
              <a:off x="10136690" y="0"/>
              <a:ext cx="1196328" cy="736881"/>
            </a:xfrm>
            <a:custGeom>
              <a:avLst/>
              <a:gdLst>
                <a:gd name="connsiteX0" fmla="*/ 851423 w 1702846"/>
                <a:gd name="connsiteY0" fmla="*/ 0 h 790500"/>
                <a:gd name="connsiteX1" fmla="*/ 1692240 w 1702846"/>
                <a:gd name="connsiteY1" fmla="*/ 685285 h 790500"/>
                <a:gd name="connsiteX2" fmla="*/ 1702846 w 1702846"/>
                <a:gd name="connsiteY2" fmla="*/ 790500 h 790500"/>
                <a:gd name="connsiteX3" fmla="*/ 0 w 1702846"/>
                <a:gd name="connsiteY3" fmla="*/ 790500 h 790500"/>
                <a:gd name="connsiteX4" fmla="*/ 10607 w 1702846"/>
                <a:gd name="connsiteY4" fmla="*/ 685285 h 790500"/>
                <a:gd name="connsiteX5" fmla="*/ 851423 w 1702846"/>
                <a:gd name="connsiteY5" fmla="*/ 0 h 7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2846" h="790500">
                  <a:moveTo>
                    <a:pt x="851423" y="0"/>
                  </a:moveTo>
                  <a:cubicBezTo>
                    <a:pt x="1266173" y="0"/>
                    <a:pt x="1612211" y="294194"/>
                    <a:pt x="1692240" y="685285"/>
                  </a:cubicBezTo>
                  <a:lnTo>
                    <a:pt x="1702846" y="790500"/>
                  </a:lnTo>
                  <a:lnTo>
                    <a:pt x="0" y="790500"/>
                  </a:lnTo>
                  <a:lnTo>
                    <a:pt x="10607" y="685285"/>
                  </a:lnTo>
                  <a:cubicBezTo>
                    <a:pt x="90636" y="294194"/>
                    <a:pt x="436673" y="0"/>
                    <a:pt x="851423" y="0"/>
                  </a:cubicBezTo>
                  <a:close/>
                </a:path>
              </a:pathLst>
            </a:custGeom>
            <a:solidFill>
              <a:srgbClr val="F1C40F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61" name="شكل بيضاوي 4">
            <a:extLst>
              <a:ext uri="{FF2B5EF4-FFF2-40B4-BE49-F238E27FC236}">
                <a16:creationId xmlns:a16="http://schemas.microsoft.com/office/drawing/2014/main" id="{32F96F63-C203-4C3E-A2E0-E5FF1E2291AE}"/>
              </a:ext>
            </a:extLst>
          </p:cNvPr>
          <p:cNvSpPr txBox="1"/>
          <p:nvPr/>
        </p:nvSpPr>
        <p:spPr>
          <a:xfrm>
            <a:off x="9871897" y="999093"/>
            <a:ext cx="1717141" cy="107419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أولا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الربانية</a:t>
            </a:r>
          </a:p>
        </p:txBody>
      </p:sp>
      <p:sp>
        <p:nvSpPr>
          <p:cNvPr id="62" name="شكل بيضاوي 4">
            <a:extLst>
              <a:ext uri="{FF2B5EF4-FFF2-40B4-BE49-F238E27FC236}">
                <a16:creationId xmlns:a16="http://schemas.microsoft.com/office/drawing/2014/main" id="{F290013C-28D3-46D3-AACC-B5C470CDDFA4}"/>
              </a:ext>
            </a:extLst>
          </p:cNvPr>
          <p:cNvSpPr txBox="1"/>
          <p:nvPr/>
        </p:nvSpPr>
        <p:spPr>
          <a:xfrm>
            <a:off x="386499" y="2073283"/>
            <a:ext cx="8034779" cy="839599"/>
          </a:xfrm>
          <a:prstGeom prst="rect">
            <a:avLst/>
          </a:prstGeom>
          <a:solidFill>
            <a:srgbClr val="839943">
              <a:alpha val="80000"/>
            </a:srgb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أهم مظاهر الربانية</a:t>
            </a:r>
          </a:p>
        </p:txBody>
      </p:sp>
      <p:sp>
        <p:nvSpPr>
          <p:cNvPr id="92" name="شكل بيضاوي 4">
            <a:extLst>
              <a:ext uri="{FF2B5EF4-FFF2-40B4-BE49-F238E27FC236}">
                <a16:creationId xmlns:a16="http://schemas.microsoft.com/office/drawing/2014/main" id="{C7716A2C-DD79-42E8-BC24-03BAEE44E045}"/>
              </a:ext>
            </a:extLst>
          </p:cNvPr>
          <p:cNvSpPr txBox="1"/>
          <p:nvPr/>
        </p:nvSpPr>
        <p:spPr>
          <a:xfrm>
            <a:off x="6382139" y="2912881"/>
            <a:ext cx="2039140" cy="3497345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بيان الحقائق الكبرى التي لا يستطيع الإنسان معرفتها إلا بالوحي المعصوم</a:t>
            </a:r>
          </a:p>
        </p:txBody>
      </p:sp>
      <p:sp>
        <p:nvSpPr>
          <p:cNvPr id="93" name="شكل بيضاوي 4">
            <a:extLst>
              <a:ext uri="{FF2B5EF4-FFF2-40B4-BE49-F238E27FC236}">
                <a16:creationId xmlns:a16="http://schemas.microsoft.com/office/drawing/2014/main" id="{3460201C-E697-4E3F-9E94-16F8733EB687}"/>
              </a:ext>
            </a:extLst>
          </p:cNvPr>
          <p:cNvSpPr txBox="1"/>
          <p:nvPr/>
        </p:nvSpPr>
        <p:spPr>
          <a:xfrm>
            <a:off x="4131660" y="2912881"/>
            <a:ext cx="2039140" cy="3497345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السلامة من النقص والتعارض والهوى، وموافقة العقل السليم، والعلم الصحيح</a:t>
            </a:r>
          </a:p>
        </p:txBody>
      </p:sp>
      <p:sp>
        <p:nvSpPr>
          <p:cNvPr id="94" name="شكل بيضاوي 4">
            <a:extLst>
              <a:ext uri="{FF2B5EF4-FFF2-40B4-BE49-F238E27FC236}">
                <a16:creationId xmlns:a16="http://schemas.microsoft.com/office/drawing/2014/main" id="{84EB8518-6DC6-46AD-A94C-693417A5120D}"/>
              </a:ext>
            </a:extLst>
          </p:cNvPr>
          <p:cNvSpPr txBox="1"/>
          <p:nvPr/>
        </p:nvSpPr>
        <p:spPr>
          <a:xfrm>
            <a:off x="2259079" y="2912881"/>
            <a:ext cx="1661241" cy="3497345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تحرير الإنسان من عبودية الهوى</a:t>
            </a:r>
          </a:p>
        </p:txBody>
      </p:sp>
      <p:sp>
        <p:nvSpPr>
          <p:cNvPr id="95" name="شكل بيضاوي 4">
            <a:extLst>
              <a:ext uri="{FF2B5EF4-FFF2-40B4-BE49-F238E27FC236}">
                <a16:creationId xmlns:a16="http://schemas.microsoft.com/office/drawing/2014/main" id="{16363655-A691-427E-9809-C80B3A04F1D3}"/>
              </a:ext>
            </a:extLst>
          </p:cNvPr>
          <p:cNvSpPr txBox="1"/>
          <p:nvPr/>
        </p:nvSpPr>
        <p:spPr>
          <a:xfrm>
            <a:off x="386498" y="2912881"/>
            <a:ext cx="1661241" cy="3497345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مراعاة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الفطرة</a:t>
            </a:r>
          </a:p>
        </p:txBody>
      </p:sp>
    </p:spTree>
    <p:extLst>
      <p:ext uri="{BB962C8B-B14F-4D97-AF65-F5344CB8AC3E}">
        <p14:creationId xmlns:p14="http://schemas.microsoft.com/office/powerpoint/2010/main" val="371750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1" grpId="0"/>
      <p:bldP spid="62" grpId="0" animBg="1"/>
      <p:bldP spid="92" grpId="0" animBg="1"/>
      <p:bldP spid="93" grpId="0" animBg="1"/>
      <p:bldP spid="94" grpId="0" animBg="1"/>
      <p:bldP spid="9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شكل بيضاوي 4">
            <a:extLst>
              <a:ext uri="{FF2B5EF4-FFF2-40B4-BE49-F238E27FC236}">
                <a16:creationId xmlns:a16="http://schemas.microsoft.com/office/drawing/2014/main" id="{3BE70606-0C92-4CCE-9A3F-C68D2D341E21}"/>
              </a:ext>
            </a:extLst>
          </p:cNvPr>
          <p:cNvSpPr txBox="1"/>
          <p:nvPr/>
        </p:nvSpPr>
        <p:spPr>
          <a:xfrm>
            <a:off x="386499" y="201069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شمولها</a:t>
            </a: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؛ لأنها تسع كل جوانب الحياة ومجالاتها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وكمالها</a:t>
            </a: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؛ لأنها تامة وافية، لا نقص فيها ولا عجز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37F7F715-7EDC-4BFE-840B-35224D0F727B}"/>
              </a:ext>
            </a:extLst>
          </p:cNvPr>
          <p:cNvGrpSpPr/>
          <p:nvPr/>
        </p:nvGrpSpPr>
        <p:grpSpPr>
          <a:xfrm>
            <a:off x="9525909" y="0"/>
            <a:ext cx="2409118" cy="5116262"/>
            <a:chOff x="9525909" y="0"/>
            <a:chExt cx="2409118" cy="5116262"/>
          </a:xfrm>
        </p:grpSpPr>
        <p:sp>
          <p:nvSpPr>
            <p:cNvPr id="55" name="Rectangle: Rounded Corners 58">
              <a:extLst>
                <a:ext uri="{FF2B5EF4-FFF2-40B4-BE49-F238E27FC236}">
                  <a16:creationId xmlns:a16="http://schemas.microsoft.com/office/drawing/2014/main" id="{B89F4737-5FC1-4E50-9C45-527929BB1927}"/>
                </a:ext>
              </a:extLst>
            </p:cNvPr>
            <p:cNvSpPr/>
            <p:nvPr/>
          </p:nvSpPr>
          <p:spPr>
            <a:xfrm rot="10800000">
              <a:off x="10027333" y="0"/>
              <a:ext cx="1415042" cy="402138"/>
            </a:xfrm>
            <a:prstGeom prst="roundRect">
              <a:avLst/>
            </a:prstGeom>
            <a:solidFill>
              <a:srgbClr val="F39C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6" name="Freeform: Shape 59">
              <a:extLst>
                <a:ext uri="{FF2B5EF4-FFF2-40B4-BE49-F238E27FC236}">
                  <a16:creationId xmlns:a16="http://schemas.microsoft.com/office/drawing/2014/main" id="{65AB0798-4B07-4AE7-B6BB-8576F5FAF183}"/>
                </a:ext>
              </a:extLst>
            </p:cNvPr>
            <p:cNvSpPr/>
            <p:nvPr/>
          </p:nvSpPr>
          <p:spPr>
            <a:xfrm rot="16200000" flipV="1">
              <a:off x="8859011" y="1839651"/>
              <a:ext cx="3751686" cy="1546147"/>
            </a:xfrm>
            <a:custGeom>
              <a:avLst/>
              <a:gdLst>
                <a:gd name="connsiteX0" fmla="*/ 295130 w 7518400"/>
                <a:gd name="connsiteY0" fmla="*/ 5 h 1770754"/>
                <a:gd name="connsiteX1" fmla="*/ 2977886 w 7518400"/>
                <a:gd name="connsiteY1" fmla="*/ 693647 h 1770754"/>
                <a:gd name="connsiteX2" fmla="*/ 7223270 w 7518400"/>
                <a:gd name="connsiteY2" fmla="*/ 5 h 1770754"/>
                <a:gd name="connsiteX3" fmla="*/ 7518400 w 7518400"/>
                <a:gd name="connsiteY3" fmla="*/ 295135 h 1770754"/>
                <a:gd name="connsiteX4" fmla="*/ 7518400 w 7518400"/>
                <a:gd name="connsiteY4" fmla="*/ 885377 h 1770754"/>
                <a:gd name="connsiteX5" fmla="*/ 7518400 w 7518400"/>
                <a:gd name="connsiteY5" fmla="*/ 1475619 h 1770754"/>
                <a:gd name="connsiteX6" fmla="*/ 7223270 w 7518400"/>
                <a:gd name="connsiteY6" fmla="*/ 1770749 h 1770754"/>
                <a:gd name="connsiteX7" fmla="*/ 2977886 w 7518400"/>
                <a:gd name="connsiteY7" fmla="*/ 1077107 h 1770754"/>
                <a:gd name="connsiteX8" fmla="*/ 295130 w 7518400"/>
                <a:gd name="connsiteY8" fmla="*/ 1770749 h 1770754"/>
                <a:gd name="connsiteX9" fmla="*/ 0 w 7518400"/>
                <a:gd name="connsiteY9" fmla="*/ 1475619 h 1770754"/>
                <a:gd name="connsiteX10" fmla="*/ 0 w 7518400"/>
                <a:gd name="connsiteY10" fmla="*/ 885377 h 1770754"/>
                <a:gd name="connsiteX11" fmla="*/ 0 w 7518400"/>
                <a:gd name="connsiteY11" fmla="*/ 295135 h 1770754"/>
                <a:gd name="connsiteX12" fmla="*/ 295130 w 7518400"/>
                <a:gd name="connsiteY12" fmla="*/ 5 h 1770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18400" h="1770754">
                  <a:moveTo>
                    <a:pt x="295130" y="5"/>
                  </a:moveTo>
                  <a:cubicBezTo>
                    <a:pt x="1189382" y="-2297"/>
                    <a:pt x="2083634" y="695949"/>
                    <a:pt x="2977886" y="693647"/>
                  </a:cubicBezTo>
                  <a:cubicBezTo>
                    <a:pt x="4393014" y="695949"/>
                    <a:pt x="5808142" y="-2297"/>
                    <a:pt x="7223270" y="5"/>
                  </a:cubicBezTo>
                  <a:cubicBezTo>
                    <a:pt x="7386266" y="5"/>
                    <a:pt x="7518400" y="132139"/>
                    <a:pt x="7518400" y="295135"/>
                  </a:cubicBezTo>
                  <a:lnTo>
                    <a:pt x="7518400" y="885377"/>
                  </a:lnTo>
                  <a:lnTo>
                    <a:pt x="7518400" y="1475619"/>
                  </a:lnTo>
                  <a:cubicBezTo>
                    <a:pt x="7518400" y="1638615"/>
                    <a:pt x="7386266" y="1770749"/>
                    <a:pt x="7223270" y="1770749"/>
                  </a:cubicBezTo>
                  <a:cubicBezTo>
                    <a:pt x="5808142" y="1773051"/>
                    <a:pt x="4393014" y="1074805"/>
                    <a:pt x="2977886" y="1077107"/>
                  </a:cubicBezTo>
                  <a:cubicBezTo>
                    <a:pt x="2083634" y="1074805"/>
                    <a:pt x="1189382" y="1773051"/>
                    <a:pt x="295130" y="1770749"/>
                  </a:cubicBezTo>
                  <a:cubicBezTo>
                    <a:pt x="132134" y="1770749"/>
                    <a:pt x="0" y="1638615"/>
                    <a:pt x="0" y="1475619"/>
                  </a:cubicBezTo>
                  <a:lnTo>
                    <a:pt x="0" y="885377"/>
                  </a:lnTo>
                  <a:lnTo>
                    <a:pt x="0" y="295135"/>
                  </a:lnTo>
                  <a:cubicBezTo>
                    <a:pt x="0" y="132139"/>
                    <a:pt x="132134" y="5"/>
                    <a:pt x="295130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7" name="Oval 60">
              <a:extLst>
                <a:ext uri="{FF2B5EF4-FFF2-40B4-BE49-F238E27FC236}">
                  <a16:creationId xmlns:a16="http://schemas.microsoft.com/office/drawing/2014/main" id="{172CBAA4-2C29-4B6E-8B7F-3472D79121CA}"/>
                </a:ext>
              </a:extLst>
            </p:cNvPr>
            <p:cNvSpPr/>
            <p:nvPr/>
          </p:nvSpPr>
          <p:spPr>
            <a:xfrm rot="10800000">
              <a:off x="9961780" y="3570115"/>
              <a:ext cx="1546147" cy="15461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dist="38100" dir="2700000" sx="111000" sy="111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8" name="Oval 61">
              <a:extLst>
                <a:ext uri="{FF2B5EF4-FFF2-40B4-BE49-F238E27FC236}">
                  <a16:creationId xmlns:a16="http://schemas.microsoft.com/office/drawing/2014/main" id="{4F57A560-0C1F-4421-9B3D-B96A4675C36E}"/>
                </a:ext>
              </a:extLst>
            </p:cNvPr>
            <p:cNvSpPr/>
            <p:nvPr/>
          </p:nvSpPr>
          <p:spPr>
            <a:xfrm rot="10800000">
              <a:off x="10223992" y="3832327"/>
              <a:ext cx="1021723" cy="1021723"/>
            </a:xfrm>
            <a:prstGeom prst="ellipse">
              <a:avLst/>
            </a:prstGeom>
            <a:gradFill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16200000" scaled="1"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07950" h="6350" prst="relaxedInset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9" name="Oval 62">
              <a:extLst>
                <a:ext uri="{FF2B5EF4-FFF2-40B4-BE49-F238E27FC236}">
                  <a16:creationId xmlns:a16="http://schemas.microsoft.com/office/drawing/2014/main" id="{487FB862-2322-4DB9-9243-7EBB991F099B}"/>
                </a:ext>
              </a:extLst>
            </p:cNvPr>
            <p:cNvSpPr/>
            <p:nvPr/>
          </p:nvSpPr>
          <p:spPr>
            <a:xfrm rot="10800000">
              <a:off x="9525909" y="109187"/>
              <a:ext cx="2409118" cy="2503537"/>
            </a:xfrm>
            <a:prstGeom prst="ellipse">
              <a:avLst/>
            </a:prstGeom>
            <a:gradFill flip="none" rotWithShape="1">
              <a:gsLst>
                <a:gs pos="38000">
                  <a:srgbClr val="E4EAEC"/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0" name="Freeform: Shape 63">
              <a:extLst>
                <a:ext uri="{FF2B5EF4-FFF2-40B4-BE49-F238E27FC236}">
                  <a16:creationId xmlns:a16="http://schemas.microsoft.com/office/drawing/2014/main" id="{764370DD-8686-4748-A680-197F46CD99F9}"/>
                </a:ext>
              </a:extLst>
            </p:cNvPr>
            <p:cNvSpPr/>
            <p:nvPr/>
          </p:nvSpPr>
          <p:spPr>
            <a:xfrm rot="10800000">
              <a:off x="10136690" y="0"/>
              <a:ext cx="1196328" cy="736881"/>
            </a:xfrm>
            <a:custGeom>
              <a:avLst/>
              <a:gdLst>
                <a:gd name="connsiteX0" fmla="*/ 851423 w 1702846"/>
                <a:gd name="connsiteY0" fmla="*/ 0 h 790500"/>
                <a:gd name="connsiteX1" fmla="*/ 1692240 w 1702846"/>
                <a:gd name="connsiteY1" fmla="*/ 685285 h 790500"/>
                <a:gd name="connsiteX2" fmla="*/ 1702846 w 1702846"/>
                <a:gd name="connsiteY2" fmla="*/ 790500 h 790500"/>
                <a:gd name="connsiteX3" fmla="*/ 0 w 1702846"/>
                <a:gd name="connsiteY3" fmla="*/ 790500 h 790500"/>
                <a:gd name="connsiteX4" fmla="*/ 10607 w 1702846"/>
                <a:gd name="connsiteY4" fmla="*/ 685285 h 790500"/>
                <a:gd name="connsiteX5" fmla="*/ 851423 w 1702846"/>
                <a:gd name="connsiteY5" fmla="*/ 0 h 7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2846" h="790500">
                  <a:moveTo>
                    <a:pt x="851423" y="0"/>
                  </a:moveTo>
                  <a:cubicBezTo>
                    <a:pt x="1266173" y="0"/>
                    <a:pt x="1612211" y="294194"/>
                    <a:pt x="1692240" y="685285"/>
                  </a:cubicBezTo>
                  <a:lnTo>
                    <a:pt x="1702846" y="790500"/>
                  </a:lnTo>
                  <a:lnTo>
                    <a:pt x="0" y="790500"/>
                  </a:lnTo>
                  <a:lnTo>
                    <a:pt x="10607" y="685285"/>
                  </a:lnTo>
                  <a:cubicBezTo>
                    <a:pt x="90636" y="294194"/>
                    <a:pt x="436673" y="0"/>
                    <a:pt x="851423" y="0"/>
                  </a:cubicBezTo>
                  <a:close/>
                </a:path>
              </a:pathLst>
            </a:custGeom>
            <a:solidFill>
              <a:srgbClr val="F1C40F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61" name="شكل بيضاوي 4">
            <a:extLst>
              <a:ext uri="{FF2B5EF4-FFF2-40B4-BE49-F238E27FC236}">
                <a16:creationId xmlns:a16="http://schemas.microsoft.com/office/drawing/2014/main" id="{32F96F63-C203-4C3E-A2E0-E5FF1E2291AE}"/>
              </a:ext>
            </a:extLst>
          </p:cNvPr>
          <p:cNvSpPr txBox="1"/>
          <p:nvPr/>
        </p:nvSpPr>
        <p:spPr>
          <a:xfrm>
            <a:off x="9525909" y="999093"/>
            <a:ext cx="2409118" cy="107419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ثانيًا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الشمول والكمال</a:t>
            </a:r>
          </a:p>
        </p:txBody>
      </p:sp>
      <p:sp>
        <p:nvSpPr>
          <p:cNvPr id="62" name="شكل بيضاوي 4">
            <a:extLst>
              <a:ext uri="{FF2B5EF4-FFF2-40B4-BE49-F238E27FC236}">
                <a16:creationId xmlns:a16="http://schemas.microsoft.com/office/drawing/2014/main" id="{F290013C-28D3-46D3-AACC-B5C470CDDFA4}"/>
              </a:ext>
            </a:extLst>
          </p:cNvPr>
          <p:cNvSpPr txBox="1"/>
          <p:nvPr/>
        </p:nvSpPr>
        <p:spPr>
          <a:xfrm>
            <a:off x="386499" y="2073283"/>
            <a:ext cx="8034779" cy="839599"/>
          </a:xfrm>
          <a:prstGeom prst="rect">
            <a:avLst/>
          </a:prstGeom>
          <a:solidFill>
            <a:schemeClr val="accent6">
              <a:lumMod val="5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أهم مظاهر شمول الثقافة</a:t>
            </a:r>
          </a:p>
        </p:txBody>
      </p:sp>
      <p:sp>
        <p:nvSpPr>
          <p:cNvPr id="92" name="شكل بيضاوي 4">
            <a:extLst>
              <a:ext uri="{FF2B5EF4-FFF2-40B4-BE49-F238E27FC236}">
                <a16:creationId xmlns:a16="http://schemas.microsoft.com/office/drawing/2014/main" id="{C7716A2C-DD79-42E8-BC24-03BAEE44E045}"/>
              </a:ext>
            </a:extLst>
          </p:cNvPr>
          <p:cNvSpPr txBox="1"/>
          <p:nvPr/>
        </p:nvSpPr>
        <p:spPr>
          <a:xfrm>
            <a:off x="6621278" y="2912881"/>
            <a:ext cx="1800000" cy="3497345"/>
          </a:xfrm>
          <a:prstGeom prst="rect">
            <a:avLst/>
          </a:prstGeom>
          <a:solidFill>
            <a:schemeClr val="accent6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شمول الخطاب للثقلين (الجن والإنس)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مهما تغير المكان والزمان</a:t>
            </a:r>
          </a:p>
        </p:txBody>
      </p:sp>
      <p:sp>
        <p:nvSpPr>
          <p:cNvPr id="93" name="شكل بيضاوي 4">
            <a:extLst>
              <a:ext uri="{FF2B5EF4-FFF2-40B4-BE49-F238E27FC236}">
                <a16:creationId xmlns:a16="http://schemas.microsoft.com/office/drawing/2014/main" id="{3460201C-E697-4E3F-9E94-16F8733EB687}"/>
              </a:ext>
            </a:extLst>
          </p:cNvPr>
          <p:cNvSpPr txBox="1"/>
          <p:nvPr/>
        </p:nvSpPr>
        <p:spPr>
          <a:xfrm>
            <a:off x="4543017" y="2912881"/>
            <a:ext cx="1800000" cy="3497345"/>
          </a:xfrm>
          <a:prstGeom prst="rect">
            <a:avLst/>
          </a:prstGeom>
          <a:solidFill>
            <a:schemeClr val="accent6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شمول النظر للإنسان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فتلبي احتياجاته الجسدية والعقلية والروحية</a:t>
            </a:r>
          </a:p>
        </p:txBody>
      </p:sp>
      <p:sp>
        <p:nvSpPr>
          <p:cNvPr id="94" name="شكل بيضاوي 4">
            <a:extLst>
              <a:ext uri="{FF2B5EF4-FFF2-40B4-BE49-F238E27FC236}">
                <a16:creationId xmlns:a16="http://schemas.microsoft.com/office/drawing/2014/main" id="{84EB8518-6DC6-46AD-A94C-693417A5120D}"/>
              </a:ext>
            </a:extLst>
          </p:cNvPr>
          <p:cNvSpPr txBox="1"/>
          <p:nvPr/>
        </p:nvSpPr>
        <p:spPr>
          <a:xfrm>
            <a:off x="2464757" y="2912881"/>
            <a:ext cx="1800000" cy="3497345"/>
          </a:xfrm>
          <a:prstGeom prst="rect">
            <a:avLst/>
          </a:prstGeom>
          <a:solidFill>
            <a:schemeClr val="accent6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شمولها في تحديد هدف الإنسان ووسيلته إليه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فالهدف: رضوان الله، والوسيلة: عبادته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95" name="شكل بيضاوي 4">
            <a:extLst>
              <a:ext uri="{FF2B5EF4-FFF2-40B4-BE49-F238E27FC236}">
                <a16:creationId xmlns:a16="http://schemas.microsoft.com/office/drawing/2014/main" id="{16363655-A691-427E-9809-C80B3A04F1D3}"/>
              </a:ext>
            </a:extLst>
          </p:cNvPr>
          <p:cNvSpPr txBox="1"/>
          <p:nvPr/>
        </p:nvSpPr>
        <p:spPr>
          <a:xfrm>
            <a:off x="386497" y="2912881"/>
            <a:ext cx="1800000" cy="3497345"/>
          </a:xfrm>
          <a:prstGeom prst="rect">
            <a:avLst/>
          </a:prstGeom>
          <a:solidFill>
            <a:schemeClr val="accent6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شمول النظر إلى الدنيا والآخرة</a:t>
            </a:r>
          </a:p>
        </p:txBody>
      </p:sp>
    </p:spTree>
    <p:extLst>
      <p:ext uri="{BB962C8B-B14F-4D97-AF65-F5344CB8AC3E}">
        <p14:creationId xmlns:p14="http://schemas.microsoft.com/office/powerpoint/2010/main" val="228391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1" grpId="0"/>
      <p:bldP spid="62" grpId="0" animBg="1"/>
      <p:bldP spid="92" grpId="0" animBg="1"/>
      <p:bldP spid="93" grpId="0" animBg="1"/>
      <p:bldP spid="94" grpId="0" animBg="1"/>
      <p:bldP spid="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شكل بيضاوي 4">
            <a:extLst>
              <a:ext uri="{FF2B5EF4-FFF2-40B4-BE49-F238E27FC236}">
                <a16:creationId xmlns:a16="http://schemas.microsoft.com/office/drawing/2014/main" id="{3BE70606-0C92-4CCE-9A3F-C68D2D341E21}"/>
              </a:ext>
            </a:extLst>
          </p:cNvPr>
          <p:cNvSpPr txBox="1"/>
          <p:nvPr/>
        </p:nvSpPr>
        <p:spPr>
          <a:xfrm>
            <a:off x="386499" y="201069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﴿وكذلك جعلناكم أمة وسطًا﴾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الوسط هو العدل، وهو التزام الهدي النبوي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37F7F715-7EDC-4BFE-840B-35224D0F727B}"/>
              </a:ext>
            </a:extLst>
          </p:cNvPr>
          <p:cNvGrpSpPr/>
          <p:nvPr/>
        </p:nvGrpSpPr>
        <p:grpSpPr>
          <a:xfrm>
            <a:off x="9525909" y="0"/>
            <a:ext cx="2409118" cy="5116262"/>
            <a:chOff x="9525909" y="0"/>
            <a:chExt cx="2409118" cy="5116262"/>
          </a:xfrm>
        </p:grpSpPr>
        <p:sp>
          <p:nvSpPr>
            <p:cNvPr id="55" name="Rectangle: Rounded Corners 58">
              <a:extLst>
                <a:ext uri="{FF2B5EF4-FFF2-40B4-BE49-F238E27FC236}">
                  <a16:creationId xmlns:a16="http://schemas.microsoft.com/office/drawing/2014/main" id="{B89F4737-5FC1-4E50-9C45-527929BB1927}"/>
                </a:ext>
              </a:extLst>
            </p:cNvPr>
            <p:cNvSpPr/>
            <p:nvPr/>
          </p:nvSpPr>
          <p:spPr>
            <a:xfrm rot="10800000">
              <a:off x="10027333" y="0"/>
              <a:ext cx="1415042" cy="402138"/>
            </a:xfrm>
            <a:prstGeom prst="roundRect">
              <a:avLst/>
            </a:prstGeom>
            <a:solidFill>
              <a:srgbClr val="F39C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6" name="Freeform: Shape 59">
              <a:extLst>
                <a:ext uri="{FF2B5EF4-FFF2-40B4-BE49-F238E27FC236}">
                  <a16:creationId xmlns:a16="http://schemas.microsoft.com/office/drawing/2014/main" id="{65AB0798-4B07-4AE7-B6BB-8576F5FAF183}"/>
                </a:ext>
              </a:extLst>
            </p:cNvPr>
            <p:cNvSpPr/>
            <p:nvPr/>
          </p:nvSpPr>
          <p:spPr>
            <a:xfrm rot="16200000" flipV="1">
              <a:off x="8859011" y="1839651"/>
              <a:ext cx="3751686" cy="1546147"/>
            </a:xfrm>
            <a:custGeom>
              <a:avLst/>
              <a:gdLst>
                <a:gd name="connsiteX0" fmla="*/ 295130 w 7518400"/>
                <a:gd name="connsiteY0" fmla="*/ 5 h 1770754"/>
                <a:gd name="connsiteX1" fmla="*/ 2977886 w 7518400"/>
                <a:gd name="connsiteY1" fmla="*/ 693647 h 1770754"/>
                <a:gd name="connsiteX2" fmla="*/ 7223270 w 7518400"/>
                <a:gd name="connsiteY2" fmla="*/ 5 h 1770754"/>
                <a:gd name="connsiteX3" fmla="*/ 7518400 w 7518400"/>
                <a:gd name="connsiteY3" fmla="*/ 295135 h 1770754"/>
                <a:gd name="connsiteX4" fmla="*/ 7518400 w 7518400"/>
                <a:gd name="connsiteY4" fmla="*/ 885377 h 1770754"/>
                <a:gd name="connsiteX5" fmla="*/ 7518400 w 7518400"/>
                <a:gd name="connsiteY5" fmla="*/ 1475619 h 1770754"/>
                <a:gd name="connsiteX6" fmla="*/ 7223270 w 7518400"/>
                <a:gd name="connsiteY6" fmla="*/ 1770749 h 1770754"/>
                <a:gd name="connsiteX7" fmla="*/ 2977886 w 7518400"/>
                <a:gd name="connsiteY7" fmla="*/ 1077107 h 1770754"/>
                <a:gd name="connsiteX8" fmla="*/ 295130 w 7518400"/>
                <a:gd name="connsiteY8" fmla="*/ 1770749 h 1770754"/>
                <a:gd name="connsiteX9" fmla="*/ 0 w 7518400"/>
                <a:gd name="connsiteY9" fmla="*/ 1475619 h 1770754"/>
                <a:gd name="connsiteX10" fmla="*/ 0 w 7518400"/>
                <a:gd name="connsiteY10" fmla="*/ 885377 h 1770754"/>
                <a:gd name="connsiteX11" fmla="*/ 0 w 7518400"/>
                <a:gd name="connsiteY11" fmla="*/ 295135 h 1770754"/>
                <a:gd name="connsiteX12" fmla="*/ 295130 w 7518400"/>
                <a:gd name="connsiteY12" fmla="*/ 5 h 1770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18400" h="1770754">
                  <a:moveTo>
                    <a:pt x="295130" y="5"/>
                  </a:moveTo>
                  <a:cubicBezTo>
                    <a:pt x="1189382" y="-2297"/>
                    <a:pt x="2083634" y="695949"/>
                    <a:pt x="2977886" y="693647"/>
                  </a:cubicBezTo>
                  <a:cubicBezTo>
                    <a:pt x="4393014" y="695949"/>
                    <a:pt x="5808142" y="-2297"/>
                    <a:pt x="7223270" y="5"/>
                  </a:cubicBezTo>
                  <a:cubicBezTo>
                    <a:pt x="7386266" y="5"/>
                    <a:pt x="7518400" y="132139"/>
                    <a:pt x="7518400" y="295135"/>
                  </a:cubicBezTo>
                  <a:lnTo>
                    <a:pt x="7518400" y="885377"/>
                  </a:lnTo>
                  <a:lnTo>
                    <a:pt x="7518400" y="1475619"/>
                  </a:lnTo>
                  <a:cubicBezTo>
                    <a:pt x="7518400" y="1638615"/>
                    <a:pt x="7386266" y="1770749"/>
                    <a:pt x="7223270" y="1770749"/>
                  </a:cubicBezTo>
                  <a:cubicBezTo>
                    <a:pt x="5808142" y="1773051"/>
                    <a:pt x="4393014" y="1074805"/>
                    <a:pt x="2977886" y="1077107"/>
                  </a:cubicBezTo>
                  <a:cubicBezTo>
                    <a:pt x="2083634" y="1074805"/>
                    <a:pt x="1189382" y="1773051"/>
                    <a:pt x="295130" y="1770749"/>
                  </a:cubicBezTo>
                  <a:cubicBezTo>
                    <a:pt x="132134" y="1770749"/>
                    <a:pt x="0" y="1638615"/>
                    <a:pt x="0" y="1475619"/>
                  </a:cubicBezTo>
                  <a:lnTo>
                    <a:pt x="0" y="885377"/>
                  </a:lnTo>
                  <a:lnTo>
                    <a:pt x="0" y="295135"/>
                  </a:lnTo>
                  <a:cubicBezTo>
                    <a:pt x="0" y="132139"/>
                    <a:pt x="132134" y="5"/>
                    <a:pt x="295130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7" name="Oval 60">
              <a:extLst>
                <a:ext uri="{FF2B5EF4-FFF2-40B4-BE49-F238E27FC236}">
                  <a16:creationId xmlns:a16="http://schemas.microsoft.com/office/drawing/2014/main" id="{172CBAA4-2C29-4B6E-8B7F-3472D79121CA}"/>
                </a:ext>
              </a:extLst>
            </p:cNvPr>
            <p:cNvSpPr/>
            <p:nvPr/>
          </p:nvSpPr>
          <p:spPr>
            <a:xfrm rot="10800000">
              <a:off x="9961780" y="3570115"/>
              <a:ext cx="1546147" cy="15461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dist="38100" dir="2700000" sx="111000" sy="111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8" name="Oval 61">
              <a:extLst>
                <a:ext uri="{FF2B5EF4-FFF2-40B4-BE49-F238E27FC236}">
                  <a16:creationId xmlns:a16="http://schemas.microsoft.com/office/drawing/2014/main" id="{4F57A560-0C1F-4421-9B3D-B96A4675C36E}"/>
                </a:ext>
              </a:extLst>
            </p:cNvPr>
            <p:cNvSpPr/>
            <p:nvPr/>
          </p:nvSpPr>
          <p:spPr>
            <a:xfrm rot="10800000">
              <a:off x="10223992" y="3832327"/>
              <a:ext cx="1021723" cy="1021723"/>
            </a:xfrm>
            <a:prstGeom prst="ellipse">
              <a:avLst/>
            </a:prstGeom>
            <a:gradFill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16200000" scaled="1"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07950" h="6350" prst="relaxedInset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9" name="Oval 62">
              <a:extLst>
                <a:ext uri="{FF2B5EF4-FFF2-40B4-BE49-F238E27FC236}">
                  <a16:creationId xmlns:a16="http://schemas.microsoft.com/office/drawing/2014/main" id="{487FB862-2322-4DB9-9243-7EBB991F099B}"/>
                </a:ext>
              </a:extLst>
            </p:cNvPr>
            <p:cNvSpPr/>
            <p:nvPr/>
          </p:nvSpPr>
          <p:spPr>
            <a:xfrm rot="10800000">
              <a:off x="9525909" y="109187"/>
              <a:ext cx="2409118" cy="2503537"/>
            </a:xfrm>
            <a:prstGeom prst="ellipse">
              <a:avLst/>
            </a:prstGeom>
            <a:gradFill flip="none" rotWithShape="1">
              <a:gsLst>
                <a:gs pos="38000">
                  <a:srgbClr val="E4EAEC"/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0" name="Freeform: Shape 63">
              <a:extLst>
                <a:ext uri="{FF2B5EF4-FFF2-40B4-BE49-F238E27FC236}">
                  <a16:creationId xmlns:a16="http://schemas.microsoft.com/office/drawing/2014/main" id="{764370DD-8686-4748-A680-197F46CD99F9}"/>
                </a:ext>
              </a:extLst>
            </p:cNvPr>
            <p:cNvSpPr/>
            <p:nvPr/>
          </p:nvSpPr>
          <p:spPr>
            <a:xfrm rot="10800000">
              <a:off x="10136690" y="0"/>
              <a:ext cx="1196328" cy="736881"/>
            </a:xfrm>
            <a:custGeom>
              <a:avLst/>
              <a:gdLst>
                <a:gd name="connsiteX0" fmla="*/ 851423 w 1702846"/>
                <a:gd name="connsiteY0" fmla="*/ 0 h 790500"/>
                <a:gd name="connsiteX1" fmla="*/ 1692240 w 1702846"/>
                <a:gd name="connsiteY1" fmla="*/ 685285 h 790500"/>
                <a:gd name="connsiteX2" fmla="*/ 1702846 w 1702846"/>
                <a:gd name="connsiteY2" fmla="*/ 790500 h 790500"/>
                <a:gd name="connsiteX3" fmla="*/ 0 w 1702846"/>
                <a:gd name="connsiteY3" fmla="*/ 790500 h 790500"/>
                <a:gd name="connsiteX4" fmla="*/ 10607 w 1702846"/>
                <a:gd name="connsiteY4" fmla="*/ 685285 h 790500"/>
                <a:gd name="connsiteX5" fmla="*/ 851423 w 1702846"/>
                <a:gd name="connsiteY5" fmla="*/ 0 h 7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2846" h="790500">
                  <a:moveTo>
                    <a:pt x="851423" y="0"/>
                  </a:moveTo>
                  <a:cubicBezTo>
                    <a:pt x="1266173" y="0"/>
                    <a:pt x="1612211" y="294194"/>
                    <a:pt x="1692240" y="685285"/>
                  </a:cubicBezTo>
                  <a:lnTo>
                    <a:pt x="1702846" y="790500"/>
                  </a:lnTo>
                  <a:lnTo>
                    <a:pt x="0" y="790500"/>
                  </a:lnTo>
                  <a:lnTo>
                    <a:pt x="10607" y="685285"/>
                  </a:lnTo>
                  <a:cubicBezTo>
                    <a:pt x="90636" y="294194"/>
                    <a:pt x="436673" y="0"/>
                    <a:pt x="851423" y="0"/>
                  </a:cubicBezTo>
                  <a:close/>
                </a:path>
              </a:pathLst>
            </a:custGeom>
            <a:solidFill>
              <a:srgbClr val="F1C40F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61" name="شكل بيضاوي 4">
            <a:extLst>
              <a:ext uri="{FF2B5EF4-FFF2-40B4-BE49-F238E27FC236}">
                <a16:creationId xmlns:a16="http://schemas.microsoft.com/office/drawing/2014/main" id="{32F96F63-C203-4C3E-A2E0-E5FF1E2291AE}"/>
              </a:ext>
            </a:extLst>
          </p:cNvPr>
          <p:cNvSpPr txBox="1"/>
          <p:nvPr/>
        </p:nvSpPr>
        <p:spPr>
          <a:xfrm>
            <a:off x="9525909" y="999093"/>
            <a:ext cx="2409118" cy="107419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ثالثًا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الوسطية</a:t>
            </a:r>
          </a:p>
        </p:txBody>
      </p:sp>
      <p:sp>
        <p:nvSpPr>
          <p:cNvPr id="62" name="شكل بيضاوي 4">
            <a:extLst>
              <a:ext uri="{FF2B5EF4-FFF2-40B4-BE49-F238E27FC236}">
                <a16:creationId xmlns:a16="http://schemas.microsoft.com/office/drawing/2014/main" id="{F290013C-28D3-46D3-AACC-B5C470CDDFA4}"/>
              </a:ext>
            </a:extLst>
          </p:cNvPr>
          <p:cNvSpPr txBox="1"/>
          <p:nvPr/>
        </p:nvSpPr>
        <p:spPr>
          <a:xfrm>
            <a:off x="386499" y="2073283"/>
            <a:ext cx="8034779" cy="839599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أهم مظاهر وسطية الثقافة</a:t>
            </a:r>
          </a:p>
        </p:txBody>
      </p:sp>
      <p:sp>
        <p:nvSpPr>
          <p:cNvPr id="92" name="شكل بيضاوي 4">
            <a:extLst>
              <a:ext uri="{FF2B5EF4-FFF2-40B4-BE49-F238E27FC236}">
                <a16:creationId xmlns:a16="http://schemas.microsoft.com/office/drawing/2014/main" id="{C7716A2C-DD79-42E8-BC24-03BAEE44E045}"/>
              </a:ext>
            </a:extLst>
          </p:cNvPr>
          <p:cNvSpPr txBox="1"/>
          <p:nvPr/>
        </p:nvSpPr>
        <p:spPr>
          <a:xfrm>
            <a:off x="6260841" y="2912881"/>
            <a:ext cx="2160437" cy="3497345"/>
          </a:xfrm>
          <a:prstGeom prst="rect">
            <a:avLst/>
          </a:prstGeom>
          <a:solidFill>
            <a:schemeClr val="accent3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التوازن في الاعتقاد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وسط بين اليهود والنصارى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93" name="شكل بيضاوي 4">
            <a:extLst>
              <a:ext uri="{FF2B5EF4-FFF2-40B4-BE49-F238E27FC236}">
                <a16:creationId xmlns:a16="http://schemas.microsoft.com/office/drawing/2014/main" id="{3460201C-E697-4E3F-9E94-16F8733EB687}"/>
              </a:ext>
            </a:extLst>
          </p:cNvPr>
          <p:cNvSpPr txBox="1"/>
          <p:nvPr/>
        </p:nvSpPr>
        <p:spPr>
          <a:xfrm>
            <a:off x="3323669" y="2912881"/>
            <a:ext cx="2160437" cy="3497345"/>
          </a:xfrm>
          <a:prstGeom prst="rect">
            <a:avLst/>
          </a:prstGeom>
          <a:solidFill>
            <a:schemeClr val="accent3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التوازن في العبادات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فاليهود عذبوا بتحريم شيء من الطيبات، والنصارى استحلوا الخبائث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94" name="شكل بيضاوي 4">
            <a:extLst>
              <a:ext uri="{FF2B5EF4-FFF2-40B4-BE49-F238E27FC236}">
                <a16:creationId xmlns:a16="http://schemas.microsoft.com/office/drawing/2014/main" id="{84EB8518-6DC6-46AD-A94C-693417A5120D}"/>
              </a:ext>
            </a:extLst>
          </p:cNvPr>
          <p:cNvSpPr txBox="1"/>
          <p:nvPr/>
        </p:nvSpPr>
        <p:spPr>
          <a:xfrm>
            <a:off x="386498" y="2912881"/>
            <a:ext cx="2160437" cy="3497345"/>
          </a:xfrm>
          <a:prstGeom prst="rect">
            <a:avLst/>
          </a:prstGeom>
          <a:solidFill>
            <a:schemeClr val="accent3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التوزان في العبادة والعمل</a:t>
            </a:r>
          </a:p>
        </p:txBody>
      </p:sp>
    </p:spTree>
    <p:extLst>
      <p:ext uri="{BB962C8B-B14F-4D97-AF65-F5344CB8AC3E}">
        <p14:creationId xmlns:p14="http://schemas.microsoft.com/office/powerpoint/2010/main" val="58842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1" grpId="0"/>
      <p:bldP spid="62" grpId="0" animBg="1"/>
      <p:bldP spid="92" grpId="0" animBg="1"/>
      <p:bldP spid="93" grpId="0" animBg="1"/>
      <p:bldP spid="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شكل بيضاوي 4">
            <a:extLst>
              <a:ext uri="{FF2B5EF4-FFF2-40B4-BE49-F238E27FC236}">
                <a16:creationId xmlns:a16="http://schemas.microsoft.com/office/drawing/2014/main" id="{3BE70606-0C92-4CCE-9A3F-C68D2D341E21}"/>
              </a:ext>
            </a:extLst>
          </p:cNvPr>
          <p:cNvSpPr txBox="1"/>
          <p:nvPr/>
        </p:nvSpPr>
        <p:spPr>
          <a:xfrm>
            <a:off x="386499" y="201069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﴿يا أيها الناس إني رسول الله إليكم﴾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فهي رسالة لكل الناس، وجميع الأجناس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37F7F715-7EDC-4BFE-840B-35224D0F727B}"/>
              </a:ext>
            </a:extLst>
          </p:cNvPr>
          <p:cNvGrpSpPr/>
          <p:nvPr/>
        </p:nvGrpSpPr>
        <p:grpSpPr>
          <a:xfrm>
            <a:off x="9525909" y="0"/>
            <a:ext cx="2409118" cy="5116262"/>
            <a:chOff x="9525909" y="0"/>
            <a:chExt cx="2409118" cy="5116262"/>
          </a:xfrm>
        </p:grpSpPr>
        <p:sp>
          <p:nvSpPr>
            <p:cNvPr id="55" name="Rectangle: Rounded Corners 58">
              <a:extLst>
                <a:ext uri="{FF2B5EF4-FFF2-40B4-BE49-F238E27FC236}">
                  <a16:creationId xmlns:a16="http://schemas.microsoft.com/office/drawing/2014/main" id="{B89F4737-5FC1-4E50-9C45-527929BB1927}"/>
                </a:ext>
              </a:extLst>
            </p:cNvPr>
            <p:cNvSpPr/>
            <p:nvPr/>
          </p:nvSpPr>
          <p:spPr>
            <a:xfrm rot="10800000">
              <a:off x="10027333" y="0"/>
              <a:ext cx="1415042" cy="402138"/>
            </a:xfrm>
            <a:prstGeom prst="roundRect">
              <a:avLst/>
            </a:prstGeom>
            <a:solidFill>
              <a:srgbClr val="F39C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6" name="Freeform: Shape 59">
              <a:extLst>
                <a:ext uri="{FF2B5EF4-FFF2-40B4-BE49-F238E27FC236}">
                  <a16:creationId xmlns:a16="http://schemas.microsoft.com/office/drawing/2014/main" id="{65AB0798-4B07-4AE7-B6BB-8576F5FAF183}"/>
                </a:ext>
              </a:extLst>
            </p:cNvPr>
            <p:cNvSpPr/>
            <p:nvPr/>
          </p:nvSpPr>
          <p:spPr>
            <a:xfrm rot="16200000" flipV="1">
              <a:off x="8859011" y="1839651"/>
              <a:ext cx="3751686" cy="1546147"/>
            </a:xfrm>
            <a:custGeom>
              <a:avLst/>
              <a:gdLst>
                <a:gd name="connsiteX0" fmla="*/ 295130 w 7518400"/>
                <a:gd name="connsiteY0" fmla="*/ 5 h 1770754"/>
                <a:gd name="connsiteX1" fmla="*/ 2977886 w 7518400"/>
                <a:gd name="connsiteY1" fmla="*/ 693647 h 1770754"/>
                <a:gd name="connsiteX2" fmla="*/ 7223270 w 7518400"/>
                <a:gd name="connsiteY2" fmla="*/ 5 h 1770754"/>
                <a:gd name="connsiteX3" fmla="*/ 7518400 w 7518400"/>
                <a:gd name="connsiteY3" fmla="*/ 295135 h 1770754"/>
                <a:gd name="connsiteX4" fmla="*/ 7518400 w 7518400"/>
                <a:gd name="connsiteY4" fmla="*/ 885377 h 1770754"/>
                <a:gd name="connsiteX5" fmla="*/ 7518400 w 7518400"/>
                <a:gd name="connsiteY5" fmla="*/ 1475619 h 1770754"/>
                <a:gd name="connsiteX6" fmla="*/ 7223270 w 7518400"/>
                <a:gd name="connsiteY6" fmla="*/ 1770749 h 1770754"/>
                <a:gd name="connsiteX7" fmla="*/ 2977886 w 7518400"/>
                <a:gd name="connsiteY7" fmla="*/ 1077107 h 1770754"/>
                <a:gd name="connsiteX8" fmla="*/ 295130 w 7518400"/>
                <a:gd name="connsiteY8" fmla="*/ 1770749 h 1770754"/>
                <a:gd name="connsiteX9" fmla="*/ 0 w 7518400"/>
                <a:gd name="connsiteY9" fmla="*/ 1475619 h 1770754"/>
                <a:gd name="connsiteX10" fmla="*/ 0 w 7518400"/>
                <a:gd name="connsiteY10" fmla="*/ 885377 h 1770754"/>
                <a:gd name="connsiteX11" fmla="*/ 0 w 7518400"/>
                <a:gd name="connsiteY11" fmla="*/ 295135 h 1770754"/>
                <a:gd name="connsiteX12" fmla="*/ 295130 w 7518400"/>
                <a:gd name="connsiteY12" fmla="*/ 5 h 1770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18400" h="1770754">
                  <a:moveTo>
                    <a:pt x="295130" y="5"/>
                  </a:moveTo>
                  <a:cubicBezTo>
                    <a:pt x="1189382" y="-2297"/>
                    <a:pt x="2083634" y="695949"/>
                    <a:pt x="2977886" y="693647"/>
                  </a:cubicBezTo>
                  <a:cubicBezTo>
                    <a:pt x="4393014" y="695949"/>
                    <a:pt x="5808142" y="-2297"/>
                    <a:pt x="7223270" y="5"/>
                  </a:cubicBezTo>
                  <a:cubicBezTo>
                    <a:pt x="7386266" y="5"/>
                    <a:pt x="7518400" y="132139"/>
                    <a:pt x="7518400" y="295135"/>
                  </a:cubicBezTo>
                  <a:lnTo>
                    <a:pt x="7518400" y="885377"/>
                  </a:lnTo>
                  <a:lnTo>
                    <a:pt x="7518400" y="1475619"/>
                  </a:lnTo>
                  <a:cubicBezTo>
                    <a:pt x="7518400" y="1638615"/>
                    <a:pt x="7386266" y="1770749"/>
                    <a:pt x="7223270" y="1770749"/>
                  </a:cubicBezTo>
                  <a:cubicBezTo>
                    <a:pt x="5808142" y="1773051"/>
                    <a:pt x="4393014" y="1074805"/>
                    <a:pt x="2977886" y="1077107"/>
                  </a:cubicBezTo>
                  <a:cubicBezTo>
                    <a:pt x="2083634" y="1074805"/>
                    <a:pt x="1189382" y="1773051"/>
                    <a:pt x="295130" y="1770749"/>
                  </a:cubicBezTo>
                  <a:cubicBezTo>
                    <a:pt x="132134" y="1770749"/>
                    <a:pt x="0" y="1638615"/>
                    <a:pt x="0" y="1475619"/>
                  </a:cubicBezTo>
                  <a:lnTo>
                    <a:pt x="0" y="885377"/>
                  </a:lnTo>
                  <a:lnTo>
                    <a:pt x="0" y="295135"/>
                  </a:lnTo>
                  <a:cubicBezTo>
                    <a:pt x="0" y="132139"/>
                    <a:pt x="132134" y="5"/>
                    <a:pt x="295130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7" name="Oval 60">
              <a:extLst>
                <a:ext uri="{FF2B5EF4-FFF2-40B4-BE49-F238E27FC236}">
                  <a16:creationId xmlns:a16="http://schemas.microsoft.com/office/drawing/2014/main" id="{172CBAA4-2C29-4B6E-8B7F-3472D79121CA}"/>
                </a:ext>
              </a:extLst>
            </p:cNvPr>
            <p:cNvSpPr/>
            <p:nvPr/>
          </p:nvSpPr>
          <p:spPr>
            <a:xfrm rot="10800000">
              <a:off x="9961780" y="3570115"/>
              <a:ext cx="1546147" cy="15461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dist="38100" dir="2700000" sx="111000" sy="111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8" name="Oval 61">
              <a:extLst>
                <a:ext uri="{FF2B5EF4-FFF2-40B4-BE49-F238E27FC236}">
                  <a16:creationId xmlns:a16="http://schemas.microsoft.com/office/drawing/2014/main" id="{4F57A560-0C1F-4421-9B3D-B96A4675C36E}"/>
                </a:ext>
              </a:extLst>
            </p:cNvPr>
            <p:cNvSpPr/>
            <p:nvPr/>
          </p:nvSpPr>
          <p:spPr>
            <a:xfrm rot="10800000">
              <a:off x="10223992" y="3832327"/>
              <a:ext cx="1021723" cy="1021723"/>
            </a:xfrm>
            <a:prstGeom prst="ellipse">
              <a:avLst/>
            </a:prstGeom>
            <a:gradFill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16200000" scaled="1"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07950" h="6350" prst="relaxedInset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9" name="Oval 62">
              <a:extLst>
                <a:ext uri="{FF2B5EF4-FFF2-40B4-BE49-F238E27FC236}">
                  <a16:creationId xmlns:a16="http://schemas.microsoft.com/office/drawing/2014/main" id="{487FB862-2322-4DB9-9243-7EBB991F099B}"/>
                </a:ext>
              </a:extLst>
            </p:cNvPr>
            <p:cNvSpPr/>
            <p:nvPr/>
          </p:nvSpPr>
          <p:spPr>
            <a:xfrm rot="10800000">
              <a:off x="9525909" y="109187"/>
              <a:ext cx="2409118" cy="2503537"/>
            </a:xfrm>
            <a:prstGeom prst="ellipse">
              <a:avLst/>
            </a:prstGeom>
            <a:gradFill flip="none" rotWithShape="1">
              <a:gsLst>
                <a:gs pos="38000">
                  <a:srgbClr val="E4EAEC"/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0" name="Freeform: Shape 63">
              <a:extLst>
                <a:ext uri="{FF2B5EF4-FFF2-40B4-BE49-F238E27FC236}">
                  <a16:creationId xmlns:a16="http://schemas.microsoft.com/office/drawing/2014/main" id="{764370DD-8686-4748-A680-197F46CD99F9}"/>
                </a:ext>
              </a:extLst>
            </p:cNvPr>
            <p:cNvSpPr/>
            <p:nvPr/>
          </p:nvSpPr>
          <p:spPr>
            <a:xfrm rot="10800000">
              <a:off x="10136690" y="0"/>
              <a:ext cx="1196328" cy="736881"/>
            </a:xfrm>
            <a:custGeom>
              <a:avLst/>
              <a:gdLst>
                <a:gd name="connsiteX0" fmla="*/ 851423 w 1702846"/>
                <a:gd name="connsiteY0" fmla="*/ 0 h 790500"/>
                <a:gd name="connsiteX1" fmla="*/ 1692240 w 1702846"/>
                <a:gd name="connsiteY1" fmla="*/ 685285 h 790500"/>
                <a:gd name="connsiteX2" fmla="*/ 1702846 w 1702846"/>
                <a:gd name="connsiteY2" fmla="*/ 790500 h 790500"/>
                <a:gd name="connsiteX3" fmla="*/ 0 w 1702846"/>
                <a:gd name="connsiteY3" fmla="*/ 790500 h 790500"/>
                <a:gd name="connsiteX4" fmla="*/ 10607 w 1702846"/>
                <a:gd name="connsiteY4" fmla="*/ 685285 h 790500"/>
                <a:gd name="connsiteX5" fmla="*/ 851423 w 1702846"/>
                <a:gd name="connsiteY5" fmla="*/ 0 h 7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2846" h="790500">
                  <a:moveTo>
                    <a:pt x="851423" y="0"/>
                  </a:moveTo>
                  <a:cubicBezTo>
                    <a:pt x="1266173" y="0"/>
                    <a:pt x="1612211" y="294194"/>
                    <a:pt x="1692240" y="685285"/>
                  </a:cubicBezTo>
                  <a:lnTo>
                    <a:pt x="1702846" y="790500"/>
                  </a:lnTo>
                  <a:lnTo>
                    <a:pt x="0" y="790500"/>
                  </a:lnTo>
                  <a:lnTo>
                    <a:pt x="10607" y="685285"/>
                  </a:lnTo>
                  <a:cubicBezTo>
                    <a:pt x="90636" y="294194"/>
                    <a:pt x="436673" y="0"/>
                    <a:pt x="851423" y="0"/>
                  </a:cubicBezTo>
                  <a:close/>
                </a:path>
              </a:pathLst>
            </a:custGeom>
            <a:solidFill>
              <a:srgbClr val="F1C40F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61" name="شكل بيضاوي 4">
            <a:extLst>
              <a:ext uri="{FF2B5EF4-FFF2-40B4-BE49-F238E27FC236}">
                <a16:creationId xmlns:a16="http://schemas.microsoft.com/office/drawing/2014/main" id="{32F96F63-C203-4C3E-A2E0-E5FF1E2291AE}"/>
              </a:ext>
            </a:extLst>
          </p:cNvPr>
          <p:cNvSpPr txBox="1"/>
          <p:nvPr/>
        </p:nvSpPr>
        <p:spPr>
          <a:xfrm>
            <a:off x="9525909" y="999093"/>
            <a:ext cx="2409118" cy="107419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رابعًا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صلاحها لكل زمان ومكان</a:t>
            </a:r>
          </a:p>
        </p:txBody>
      </p:sp>
      <p:sp>
        <p:nvSpPr>
          <p:cNvPr id="62" name="شكل بيضاوي 4">
            <a:extLst>
              <a:ext uri="{FF2B5EF4-FFF2-40B4-BE49-F238E27FC236}">
                <a16:creationId xmlns:a16="http://schemas.microsoft.com/office/drawing/2014/main" id="{F290013C-28D3-46D3-AACC-B5C470CDDFA4}"/>
              </a:ext>
            </a:extLst>
          </p:cNvPr>
          <p:cNvSpPr txBox="1"/>
          <p:nvPr/>
        </p:nvSpPr>
        <p:spPr>
          <a:xfrm>
            <a:off x="386499" y="2073283"/>
            <a:ext cx="8034779" cy="839599"/>
          </a:xfrm>
          <a:prstGeom prst="rect">
            <a:avLst/>
          </a:prstGeom>
          <a:solidFill>
            <a:schemeClr val="accent5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أهم مظاهر صلاحها لكل زمان ومكان</a:t>
            </a:r>
          </a:p>
        </p:txBody>
      </p:sp>
      <p:sp>
        <p:nvSpPr>
          <p:cNvPr id="92" name="شكل بيضاوي 4">
            <a:extLst>
              <a:ext uri="{FF2B5EF4-FFF2-40B4-BE49-F238E27FC236}">
                <a16:creationId xmlns:a16="http://schemas.microsoft.com/office/drawing/2014/main" id="{C7716A2C-DD79-42E8-BC24-03BAEE44E045}"/>
              </a:ext>
            </a:extLst>
          </p:cNvPr>
          <p:cNvSpPr txBox="1"/>
          <p:nvPr/>
        </p:nvSpPr>
        <p:spPr>
          <a:xfrm>
            <a:off x="6260841" y="2912881"/>
            <a:ext cx="2160437" cy="3497345"/>
          </a:xfrm>
          <a:prstGeom prst="rect">
            <a:avLst/>
          </a:prstGeom>
          <a:solidFill>
            <a:schemeClr val="accent5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ختم الشريعة الإسلامية لما قبلها من الشرائع</a:t>
            </a:r>
          </a:p>
        </p:txBody>
      </p:sp>
      <p:sp>
        <p:nvSpPr>
          <p:cNvPr id="93" name="شكل بيضاوي 4">
            <a:extLst>
              <a:ext uri="{FF2B5EF4-FFF2-40B4-BE49-F238E27FC236}">
                <a16:creationId xmlns:a16="http://schemas.microsoft.com/office/drawing/2014/main" id="{3460201C-E697-4E3F-9E94-16F8733EB687}"/>
              </a:ext>
            </a:extLst>
          </p:cNvPr>
          <p:cNvSpPr txBox="1"/>
          <p:nvPr/>
        </p:nvSpPr>
        <p:spPr>
          <a:xfrm>
            <a:off x="3323669" y="2912881"/>
            <a:ext cx="2160437" cy="3497345"/>
          </a:xfrm>
          <a:prstGeom prst="rect">
            <a:avLst/>
          </a:prstGeom>
          <a:solidFill>
            <a:schemeClr val="accent5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تحديد مرجعية وحيدة للناس عند الاختلاف والتنازع، وهو الإسلام</a:t>
            </a:r>
          </a:p>
        </p:txBody>
      </p:sp>
      <p:sp>
        <p:nvSpPr>
          <p:cNvPr id="94" name="شكل بيضاوي 4">
            <a:extLst>
              <a:ext uri="{FF2B5EF4-FFF2-40B4-BE49-F238E27FC236}">
                <a16:creationId xmlns:a16="http://schemas.microsoft.com/office/drawing/2014/main" id="{84EB8518-6DC6-46AD-A94C-693417A5120D}"/>
              </a:ext>
            </a:extLst>
          </p:cNvPr>
          <p:cNvSpPr txBox="1"/>
          <p:nvPr/>
        </p:nvSpPr>
        <p:spPr>
          <a:xfrm>
            <a:off x="386498" y="2912881"/>
            <a:ext cx="2160437" cy="3497345"/>
          </a:xfrm>
          <a:prstGeom prst="rect">
            <a:avLst/>
          </a:prstGeom>
          <a:solidFill>
            <a:schemeClr val="accent5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قيام الشريعة على العدل، فلا ظلم، ولا طبقية، ومحاباة لأحد</a:t>
            </a:r>
          </a:p>
        </p:txBody>
      </p:sp>
    </p:spTree>
    <p:extLst>
      <p:ext uri="{BB962C8B-B14F-4D97-AF65-F5344CB8AC3E}">
        <p14:creationId xmlns:p14="http://schemas.microsoft.com/office/powerpoint/2010/main" val="6459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1" grpId="0"/>
      <p:bldP spid="62" grpId="0" animBg="1"/>
      <p:bldP spid="92" grpId="0" animBg="1"/>
      <p:bldP spid="93" grpId="0" animBg="1"/>
      <p:bldP spid="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شكل بيضاوي 4">
            <a:extLst>
              <a:ext uri="{FF2B5EF4-FFF2-40B4-BE49-F238E27FC236}">
                <a16:creationId xmlns:a16="http://schemas.microsoft.com/office/drawing/2014/main" id="{3BE70606-0C92-4CCE-9A3F-C68D2D341E21}"/>
              </a:ext>
            </a:extLst>
          </p:cNvPr>
          <p:cNvSpPr txBox="1"/>
          <p:nvPr/>
        </p:nvSpPr>
        <p:spPr>
          <a:xfrm>
            <a:off x="386499" y="201069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لما كانت صالحة لكل زمان ومكان، أصبحت تراعي طبيعة الإنسان وواقع الحياة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37F7F715-7EDC-4BFE-840B-35224D0F727B}"/>
              </a:ext>
            </a:extLst>
          </p:cNvPr>
          <p:cNvGrpSpPr/>
          <p:nvPr/>
        </p:nvGrpSpPr>
        <p:grpSpPr>
          <a:xfrm>
            <a:off x="9525909" y="0"/>
            <a:ext cx="2409118" cy="5116262"/>
            <a:chOff x="9525909" y="0"/>
            <a:chExt cx="2409118" cy="5116262"/>
          </a:xfrm>
        </p:grpSpPr>
        <p:sp>
          <p:nvSpPr>
            <p:cNvPr id="55" name="Rectangle: Rounded Corners 58">
              <a:extLst>
                <a:ext uri="{FF2B5EF4-FFF2-40B4-BE49-F238E27FC236}">
                  <a16:creationId xmlns:a16="http://schemas.microsoft.com/office/drawing/2014/main" id="{B89F4737-5FC1-4E50-9C45-527929BB1927}"/>
                </a:ext>
              </a:extLst>
            </p:cNvPr>
            <p:cNvSpPr/>
            <p:nvPr/>
          </p:nvSpPr>
          <p:spPr>
            <a:xfrm rot="10800000">
              <a:off x="10027333" y="0"/>
              <a:ext cx="1415042" cy="402138"/>
            </a:xfrm>
            <a:prstGeom prst="roundRect">
              <a:avLst/>
            </a:prstGeom>
            <a:solidFill>
              <a:srgbClr val="F39C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6" name="Freeform: Shape 59">
              <a:extLst>
                <a:ext uri="{FF2B5EF4-FFF2-40B4-BE49-F238E27FC236}">
                  <a16:creationId xmlns:a16="http://schemas.microsoft.com/office/drawing/2014/main" id="{65AB0798-4B07-4AE7-B6BB-8576F5FAF183}"/>
                </a:ext>
              </a:extLst>
            </p:cNvPr>
            <p:cNvSpPr/>
            <p:nvPr/>
          </p:nvSpPr>
          <p:spPr>
            <a:xfrm rot="16200000" flipV="1">
              <a:off x="8859011" y="1839651"/>
              <a:ext cx="3751686" cy="1546147"/>
            </a:xfrm>
            <a:custGeom>
              <a:avLst/>
              <a:gdLst>
                <a:gd name="connsiteX0" fmla="*/ 295130 w 7518400"/>
                <a:gd name="connsiteY0" fmla="*/ 5 h 1770754"/>
                <a:gd name="connsiteX1" fmla="*/ 2977886 w 7518400"/>
                <a:gd name="connsiteY1" fmla="*/ 693647 h 1770754"/>
                <a:gd name="connsiteX2" fmla="*/ 7223270 w 7518400"/>
                <a:gd name="connsiteY2" fmla="*/ 5 h 1770754"/>
                <a:gd name="connsiteX3" fmla="*/ 7518400 w 7518400"/>
                <a:gd name="connsiteY3" fmla="*/ 295135 h 1770754"/>
                <a:gd name="connsiteX4" fmla="*/ 7518400 w 7518400"/>
                <a:gd name="connsiteY4" fmla="*/ 885377 h 1770754"/>
                <a:gd name="connsiteX5" fmla="*/ 7518400 w 7518400"/>
                <a:gd name="connsiteY5" fmla="*/ 1475619 h 1770754"/>
                <a:gd name="connsiteX6" fmla="*/ 7223270 w 7518400"/>
                <a:gd name="connsiteY6" fmla="*/ 1770749 h 1770754"/>
                <a:gd name="connsiteX7" fmla="*/ 2977886 w 7518400"/>
                <a:gd name="connsiteY7" fmla="*/ 1077107 h 1770754"/>
                <a:gd name="connsiteX8" fmla="*/ 295130 w 7518400"/>
                <a:gd name="connsiteY8" fmla="*/ 1770749 h 1770754"/>
                <a:gd name="connsiteX9" fmla="*/ 0 w 7518400"/>
                <a:gd name="connsiteY9" fmla="*/ 1475619 h 1770754"/>
                <a:gd name="connsiteX10" fmla="*/ 0 w 7518400"/>
                <a:gd name="connsiteY10" fmla="*/ 885377 h 1770754"/>
                <a:gd name="connsiteX11" fmla="*/ 0 w 7518400"/>
                <a:gd name="connsiteY11" fmla="*/ 295135 h 1770754"/>
                <a:gd name="connsiteX12" fmla="*/ 295130 w 7518400"/>
                <a:gd name="connsiteY12" fmla="*/ 5 h 1770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18400" h="1770754">
                  <a:moveTo>
                    <a:pt x="295130" y="5"/>
                  </a:moveTo>
                  <a:cubicBezTo>
                    <a:pt x="1189382" y="-2297"/>
                    <a:pt x="2083634" y="695949"/>
                    <a:pt x="2977886" y="693647"/>
                  </a:cubicBezTo>
                  <a:cubicBezTo>
                    <a:pt x="4393014" y="695949"/>
                    <a:pt x="5808142" y="-2297"/>
                    <a:pt x="7223270" y="5"/>
                  </a:cubicBezTo>
                  <a:cubicBezTo>
                    <a:pt x="7386266" y="5"/>
                    <a:pt x="7518400" y="132139"/>
                    <a:pt x="7518400" y="295135"/>
                  </a:cubicBezTo>
                  <a:lnTo>
                    <a:pt x="7518400" y="885377"/>
                  </a:lnTo>
                  <a:lnTo>
                    <a:pt x="7518400" y="1475619"/>
                  </a:lnTo>
                  <a:cubicBezTo>
                    <a:pt x="7518400" y="1638615"/>
                    <a:pt x="7386266" y="1770749"/>
                    <a:pt x="7223270" y="1770749"/>
                  </a:cubicBezTo>
                  <a:cubicBezTo>
                    <a:pt x="5808142" y="1773051"/>
                    <a:pt x="4393014" y="1074805"/>
                    <a:pt x="2977886" y="1077107"/>
                  </a:cubicBezTo>
                  <a:cubicBezTo>
                    <a:pt x="2083634" y="1074805"/>
                    <a:pt x="1189382" y="1773051"/>
                    <a:pt x="295130" y="1770749"/>
                  </a:cubicBezTo>
                  <a:cubicBezTo>
                    <a:pt x="132134" y="1770749"/>
                    <a:pt x="0" y="1638615"/>
                    <a:pt x="0" y="1475619"/>
                  </a:cubicBezTo>
                  <a:lnTo>
                    <a:pt x="0" y="885377"/>
                  </a:lnTo>
                  <a:lnTo>
                    <a:pt x="0" y="295135"/>
                  </a:lnTo>
                  <a:cubicBezTo>
                    <a:pt x="0" y="132139"/>
                    <a:pt x="132134" y="5"/>
                    <a:pt x="295130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7" name="Oval 60">
              <a:extLst>
                <a:ext uri="{FF2B5EF4-FFF2-40B4-BE49-F238E27FC236}">
                  <a16:creationId xmlns:a16="http://schemas.microsoft.com/office/drawing/2014/main" id="{172CBAA4-2C29-4B6E-8B7F-3472D79121CA}"/>
                </a:ext>
              </a:extLst>
            </p:cNvPr>
            <p:cNvSpPr/>
            <p:nvPr/>
          </p:nvSpPr>
          <p:spPr>
            <a:xfrm rot="10800000">
              <a:off x="9961780" y="3570115"/>
              <a:ext cx="1546147" cy="15461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dist="38100" dir="2700000" sx="111000" sy="111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8" name="Oval 61">
              <a:extLst>
                <a:ext uri="{FF2B5EF4-FFF2-40B4-BE49-F238E27FC236}">
                  <a16:creationId xmlns:a16="http://schemas.microsoft.com/office/drawing/2014/main" id="{4F57A560-0C1F-4421-9B3D-B96A4675C36E}"/>
                </a:ext>
              </a:extLst>
            </p:cNvPr>
            <p:cNvSpPr/>
            <p:nvPr/>
          </p:nvSpPr>
          <p:spPr>
            <a:xfrm rot="10800000">
              <a:off x="10223992" y="3832327"/>
              <a:ext cx="1021723" cy="1021723"/>
            </a:xfrm>
            <a:prstGeom prst="ellipse">
              <a:avLst/>
            </a:prstGeom>
            <a:gradFill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16200000" scaled="1"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07950" h="6350" prst="relaxedInset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9" name="Oval 62">
              <a:extLst>
                <a:ext uri="{FF2B5EF4-FFF2-40B4-BE49-F238E27FC236}">
                  <a16:creationId xmlns:a16="http://schemas.microsoft.com/office/drawing/2014/main" id="{487FB862-2322-4DB9-9243-7EBB991F099B}"/>
                </a:ext>
              </a:extLst>
            </p:cNvPr>
            <p:cNvSpPr/>
            <p:nvPr/>
          </p:nvSpPr>
          <p:spPr>
            <a:xfrm rot="10800000">
              <a:off x="9525909" y="109187"/>
              <a:ext cx="2409118" cy="2503537"/>
            </a:xfrm>
            <a:prstGeom prst="ellipse">
              <a:avLst/>
            </a:prstGeom>
            <a:gradFill flip="none" rotWithShape="1">
              <a:gsLst>
                <a:gs pos="38000">
                  <a:srgbClr val="E4EAEC"/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0" name="Freeform: Shape 63">
              <a:extLst>
                <a:ext uri="{FF2B5EF4-FFF2-40B4-BE49-F238E27FC236}">
                  <a16:creationId xmlns:a16="http://schemas.microsoft.com/office/drawing/2014/main" id="{764370DD-8686-4748-A680-197F46CD99F9}"/>
                </a:ext>
              </a:extLst>
            </p:cNvPr>
            <p:cNvSpPr/>
            <p:nvPr/>
          </p:nvSpPr>
          <p:spPr>
            <a:xfrm rot="10800000">
              <a:off x="10136690" y="0"/>
              <a:ext cx="1196328" cy="736881"/>
            </a:xfrm>
            <a:custGeom>
              <a:avLst/>
              <a:gdLst>
                <a:gd name="connsiteX0" fmla="*/ 851423 w 1702846"/>
                <a:gd name="connsiteY0" fmla="*/ 0 h 790500"/>
                <a:gd name="connsiteX1" fmla="*/ 1692240 w 1702846"/>
                <a:gd name="connsiteY1" fmla="*/ 685285 h 790500"/>
                <a:gd name="connsiteX2" fmla="*/ 1702846 w 1702846"/>
                <a:gd name="connsiteY2" fmla="*/ 790500 h 790500"/>
                <a:gd name="connsiteX3" fmla="*/ 0 w 1702846"/>
                <a:gd name="connsiteY3" fmla="*/ 790500 h 790500"/>
                <a:gd name="connsiteX4" fmla="*/ 10607 w 1702846"/>
                <a:gd name="connsiteY4" fmla="*/ 685285 h 790500"/>
                <a:gd name="connsiteX5" fmla="*/ 851423 w 1702846"/>
                <a:gd name="connsiteY5" fmla="*/ 0 h 7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2846" h="790500">
                  <a:moveTo>
                    <a:pt x="851423" y="0"/>
                  </a:moveTo>
                  <a:cubicBezTo>
                    <a:pt x="1266173" y="0"/>
                    <a:pt x="1612211" y="294194"/>
                    <a:pt x="1692240" y="685285"/>
                  </a:cubicBezTo>
                  <a:lnTo>
                    <a:pt x="1702846" y="790500"/>
                  </a:lnTo>
                  <a:lnTo>
                    <a:pt x="0" y="790500"/>
                  </a:lnTo>
                  <a:lnTo>
                    <a:pt x="10607" y="685285"/>
                  </a:lnTo>
                  <a:cubicBezTo>
                    <a:pt x="90636" y="294194"/>
                    <a:pt x="436673" y="0"/>
                    <a:pt x="851423" y="0"/>
                  </a:cubicBezTo>
                  <a:close/>
                </a:path>
              </a:pathLst>
            </a:custGeom>
            <a:solidFill>
              <a:srgbClr val="F1C40F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61" name="شكل بيضاوي 4">
            <a:extLst>
              <a:ext uri="{FF2B5EF4-FFF2-40B4-BE49-F238E27FC236}">
                <a16:creationId xmlns:a16="http://schemas.microsoft.com/office/drawing/2014/main" id="{32F96F63-C203-4C3E-A2E0-E5FF1E2291AE}"/>
              </a:ext>
            </a:extLst>
          </p:cNvPr>
          <p:cNvSpPr txBox="1"/>
          <p:nvPr/>
        </p:nvSpPr>
        <p:spPr>
          <a:xfrm>
            <a:off x="9525909" y="999093"/>
            <a:ext cx="2409118" cy="107419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خامسًا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إمكان تطبيقها</a:t>
            </a:r>
          </a:p>
        </p:txBody>
      </p:sp>
      <p:sp>
        <p:nvSpPr>
          <p:cNvPr id="62" name="شكل بيضاوي 4">
            <a:extLst>
              <a:ext uri="{FF2B5EF4-FFF2-40B4-BE49-F238E27FC236}">
                <a16:creationId xmlns:a16="http://schemas.microsoft.com/office/drawing/2014/main" id="{F290013C-28D3-46D3-AACC-B5C470CDDFA4}"/>
              </a:ext>
            </a:extLst>
          </p:cNvPr>
          <p:cNvSpPr txBox="1"/>
          <p:nvPr/>
        </p:nvSpPr>
        <p:spPr>
          <a:xfrm>
            <a:off x="386499" y="2073283"/>
            <a:ext cx="8034779" cy="839599"/>
          </a:xfrm>
          <a:prstGeom prst="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أهم مظاهر إمكانية تطبيقها</a:t>
            </a:r>
          </a:p>
        </p:txBody>
      </p:sp>
      <p:sp>
        <p:nvSpPr>
          <p:cNvPr id="92" name="شكل بيضاوي 4">
            <a:extLst>
              <a:ext uri="{FF2B5EF4-FFF2-40B4-BE49-F238E27FC236}">
                <a16:creationId xmlns:a16="http://schemas.microsoft.com/office/drawing/2014/main" id="{C7716A2C-DD79-42E8-BC24-03BAEE44E045}"/>
              </a:ext>
            </a:extLst>
          </p:cNvPr>
          <p:cNvSpPr txBox="1"/>
          <p:nvPr/>
        </p:nvSpPr>
        <p:spPr>
          <a:xfrm>
            <a:off x="7016620" y="2912881"/>
            <a:ext cx="1404657" cy="3497345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قيام العقيدة الإسلامية على الحقائق واليقينيات، ونبذ الأوهام والخرافات</a:t>
            </a:r>
          </a:p>
        </p:txBody>
      </p:sp>
      <p:sp>
        <p:nvSpPr>
          <p:cNvPr id="93" name="شكل بيضاوي 4">
            <a:extLst>
              <a:ext uri="{FF2B5EF4-FFF2-40B4-BE49-F238E27FC236}">
                <a16:creationId xmlns:a16="http://schemas.microsoft.com/office/drawing/2014/main" id="{3460201C-E697-4E3F-9E94-16F8733EB687}"/>
              </a:ext>
            </a:extLst>
          </p:cNvPr>
          <p:cNvSpPr txBox="1"/>
          <p:nvPr/>
        </p:nvSpPr>
        <p:spPr>
          <a:xfrm>
            <a:off x="5359091" y="2912881"/>
            <a:ext cx="1404657" cy="3497345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تناسب التكاليف الشرعية الطاقة البشرية وطبيعتها</a:t>
            </a:r>
          </a:p>
        </p:txBody>
      </p:sp>
      <p:sp>
        <p:nvSpPr>
          <p:cNvPr id="94" name="شكل بيضاوي 4">
            <a:extLst>
              <a:ext uri="{FF2B5EF4-FFF2-40B4-BE49-F238E27FC236}">
                <a16:creationId xmlns:a16="http://schemas.microsoft.com/office/drawing/2014/main" id="{84EB8518-6DC6-46AD-A94C-693417A5120D}"/>
              </a:ext>
            </a:extLst>
          </p:cNvPr>
          <p:cNvSpPr txBox="1"/>
          <p:nvPr/>
        </p:nvSpPr>
        <p:spPr>
          <a:xfrm>
            <a:off x="3701560" y="2912881"/>
            <a:ext cx="1404657" cy="3497345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تراعي اختلاف الأحوال، كالصحة والمرض، والحضر والسفر</a:t>
            </a:r>
          </a:p>
        </p:txBody>
      </p:sp>
      <p:sp>
        <p:nvSpPr>
          <p:cNvPr id="15" name="شكل بيضاوي 4">
            <a:extLst>
              <a:ext uri="{FF2B5EF4-FFF2-40B4-BE49-F238E27FC236}">
                <a16:creationId xmlns:a16="http://schemas.microsoft.com/office/drawing/2014/main" id="{370F6875-79AD-4673-BD58-D32FF0ED8B15}"/>
              </a:ext>
            </a:extLst>
          </p:cNvPr>
          <p:cNvSpPr txBox="1"/>
          <p:nvPr/>
        </p:nvSpPr>
        <p:spPr>
          <a:xfrm>
            <a:off x="2044029" y="2912881"/>
            <a:ext cx="1404657" cy="3497345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شمولها لكل مجالات الحياة</a:t>
            </a:r>
          </a:p>
        </p:txBody>
      </p:sp>
      <p:sp>
        <p:nvSpPr>
          <p:cNvPr id="16" name="شكل بيضاوي 4">
            <a:extLst>
              <a:ext uri="{FF2B5EF4-FFF2-40B4-BE49-F238E27FC236}">
                <a16:creationId xmlns:a16="http://schemas.microsoft.com/office/drawing/2014/main" id="{13123736-96A5-4CDB-9887-9501FC4AAFEF}"/>
              </a:ext>
            </a:extLst>
          </p:cNvPr>
          <p:cNvSpPr txBox="1"/>
          <p:nvPr/>
        </p:nvSpPr>
        <p:spPr>
          <a:xfrm>
            <a:off x="386498" y="2912881"/>
            <a:ext cx="1404657" cy="3497345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6000" tIns="36000" rIns="36000" bIns="3600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ترتيب الجزاء على التكاليف الشرعية عند القيام بها، أو إهمالها</a:t>
            </a:r>
          </a:p>
        </p:txBody>
      </p:sp>
    </p:spTree>
    <p:extLst>
      <p:ext uri="{BB962C8B-B14F-4D97-AF65-F5344CB8AC3E}">
        <p14:creationId xmlns:p14="http://schemas.microsoft.com/office/powerpoint/2010/main" val="375516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1" grpId="0"/>
      <p:bldP spid="62" grpId="0" animBg="1"/>
      <p:bldP spid="92" grpId="0" animBg="1"/>
      <p:bldP spid="93" grpId="0" animBg="1"/>
      <p:bldP spid="9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شكل بيضاوي 4">
            <a:extLst>
              <a:ext uri="{FF2B5EF4-FFF2-40B4-BE49-F238E27FC236}">
                <a16:creationId xmlns:a16="http://schemas.microsoft.com/office/drawing/2014/main" id="{3BE70606-0C92-4CCE-9A3F-C68D2D341E21}"/>
              </a:ext>
            </a:extLst>
          </p:cNvPr>
          <p:cNvSpPr txBox="1"/>
          <p:nvPr/>
        </p:nvSpPr>
        <p:spPr>
          <a:xfrm>
            <a:off x="386499" y="1360955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الشريعة الإسلامية دستور أخلاق، ومنهج تربية، لترفع قدر الإنسان الذي كرمه ربه بتكليفه لحمل الرسالة الإيمانية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37F7F715-7EDC-4BFE-840B-35224D0F727B}"/>
              </a:ext>
            </a:extLst>
          </p:cNvPr>
          <p:cNvGrpSpPr/>
          <p:nvPr/>
        </p:nvGrpSpPr>
        <p:grpSpPr>
          <a:xfrm>
            <a:off x="9525909" y="0"/>
            <a:ext cx="2409118" cy="5116262"/>
            <a:chOff x="9525909" y="0"/>
            <a:chExt cx="2409118" cy="5116262"/>
          </a:xfrm>
        </p:grpSpPr>
        <p:sp>
          <p:nvSpPr>
            <p:cNvPr id="55" name="Rectangle: Rounded Corners 58">
              <a:extLst>
                <a:ext uri="{FF2B5EF4-FFF2-40B4-BE49-F238E27FC236}">
                  <a16:creationId xmlns:a16="http://schemas.microsoft.com/office/drawing/2014/main" id="{B89F4737-5FC1-4E50-9C45-527929BB1927}"/>
                </a:ext>
              </a:extLst>
            </p:cNvPr>
            <p:cNvSpPr/>
            <p:nvPr/>
          </p:nvSpPr>
          <p:spPr>
            <a:xfrm rot="10800000">
              <a:off x="10027333" y="0"/>
              <a:ext cx="1415042" cy="402138"/>
            </a:xfrm>
            <a:prstGeom prst="roundRect">
              <a:avLst/>
            </a:prstGeom>
            <a:solidFill>
              <a:srgbClr val="F39C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6" name="Freeform: Shape 59">
              <a:extLst>
                <a:ext uri="{FF2B5EF4-FFF2-40B4-BE49-F238E27FC236}">
                  <a16:creationId xmlns:a16="http://schemas.microsoft.com/office/drawing/2014/main" id="{65AB0798-4B07-4AE7-B6BB-8576F5FAF183}"/>
                </a:ext>
              </a:extLst>
            </p:cNvPr>
            <p:cNvSpPr/>
            <p:nvPr/>
          </p:nvSpPr>
          <p:spPr>
            <a:xfrm rot="16200000" flipV="1">
              <a:off x="8859011" y="1839651"/>
              <a:ext cx="3751686" cy="1546147"/>
            </a:xfrm>
            <a:custGeom>
              <a:avLst/>
              <a:gdLst>
                <a:gd name="connsiteX0" fmla="*/ 295130 w 7518400"/>
                <a:gd name="connsiteY0" fmla="*/ 5 h 1770754"/>
                <a:gd name="connsiteX1" fmla="*/ 2977886 w 7518400"/>
                <a:gd name="connsiteY1" fmla="*/ 693647 h 1770754"/>
                <a:gd name="connsiteX2" fmla="*/ 7223270 w 7518400"/>
                <a:gd name="connsiteY2" fmla="*/ 5 h 1770754"/>
                <a:gd name="connsiteX3" fmla="*/ 7518400 w 7518400"/>
                <a:gd name="connsiteY3" fmla="*/ 295135 h 1770754"/>
                <a:gd name="connsiteX4" fmla="*/ 7518400 w 7518400"/>
                <a:gd name="connsiteY4" fmla="*/ 885377 h 1770754"/>
                <a:gd name="connsiteX5" fmla="*/ 7518400 w 7518400"/>
                <a:gd name="connsiteY5" fmla="*/ 1475619 h 1770754"/>
                <a:gd name="connsiteX6" fmla="*/ 7223270 w 7518400"/>
                <a:gd name="connsiteY6" fmla="*/ 1770749 h 1770754"/>
                <a:gd name="connsiteX7" fmla="*/ 2977886 w 7518400"/>
                <a:gd name="connsiteY7" fmla="*/ 1077107 h 1770754"/>
                <a:gd name="connsiteX8" fmla="*/ 295130 w 7518400"/>
                <a:gd name="connsiteY8" fmla="*/ 1770749 h 1770754"/>
                <a:gd name="connsiteX9" fmla="*/ 0 w 7518400"/>
                <a:gd name="connsiteY9" fmla="*/ 1475619 h 1770754"/>
                <a:gd name="connsiteX10" fmla="*/ 0 w 7518400"/>
                <a:gd name="connsiteY10" fmla="*/ 885377 h 1770754"/>
                <a:gd name="connsiteX11" fmla="*/ 0 w 7518400"/>
                <a:gd name="connsiteY11" fmla="*/ 295135 h 1770754"/>
                <a:gd name="connsiteX12" fmla="*/ 295130 w 7518400"/>
                <a:gd name="connsiteY12" fmla="*/ 5 h 1770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18400" h="1770754">
                  <a:moveTo>
                    <a:pt x="295130" y="5"/>
                  </a:moveTo>
                  <a:cubicBezTo>
                    <a:pt x="1189382" y="-2297"/>
                    <a:pt x="2083634" y="695949"/>
                    <a:pt x="2977886" y="693647"/>
                  </a:cubicBezTo>
                  <a:cubicBezTo>
                    <a:pt x="4393014" y="695949"/>
                    <a:pt x="5808142" y="-2297"/>
                    <a:pt x="7223270" y="5"/>
                  </a:cubicBezTo>
                  <a:cubicBezTo>
                    <a:pt x="7386266" y="5"/>
                    <a:pt x="7518400" y="132139"/>
                    <a:pt x="7518400" y="295135"/>
                  </a:cubicBezTo>
                  <a:lnTo>
                    <a:pt x="7518400" y="885377"/>
                  </a:lnTo>
                  <a:lnTo>
                    <a:pt x="7518400" y="1475619"/>
                  </a:lnTo>
                  <a:cubicBezTo>
                    <a:pt x="7518400" y="1638615"/>
                    <a:pt x="7386266" y="1770749"/>
                    <a:pt x="7223270" y="1770749"/>
                  </a:cubicBezTo>
                  <a:cubicBezTo>
                    <a:pt x="5808142" y="1773051"/>
                    <a:pt x="4393014" y="1074805"/>
                    <a:pt x="2977886" y="1077107"/>
                  </a:cubicBezTo>
                  <a:cubicBezTo>
                    <a:pt x="2083634" y="1074805"/>
                    <a:pt x="1189382" y="1773051"/>
                    <a:pt x="295130" y="1770749"/>
                  </a:cubicBezTo>
                  <a:cubicBezTo>
                    <a:pt x="132134" y="1770749"/>
                    <a:pt x="0" y="1638615"/>
                    <a:pt x="0" y="1475619"/>
                  </a:cubicBezTo>
                  <a:lnTo>
                    <a:pt x="0" y="885377"/>
                  </a:lnTo>
                  <a:lnTo>
                    <a:pt x="0" y="295135"/>
                  </a:lnTo>
                  <a:cubicBezTo>
                    <a:pt x="0" y="132139"/>
                    <a:pt x="132134" y="5"/>
                    <a:pt x="295130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7" name="Oval 60">
              <a:extLst>
                <a:ext uri="{FF2B5EF4-FFF2-40B4-BE49-F238E27FC236}">
                  <a16:creationId xmlns:a16="http://schemas.microsoft.com/office/drawing/2014/main" id="{172CBAA4-2C29-4B6E-8B7F-3472D79121CA}"/>
                </a:ext>
              </a:extLst>
            </p:cNvPr>
            <p:cNvSpPr/>
            <p:nvPr/>
          </p:nvSpPr>
          <p:spPr>
            <a:xfrm rot="10800000">
              <a:off x="9961780" y="3570115"/>
              <a:ext cx="1546147" cy="15461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dist="38100" dir="2700000" sx="111000" sy="111000" algn="tl" rotWithShape="0">
                <a:schemeClr val="tx1">
                  <a:lumMod val="65000"/>
                  <a:lumOff val="3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8" name="Oval 61">
              <a:extLst>
                <a:ext uri="{FF2B5EF4-FFF2-40B4-BE49-F238E27FC236}">
                  <a16:creationId xmlns:a16="http://schemas.microsoft.com/office/drawing/2014/main" id="{4F57A560-0C1F-4421-9B3D-B96A4675C36E}"/>
                </a:ext>
              </a:extLst>
            </p:cNvPr>
            <p:cNvSpPr/>
            <p:nvPr/>
          </p:nvSpPr>
          <p:spPr>
            <a:xfrm rot="10800000">
              <a:off x="10223992" y="3832327"/>
              <a:ext cx="1021723" cy="1021723"/>
            </a:xfrm>
            <a:prstGeom prst="ellipse">
              <a:avLst/>
            </a:prstGeom>
            <a:gradFill>
              <a:gsLst>
                <a:gs pos="0">
                  <a:srgbClr val="F39C12"/>
                </a:gs>
                <a:gs pos="100000">
                  <a:srgbClr val="F1C40F"/>
                </a:gs>
              </a:gsLst>
              <a:lin ang="16200000" scaled="1"/>
            </a:gradFill>
            <a:ln>
              <a:noFill/>
            </a:ln>
            <a:effectLst>
              <a:outerShdw blurRad="3810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107950" h="6350" prst="relaxedInset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9" name="Oval 62">
              <a:extLst>
                <a:ext uri="{FF2B5EF4-FFF2-40B4-BE49-F238E27FC236}">
                  <a16:creationId xmlns:a16="http://schemas.microsoft.com/office/drawing/2014/main" id="{487FB862-2322-4DB9-9243-7EBB991F099B}"/>
                </a:ext>
              </a:extLst>
            </p:cNvPr>
            <p:cNvSpPr/>
            <p:nvPr/>
          </p:nvSpPr>
          <p:spPr>
            <a:xfrm rot="10800000">
              <a:off x="9525909" y="109187"/>
              <a:ext cx="2409118" cy="2503537"/>
            </a:xfrm>
            <a:prstGeom prst="ellipse">
              <a:avLst/>
            </a:prstGeom>
            <a:gradFill flip="none" rotWithShape="1">
              <a:gsLst>
                <a:gs pos="38000">
                  <a:srgbClr val="E4EAEC"/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3810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0" name="Freeform: Shape 63">
              <a:extLst>
                <a:ext uri="{FF2B5EF4-FFF2-40B4-BE49-F238E27FC236}">
                  <a16:creationId xmlns:a16="http://schemas.microsoft.com/office/drawing/2014/main" id="{764370DD-8686-4748-A680-197F46CD99F9}"/>
                </a:ext>
              </a:extLst>
            </p:cNvPr>
            <p:cNvSpPr/>
            <p:nvPr/>
          </p:nvSpPr>
          <p:spPr>
            <a:xfrm rot="10800000">
              <a:off x="10136690" y="0"/>
              <a:ext cx="1196328" cy="736881"/>
            </a:xfrm>
            <a:custGeom>
              <a:avLst/>
              <a:gdLst>
                <a:gd name="connsiteX0" fmla="*/ 851423 w 1702846"/>
                <a:gd name="connsiteY0" fmla="*/ 0 h 790500"/>
                <a:gd name="connsiteX1" fmla="*/ 1692240 w 1702846"/>
                <a:gd name="connsiteY1" fmla="*/ 685285 h 790500"/>
                <a:gd name="connsiteX2" fmla="*/ 1702846 w 1702846"/>
                <a:gd name="connsiteY2" fmla="*/ 790500 h 790500"/>
                <a:gd name="connsiteX3" fmla="*/ 0 w 1702846"/>
                <a:gd name="connsiteY3" fmla="*/ 790500 h 790500"/>
                <a:gd name="connsiteX4" fmla="*/ 10607 w 1702846"/>
                <a:gd name="connsiteY4" fmla="*/ 685285 h 790500"/>
                <a:gd name="connsiteX5" fmla="*/ 851423 w 1702846"/>
                <a:gd name="connsiteY5" fmla="*/ 0 h 7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2846" h="790500">
                  <a:moveTo>
                    <a:pt x="851423" y="0"/>
                  </a:moveTo>
                  <a:cubicBezTo>
                    <a:pt x="1266173" y="0"/>
                    <a:pt x="1612211" y="294194"/>
                    <a:pt x="1692240" y="685285"/>
                  </a:cubicBezTo>
                  <a:lnTo>
                    <a:pt x="1702846" y="790500"/>
                  </a:lnTo>
                  <a:lnTo>
                    <a:pt x="0" y="790500"/>
                  </a:lnTo>
                  <a:lnTo>
                    <a:pt x="10607" y="685285"/>
                  </a:lnTo>
                  <a:cubicBezTo>
                    <a:pt x="90636" y="294194"/>
                    <a:pt x="436673" y="0"/>
                    <a:pt x="851423" y="0"/>
                  </a:cubicBezTo>
                  <a:close/>
                </a:path>
              </a:pathLst>
            </a:custGeom>
            <a:solidFill>
              <a:srgbClr val="F1C40F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61" name="شكل بيضاوي 4">
            <a:extLst>
              <a:ext uri="{FF2B5EF4-FFF2-40B4-BE49-F238E27FC236}">
                <a16:creationId xmlns:a16="http://schemas.microsoft.com/office/drawing/2014/main" id="{32F96F63-C203-4C3E-A2E0-E5FF1E2291AE}"/>
              </a:ext>
            </a:extLst>
          </p:cNvPr>
          <p:cNvSpPr txBox="1"/>
          <p:nvPr/>
        </p:nvSpPr>
        <p:spPr>
          <a:xfrm>
            <a:off x="9525909" y="999093"/>
            <a:ext cx="2409118" cy="107419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سادسًا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ثقافة أخلاقية</a:t>
            </a:r>
          </a:p>
        </p:txBody>
      </p:sp>
      <p:sp>
        <p:nvSpPr>
          <p:cNvPr id="17" name="شكل بيضاوي 4">
            <a:extLst>
              <a:ext uri="{FF2B5EF4-FFF2-40B4-BE49-F238E27FC236}">
                <a16:creationId xmlns:a16="http://schemas.microsoft.com/office/drawing/2014/main" id="{0B66BBDF-39C2-4F63-9AAF-A183442C2832}"/>
              </a:ext>
            </a:extLst>
          </p:cNvPr>
          <p:cNvSpPr txBox="1"/>
          <p:nvPr/>
        </p:nvSpPr>
        <p:spPr>
          <a:xfrm>
            <a:off x="386499" y="4854051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قال ابن القيم: (الدين كل هو الخلق، فمن زاد عليك في الخلق، فقد زاد عليك في الدين).</a:t>
            </a:r>
          </a:p>
        </p:txBody>
      </p:sp>
      <p:sp>
        <p:nvSpPr>
          <p:cNvPr id="18" name="شكل بيضاوي 4">
            <a:extLst>
              <a:ext uri="{FF2B5EF4-FFF2-40B4-BE49-F238E27FC236}">
                <a16:creationId xmlns:a16="http://schemas.microsoft.com/office/drawing/2014/main" id="{369A20D9-2AE4-4004-8D72-C76B1C721178}"/>
              </a:ext>
            </a:extLst>
          </p:cNvPr>
          <p:cNvSpPr txBox="1"/>
          <p:nvPr/>
        </p:nvSpPr>
        <p:spPr>
          <a:xfrm>
            <a:off x="386499" y="3107503"/>
            <a:ext cx="8034779" cy="155231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2000" tIns="0" rIns="72000" bIns="0" numCol="1" spcCol="1270" anchor="ctr" anchorCtr="1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728653">
                    <a:lumMod val="75000"/>
                  </a:srgb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قال صلى الله عليه وسلم: (إنما بعثت لأتمم صالح الأخلاق)</a:t>
            </a:r>
          </a:p>
        </p:txBody>
      </p:sp>
    </p:spTree>
    <p:extLst>
      <p:ext uri="{BB962C8B-B14F-4D97-AF65-F5344CB8AC3E}">
        <p14:creationId xmlns:p14="http://schemas.microsoft.com/office/powerpoint/2010/main" val="28856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1" grpId="0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9">
            <a:extLst>
              <a:ext uri="{FF2B5EF4-FFF2-40B4-BE49-F238E27FC236}">
                <a16:creationId xmlns:a16="http://schemas.microsoft.com/office/drawing/2014/main" id="{5D9373C7-A847-4005-9CE4-58140EBD5B58}"/>
              </a:ext>
            </a:extLst>
          </p:cNvPr>
          <p:cNvSpPr/>
          <p:nvPr/>
        </p:nvSpPr>
        <p:spPr>
          <a:xfrm flipH="1">
            <a:off x="8427020" y="161603"/>
            <a:ext cx="4121101" cy="803545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Rectangle: Rounded Corners 20">
            <a:extLst>
              <a:ext uri="{FF2B5EF4-FFF2-40B4-BE49-F238E27FC236}">
                <a16:creationId xmlns:a16="http://schemas.microsoft.com/office/drawing/2014/main" id="{6AD73C5E-F638-48B1-9B68-7596BC04A638}"/>
              </a:ext>
            </a:extLst>
          </p:cNvPr>
          <p:cNvSpPr/>
          <p:nvPr/>
        </p:nvSpPr>
        <p:spPr>
          <a:xfrm flipH="1">
            <a:off x="7158181" y="128097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Oval 59">
            <a:extLst>
              <a:ext uri="{FF2B5EF4-FFF2-40B4-BE49-F238E27FC236}">
                <a16:creationId xmlns:a16="http://schemas.microsoft.com/office/drawing/2014/main" id="{3404A66A-7469-4356-86BA-DDF5B2EE3264}"/>
              </a:ext>
            </a:extLst>
          </p:cNvPr>
          <p:cNvSpPr/>
          <p:nvPr/>
        </p:nvSpPr>
        <p:spPr>
          <a:xfrm flipH="1">
            <a:off x="11387315" y="136079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1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7" name="TextBox 94">
            <a:extLst>
              <a:ext uri="{FF2B5EF4-FFF2-40B4-BE49-F238E27FC236}">
                <a16:creationId xmlns:a16="http://schemas.microsoft.com/office/drawing/2014/main" id="{C5398FB9-A9D2-4816-AB50-670987DA2B8E}"/>
              </a:ext>
            </a:extLst>
          </p:cNvPr>
          <p:cNvSpPr txBox="1"/>
          <p:nvPr/>
        </p:nvSpPr>
        <p:spPr>
          <a:xfrm flipH="1">
            <a:off x="8659486" y="284286"/>
            <a:ext cx="3216609" cy="5847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rPr>
              <a:t>مراجعة الوحدة الثالثة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itional Arabic" panose="02020603050405020304" pitchFamily="18" charset="-78"/>
              <a:ea typeface="Open Sans Condensed Light" panose="020B0306030504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8" name="TextBox 95">
            <a:extLst>
              <a:ext uri="{FF2B5EF4-FFF2-40B4-BE49-F238E27FC236}">
                <a16:creationId xmlns:a16="http://schemas.microsoft.com/office/drawing/2014/main" id="{FB7AC9FA-463E-4A22-8A21-604A18296478}"/>
              </a:ext>
            </a:extLst>
          </p:cNvPr>
          <p:cNvSpPr txBox="1"/>
          <p:nvPr/>
        </p:nvSpPr>
        <p:spPr>
          <a:xfrm flipH="1">
            <a:off x="7296726" y="1399924"/>
            <a:ext cx="4002137" cy="442035"/>
          </a:xfrm>
          <a:prstGeom prst="rect">
            <a:avLst/>
          </a:prstGeom>
          <a:noFill/>
        </p:spPr>
        <p:txBody>
          <a:bodyPr wrap="square" lIns="0" tIns="36000" rIns="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أجل خصائص الثقافة الإسلامية: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Rectangle: Rounded Corners 20">
            <a:extLst>
              <a:ext uri="{FF2B5EF4-FFF2-40B4-BE49-F238E27FC236}">
                <a16:creationId xmlns:a16="http://schemas.microsoft.com/office/drawing/2014/main" id="{501D248F-86B4-4D18-B596-CCA3B672F3DB}"/>
              </a:ext>
            </a:extLst>
          </p:cNvPr>
          <p:cNvSpPr/>
          <p:nvPr/>
        </p:nvSpPr>
        <p:spPr>
          <a:xfrm flipH="1">
            <a:off x="4987640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الربانية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888D0F9F-5BFE-4C3C-9188-9F3F2CFC9F71}"/>
              </a:ext>
            </a:extLst>
          </p:cNvPr>
          <p:cNvSpPr/>
          <p:nvPr/>
        </p:nvSpPr>
        <p:spPr>
          <a:xfrm flipH="1">
            <a:off x="2867894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صلاحية الزمان والمكان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2" name="Rectangle: Rounded Corners 20">
            <a:extLst>
              <a:ext uri="{FF2B5EF4-FFF2-40B4-BE49-F238E27FC236}">
                <a16:creationId xmlns:a16="http://schemas.microsoft.com/office/drawing/2014/main" id="{F966E1B3-0A2C-4651-9D1A-4D5BAF7C4E85}"/>
              </a:ext>
            </a:extLst>
          </p:cNvPr>
          <p:cNvSpPr/>
          <p:nvPr/>
        </p:nvSpPr>
        <p:spPr>
          <a:xfrm flipH="1">
            <a:off x="748149" y="128097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الوسطية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3" name="Rectangle: Rounded Corners 20">
            <a:extLst>
              <a:ext uri="{FF2B5EF4-FFF2-40B4-BE49-F238E27FC236}">
                <a16:creationId xmlns:a16="http://schemas.microsoft.com/office/drawing/2014/main" id="{D2A3FF21-BC5A-476C-A76E-A54E654AB62D}"/>
              </a:ext>
            </a:extLst>
          </p:cNvPr>
          <p:cNvSpPr/>
          <p:nvPr/>
        </p:nvSpPr>
        <p:spPr>
          <a:xfrm flipH="1">
            <a:off x="7158181" y="216709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Oval 59">
            <a:extLst>
              <a:ext uri="{FF2B5EF4-FFF2-40B4-BE49-F238E27FC236}">
                <a16:creationId xmlns:a16="http://schemas.microsoft.com/office/drawing/2014/main" id="{FD8D800C-3969-4897-A1FA-1C7E97DE7E70}"/>
              </a:ext>
            </a:extLst>
          </p:cNvPr>
          <p:cNvSpPr/>
          <p:nvPr/>
        </p:nvSpPr>
        <p:spPr>
          <a:xfrm flipH="1">
            <a:off x="11387315" y="224691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2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5" name="TextBox 95">
            <a:extLst>
              <a:ext uri="{FF2B5EF4-FFF2-40B4-BE49-F238E27FC236}">
                <a16:creationId xmlns:a16="http://schemas.microsoft.com/office/drawing/2014/main" id="{B42CCF77-28D1-4A0C-995A-543E1F9545A2}"/>
              </a:ext>
            </a:extLst>
          </p:cNvPr>
          <p:cNvSpPr txBox="1"/>
          <p:nvPr/>
        </p:nvSpPr>
        <p:spPr>
          <a:xfrm flipH="1">
            <a:off x="7296726" y="2273344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الفطرة التي فطر الله الناس عليها: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6" name="Rectangle: Rounded Corners 20">
            <a:extLst>
              <a:ext uri="{FF2B5EF4-FFF2-40B4-BE49-F238E27FC236}">
                <a16:creationId xmlns:a16="http://schemas.microsoft.com/office/drawing/2014/main" id="{4D41CDA6-10A2-4F97-BB2A-5547048C86CB}"/>
              </a:ext>
            </a:extLst>
          </p:cNvPr>
          <p:cNvSpPr/>
          <p:nvPr/>
        </p:nvSpPr>
        <p:spPr>
          <a:xfrm flipH="1">
            <a:off x="4987640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التوحيد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7" name="Rectangle: Rounded Corners 20">
            <a:extLst>
              <a:ext uri="{FF2B5EF4-FFF2-40B4-BE49-F238E27FC236}">
                <a16:creationId xmlns:a16="http://schemas.microsoft.com/office/drawing/2014/main" id="{0789AFB1-B1D8-45E2-BBB6-C93093329E4D}"/>
              </a:ext>
            </a:extLst>
          </p:cNvPr>
          <p:cNvSpPr/>
          <p:nvPr/>
        </p:nvSpPr>
        <p:spPr>
          <a:xfrm flipH="1">
            <a:off x="2867894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الأخلاق الحسنة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8" name="Rectangle: Rounded Corners 20">
            <a:extLst>
              <a:ext uri="{FF2B5EF4-FFF2-40B4-BE49-F238E27FC236}">
                <a16:creationId xmlns:a16="http://schemas.microsoft.com/office/drawing/2014/main" id="{7A7D58E4-DDD2-46CF-B565-1EE13D060349}"/>
              </a:ext>
            </a:extLst>
          </p:cNvPr>
          <p:cNvSpPr/>
          <p:nvPr/>
        </p:nvSpPr>
        <p:spPr>
          <a:xfrm flipH="1">
            <a:off x="748149" y="216709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الوسطية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19" name="Rectangle: Rounded Corners 20">
            <a:extLst>
              <a:ext uri="{FF2B5EF4-FFF2-40B4-BE49-F238E27FC236}">
                <a16:creationId xmlns:a16="http://schemas.microsoft.com/office/drawing/2014/main" id="{82255A3B-E00A-4A44-B33F-B6F8C7F617D5}"/>
              </a:ext>
            </a:extLst>
          </p:cNvPr>
          <p:cNvSpPr/>
          <p:nvPr/>
        </p:nvSpPr>
        <p:spPr>
          <a:xfrm flipH="1">
            <a:off x="7158181" y="305321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0" name="Oval 59">
            <a:extLst>
              <a:ext uri="{FF2B5EF4-FFF2-40B4-BE49-F238E27FC236}">
                <a16:creationId xmlns:a16="http://schemas.microsoft.com/office/drawing/2014/main" id="{B74212B0-FA6A-4DBD-A578-34A4EA29DBF0}"/>
              </a:ext>
            </a:extLst>
          </p:cNvPr>
          <p:cNvSpPr/>
          <p:nvPr/>
        </p:nvSpPr>
        <p:spPr>
          <a:xfrm flipH="1">
            <a:off x="11387315" y="313303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3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1" name="TextBox 95">
            <a:extLst>
              <a:ext uri="{FF2B5EF4-FFF2-40B4-BE49-F238E27FC236}">
                <a16:creationId xmlns:a16="http://schemas.microsoft.com/office/drawing/2014/main" id="{D798B284-8726-4202-B68C-62B9EDC4BF2B}"/>
              </a:ext>
            </a:extLst>
          </p:cNvPr>
          <p:cNvSpPr txBox="1"/>
          <p:nvPr/>
        </p:nvSpPr>
        <p:spPr>
          <a:xfrm flipH="1">
            <a:off x="7296726" y="3159464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الخطاب الشرعي موجه إلى: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2" name="Rectangle: Rounded Corners 20">
            <a:extLst>
              <a:ext uri="{FF2B5EF4-FFF2-40B4-BE49-F238E27FC236}">
                <a16:creationId xmlns:a16="http://schemas.microsoft.com/office/drawing/2014/main" id="{9CE6B8D3-17BF-4919-954C-75AC611A60F7}"/>
              </a:ext>
            </a:extLst>
          </p:cNvPr>
          <p:cNvSpPr/>
          <p:nvPr/>
        </p:nvSpPr>
        <p:spPr>
          <a:xfrm flipH="1">
            <a:off x="748149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الجن والإنس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3" name="Rectangle: Rounded Corners 20">
            <a:extLst>
              <a:ext uri="{FF2B5EF4-FFF2-40B4-BE49-F238E27FC236}">
                <a16:creationId xmlns:a16="http://schemas.microsoft.com/office/drawing/2014/main" id="{158D36F5-AEF2-448B-BB1A-83CF1BC7233C}"/>
              </a:ext>
            </a:extLst>
          </p:cNvPr>
          <p:cNvSpPr/>
          <p:nvPr/>
        </p:nvSpPr>
        <p:spPr>
          <a:xfrm flipH="1">
            <a:off x="2867894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الإنس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4" name="Rectangle: Rounded Corners 20">
            <a:extLst>
              <a:ext uri="{FF2B5EF4-FFF2-40B4-BE49-F238E27FC236}">
                <a16:creationId xmlns:a16="http://schemas.microsoft.com/office/drawing/2014/main" id="{D2C76D7C-92C9-4BA6-A373-F70062A20445}"/>
              </a:ext>
            </a:extLst>
          </p:cNvPr>
          <p:cNvSpPr/>
          <p:nvPr/>
        </p:nvSpPr>
        <p:spPr>
          <a:xfrm flipH="1">
            <a:off x="4987640" y="305321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الجن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5" name="Rectangle: Rounded Corners 20">
            <a:extLst>
              <a:ext uri="{FF2B5EF4-FFF2-40B4-BE49-F238E27FC236}">
                <a16:creationId xmlns:a16="http://schemas.microsoft.com/office/drawing/2014/main" id="{CDC5B8F8-739B-4015-A15B-D5CEBDD83B45}"/>
              </a:ext>
            </a:extLst>
          </p:cNvPr>
          <p:cNvSpPr/>
          <p:nvPr/>
        </p:nvSpPr>
        <p:spPr>
          <a:xfrm flipH="1">
            <a:off x="7158181" y="393933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6" name="Oval 59">
            <a:extLst>
              <a:ext uri="{FF2B5EF4-FFF2-40B4-BE49-F238E27FC236}">
                <a16:creationId xmlns:a16="http://schemas.microsoft.com/office/drawing/2014/main" id="{40C7120C-E977-4A33-93D8-3A4D58F6742C}"/>
              </a:ext>
            </a:extLst>
          </p:cNvPr>
          <p:cNvSpPr/>
          <p:nvPr/>
        </p:nvSpPr>
        <p:spPr>
          <a:xfrm flipH="1">
            <a:off x="11387315" y="401915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4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7" name="TextBox 95">
            <a:extLst>
              <a:ext uri="{FF2B5EF4-FFF2-40B4-BE49-F238E27FC236}">
                <a16:creationId xmlns:a16="http://schemas.microsoft.com/office/drawing/2014/main" id="{87F6C4A5-2346-44ED-A8FF-BFA4C368A2F4}"/>
              </a:ext>
            </a:extLst>
          </p:cNvPr>
          <p:cNvSpPr txBox="1"/>
          <p:nvPr/>
        </p:nvSpPr>
        <p:spPr>
          <a:xfrm flipH="1">
            <a:off x="7296726" y="4042895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فسر النبي صلى الله عليه وسلم (الوسط) بـ: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8" name="Rectangle: Rounded Corners 20">
            <a:extLst>
              <a:ext uri="{FF2B5EF4-FFF2-40B4-BE49-F238E27FC236}">
                <a16:creationId xmlns:a16="http://schemas.microsoft.com/office/drawing/2014/main" id="{10143FBD-80DD-4396-AF2D-3CF8DC8EBB9E}"/>
              </a:ext>
            </a:extLst>
          </p:cNvPr>
          <p:cNvSpPr/>
          <p:nvPr/>
        </p:nvSpPr>
        <p:spPr>
          <a:xfrm flipH="1">
            <a:off x="2867894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العدل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29" name="Rectangle: Rounded Corners 20">
            <a:extLst>
              <a:ext uri="{FF2B5EF4-FFF2-40B4-BE49-F238E27FC236}">
                <a16:creationId xmlns:a16="http://schemas.microsoft.com/office/drawing/2014/main" id="{D2939282-EC04-431E-8D91-80DF70307B1D}"/>
              </a:ext>
            </a:extLst>
          </p:cNvPr>
          <p:cNvSpPr/>
          <p:nvPr/>
        </p:nvSpPr>
        <p:spPr>
          <a:xfrm flipH="1">
            <a:off x="4987640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المنتصف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0" name="Rectangle: Rounded Corners 20">
            <a:extLst>
              <a:ext uri="{FF2B5EF4-FFF2-40B4-BE49-F238E27FC236}">
                <a16:creationId xmlns:a16="http://schemas.microsoft.com/office/drawing/2014/main" id="{FC3DA53F-2405-49D5-8175-17221C676D25}"/>
              </a:ext>
            </a:extLst>
          </p:cNvPr>
          <p:cNvSpPr/>
          <p:nvPr/>
        </p:nvSpPr>
        <p:spPr>
          <a:xfrm flipH="1">
            <a:off x="748149" y="393933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الخير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1" name="Rectangle: Rounded Corners 20">
            <a:extLst>
              <a:ext uri="{FF2B5EF4-FFF2-40B4-BE49-F238E27FC236}">
                <a16:creationId xmlns:a16="http://schemas.microsoft.com/office/drawing/2014/main" id="{99814E98-8A5C-4D8D-A2A8-CA1FBC4A0379}"/>
              </a:ext>
            </a:extLst>
          </p:cNvPr>
          <p:cNvSpPr/>
          <p:nvPr/>
        </p:nvSpPr>
        <p:spPr>
          <a:xfrm flipH="1">
            <a:off x="7158181" y="4825450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2" name="Oval 59">
            <a:extLst>
              <a:ext uri="{FF2B5EF4-FFF2-40B4-BE49-F238E27FC236}">
                <a16:creationId xmlns:a16="http://schemas.microsoft.com/office/drawing/2014/main" id="{6AF2DB9E-9B82-446E-AD70-87DF47A286B9}"/>
              </a:ext>
            </a:extLst>
          </p:cNvPr>
          <p:cNvSpPr/>
          <p:nvPr/>
        </p:nvSpPr>
        <p:spPr>
          <a:xfrm flipH="1">
            <a:off x="11387315" y="4905276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5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3" name="TextBox 95">
            <a:extLst>
              <a:ext uri="{FF2B5EF4-FFF2-40B4-BE49-F238E27FC236}">
                <a16:creationId xmlns:a16="http://schemas.microsoft.com/office/drawing/2014/main" id="{D898FB86-7903-486F-88BA-51305299197E}"/>
              </a:ext>
            </a:extLst>
          </p:cNvPr>
          <p:cNvSpPr txBox="1"/>
          <p:nvPr/>
        </p:nvSpPr>
        <p:spPr>
          <a:xfrm flipH="1">
            <a:off x="7296726" y="4931704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حديث (دعوها فإنها منتنة) ينهى عن: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4" name="Rectangle: Rounded Corners 20">
            <a:extLst>
              <a:ext uri="{FF2B5EF4-FFF2-40B4-BE49-F238E27FC236}">
                <a16:creationId xmlns:a16="http://schemas.microsoft.com/office/drawing/2014/main" id="{F689F1C0-2C02-410B-A3B6-47910B02A0B2}"/>
              </a:ext>
            </a:extLst>
          </p:cNvPr>
          <p:cNvSpPr/>
          <p:nvPr/>
        </p:nvSpPr>
        <p:spPr>
          <a:xfrm flipH="1">
            <a:off x="748149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العصبية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5" name="Rectangle: Rounded Corners 20">
            <a:extLst>
              <a:ext uri="{FF2B5EF4-FFF2-40B4-BE49-F238E27FC236}">
                <a16:creationId xmlns:a16="http://schemas.microsoft.com/office/drawing/2014/main" id="{6D6E5FF5-FF40-4049-B3AB-F204E971D58C}"/>
              </a:ext>
            </a:extLst>
          </p:cNvPr>
          <p:cNvSpPr/>
          <p:nvPr/>
        </p:nvSpPr>
        <p:spPr>
          <a:xfrm flipH="1">
            <a:off x="2867894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الحسد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6" name="Rectangle: Rounded Corners 20">
            <a:extLst>
              <a:ext uri="{FF2B5EF4-FFF2-40B4-BE49-F238E27FC236}">
                <a16:creationId xmlns:a16="http://schemas.microsoft.com/office/drawing/2014/main" id="{9F9F5AA3-AA71-4DAB-AAD6-F18A729EDE8F}"/>
              </a:ext>
            </a:extLst>
          </p:cNvPr>
          <p:cNvSpPr/>
          <p:nvPr/>
        </p:nvSpPr>
        <p:spPr>
          <a:xfrm flipH="1">
            <a:off x="4987640" y="4825450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الكذب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7" name="Rectangle: Rounded Corners 20">
            <a:extLst>
              <a:ext uri="{FF2B5EF4-FFF2-40B4-BE49-F238E27FC236}">
                <a16:creationId xmlns:a16="http://schemas.microsoft.com/office/drawing/2014/main" id="{12B74540-86AE-4349-9D78-045C8BB1EC8D}"/>
              </a:ext>
            </a:extLst>
          </p:cNvPr>
          <p:cNvSpPr/>
          <p:nvPr/>
        </p:nvSpPr>
        <p:spPr>
          <a:xfrm flipH="1">
            <a:off x="7158181" y="5715491"/>
            <a:ext cx="4823207" cy="647761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8" name="Oval 59">
            <a:extLst>
              <a:ext uri="{FF2B5EF4-FFF2-40B4-BE49-F238E27FC236}">
                <a16:creationId xmlns:a16="http://schemas.microsoft.com/office/drawing/2014/main" id="{CBCDF083-3E39-490D-9DEB-9B54FD8599F8}"/>
              </a:ext>
            </a:extLst>
          </p:cNvPr>
          <p:cNvSpPr/>
          <p:nvPr/>
        </p:nvSpPr>
        <p:spPr>
          <a:xfrm flipH="1">
            <a:off x="11387315" y="5795317"/>
            <a:ext cx="519057" cy="519057"/>
          </a:xfrm>
          <a:prstGeom prst="ellipse">
            <a:avLst/>
          </a:prstGeom>
          <a:gradFill flip="none" rotWithShape="1">
            <a:gsLst>
              <a:gs pos="0">
                <a:srgbClr val="DDE1E2"/>
              </a:gs>
              <a:gs pos="100000">
                <a:srgbClr val="FFFFFF"/>
              </a:gs>
            </a:gsLst>
            <a:lin ang="16200000" scaled="1"/>
            <a:tileRect/>
          </a:gradFill>
          <a:ln w="558800">
            <a:noFill/>
          </a:ln>
          <a:effectLst>
            <a:outerShdw blurRad="330200" dist="63500" dir="2700000" sx="106000" sy="106000" algn="tl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152400" prstMaterial="matte">
            <a:bevelT w="101600" h="12700" prst="softRound"/>
            <a:contourClr>
              <a:schemeClr val="bg1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6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39" name="TextBox 95">
            <a:extLst>
              <a:ext uri="{FF2B5EF4-FFF2-40B4-BE49-F238E27FC236}">
                <a16:creationId xmlns:a16="http://schemas.microsoft.com/office/drawing/2014/main" id="{99FBECCF-31E1-4A38-8487-923E51ADA420}"/>
              </a:ext>
            </a:extLst>
          </p:cNvPr>
          <p:cNvSpPr txBox="1"/>
          <p:nvPr/>
        </p:nvSpPr>
        <p:spPr>
          <a:xfrm flipH="1">
            <a:off x="7296726" y="5821745"/>
            <a:ext cx="4002137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>
            <a:defPPr>
              <a:defRPr lang="en-US"/>
            </a:defPPr>
            <a:lvl1pPr algn="r" rtl="1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ea typeface="Open Sans Condensed" panose="020B0806030504020204" pitchFamily="34" charset="0"/>
                <a:cs typeface="Traditional Arabic" panose="02020603050405020304" pitchFamily="18" charset="-78"/>
              </a:defRPr>
            </a:lvl1pPr>
          </a:lstStyle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(إنما بعثت لأتمم صالح...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0" name="Rectangle: Rounded Corners 20">
            <a:extLst>
              <a:ext uri="{FF2B5EF4-FFF2-40B4-BE49-F238E27FC236}">
                <a16:creationId xmlns:a16="http://schemas.microsoft.com/office/drawing/2014/main" id="{7D3C85AE-3EBD-4921-9DA6-5ED021FB5778}"/>
              </a:ext>
            </a:extLst>
          </p:cNvPr>
          <p:cNvSpPr/>
          <p:nvPr/>
        </p:nvSpPr>
        <p:spPr>
          <a:xfrm flipH="1">
            <a:off x="2867894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الأخلاق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1" name="Rectangle: Rounded Corners 20">
            <a:extLst>
              <a:ext uri="{FF2B5EF4-FFF2-40B4-BE49-F238E27FC236}">
                <a16:creationId xmlns:a16="http://schemas.microsoft.com/office/drawing/2014/main" id="{9B34204A-D3BB-4744-9F20-9DC63CE4C86A}"/>
              </a:ext>
            </a:extLst>
          </p:cNvPr>
          <p:cNvSpPr/>
          <p:nvPr/>
        </p:nvSpPr>
        <p:spPr>
          <a:xfrm flipH="1">
            <a:off x="4987640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الأعمال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  <p:sp>
        <p:nvSpPr>
          <p:cNvPr id="42" name="Rectangle: Rounded Corners 20">
            <a:extLst>
              <a:ext uri="{FF2B5EF4-FFF2-40B4-BE49-F238E27FC236}">
                <a16:creationId xmlns:a16="http://schemas.microsoft.com/office/drawing/2014/main" id="{8375C27A-F16B-44D9-826D-9C6A7BD487E2}"/>
              </a:ext>
            </a:extLst>
          </p:cNvPr>
          <p:cNvSpPr/>
          <p:nvPr/>
        </p:nvSpPr>
        <p:spPr>
          <a:xfrm flipH="1">
            <a:off x="748149" y="5715491"/>
            <a:ext cx="1911926" cy="6477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254000" dist="381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العبادات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321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1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5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4" fill="hold">
                      <p:stCondLst>
                        <p:cond delay="0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5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7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7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8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1" fill="hold">
                      <p:stCondLst>
                        <p:cond delay="0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8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29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9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5" fill="hold">
                      <p:stCondLst>
                        <p:cond delay="0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AD888"/>
                                      </p:to>
                                    </p:animClr>
                                    <p:set>
                                      <p:cBhvr>
                                        <p:cTn id="29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31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>
                      <p:stCondLst>
                        <p:cond delay="0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C8E70"/>
                                      </p:to>
                                    </p:animClr>
                                    <p:set>
                                      <p:cBhvr>
                                        <p:cTn id="31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 animBg="1"/>
      <p:bldP spid="9" grpId="1" animBg="1"/>
      <p:bldP spid="10" grpId="0" animBg="1"/>
      <p:bldP spid="12" grpId="0" animBg="1"/>
      <p:bldP spid="13" grpId="0" animBg="1"/>
      <p:bldP spid="14" grpId="0" animBg="1"/>
      <p:bldP spid="15" grpId="0"/>
      <p:bldP spid="16" grpId="0" animBg="1"/>
      <p:bldP spid="16" grpId="1" animBg="1"/>
      <p:bldP spid="17" grpId="0" animBg="1"/>
      <p:bldP spid="18" grpId="0" animBg="1"/>
      <p:bldP spid="19" grpId="0" animBg="1"/>
      <p:bldP spid="20" grpId="0" animBg="1"/>
      <p:bldP spid="21" grpId="0"/>
      <p:bldP spid="22" grpId="0" animBg="1"/>
      <p:bldP spid="22" grpId="1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8" grpId="1" animBg="1"/>
      <p:bldP spid="29" grpId="0" animBg="1"/>
      <p:bldP spid="30" grpId="0" animBg="1"/>
      <p:bldP spid="31" grpId="0" animBg="1"/>
      <p:bldP spid="32" grpId="0" animBg="1"/>
      <p:bldP spid="33" grpId="0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/>
      <p:bldP spid="40" grpId="0" animBg="1"/>
      <p:bldP spid="40" grpId="1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498</Words>
  <Application>Microsoft Office PowerPoint</Application>
  <PresentationFormat>شاشة عريضة</PresentationFormat>
  <Paragraphs>110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8" baseType="lpstr">
      <vt:lpstr>Century Gothic</vt:lpstr>
      <vt:lpstr>Open Sans Condensed</vt:lpstr>
      <vt:lpstr>Open Sans Condensed Light</vt:lpstr>
      <vt:lpstr>Tahoma</vt:lpstr>
      <vt:lpstr>Traditional Arabic</vt:lpstr>
      <vt:lpstr>Wingdings</vt:lpstr>
      <vt:lpstr>Wingdings 3</vt:lpstr>
      <vt:lpstr>ربطة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Nada Hasan Alhumaid</dc:creator>
  <cp:lastModifiedBy>Nada Hasan Alhumaid</cp:lastModifiedBy>
  <cp:revision>2</cp:revision>
  <dcterms:created xsi:type="dcterms:W3CDTF">2018-02-13T15:29:22Z</dcterms:created>
  <dcterms:modified xsi:type="dcterms:W3CDTF">2018-02-13T15:49:00Z</dcterms:modified>
</cp:coreProperties>
</file>