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58" r:id="rId3"/>
    <p:sldId id="263" r:id="rId4"/>
    <p:sldId id="260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9" d="100"/>
          <a:sy n="59" d="100"/>
        </p:scale>
        <p:origin x="-147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7E0C27-7019-4FA2-94BD-07C4306D4E80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F045F822-F7C2-4EDF-9285-EF79D6EA721F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الأولى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B58EC6-2DA2-43CD-B3B7-8C7B3DDA3929}" type="par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7C491A-1182-444C-A58C-6B1944FA4564}" type="sib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23B22E0-4CFE-4E37-A8E2-3F0F284A6ACE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0B2391A-9392-4A08-9A42-9D06E9C7F9E5}" type="par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3CD7AD5-3AD2-4B10-A0CA-4893D9E34406}" type="sib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B638717-B164-4DC9-B013-C666F06B44F6}" type="pres">
      <dgm:prSet presAssocID="{317E0C27-7019-4FA2-94BD-07C4306D4E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3A4FD92-F4AA-4EF6-B660-DED4D3BEC510}" type="pres">
      <dgm:prSet presAssocID="{F045F822-F7C2-4EDF-9285-EF79D6EA721F}" presName="horFlow" presStyleCnt="0"/>
      <dgm:spPr/>
    </dgm:pt>
    <dgm:pt modelId="{AB76040A-715B-438E-B99F-98A62ACB837E}" type="pres">
      <dgm:prSet presAssocID="{F045F822-F7C2-4EDF-9285-EF79D6EA721F}" presName="bigChev" presStyleLbl="node1" presStyleIdx="0" presStyleCnt="1"/>
      <dgm:spPr/>
      <dgm:t>
        <a:bodyPr/>
        <a:lstStyle/>
        <a:p>
          <a:pPr rtl="1"/>
          <a:endParaRPr lang="ar-SA"/>
        </a:p>
      </dgm:t>
    </dgm:pt>
    <dgm:pt modelId="{FD583026-5F15-482F-9C2C-D535F5BC02A8}" type="pres">
      <dgm:prSet presAssocID="{B0B2391A-9392-4A08-9A42-9D06E9C7F9E5}" presName="parTrans" presStyleCnt="0"/>
      <dgm:spPr/>
    </dgm:pt>
    <dgm:pt modelId="{4E34C525-87C1-402B-8C7D-445C3B1EC95D}" type="pres">
      <dgm:prSet presAssocID="{823B22E0-4CFE-4E37-A8E2-3F0F284A6ACE}" presName="node" presStyleLbl="alignAccFollowNode1" presStyleIdx="0" presStyleCnt="1" custScaleX="1025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322E878-F16A-4F6C-8F22-8D7C79A21745}" type="presOf" srcId="{823B22E0-4CFE-4E37-A8E2-3F0F284A6ACE}" destId="{4E34C525-87C1-402B-8C7D-445C3B1EC95D}" srcOrd="0" destOrd="0" presId="urn:microsoft.com/office/officeart/2005/8/layout/lProcess3"/>
    <dgm:cxn modelId="{6F821F50-09BD-4DCC-B3BB-2D399B0038D8}" type="presOf" srcId="{317E0C27-7019-4FA2-94BD-07C4306D4E80}" destId="{FB638717-B164-4DC9-B013-C666F06B44F6}" srcOrd="0" destOrd="0" presId="urn:microsoft.com/office/officeart/2005/8/layout/lProcess3"/>
    <dgm:cxn modelId="{7FF7896C-7EBE-4AE5-9ADD-0A6609D8ABA5}" srcId="{F045F822-F7C2-4EDF-9285-EF79D6EA721F}" destId="{823B22E0-4CFE-4E37-A8E2-3F0F284A6ACE}" srcOrd="0" destOrd="0" parTransId="{B0B2391A-9392-4A08-9A42-9D06E9C7F9E5}" sibTransId="{53CD7AD5-3AD2-4B10-A0CA-4893D9E34406}"/>
    <dgm:cxn modelId="{61C5E9DD-60C6-437E-B694-B454C2CBEBA9}" type="presOf" srcId="{F045F822-F7C2-4EDF-9285-EF79D6EA721F}" destId="{AB76040A-715B-438E-B99F-98A62ACB837E}" srcOrd="0" destOrd="0" presId="urn:microsoft.com/office/officeart/2005/8/layout/lProcess3"/>
    <dgm:cxn modelId="{DDA38B9C-65EC-46D2-9989-D60B4067912A}" srcId="{317E0C27-7019-4FA2-94BD-07C4306D4E80}" destId="{F045F822-F7C2-4EDF-9285-EF79D6EA721F}" srcOrd="0" destOrd="0" parTransId="{65B58EC6-2DA2-43CD-B3B7-8C7B3DDA3929}" sibTransId="{657C491A-1182-444C-A58C-6B1944FA4564}"/>
    <dgm:cxn modelId="{83057A40-E728-42EC-B761-9161ABC4FA6F}" type="presParOf" srcId="{FB638717-B164-4DC9-B013-C666F06B44F6}" destId="{43A4FD92-F4AA-4EF6-B660-DED4D3BEC510}" srcOrd="0" destOrd="0" presId="urn:microsoft.com/office/officeart/2005/8/layout/lProcess3"/>
    <dgm:cxn modelId="{58A7F761-8B60-4036-A0D2-3DED2AA7E508}" type="presParOf" srcId="{43A4FD92-F4AA-4EF6-B660-DED4D3BEC510}" destId="{AB76040A-715B-438E-B99F-98A62ACB837E}" srcOrd="0" destOrd="0" presId="urn:microsoft.com/office/officeart/2005/8/layout/lProcess3"/>
    <dgm:cxn modelId="{6FDA5B0A-95BD-4EE4-825B-3689A0ACB6F7}" type="presParOf" srcId="{43A4FD92-F4AA-4EF6-B660-DED4D3BEC510}" destId="{FD583026-5F15-482F-9C2C-D535F5BC02A8}" srcOrd="1" destOrd="0" presId="urn:microsoft.com/office/officeart/2005/8/layout/lProcess3"/>
    <dgm:cxn modelId="{8ED7CF83-CB32-4305-9A2E-34163D18EDC6}" type="presParOf" srcId="{43A4FD92-F4AA-4EF6-B660-DED4D3BEC510}" destId="{4E34C525-87C1-402B-8C7D-445C3B1EC95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7E0C27-7019-4FA2-94BD-07C4306D4E80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F045F822-F7C2-4EDF-9285-EF79D6EA721F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الأولى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B58EC6-2DA2-43CD-B3B7-8C7B3DDA3929}" type="par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7C491A-1182-444C-A58C-6B1944FA4564}" type="sib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23B22E0-4CFE-4E37-A8E2-3F0F284A6ACE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0B2391A-9392-4A08-9A42-9D06E9C7F9E5}" type="par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3CD7AD5-3AD2-4B10-A0CA-4893D9E34406}" type="sib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B638717-B164-4DC9-B013-C666F06B44F6}" type="pres">
      <dgm:prSet presAssocID="{317E0C27-7019-4FA2-94BD-07C4306D4E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3A4FD92-F4AA-4EF6-B660-DED4D3BEC510}" type="pres">
      <dgm:prSet presAssocID="{F045F822-F7C2-4EDF-9285-EF79D6EA721F}" presName="horFlow" presStyleCnt="0"/>
      <dgm:spPr/>
    </dgm:pt>
    <dgm:pt modelId="{AB76040A-715B-438E-B99F-98A62ACB837E}" type="pres">
      <dgm:prSet presAssocID="{F045F822-F7C2-4EDF-9285-EF79D6EA721F}" presName="bigChev" presStyleLbl="node1" presStyleIdx="0" presStyleCnt="1"/>
      <dgm:spPr/>
      <dgm:t>
        <a:bodyPr/>
        <a:lstStyle/>
        <a:p>
          <a:pPr rtl="1"/>
          <a:endParaRPr lang="ar-SA"/>
        </a:p>
      </dgm:t>
    </dgm:pt>
    <dgm:pt modelId="{FD583026-5F15-482F-9C2C-D535F5BC02A8}" type="pres">
      <dgm:prSet presAssocID="{B0B2391A-9392-4A08-9A42-9D06E9C7F9E5}" presName="parTrans" presStyleCnt="0"/>
      <dgm:spPr/>
    </dgm:pt>
    <dgm:pt modelId="{4E34C525-87C1-402B-8C7D-445C3B1EC95D}" type="pres">
      <dgm:prSet presAssocID="{823B22E0-4CFE-4E37-A8E2-3F0F284A6ACE}" presName="node" presStyleLbl="alignAccFollowNode1" presStyleIdx="0" presStyleCnt="1" custScaleX="1025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A6A797A-60C3-4C15-87F5-A97A43A3DD09}" type="presOf" srcId="{F045F822-F7C2-4EDF-9285-EF79D6EA721F}" destId="{AB76040A-715B-438E-B99F-98A62ACB837E}" srcOrd="0" destOrd="0" presId="urn:microsoft.com/office/officeart/2005/8/layout/lProcess3"/>
    <dgm:cxn modelId="{DDA38B9C-65EC-46D2-9989-D60B4067912A}" srcId="{317E0C27-7019-4FA2-94BD-07C4306D4E80}" destId="{F045F822-F7C2-4EDF-9285-EF79D6EA721F}" srcOrd="0" destOrd="0" parTransId="{65B58EC6-2DA2-43CD-B3B7-8C7B3DDA3929}" sibTransId="{657C491A-1182-444C-A58C-6B1944FA4564}"/>
    <dgm:cxn modelId="{7FF7896C-7EBE-4AE5-9ADD-0A6609D8ABA5}" srcId="{F045F822-F7C2-4EDF-9285-EF79D6EA721F}" destId="{823B22E0-4CFE-4E37-A8E2-3F0F284A6ACE}" srcOrd="0" destOrd="0" parTransId="{B0B2391A-9392-4A08-9A42-9D06E9C7F9E5}" sibTransId="{53CD7AD5-3AD2-4B10-A0CA-4893D9E34406}"/>
    <dgm:cxn modelId="{23BB229E-3500-4E98-97E0-5A4097CAA46E}" type="presOf" srcId="{823B22E0-4CFE-4E37-A8E2-3F0F284A6ACE}" destId="{4E34C525-87C1-402B-8C7D-445C3B1EC95D}" srcOrd="0" destOrd="0" presId="urn:microsoft.com/office/officeart/2005/8/layout/lProcess3"/>
    <dgm:cxn modelId="{55BEAAF4-3432-47CC-83E6-C5F42473A94B}" type="presOf" srcId="{317E0C27-7019-4FA2-94BD-07C4306D4E80}" destId="{FB638717-B164-4DC9-B013-C666F06B44F6}" srcOrd="0" destOrd="0" presId="urn:microsoft.com/office/officeart/2005/8/layout/lProcess3"/>
    <dgm:cxn modelId="{6757C4F7-B788-4F10-8952-9952CDD14D14}" type="presParOf" srcId="{FB638717-B164-4DC9-B013-C666F06B44F6}" destId="{43A4FD92-F4AA-4EF6-B660-DED4D3BEC510}" srcOrd="0" destOrd="0" presId="urn:microsoft.com/office/officeart/2005/8/layout/lProcess3"/>
    <dgm:cxn modelId="{E8C6CE05-B037-4C4B-A068-DDBBA3180B31}" type="presParOf" srcId="{43A4FD92-F4AA-4EF6-B660-DED4D3BEC510}" destId="{AB76040A-715B-438E-B99F-98A62ACB837E}" srcOrd="0" destOrd="0" presId="urn:microsoft.com/office/officeart/2005/8/layout/lProcess3"/>
    <dgm:cxn modelId="{D7F92179-EE81-4C40-B71C-59DC97E0349A}" type="presParOf" srcId="{43A4FD92-F4AA-4EF6-B660-DED4D3BEC510}" destId="{FD583026-5F15-482F-9C2C-D535F5BC02A8}" srcOrd="1" destOrd="0" presId="urn:microsoft.com/office/officeart/2005/8/layout/lProcess3"/>
    <dgm:cxn modelId="{79C8DB18-E1A3-49F5-B81C-EA139B44A380}" type="presParOf" srcId="{43A4FD92-F4AA-4EF6-B660-DED4D3BEC510}" destId="{4E34C525-87C1-402B-8C7D-445C3B1EC95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7E0C27-7019-4FA2-94BD-07C4306D4E80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F045F822-F7C2-4EDF-9285-EF79D6EA721F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الثانية 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B58EC6-2DA2-43CD-B3B7-8C7B3DDA3929}" type="par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7C491A-1182-444C-A58C-6B1944FA4564}" type="sib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23B22E0-4CFE-4E37-A8E2-3F0F284A6ACE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0B2391A-9392-4A08-9A42-9D06E9C7F9E5}" type="par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3CD7AD5-3AD2-4B10-A0CA-4893D9E34406}" type="sib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B638717-B164-4DC9-B013-C666F06B44F6}" type="pres">
      <dgm:prSet presAssocID="{317E0C27-7019-4FA2-94BD-07C4306D4E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3A4FD92-F4AA-4EF6-B660-DED4D3BEC510}" type="pres">
      <dgm:prSet presAssocID="{F045F822-F7C2-4EDF-9285-EF79D6EA721F}" presName="horFlow" presStyleCnt="0"/>
      <dgm:spPr/>
    </dgm:pt>
    <dgm:pt modelId="{AB76040A-715B-438E-B99F-98A62ACB837E}" type="pres">
      <dgm:prSet presAssocID="{F045F822-F7C2-4EDF-9285-EF79D6EA721F}" presName="bigChev" presStyleLbl="node1" presStyleIdx="0" presStyleCnt="1"/>
      <dgm:spPr/>
      <dgm:t>
        <a:bodyPr/>
        <a:lstStyle/>
        <a:p>
          <a:pPr rtl="1"/>
          <a:endParaRPr lang="ar-SA"/>
        </a:p>
      </dgm:t>
    </dgm:pt>
    <dgm:pt modelId="{FD583026-5F15-482F-9C2C-D535F5BC02A8}" type="pres">
      <dgm:prSet presAssocID="{B0B2391A-9392-4A08-9A42-9D06E9C7F9E5}" presName="parTrans" presStyleCnt="0"/>
      <dgm:spPr/>
    </dgm:pt>
    <dgm:pt modelId="{4E34C525-87C1-402B-8C7D-445C3B1EC95D}" type="pres">
      <dgm:prSet presAssocID="{823B22E0-4CFE-4E37-A8E2-3F0F284A6ACE}" presName="node" presStyleLbl="alignAccFollowNode1" presStyleIdx="0" presStyleCnt="1" custScaleX="1025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C45E84A-84A3-490E-8EC1-6200997826B4}" type="presOf" srcId="{317E0C27-7019-4FA2-94BD-07C4306D4E80}" destId="{FB638717-B164-4DC9-B013-C666F06B44F6}" srcOrd="0" destOrd="0" presId="urn:microsoft.com/office/officeart/2005/8/layout/lProcess3"/>
    <dgm:cxn modelId="{C787B7C8-519D-4140-914C-642E8868C8B8}" type="presOf" srcId="{F045F822-F7C2-4EDF-9285-EF79D6EA721F}" destId="{AB76040A-715B-438E-B99F-98A62ACB837E}" srcOrd="0" destOrd="0" presId="urn:microsoft.com/office/officeart/2005/8/layout/lProcess3"/>
    <dgm:cxn modelId="{947DB276-D704-49BF-BEB3-8F36F3631EF0}" type="presOf" srcId="{823B22E0-4CFE-4E37-A8E2-3F0F284A6ACE}" destId="{4E34C525-87C1-402B-8C7D-445C3B1EC95D}" srcOrd="0" destOrd="0" presId="urn:microsoft.com/office/officeart/2005/8/layout/lProcess3"/>
    <dgm:cxn modelId="{7FF7896C-7EBE-4AE5-9ADD-0A6609D8ABA5}" srcId="{F045F822-F7C2-4EDF-9285-EF79D6EA721F}" destId="{823B22E0-4CFE-4E37-A8E2-3F0F284A6ACE}" srcOrd="0" destOrd="0" parTransId="{B0B2391A-9392-4A08-9A42-9D06E9C7F9E5}" sibTransId="{53CD7AD5-3AD2-4B10-A0CA-4893D9E34406}"/>
    <dgm:cxn modelId="{DDA38B9C-65EC-46D2-9989-D60B4067912A}" srcId="{317E0C27-7019-4FA2-94BD-07C4306D4E80}" destId="{F045F822-F7C2-4EDF-9285-EF79D6EA721F}" srcOrd="0" destOrd="0" parTransId="{65B58EC6-2DA2-43CD-B3B7-8C7B3DDA3929}" sibTransId="{657C491A-1182-444C-A58C-6B1944FA4564}"/>
    <dgm:cxn modelId="{1A575671-02F6-408E-8C4E-5D1616279CE6}" type="presParOf" srcId="{FB638717-B164-4DC9-B013-C666F06B44F6}" destId="{43A4FD92-F4AA-4EF6-B660-DED4D3BEC510}" srcOrd="0" destOrd="0" presId="urn:microsoft.com/office/officeart/2005/8/layout/lProcess3"/>
    <dgm:cxn modelId="{0D6F8409-F80C-4A76-9047-70A90E157284}" type="presParOf" srcId="{43A4FD92-F4AA-4EF6-B660-DED4D3BEC510}" destId="{AB76040A-715B-438E-B99F-98A62ACB837E}" srcOrd="0" destOrd="0" presId="urn:microsoft.com/office/officeart/2005/8/layout/lProcess3"/>
    <dgm:cxn modelId="{B76114F8-6F7C-41C0-877C-9567AEF1AC74}" type="presParOf" srcId="{43A4FD92-F4AA-4EF6-B660-DED4D3BEC510}" destId="{FD583026-5F15-482F-9C2C-D535F5BC02A8}" srcOrd="1" destOrd="0" presId="urn:microsoft.com/office/officeart/2005/8/layout/lProcess3"/>
    <dgm:cxn modelId="{BCDE9A37-8347-46F1-89A7-BDB780B7E5AE}" type="presParOf" srcId="{43A4FD92-F4AA-4EF6-B660-DED4D3BEC510}" destId="{4E34C525-87C1-402B-8C7D-445C3B1EC95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7E0C27-7019-4FA2-94BD-07C4306D4E80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F045F822-F7C2-4EDF-9285-EF79D6EA721F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الثالثة 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B58EC6-2DA2-43CD-B3B7-8C7B3DDA3929}" type="par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7C491A-1182-444C-A58C-6B1944FA4564}" type="sib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23B22E0-4CFE-4E37-A8E2-3F0F284A6ACE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0B2391A-9392-4A08-9A42-9D06E9C7F9E5}" type="par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3CD7AD5-3AD2-4B10-A0CA-4893D9E34406}" type="sib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B638717-B164-4DC9-B013-C666F06B44F6}" type="pres">
      <dgm:prSet presAssocID="{317E0C27-7019-4FA2-94BD-07C4306D4E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3A4FD92-F4AA-4EF6-B660-DED4D3BEC510}" type="pres">
      <dgm:prSet presAssocID="{F045F822-F7C2-4EDF-9285-EF79D6EA721F}" presName="horFlow" presStyleCnt="0"/>
      <dgm:spPr/>
    </dgm:pt>
    <dgm:pt modelId="{AB76040A-715B-438E-B99F-98A62ACB837E}" type="pres">
      <dgm:prSet presAssocID="{F045F822-F7C2-4EDF-9285-EF79D6EA721F}" presName="bigChev" presStyleLbl="node1" presStyleIdx="0" presStyleCnt="1"/>
      <dgm:spPr/>
      <dgm:t>
        <a:bodyPr/>
        <a:lstStyle/>
        <a:p>
          <a:pPr rtl="1"/>
          <a:endParaRPr lang="ar-SA"/>
        </a:p>
      </dgm:t>
    </dgm:pt>
    <dgm:pt modelId="{FD583026-5F15-482F-9C2C-D535F5BC02A8}" type="pres">
      <dgm:prSet presAssocID="{B0B2391A-9392-4A08-9A42-9D06E9C7F9E5}" presName="parTrans" presStyleCnt="0"/>
      <dgm:spPr/>
    </dgm:pt>
    <dgm:pt modelId="{4E34C525-87C1-402B-8C7D-445C3B1EC95D}" type="pres">
      <dgm:prSet presAssocID="{823B22E0-4CFE-4E37-A8E2-3F0F284A6ACE}" presName="node" presStyleLbl="alignAccFollowNode1" presStyleIdx="0" presStyleCnt="1" custScaleX="1025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C70EB04-2F09-49B5-A93A-C729E784440A}" type="presOf" srcId="{F045F822-F7C2-4EDF-9285-EF79D6EA721F}" destId="{AB76040A-715B-438E-B99F-98A62ACB837E}" srcOrd="0" destOrd="0" presId="urn:microsoft.com/office/officeart/2005/8/layout/lProcess3"/>
    <dgm:cxn modelId="{DDA38B9C-65EC-46D2-9989-D60B4067912A}" srcId="{317E0C27-7019-4FA2-94BD-07C4306D4E80}" destId="{F045F822-F7C2-4EDF-9285-EF79D6EA721F}" srcOrd="0" destOrd="0" parTransId="{65B58EC6-2DA2-43CD-B3B7-8C7B3DDA3929}" sibTransId="{657C491A-1182-444C-A58C-6B1944FA4564}"/>
    <dgm:cxn modelId="{7FF7896C-7EBE-4AE5-9ADD-0A6609D8ABA5}" srcId="{F045F822-F7C2-4EDF-9285-EF79D6EA721F}" destId="{823B22E0-4CFE-4E37-A8E2-3F0F284A6ACE}" srcOrd="0" destOrd="0" parTransId="{B0B2391A-9392-4A08-9A42-9D06E9C7F9E5}" sibTransId="{53CD7AD5-3AD2-4B10-A0CA-4893D9E34406}"/>
    <dgm:cxn modelId="{74E1A6F7-F964-43BC-B4DE-C86B14BD9EF3}" type="presOf" srcId="{823B22E0-4CFE-4E37-A8E2-3F0F284A6ACE}" destId="{4E34C525-87C1-402B-8C7D-445C3B1EC95D}" srcOrd="0" destOrd="0" presId="urn:microsoft.com/office/officeart/2005/8/layout/lProcess3"/>
    <dgm:cxn modelId="{8A7782A8-03E9-453D-B6FB-90F4F02D928A}" type="presOf" srcId="{317E0C27-7019-4FA2-94BD-07C4306D4E80}" destId="{FB638717-B164-4DC9-B013-C666F06B44F6}" srcOrd="0" destOrd="0" presId="urn:microsoft.com/office/officeart/2005/8/layout/lProcess3"/>
    <dgm:cxn modelId="{8B7E7E5B-ABA1-4B57-BEEA-0842AFBBEA51}" type="presParOf" srcId="{FB638717-B164-4DC9-B013-C666F06B44F6}" destId="{43A4FD92-F4AA-4EF6-B660-DED4D3BEC510}" srcOrd="0" destOrd="0" presId="urn:microsoft.com/office/officeart/2005/8/layout/lProcess3"/>
    <dgm:cxn modelId="{2E28B238-DBF6-442A-BC78-C0F470E97C51}" type="presParOf" srcId="{43A4FD92-F4AA-4EF6-B660-DED4D3BEC510}" destId="{AB76040A-715B-438E-B99F-98A62ACB837E}" srcOrd="0" destOrd="0" presId="urn:microsoft.com/office/officeart/2005/8/layout/lProcess3"/>
    <dgm:cxn modelId="{6A400C4C-0489-4BDB-8C0A-AAF87EF2F3BA}" type="presParOf" srcId="{43A4FD92-F4AA-4EF6-B660-DED4D3BEC510}" destId="{FD583026-5F15-482F-9C2C-D535F5BC02A8}" srcOrd="1" destOrd="0" presId="urn:microsoft.com/office/officeart/2005/8/layout/lProcess3"/>
    <dgm:cxn modelId="{213D2E6C-4925-485B-AD9D-B8D45734595D}" type="presParOf" srcId="{43A4FD92-F4AA-4EF6-B660-DED4D3BEC510}" destId="{4E34C525-87C1-402B-8C7D-445C3B1EC95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7E0C27-7019-4FA2-94BD-07C4306D4E80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F045F822-F7C2-4EDF-9285-EF79D6EA721F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الرابعة 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B58EC6-2DA2-43CD-B3B7-8C7B3DDA3929}" type="par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7C491A-1182-444C-A58C-6B1944FA4564}" type="sibTrans" cxnId="{DDA38B9C-65EC-46D2-9989-D60B4067912A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23B22E0-4CFE-4E37-A8E2-3F0F284A6ACE}">
      <dgm:prSet phldrT="[نص]" custT="1"/>
      <dgm:spPr/>
      <dgm:t>
        <a:bodyPr/>
        <a:lstStyle/>
        <a:p>
          <a:pPr rtl="1"/>
          <a:r>
            <a:rPr lang="ar-SA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0B2391A-9392-4A08-9A42-9D06E9C7F9E5}" type="par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3CD7AD5-3AD2-4B10-A0CA-4893D9E34406}" type="sibTrans" cxnId="{7FF7896C-7EBE-4AE5-9ADD-0A6609D8ABA5}">
      <dgm:prSet/>
      <dgm:spPr/>
      <dgm:t>
        <a:bodyPr/>
        <a:lstStyle/>
        <a:p>
          <a:pPr rtl="1"/>
          <a:endParaRPr lang="ar-SA" sz="2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B638717-B164-4DC9-B013-C666F06B44F6}" type="pres">
      <dgm:prSet presAssocID="{317E0C27-7019-4FA2-94BD-07C4306D4E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3A4FD92-F4AA-4EF6-B660-DED4D3BEC510}" type="pres">
      <dgm:prSet presAssocID="{F045F822-F7C2-4EDF-9285-EF79D6EA721F}" presName="horFlow" presStyleCnt="0"/>
      <dgm:spPr/>
    </dgm:pt>
    <dgm:pt modelId="{AB76040A-715B-438E-B99F-98A62ACB837E}" type="pres">
      <dgm:prSet presAssocID="{F045F822-F7C2-4EDF-9285-EF79D6EA721F}" presName="bigChev" presStyleLbl="node1" presStyleIdx="0" presStyleCnt="1"/>
      <dgm:spPr/>
      <dgm:t>
        <a:bodyPr/>
        <a:lstStyle/>
        <a:p>
          <a:pPr rtl="1"/>
          <a:endParaRPr lang="ar-SA"/>
        </a:p>
      </dgm:t>
    </dgm:pt>
    <dgm:pt modelId="{FD583026-5F15-482F-9C2C-D535F5BC02A8}" type="pres">
      <dgm:prSet presAssocID="{B0B2391A-9392-4A08-9A42-9D06E9C7F9E5}" presName="parTrans" presStyleCnt="0"/>
      <dgm:spPr/>
    </dgm:pt>
    <dgm:pt modelId="{4E34C525-87C1-402B-8C7D-445C3B1EC95D}" type="pres">
      <dgm:prSet presAssocID="{823B22E0-4CFE-4E37-A8E2-3F0F284A6ACE}" presName="node" presStyleLbl="alignAccFollowNode1" presStyleIdx="0" presStyleCnt="1" custScaleX="10258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DA38B9C-65EC-46D2-9989-D60B4067912A}" srcId="{317E0C27-7019-4FA2-94BD-07C4306D4E80}" destId="{F045F822-F7C2-4EDF-9285-EF79D6EA721F}" srcOrd="0" destOrd="0" parTransId="{65B58EC6-2DA2-43CD-B3B7-8C7B3DDA3929}" sibTransId="{657C491A-1182-444C-A58C-6B1944FA4564}"/>
    <dgm:cxn modelId="{7FF7896C-7EBE-4AE5-9ADD-0A6609D8ABA5}" srcId="{F045F822-F7C2-4EDF-9285-EF79D6EA721F}" destId="{823B22E0-4CFE-4E37-A8E2-3F0F284A6ACE}" srcOrd="0" destOrd="0" parTransId="{B0B2391A-9392-4A08-9A42-9D06E9C7F9E5}" sibTransId="{53CD7AD5-3AD2-4B10-A0CA-4893D9E34406}"/>
    <dgm:cxn modelId="{11474A66-C967-4B43-9EC8-D39E535630A6}" type="presOf" srcId="{317E0C27-7019-4FA2-94BD-07C4306D4E80}" destId="{FB638717-B164-4DC9-B013-C666F06B44F6}" srcOrd="0" destOrd="0" presId="urn:microsoft.com/office/officeart/2005/8/layout/lProcess3"/>
    <dgm:cxn modelId="{DE5DE20A-0ACA-47E5-8D56-7447F8C13844}" type="presOf" srcId="{F045F822-F7C2-4EDF-9285-EF79D6EA721F}" destId="{AB76040A-715B-438E-B99F-98A62ACB837E}" srcOrd="0" destOrd="0" presId="urn:microsoft.com/office/officeart/2005/8/layout/lProcess3"/>
    <dgm:cxn modelId="{3C4A0E28-ACF4-4304-A4C3-B07B5770700C}" type="presOf" srcId="{823B22E0-4CFE-4E37-A8E2-3F0F284A6ACE}" destId="{4E34C525-87C1-402B-8C7D-445C3B1EC95D}" srcOrd="0" destOrd="0" presId="urn:microsoft.com/office/officeart/2005/8/layout/lProcess3"/>
    <dgm:cxn modelId="{828CAC34-8B83-492B-A3A7-8318F3EC5D78}" type="presParOf" srcId="{FB638717-B164-4DC9-B013-C666F06B44F6}" destId="{43A4FD92-F4AA-4EF6-B660-DED4D3BEC510}" srcOrd="0" destOrd="0" presId="urn:microsoft.com/office/officeart/2005/8/layout/lProcess3"/>
    <dgm:cxn modelId="{99136E5C-E49D-41A1-AF30-40D443394166}" type="presParOf" srcId="{43A4FD92-F4AA-4EF6-B660-DED4D3BEC510}" destId="{AB76040A-715B-438E-B99F-98A62ACB837E}" srcOrd="0" destOrd="0" presId="urn:microsoft.com/office/officeart/2005/8/layout/lProcess3"/>
    <dgm:cxn modelId="{FCC9291E-F862-4A08-969E-17B3164AFD84}" type="presParOf" srcId="{43A4FD92-F4AA-4EF6-B660-DED4D3BEC510}" destId="{FD583026-5F15-482F-9C2C-D535F5BC02A8}" srcOrd="1" destOrd="0" presId="urn:microsoft.com/office/officeart/2005/8/layout/lProcess3"/>
    <dgm:cxn modelId="{B7F54821-F662-41EB-B9FD-9F1A95399D66}" type="presParOf" srcId="{43A4FD92-F4AA-4EF6-B660-DED4D3BEC510}" destId="{4E34C525-87C1-402B-8C7D-445C3B1EC95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76040A-715B-438E-B99F-98A62ACB837E}">
      <dsp:nvSpPr>
        <dsp:cNvPr id="0" name=""/>
        <dsp:cNvSpPr/>
      </dsp:nvSpPr>
      <dsp:spPr>
        <a:xfrm>
          <a:off x="2380" y="327439"/>
          <a:ext cx="1963202" cy="78528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الأولى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80" y="327439"/>
        <a:ext cx="1963202" cy="785280"/>
      </dsp:txXfrm>
    </dsp:sp>
    <dsp:sp modelId="{4E34C525-87C1-402B-8C7D-445C3B1EC95D}">
      <dsp:nvSpPr>
        <dsp:cNvPr id="0" name=""/>
        <dsp:cNvSpPr/>
      </dsp:nvSpPr>
      <dsp:spPr>
        <a:xfrm>
          <a:off x="1710366" y="394188"/>
          <a:ext cx="1671628" cy="65178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10366" y="394188"/>
        <a:ext cx="1671628" cy="6517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76040A-715B-438E-B99F-98A62ACB837E}">
      <dsp:nvSpPr>
        <dsp:cNvPr id="0" name=""/>
        <dsp:cNvSpPr/>
      </dsp:nvSpPr>
      <dsp:spPr>
        <a:xfrm>
          <a:off x="2380" y="327439"/>
          <a:ext cx="1963202" cy="78528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الأولى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80" y="327439"/>
        <a:ext cx="1963202" cy="785280"/>
      </dsp:txXfrm>
    </dsp:sp>
    <dsp:sp modelId="{4E34C525-87C1-402B-8C7D-445C3B1EC95D}">
      <dsp:nvSpPr>
        <dsp:cNvPr id="0" name=""/>
        <dsp:cNvSpPr/>
      </dsp:nvSpPr>
      <dsp:spPr>
        <a:xfrm>
          <a:off x="1710366" y="394188"/>
          <a:ext cx="1671628" cy="65178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10366" y="394188"/>
        <a:ext cx="1671628" cy="6517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76040A-715B-438E-B99F-98A62ACB837E}">
      <dsp:nvSpPr>
        <dsp:cNvPr id="0" name=""/>
        <dsp:cNvSpPr/>
      </dsp:nvSpPr>
      <dsp:spPr>
        <a:xfrm>
          <a:off x="2380" y="327439"/>
          <a:ext cx="1963202" cy="78528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الثانية 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80" y="327439"/>
        <a:ext cx="1963202" cy="785280"/>
      </dsp:txXfrm>
    </dsp:sp>
    <dsp:sp modelId="{4E34C525-87C1-402B-8C7D-445C3B1EC95D}">
      <dsp:nvSpPr>
        <dsp:cNvPr id="0" name=""/>
        <dsp:cNvSpPr/>
      </dsp:nvSpPr>
      <dsp:spPr>
        <a:xfrm>
          <a:off x="1710366" y="394188"/>
          <a:ext cx="1671628" cy="65178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10366" y="394188"/>
        <a:ext cx="1671628" cy="6517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76040A-715B-438E-B99F-98A62ACB837E}">
      <dsp:nvSpPr>
        <dsp:cNvPr id="0" name=""/>
        <dsp:cNvSpPr/>
      </dsp:nvSpPr>
      <dsp:spPr>
        <a:xfrm>
          <a:off x="2380" y="327439"/>
          <a:ext cx="1963202" cy="78528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الثالثة 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80" y="327439"/>
        <a:ext cx="1963202" cy="785280"/>
      </dsp:txXfrm>
    </dsp:sp>
    <dsp:sp modelId="{4E34C525-87C1-402B-8C7D-445C3B1EC95D}">
      <dsp:nvSpPr>
        <dsp:cNvPr id="0" name=""/>
        <dsp:cNvSpPr/>
      </dsp:nvSpPr>
      <dsp:spPr>
        <a:xfrm>
          <a:off x="1710366" y="394188"/>
          <a:ext cx="1671628" cy="65178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10366" y="394188"/>
        <a:ext cx="1671628" cy="65178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76040A-715B-438E-B99F-98A62ACB837E}">
      <dsp:nvSpPr>
        <dsp:cNvPr id="0" name=""/>
        <dsp:cNvSpPr/>
      </dsp:nvSpPr>
      <dsp:spPr>
        <a:xfrm>
          <a:off x="2380" y="327439"/>
          <a:ext cx="1963202" cy="78528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الرابعة 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80" y="327439"/>
        <a:ext cx="1963202" cy="785280"/>
      </dsp:txXfrm>
    </dsp:sp>
    <dsp:sp modelId="{4E34C525-87C1-402B-8C7D-445C3B1EC95D}">
      <dsp:nvSpPr>
        <dsp:cNvPr id="0" name=""/>
        <dsp:cNvSpPr/>
      </dsp:nvSpPr>
      <dsp:spPr>
        <a:xfrm>
          <a:off x="1710366" y="394188"/>
          <a:ext cx="1671628" cy="65178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الخاصية </a:t>
          </a:r>
          <a:endParaRPr lang="ar-SA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10366" y="394188"/>
        <a:ext cx="1671628" cy="651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884A-DDED-430A-8715-A3D815E9C126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1F52-615F-4034-97F5-7F983C910AC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خلفية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82967"/>
            <a:ext cx="9387956" cy="70409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1484784"/>
            <a:ext cx="5172606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خصائص النظام الاقتصادي الاسلامي </a:t>
            </a:r>
            <a:r>
              <a:rPr lang="ar-SA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وأهدافه:</a:t>
            </a:r>
            <a:endParaRPr lang="ar-SA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ماده سلم 103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فحة 1.jpg"/>
          <p:cNvPicPr>
            <a:picLocks noChangeAspect="1"/>
          </p:cNvPicPr>
          <p:nvPr/>
        </p:nvPicPr>
        <p:blipFill>
          <a:blip r:embed="rId2" cstate="print">
            <a:lum bright="6000" contrast="4000"/>
          </a:blip>
          <a:stretch>
            <a:fillRect/>
          </a:stretch>
        </p:blipFill>
        <p:spPr>
          <a:xfrm>
            <a:off x="1259632" y="0"/>
            <a:ext cx="842493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564904"/>
            <a:ext cx="624417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النظام الاقتصادي الإسلامي جزء من نظام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الإسلام:</a:t>
            </a:r>
            <a:endParaRPr lang="ar-SA" sz="3600" b="1" dirty="0" smtClean="0">
              <a:solidFill>
                <a:schemeClr val="accent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3600" b="1" dirty="0">
              <a:solidFill>
                <a:schemeClr val="bg1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1" name="Picture 3" descr="C:\Users\dv4\Desktop\وفاا\97533413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84168" y="4293096"/>
            <a:ext cx="3384376" cy="25649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خماسي 7"/>
          <p:cNvSpPr/>
          <p:nvPr/>
        </p:nvSpPr>
        <p:spPr>
          <a:xfrm>
            <a:off x="611560" y="116632"/>
            <a:ext cx="5256584" cy="864096"/>
          </a:xfrm>
          <a:prstGeom prst="homePlate">
            <a:avLst/>
          </a:prstGeom>
          <a:solidFill>
            <a:srgbClr val="FF00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خصائص النظام الاقتصادي الاسلامي </a:t>
            </a:r>
            <a:endParaRPr lang="ar-SA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3851920" y="908720"/>
          <a:ext cx="338437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فحة 1.jpg"/>
          <p:cNvPicPr>
            <a:picLocks noChangeAspect="1"/>
          </p:cNvPicPr>
          <p:nvPr/>
        </p:nvPicPr>
        <p:blipFill>
          <a:blip r:embed="rId2" cstate="print">
            <a:lum bright="6000" contrast="4000"/>
          </a:blip>
          <a:stretch>
            <a:fillRect/>
          </a:stretch>
        </p:blipFill>
        <p:spPr>
          <a:xfrm>
            <a:off x="1259632" y="0"/>
            <a:ext cx="842493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124744"/>
            <a:ext cx="6892248" cy="77251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النظام الاقتصادي الإسلامي جزء من نظام </a:t>
            </a:r>
            <a:r>
              <a:rPr lang="ar-SA" sz="3600" b="1" dirty="0" err="1" smtClean="0">
                <a:solidFill>
                  <a:schemeClr val="accent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الإسلام:</a:t>
            </a:r>
            <a:endParaRPr lang="ar-SA" sz="3600" b="1" dirty="0" smtClean="0">
              <a:solidFill>
                <a:schemeClr val="accent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وتفصيل ذلك على النحو </a:t>
            </a:r>
            <a:r>
              <a:rPr lang="ar-SA" sz="2800" b="1" dirty="0" err="1" smtClean="0">
                <a:solidFill>
                  <a:schemeClr val="accent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التالي :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28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1- للنشاط الاقتصادي في الاسلام طابع تعبدي وهدف سام:</a:t>
            </a:r>
            <a:endParaRPr lang="en-US" sz="2800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المسلم إذا خلصت نيته وحسن مقصده في نشاطه </a:t>
            </a:r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الاقتصادي </a:t>
            </a:r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فهو عباده بمفهومها </a:t>
            </a:r>
            <a:r>
              <a:rPr lang="ar-SA" sz="2800" dirty="0" err="1" smtClean="0">
                <a:latin typeface="Arabic Typesetting" pitchFamily="66" charset="-78"/>
                <a:cs typeface="Arabic Typesetting" pitchFamily="66" charset="-78"/>
              </a:rPr>
              <a:t>العام </a:t>
            </a:r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, فالطابع التعبدي حافز قوي على العمل ويسهم في زيادة عرض العمل في الاقتصاد.</a:t>
            </a:r>
          </a:p>
          <a:p>
            <a:pPr lvl="0" algn="ctr"/>
            <a:endParaRPr lang="ar-SA" sz="2800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28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               2- ذاتية الرقابة على ممارسة النشاط الاقتصادي في الإسلام:</a:t>
            </a:r>
            <a:endParaRPr lang="en-US" sz="2800" dirty="0" smtClean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يوجد في النظام الاقتصاد في الاسلام رقابة الضمير الايماني </a:t>
            </a:r>
          </a:p>
          <a:p>
            <a:pPr algn="l"/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القائمة على الايمان بالله وعلى الحساب في اليوم </a:t>
            </a:r>
            <a:r>
              <a:rPr lang="ar-SA" sz="2800" dirty="0" err="1" smtClean="0">
                <a:latin typeface="Arabic Typesetting" pitchFamily="66" charset="-78"/>
                <a:cs typeface="Arabic Typesetting" pitchFamily="66" charset="-78"/>
              </a:rPr>
              <a:t>الآخر ,</a:t>
            </a:r>
            <a:endParaRPr lang="ar-SA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    وهذا أكبر ضمان لسلامة النشاط الاقتصادي</a:t>
            </a:r>
          </a:p>
          <a:p>
            <a:pPr algn="l"/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 المتصف بالإنسانية والرحمة والعدل.</a:t>
            </a:r>
            <a:endParaRPr lang="en-US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en-US" sz="3600" dirty="0" smtClean="0">
              <a:solidFill>
                <a:schemeClr val="bg1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3600" b="1" dirty="0" smtClean="0">
              <a:solidFill>
                <a:schemeClr val="accent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3600" b="1" dirty="0" smtClean="0">
              <a:solidFill>
                <a:schemeClr val="accent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3600" b="1" dirty="0">
              <a:solidFill>
                <a:schemeClr val="bg1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395536" y="0"/>
          <a:ext cx="338437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فحة 1.jpg"/>
          <p:cNvPicPr>
            <a:picLocks noChangeAspect="1"/>
          </p:cNvPicPr>
          <p:nvPr/>
        </p:nvPicPr>
        <p:blipFill>
          <a:blip r:embed="rId2" cstate="print">
            <a:lum bright="6000" contrast="4000"/>
          </a:blip>
          <a:stretch>
            <a:fillRect/>
          </a:stretch>
        </p:blipFill>
        <p:spPr>
          <a:xfrm>
            <a:off x="1331640" y="0"/>
            <a:ext cx="842493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276872"/>
            <a:ext cx="6572296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التوازن في رعاية المصلحة الإقتصادية للفرد والجماعة:</a:t>
            </a:r>
            <a:endParaRPr lang="en-US" sz="3600" dirty="0" smtClean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الاقتصاد في الاسلام له سياسة تقوم على التوازن في رعاية المصلحة الاقتصادية لسائر الأطراف الانسانية أفراد </a:t>
            </a:r>
            <a:r>
              <a:rPr lang="ar-SA" sz="3200" dirty="0" err="1" smtClean="0">
                <a:latin typeface="Arabic Typesetting" pitchFamily="66" charset="-78"/>
                <a:cs typeface="Arabic Typesetting" pitchFamily="66" charset="-78"/>
              </a:rPr>
              <a:t>وجماعات,</a:t>
            </a:r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algn="ctr"/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 أما إذا كان هناك تعارض وتعذر تحقيق التوازن بينهما</a:t>
            </a:r>
          </a:p>
          <a:p>
            <a:pPr algn="ctr"/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 فإن الاسلام يقدم مصلحة الجماعة على مصلحة الفرد </a:t>
            </a:r>
          </a:p>
          <a:p>
            <a:pPr algn="ctr"/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                             مع تعويض الفرد عما لحقة من أضرار.</a:t>
            </a: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 </a:t>
            </a: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خماسي 3"/>
          <p:cNvSpPr/>
          <p:nvPr/>
        </p:nvSpPr>
        <p:spPr>
          <a:xfrm>
            <a:off x="395536" y="260648"/>
            <a:ext cx="5256584" cy="864096"/>
          </a:xfrm>
          <a:prstGeom prst="homePlate">
            <a:avLst/>
          </a:prstGeom>
          <a:solidFill>
            <a:srgbClr val="FF00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خصائص النظام الاقتصادي الاسلامي </a:t>
            </a:r>
            <a:endParaRPr lang="ar-SA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3995936" y="908720"/>
          <a:ext cx="338437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فحة 1.jpg"/>
          <p:cNvPicPr>
            <a:picLocks noChangeAspect="1"/>
          </p:cNvPicPr>
          <p:nvPr/>
        </p:nvPicPr>
        <p:blipFill>
          <a:blip r:embed="rId2" cstate="print">
            <a:lum bright="6000" contrast="4000"/>
          </a:blip>
          <a:stretch>
            <a:fillRect/>
          </a:stretch>
        </p:blipFill>
        <p:spPr>
          <a:xfrm>
            <a:off x="1331640" y="0"/>
            <a:ext cx="842493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32856"/>
            <a:ext cx="6572296" cy="49552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التوازن بين الجانبين المادي والروحي</a:t>
            </a:r>
            <a:r>
              <a:rPr lang="ar-SA" sz="3600" dirty="0" smtClean="0">
                <a:solidFill>
                  <a:schemeClr val="bg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endParaRPr lang="en-US" sz="3600" dirty="0" smtClean="0">
              <a:solidFill>
                <a:schemeClr val="bg1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يوفق الاقتصاد في الاسلام بين العنصرين اللذين يتكون منهم الانسان </a:t>
            </a:r>
            <a:r>
              <a:rPr lang="ar-SA" sz="3600" dirty="0" err="1" smtClean="0">
                <a:latin typeface="Arabic Typesetting" pitchFamily="66" charset="-78"/>
                <a:cs typeface="Arabic Typesetting" pitchFamily="66" charset="-78"/>
              </a:rPr>
              <a:t>وهما </a:t>
            </a: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: المادة, </a:t>
            </a:r>
            <a:r>
              <a:rPr lang="ar-SA" sz="3600" dirty="0" err="1" smtClean="0">
                <a:latin typeface="Arabic Typesetting" pitchFamily="66" charset="-78"/>
                <a:cs typeface="Arabic Typesetting" pitchFamily="66" charset="-78"/>
              </a:rPr>
              <a:t>والروح .</a:t>
            </a: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algn="ctr"/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          لأن التركيز على جانب من جوانب الحياة وإهمال الجوانب الأخرى ينافي ما جاءت </a:t>
            </a:r>
            <a:r>
              <a:rPr lang="ar-SA" sz="3600" dirty="0" err="1" smtClean="0">
                <a:latin typeface="Arabic Typesetting" pitchFamily="66" charset="-78"/>
                <a:cs typeface="Arabic Typesetting" pitchFamily="66" charset="-78"/>
              </a:rPr>
              <a:t>به</a:t>
            </a:r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 الشريعة </a:t>
            </a:r>
            <a:r>
              <a:rPr lang="ar-SA" sz="3600" dirty="0" err="1" smtClean="0">
                <a:latin typeface="Arabic Typesetting" pitchFamily="66" charset="-78"/>
                <a:cs typeface="Arabic Typesetting" pitchFamily="66" charset="-78"/>
              </a:rPr>
              <a:t>الإسلامية .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3600" dirty="0" smtClean="0">
                <a:latin typeface="Arabic Typesetting" pitchFamily="66" charset="-78"/>
                <a:cs typeface="Arabic Typesetting" pitchFamily="66" charset="-78"/>
              </a:rPr>
              <a:t> </a:t>
            </a:r>
            <a:endParaRPr lang="ar-SA" sz="3600" dirty="0" smtClean="0"/>
          </a:p>
          <a:p>
            <a:pPr algn="ctr"/>
            <a:r>
              <a:rPr lang="ar-SA" sz="3200" dirty="0" err="1" smtClean="0">
                <a:solidFill>
                  <a:schemeClr val="bg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3200" dirty="0" smtClean="0">
                <a:solidFill>
                  <a:schemeClr val="bg1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 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خماسي 3"/>
          <p:cNvSpPr/>
          <p:nvPr/>
        </p:nvSpPr>
        <p:spPr>
          <a:xfrm>
            <a:off x="395536" y="260648"/>
            <a:ext cx="5256584" cy="864096"/>
          </a:xfrm>
          <a:prstGeom prst="homePlate">
            <a:avLst/>
          </a:prstGeom>
          <a:solidFill>
            <a:srgbClr val="FF00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خصائص النظام الاقتصادي الاسلامي </a:t>
            </a:r>
            <a:endParaRPr lang="ar-SA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3995936" y="908720"/>
          <a:ext cx="338437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فحة 1.jpg"/>
          <p:cNvPicPr>
            <a:picLocks noChangeAspect="1"/>
          </p:cNvPicPr>
          <p:nvPr/>
        </p:nvPicPr>
        <p:blipFill>
          <a:blip r:embed="rId2" cstate="print">
            <a:lum bright="6000" contrast="4000"/>
          </a:blip>
          <a:stretch>
            <a:fillRect/>
          </a:stretch>
        </p:blipFill>
        <p:spPr>
          <a:xfrm>
            <a:off x="1331640" y="0"/>
            <a:ext cx="842493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32856"/>
            <a:ext cx="6572296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الاقتصاد الإسلامي أخلاقي: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4000" dirty="0" smtClean="0">
                <a:latin typeface="Arabic Typesetting" pitchFamily="66" charset="-78"/>
                <a:cs typeface="Arabic Typesetting" pitchFamily="66" charset="-78"/>
              </a:rPr>
              <a:t>الربط بين الاقتصاد والأخلاق يولد في النفس البشرية شعورا بالمسؤولية أمام الله </a:t>
            </a:r>
            <a:r>
              <a:rPr lang="ar-SA" sz="4000" dirty="0" err="1" smtClean="0">
                <a:latin typeface="Arabic Typesetting" pitchFamily="66" charset="-78"/>
                <a:cs typeface="Arabic Typesetting" pitchFamily="66" charset="-78"/>
              </a:rPr>
              <a:t>تعالى .</a:t>
            </a:r>
            <a:endParaRPr lang="ar-SA" sz="40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4000" dirty="0" smtClean="0">
                <a:latin typeface="Arabic Typesetting" pitchFamily="66" charset="-78"/>
                <a:cs typeface="Arabic Typesetting" pitchFamily="66" charset="-78"/>
              </a:rPr>
              <a:t>       فيعمل المسلم على سلامة ونقاء المعاملات الاقتصادية في المجتمع </a:t>
            </a:r>
            <a:r>
              <a:rPr lang="ar-SA" sz="4000" dirty="0" err="1" smtClean="0">
                <a:latin typeface="Arabic Typesetting" pitchFamily="66" charset="-78"/>
                <a:cs typeface="Arabic Typesetting" pitchFamily="66" charset="-78"/>
              </a:rPr>
              <a:t>المسلم .</a:t>
            </a:r>
            <a:endParaRPr lang="en-US" sz="40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3200" dirty="0" smtClean="0">
                <a:latin typeface="Arabic Typesetting" pitchFamily="66" charset="-78"/>
                <a:cs typeface="Arabic Typesetting" pitchFamily="66" charset="-78"/>
              </a:rPr>
              <a:t> </a:t>
            </a: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خماسي 3"/>
          <p:cNvSpPr/>
          <p:nvPr/>
        </p:nvSpPr>
        <p:spPr>
          <a:xfrm>
            <a:off x="395536" y="260648"/>
            <a:ext cx="5256584" cy="864096"/>
          </a:xfrm>
          <a:prstGeom prst="homePlate">
            <a:avLst/>
          </a:prstGeom>
          <a:solidFill>
            <a:srgbClr val="FF00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خصائص النظام الاقتصادي الاسلامي </a:t>
            </a:r>
            <a:endParaRPr lang="ar-SA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3995936" y="908720"/>
          <a:ext cx="338437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mjj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698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262</Words>
  <Application>Microsoft Office PowerPoint</Application>
  <PresentationFormat>عرض على الشاشة (3:4)‏</PresentationFormat>
  <Paragraphs>46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>MOL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‏‏مستخدم Windows</dc:creator>
  <cp:lastModifiedBy>وفاء بنت محمد العيسى</cp:lastModifiedBy>
  <cp:revision>12</cp:revision>
  <dcterms:created xsi:type="dcterms:W3CDTF">2012-10-05T07:42:24Z</dcterms:created>
  <dcterms:modified xsi:type="dcterms:W3CDTF">2013-10-26T18:06:25Z</dcterms:modified>
</cp:coreProperties>
</file>