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88163" cy="100203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0041-D559-44BE-8AFF-33732440BD5F}" type="datetimeFigureOut">
              <a:rPr lang="ar-SA" smtClean="0"/>
              <a:pPr/>
              <a:t>14/05/37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C0D-EE1E-4063-90FD-C61B741140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0041-D559-44BE-8AFF-33732440BD5F}" type="datetimeFigureOut">
              <a:rPr lang="ar-SA" smtClean="0"/>
              <a:pPr/>
              <a:t>14/05/37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C0D-EE1E-4063-90FD-C61B741140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0041-D559-44BE-8AFF-33732440BD5F}" type="datetimeFigureOut">
              <a:rPr lang="ar-SA" smtClean="0"/>
              <a:pPr/>
              <a:t>14/05/37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C0D-EE1E-4063-90FD-C61B741140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0041-D559-44BE-8AFF-33732440BD5F}" type="datetimeFigureOut">
              <a:rPr lang="ar-SA" smtClean="0"/>
              <a:pPr/>
              <a:t>14/05/37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C0D-EE1E-4063-90FD-C61B741140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0041-D559-44BE-8AFF-33732440BD5F}" type="datetimeFigureOut">
              <a:rPr lang="ar-SA" smtClean="0"/>
              <a:pPr/>
              <a:t>14/05/37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C0D-EE1E-4063-90FD-C61B741140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0041-D559-44BE-8AFF-33732440BD5F}" type="datetimeFigureOut">
              <a:rPr lang="ar-SA" smtClean="0"/>
              <a:pPr/>
              <a:t>14/05/37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C0D-EE1E-4063-90FD-C61B741140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0041-D559-44BE-8AFF-33732440BD5F}" type="datetimeFigureOut">
              <a:rPr lang="ar-SA" smtClean="0"/>
              <a:pPr/>
              <a:t>14/05/37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C0D-EE1E-4063-90FD-C61B741140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0041-D559-44BE-8AFF-33732440BD5F}" type="datetimeFigureOut">
              <a:rPr lang="ar-SA" smtClean="0"/>
              <a:pPr/>
              <a:t>14/05/37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C0D-EE1E-4063-90FD-C61B741140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0041-D559-44BE-8AFF-33732440BD5F}" type="datetimeFigureOut">
              <a:rPr lang="ar-SA" smtClean="0"/>
              <a:pPr/>
              <a:t>14/05/37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C0D-EE1E-4063-90FD-C61B741140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0041-D559-44BE-8AFF-33732440BD5F}" type="datetimeFigureOut">
              <a:rPr lang="ar-SA" smtClean="0"/>
              <a:pPr/>
              <a:t>14/05/37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C0D-EE1E-4063-90FD-C61B741140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0041-D559-44BE-8AFF-33732440BD5F}" type="datetimeFigureOut">
              <a:rPr lang="ar-SA" smtClean="0"/>
              <a:pPr/>
              <a:t>14/05/37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C0D-EE1E-4063-90FD-C61B741140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E0041-D559-44BE-8AFF-33732440BD5F}" type="datetimeFigureOut">
              <a:rPr lang="ar-SA" smtClean="0"/>
              <a:pPr/>
              <a:t>14/05/37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05C0D-EE1E-4063-90FD-C61B7411400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  <a:solidFill>
            <a:schemeClr val="accent2">
              <a:lumMod val="75000"/>
              <a:alpha val="32000"/>
            </a:schemeClr>
          </a:solidFill>
        </p:spPr>
        <p:txBody>
          <a:bodyPr>
            <a:normAutofit/>
          </a:bodyPr>
          <a:lstStyle/>
          <a:p>
            <a:r>
              <a:rPr lang="ar-SA" sz="4800" b="1" dirty="0" smtClean="0">
                <a:solidFill>
                  <a:schemeClr val="bg1"/>
                </a:solidFill>
              </a:rPr>
              <a:t>صفات وخصائص </a:t>
            </a:r>
            <a:r>
              <a:rPr lang="ar-SA" sz="4800" b="1" dirty="0" smtClean="0">
                <a:solidFill>
                  <a:schemeClr val="bg1"/>
                </a:solidFill>
              </a:rPr>
              <a:t>المرشد النفسي</a:t>
            </a:r>
            <a:endParaRPr lang="ar-SA" sz="48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puserscontentstorage.blob.core.windows.net/userimages/ae3ff3b9-74b2-4fcc-b32f-02646e5eb23a/33a70dc9-4ce3-4d01-a24c-db3ae8f8f158image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286256"/>
            <a:ext cx="2810824" cy="203359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428728" y="571480"/>
            <a:ext cx="6429420" cy="6124754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wrap="square" rtlCol="1">
            <a:spAutoFit/>
          </a:bodyPr>
          <a:lstStyle/>
          <a:p>
            <a:pPr marL="514350" indent="-514350"/>
            <a:r>
              <a:rPr lang="ar-SA" sz="4400" b="1" dirty="0" smtClean="0">
                <a:solidFill>
                  <a:srgbClr val="FF0000"/>
                </a:solidFill>
              </a:rPr>
              <a:t>1- الصفات العامة للمرشد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pPr marL="514350" indent="-514350"/>
            <a:endParaRPr lang="ar-SA" sz="4400" b="1" dirty="0" smtClean="0">
              <a:solidFill>
                <a:srgbClr val="FF0000"/>
              </a:solidFill>
            </a:endParaRPr>
          </a:p>
          <a:p>
            <a:r>
              <a:rPr lang="ar-SA" sz="4400" b="1" dirty="0" smtClean="0">
                <a:solidFill>
                  <a:srgbClr val="FF0000"/>
                </a:solidFill>
              </a:rPr>
              <a:t> </a:t>
            </a:r>
            <a:r>
              <a:rPr lang="ar-SA" sz="3200" b="1" dirty="0" smtClean="0"/>
              <a:t>المتغير الأكاديمي</a:t>
            </a:r>
          </a:p>
          <a:p>
            <a:endParaRPr lang="ar-SA" sz="3200" b="1" dirty="0"/>
          </a:p>
          <a:p>
            <a:r>
              <a:rPr lang="ar-SA" sz="3200" b="1" dirty="0" smtClean="0"/>
              <a:t> المتغير المهني</a:t>
            </a:r>
          </a:p>
          <a:p>
            <a:endParaRPr lang="ar-SA" sz="3200" b="1" dirty="0"/>
          </a:p>
          <a:p>
            <a:r>
              <a:rPr lang="ar-SA" sz="3200" b="1" dirty="0" smtClean="0"/>
              <a:t>المتغيرات الشخصية</a:t>
            </a:r>
            <a:endParaRPr lang="ar-SA" sz="3200" b="1" dirty="0" smtClean="0"/>
          </a:p>
          <a:p>
            <a:pPr marL="514350" indent="-514350"/>
            <a:endParaRPr lang="ar-SA" sz="4400" b="1" dirty="0" smtClean="0">
              <a:solidFill>
                <a:srgbClr val="FF0000"/>
              </a:solidFill>
            </a:endParaRPr>
          </a:p>
          <a:p>
            <a:pPr marL="514350" indent="-514350"/>
            <a:endParaRPr lang="ar-SA" sz="4400" b="1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ar-SA" sz="4400" b="1" dirty="0">
                <a:solidFill>
                  <a:srgbClr val="FF0000"/>
                </a:solidFill>
              </a:rPr>
              <a:t> </a:t>
            </a:r>
            <a:endParaRPr lang="ar-SA" sz="4400" b="1" dirty="0" smtClean="0">
              <a:solidFill>
                <a:srgbClr val="FF0000"/>
              </a:solidFill>
            </a:endParaRPr>
          </a:p>
        </p:txBody>
      </p:sp>
      <p:pic>
        <p:nvPicPr>
          <p:cNvPr id="4099" name="Picture 3" descr="C:\Program Files (x86)\Microsoft Office\MEDIA\CAGCAT10\j0195812.wmf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14414" y="4286256"/>
            <a:ext cx="1773022" cy="1824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619672" y="245772"/>
            <a:ext cx="7200800" cy="3477875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marL="514350" indent="-514350"/>
            <a:r>
              <a:rPr lang="ar-SA" sz="4400" b="1" dirty="0" smtClean="0"/>
              <a:t>ينطلق المرشد في العملية الارشادية من خلال النظرية التي يتبناها, وقد تنوعت تلك النظريات في نظرتها وتفسيرها للاضطراب النفسي, الأمر الذي انعكس على دور المرشد.</a:t>
            </a:r>
            <a:endParaRPr lang="ar-SA" sz="4400" b="1" dirty="0" smtClean="0"/>
          </a:p>
        </p:txBody>
      </p:sp>
      <p:pic>
        <p:nvPicPr>
          <p:cNvPr id="5122" name="Picture 2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592" y="3946514"/>
            <a:ext cx="1164031" cy="1826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57224" y="1785926"/>
            <a:ext cx="7365227" cy="2862322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wrap="square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2/ دور المرشد ووظائفه.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ar-SA" sz="3600" b="1" dirty="0" smtClean="0"/>
              <a:t>التنمية والتشخيص والعلاج.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ar-SA" sz="3600" b="1" dirty="0" smtClean="0"/>
              <a:t>الإشراف المباشر على التنمية والوقائية في تجمعات الأفراد.</a:t>
            </a:r>
            <a:endParaRPr lang="ar-SA" sz="3600" b="1" dirty="0" smtClean="0"/>
          </a:p>
          <a:p>
            <a:pPr algn="l" rtl="0"/>
            <a:r>
              <a:rPr lang="ar-SA" sz="3600" b="1" dirty="0">
                <a:solidFill>
                  <a:srgbClr val="FF0000"/>
                </a:solidFill>
              </a:rPr>
              <a:t> </a:t>
            </a:r>
          </a:p>
        </p:txBody>
      </p:sp>
      <p:pic>
        <p:nvPicPr>
          <p:cNvPr id="6146" name="Picture 2" descr="C:\Program Files (x86)\Microsoft Office\MEDIA\CAGCAT10\j023087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200892" y="3477423"/>
            <a:ext cx="1661512" cy="1673244"/>
          </a:xfrm>
          <a:prstGeom prst="rect">
            <a:avLst/>
          </a:prstGeom>
          <a:noFill/>
        </p:spPr>
      </p:pic>
      <p:pic>
        <p:nvPicPr>
          <p:cNvPr id="6147" name="Picture 3" descr="C:\Program Files (x86)\Microsoft Office\MEDIA\CAGCAT10\j023087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8302" y="4214818"/>
            <a:ext cx="1661649" cy="16732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699792" y="892974"/>
            <a:ext cx="5832648" cy="5816977"/>
          </a:xfrm>
          <a:prstGeom prst="rect">
            <a:avLst/>
          </a:prstGeom>
          <a:solidFill>
            <a:schemeClr val="bg1">
              <a:alpha val="59000"/>
            </a:schemeClr>
          </a:solidFill>
        </p:spPr>
        <p:txBody>
          <a:bodyPr wrap="square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 3/ الصفات المميزة للمرشد الفعال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ar-SA" sz="3200" b="1" dirty="0" smtClean="0"/>
              <a:t>الصحة النفسية الجيدة.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ar-SA" sz="3200" b="1" dirty="0" smtClean="0"/>
              <a:t>التطابق والأصالة.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ar-SA" sz="3200" b="1" dirty="0" smtClean="0"/>
              <a:t>المساندة بالسلوكيات غير اللفظية.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ar-SA" sz="3200" b="1" dirty="0" smtClean="0"/>
              <a:t>القدرة على التفهم العاطفي.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ar-SA" sz="3200" b="1" dirty="0" smtClean="0"/>
              <a:t>الاحترام والدفء.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ar-SA" sz="3200" b="1" dirty="0" smtClean="0"/>
              <a:t>الوعي بالذات وفهمها.</a:t>
            </a:r>
          </a:p>
          <a:p>
            <a:pPr marL="571500" indent="-571500">
              <a:buFont typeface="Arial" pitchFamily="34" charset="0"/>
              <a:buChar char="•"/>
            </a:pPr>
            <a:endParaRPr lang="ar-SA" sz="3600" b="1" dirty="0" smtClean="0"/>
          </a:p>
          <a:p>
            <a:r>
              <a:rPr lang="ar-SA" sz="3600" b="1" dirty="0">
                <a:solidFill>
                  <a:srgbClr val="FF0000"/>
                </a:solidFill>
              </a:rPr>
              <a:t> </a:t>
            </a:r>
            <a:br>
              <a:rPr lang="ar-SA" sz="3600" b="1" dirty="0">
                <a:solidFill>
                  <a:srgbClr val="FF0000"/>
                </a:solidFill>
              </a:rPr>
            </a:br>
            <a:endParaRPr lang="ar-SA" sz="3600" b="1" dirty="0" smtClean="0">
              <a:solidFill>
                <a:srgbClr val="FF0000"/>
              </a:solidFill>
            </a:endParaRPr>
          </a:p>
          <a:p>
            <a:endParaRPr lang="ar-SA" sz="3600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://www.alosracenter.com/attachment/Artical_635142383109118366.jpg"/>
          <p:cNvPicPr>
            <a:picLocks noChangeAspect="1" noChangeArrowheads="1"/>
          </p:cNvPicPr>
          <p:nvPr/>
        </p:nvPicPr>
        <p:blipFill>
          <a:blip r:embed="rId2"/>
          <a:srcRect t="20455" r="32692"/>
          <a:stretch>
            <a:fillRect/>
          </a:stretch>
        </p:blipFill>
        <p:spPr bwMode="auto">
          <a:xfrm>
            <a:off x="0" y="0"/>
            <a:ext cx="2500330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00100" y="893869"/>
            <a:ext cx="7143800" cy="3477875"/>
          </a:xfrm>
          <a:prstGeom prst="rect">
            <a:avLst/>
          </a:prstGeom>
          <a:solidFill>
            <a:schemeClr val="bg1">
              <a:alpha val="49000"/>
            </a:schemeClr>
          </a:solidFill>
        </p:spPr>
        <p:txBody>
          <a:bodyPr wrap="square">
            <a:spAutoFit/>
          </a:bodyPr>
          <a:lstStyle/>
          <a:p>
            <a:r>
              <a:rPr lang="ar-SA" sz="4400" b="1" dirty="0" smtClean="0">
                <a:solidFill>
                  <a:srgbClr val="FF0000"/>
                </a:solidFill>
              </a:rPr>
              <a:t>4/ الجوانب الجديرة بأن يقوم المرشد بدراسة مدى توفرها لديه وهي:</a:t>
            </a:r>
          </a:p>
          <a:p>
            <a:r>
              <a:rPr lang="ar-SA" sz="4400" b="1" dirty="0" smtClean="0"/>
              <a:t>الأمن ,ا</a:t>
            </a:r>
            <a:r>
              <a:rPr lang="ar-SA" sz="4400" b="1" dirty="0" smtClean="0"/>
              <a:t>لثقة</a:t>
            </a:r>
            <a:r>
              <a:rPr lang="ar-SA" sz="4400" b="1" dirty="0" smtClean="0"/>
              <a:t>, الشجاعة, </a:t>
            </a:r>
            <a:r>
              <a:rPr lang="ar-SA" sz="4400" b="1" dirty="0" smtClean="0"/>
              <a:t>تحمل الغموض, </a:t>
            </a:r>
            <a:r>
              <a:rPr lang="ar-SA" sz="4400" b="1" dirty="0" smtClean="0"/>
              <a:t>سعة الأفق, </a:t>
            </a:r>
            <a:r>
              <a:rPr lang="ar-SA" sz="4400" b="1" dirty="0" smtClean="0"/>
              <a:t>الحساسية</a:t>
            </a:r>
            <a:r>
              <a:rPr lang="ar-SA" sz="4400" b="1" dirty="0" smtClean="0"/>
              <a:t>,</a:t>
            </a:r>
            <a:r>
              <a:rPr lang="ar-SA" sz="4400" b="1" dirty="0"/>
              <a:t> </a:t>
            </a:r>
            <a:r>
              <a:rPr lang="ar-SA" sz="4400" b="1" dirty="0" smtClean="0"/>
              <a:t>إدراك القيم,</a:t>
            </a:r>
            <a:r>
              <a:rPr lang="ar-SA" sz="4400" b="1" dirty="0"/>
              <a:t> </a:t>
            </a:r>
            <a:r>
              <a:rPr lang="ar-SA" sz="4400" b="1" dirty="0" smtClean="0"/>
              <a:t>المصداقية, </a:t>
            </a:r>
            <a:r>
              <a:rPr lang="ar-SA" sz="4400" b="1" dirty="0" smtClean="0"/>
              <a:t>الكفاءة.</a:t>
            </a:r>
            <a:endParaRPr lang="ar-SA" sz="4400" b="1" dirty="0"/>
          </a:p>
        </p:txBody>
      </p:sp>
      <p:pic>
        <p:nvPicPr>
          <p:cNvPr id="18434" name="Picture 2" descr="C:\Program Files (x86)\Microsoft Office\MEDIA\CAGCAT10\j021672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357694"/>
            <a:ext cx="1450238" cy="182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11560" y="620688"/>
            <a:ext cx="8136904" cy="50475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5400" dirty="0" smtClean="0">
                <a:solidFill>
                  <a:srgbClr val="FF0000"/>
                </a:solidFill>
              </a:rPr>
              <a:t>5/ يفترض نموذج التأثير الاجتماعي أن كفاءة المرشد ونجاح العلمية الإرشادية يتوقف على:</a:t>
            </a:r>
          </a:p>
          <a:p>
            <a:r>
              <a:rPr lang="ar-SA" sz="4000" dirty="0" smtClean="0"/>
              <a:t>قدرة المرشد على بناء قوة تأثير مع المسترشد تتميز بالكفاءة والثقة والجاذبية.</a:t>
            </a:r>
          </a:p>
          <a:p>
            <a:r>
              <a:rPr lang="ar-SA" sz="4000" dirty="0" smtClean="0"/>
              <a:t>قدرة المرشد على استخدام قوة التأثير في تغيير سلوك المسترشد وآرائه.  </a:t>
            </a:r>
            <a:endParaRPr lang="ar-SA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168</Words>
  <Application>Microsoft Office PowerPoint</Application>
  <PresentationFormat>عرض على الشاشة (3:4)‏</PresentationFormat>
  <Paragraphs>30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صفات وخصائص المرشد النفسي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خصائص المرشد النفسي</dc:title>
  <dc:creator>SONY</dc:creator>
  <cp:lastModifiedBy>hams</cp:lastModifiedBy>
  <cp:revision>14</cp:revision>
  <cp:lastPrinted>2015-12-08T18:49:10Z</cp:lastPrinted>
  <dcterms:created xsi:type="dcterms:W3CDTF">2015-12-07T15:26:34Z</dcterms:created>
  <dcterms:modified xsi:type="dcterms:W3CDTF">2016-02-22T17:02:07Z</dcterms:modified>
</cp:coreProperties>
</file>