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92" r:id="rId13"/>
    <p:sldId id="270" r:id="rId14"/>
    <p:sldId id="271" r:id="rId15"/>
    <p:sldId id="293" r:id="rId16"/>
    <p:sldId id="294" r:id="rId17"/>
    <p:sldId id="295" r:id="rId18"/>
    <p:sldId id="289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8" r:id="rId29"/>
    <p:sldId id="287" r:id="rId30"/>
    <p:sldId id="268" r:id="rId31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E4F"/>
    <a:srgbClr val="798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89CBD2-7B5F-4D8A-8CAE-8181E17CC4AB}" type="datetimeFigureOut">
              <a:rPr lang="ar-SA" smtClean="0"/>
              <a:t>25/01/1439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B9E70A0-8943-49AC-B791-820CFA93397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95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E70A0-8943-49AC-B791-820CFA933978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2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3A12DE-A152-4F8C-962F-04B3429A9A33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B8654-B531-40F3-8087-14F84B95A322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6910-88C1-47F8-9888-314F353B5C7D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A087-8C51-45BE-AC87-23BDAF46AA00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3D54-3E60-4128-83D2-B007319AFCB7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76CF-9F3D-481E-AD2F-6FC39040F667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DE9A-8BD6-4E5B-9CEA-6FDDC9DD8723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EDF-A1CE-41CA-9FE8-559AA7269806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92073-AAE5-4C04-8F93-8AE60CB25D8E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94912-146A-44F8-B343-6BD27C5AEF53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C433-3662-495A-AF04-0B22E98BCEC3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2270D9-FCAA-4195-BC94-6220F264E8D6}" type="datetime1">
              <a:rPr lang="en-US" smtClean="0"/>
              <a:t>10/15/2017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hf hdr="0" ftr="0" dt="0"/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4" Type="http://schemas.openxmlformats.org/officeDocument/2006/relationships/hyperlink" Target="http://www.conceptdraw.com/solution-park/finance-accounting-flowchart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spc="0" dirty="0" smtClean="0"/>
              <a:t>مقدمةفي خرائط تدفق المعلومات</a:t>
            </a:r>
            <a:br>
              <a:rPr lang="ar-SA" b="1" spc="0" dirty="0" smtClean="0"/>
            </a:br>
            <a:r>
              <a:rPr lang="ar-SA" sz="2400" b="1" spc="0" dirty="0"/>
              <a:t> </a:t>
            </a:r>
            <a:r>
              <a:rPr lang="ar-SA" sz="2400" b="1" spc="0" dirty="0" smtClean="0"/>
              <a:t>                                                             إعداد: أ. ريم الصلاحي</a:t>
            </a:r>
            <a:endParaRPr lang="ar-SA" sz="2400" b="1" spc="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الفصل الثالث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8394192" y="393192"/>
            <a:ext cx="331012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الملك سعود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إدارة الأعمال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المحاسبة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مادة نظم المعلومات المحاسبية</a:t>
            </a:r>
          </a:p>
          <a:p>
            <a:pPr algn="r"/>
            <a:r>
              <a:rPr lang="ar-S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الدراسي الأول 1438 / 1439هـ</a:t>
            </a:r>
            <a:endParaRPr lang="ar-S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990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تدريب 2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المحتوى لمنشأة اشترت بضاعة نقداً..</a:t>
            </a:r>
          </a:p>
          <a:p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11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المستويات الأعلى لتدفق البيانات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1" cy="44590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توضح تدفق البيانات بالتفصيل داخل المنشأة وخارجها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ترقم </a:t>
            </a:r>
            <a:r>
              <a:rPr lang="ar-SA" b="1" dirty="0" smtClean="0"/>
              <a:t>الدوائر تسلسليا حسب ترتيب حدوثها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على الأسهم نكتب </a:t>
            </a:r>
            <a:r>
              <a:rPr lang="ar-SA" b="1" u="sng" dirty="0" smtClean="0"/>
              <a:t>بالتحديد</a:t>
            </a:r>
            <a:r>
              <a:rPr lang="ar-SA" b="1" dirty="0" smtClean="0"/>
              <a:t> اسم البيان أو المعلومة أو </a:t>
            </a:r>
            <a:r>
              <a:rPr lang="ar-SA" b="1" u="sng" dirty="0" smtClean="0"/>
              <a:t>المستند المتدفق </a:t>
            </a:r>
            <a:r>
              <a:rPr lang="ar-SA" b="1" dirty="0" smtClean="0"/>
              <a:t>(نقدية، فاتورة بيع، طلب شراء، مستند إيداع)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كلما زادت التفاصيل في الرسم زاد مستوى الرسم. سنكتفي بالمستوى الأول للخريطة المفصلة في هذه المادة.</a:t>
            </a:r>
          </a:p>
          <a:p>
            <a:pPr marL="0" indent="0">
              <a:lnSpc>
                <a:spcPct val="150000"/>
              </a:lnSpc>
              <a:buNone/>
            </a:pP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9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84708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</a:t>
            </a:r>
            <a:r>
              <a:rPr lang="ar-SA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استلام مبلغ نقدي من أحد العملاء وإيداعه في </a:t>
            </a:r>
            <a:r>
              <a:rPr lang="ar-SA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البنك</a:t>
            </a:r>
            <a:endParaRPr lang="ar-SA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81486" y="1300252"/>
            <a:ext cx="3709622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lnSpc>
                <a:spcPct val="200000"/>
              </a:lnSpc>
              <a:buFontTx/>
              <a:buChar char="-"/>
            </a:pPr>
            <a:r>
              <a:rPr lang="ar-SA" sz="1600" b="1" dirty="0" smtClean="0"/>
              <a:t>يحضر العميل لقسم المطالبات في مقر الشركة لسداد المبلغ المستحق عليه</a:t>
            </a:r>
          </a:p>
          <a:p>
            <a:pPr marL="285750" indent="-285750" algn="r" rtl="1">
              <a:lnSpc>
                <a:spcPct val="200000"/>
              </a:lnSpc>
              <a:buFontTx/>
              <a:buChar char="-"/>
            </a:pPr>
            <a:r>
              <a:rPr lang="ar-SA" sz="1600" b="1" dirty="0" smtClean="0"/>
              <a:t>يراجع موظف قسم المطالبات الملف الخاص بالمطالبات ويطابق المستند الذي احضره العميل مع المستند الأصلي في الملف</a:t>
            </a:r>
          </a:p>
          <a:p>
            <a:pPr marL="285750" indent="-285750" algn="r" rtl="1">
              <a:lnSpc>
                <a:spcPct val="200000"/>
              </a:lnSpc>
              <a:buFontTx/>
              <a:buChar char="-"/>
            </a:pPr>
            <a:r>
              <a:rPr lang="ar-SA" sz="1600" b="1" dirty="0" smtClean="0"/>
              <a:t>يقوم الموظف بتحرير سند استلام المبلغ من أصل وثلاث نسخ (الأصل للعميل، ونسخة لكل من:ملف المطالبات، قسم المحاسبة، قسم النقدية) ويسلم المبلغ لقسم النقدية</a:t>
            </a:r>
          </a:p>
          <a:p>
            <a:pPr marL="285750" indent="-285750" algn="r" rtl="1">
              <a:lnSpc>
                <a:spcPct val="200000"/>
              </a:lnSpc>
              <a:buFontTx/>
              <a:buChar char="-"/>
            </a:pPr>
            <a:r>
              <a:rPr lang="ar-SA" sz="1600" b="1" dirty="0" smtClean="0"/>
              <a:t>يقوم موظف قسم النقدية بإيداع المبلغ في البنك</a:t>
            </a:r>
          </a:p>
          <a:p>
            <a:pPr marL="285750" indent="-285750" algn="r" rtl="1">
              <a:lnSpc>
                <a:spcPct val="200000"/>
              </a:lnSpc>
              <a:buFontTx/>
              <a:buChar char="-"/>
            </a:pPr>
            <a:endParaRPr lang="ar-SA" sz="1600" b="1" dirty="0"/>
          </a:p>
        </p:txBody>
      </p:sp>
      <p:cxnSp>
        <p:nvCxnSpPr>
          <p:cNvPr id="19" name="رابط مستقيم 12"/>
          <p:cNvCxnSpPr/>
          <p:nvPr/>
        </p:nvCxnSpPr>
        <p:spPr>
          <a:xfrm flipH="1">
            <a:off x="3284416" y="1185143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3"/>
          <p:cNvCxnSpPr/>
          <p:nvPr/>
        </p:nvCxnSpPr>
        <p:spPr>
          <a:xfrm flipH="1">
            <a:off x="3319853" y="1599490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مربع نص 14"/>
          <p:cNvSpPr txBox="1"/>
          <p:nvPr/>
        </p:nvSpPr>
        <p:spPr>
          <a:xfrm>
            <a:off x="3493512" y="1227515"/>
            <a:ext cx="20201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ملف المطالبات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8734" t="30493" r="29637" b="22025"/>
          <a:stretch/>
        </p:blipFill>
        <p:spPr>
          <a:xfrm>
            <a:off x="723071" y="1639218"/>
            <a:ext cx="6236865" cy="47058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338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1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ارسمي خريطة تدفق </a:t>
            </a:r>
            <a:r>
              <a:rPr lang="ar-SA" b="1" dirty="0" smtClean="0"/>
              <a:t>بالمستوى الأول لبيانات </a:t>
            </a:r>
            <a:r>
              <a:rPr lang="ar-SA" b="1" dirty="0"/>
              <a:t>عملية بيع بضاعة في سوبرماركت التميمي وتحصيل قيمتها </a:t>
            </a:r>
            <a:r>
              <a:rPr lang="ar-SA" b="1" dirty="0" smtClean="0"/>
              <a:t>نقداً أو بالخصم </a:t>
            </a:r>
            <a:r>
              <a:rPr lang="ar-SA" b="1" dirty="0"/>
              <a:t>من الحساب الجاري </a:t>
            </a:r>
            <a:r>
              <a:rPr lang="ar-SA" b="1" dirty="0" smtClean="0"/>
              <a:t>بالبنك 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32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2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بالمستوى الأول لبيانات عملية شراء بضاعة بالأجل لتغذية نقص مخازن الشركة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30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خرائط تدفق المستندات</a:t>
            </a:r>
            <a:endParaRPr lang="ar-SA" b="1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03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إرشادات عامة في خرائط تدفق المستندات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 الرسم يوضح كل ما يخص </a:t>
            </a:r>
            <a:r>
              <a:rPr lang="ar-SA" b="1" u="sng" dirty="0" smtClean="0"/>
              <a:t>المستندات فقط </a:t>
            </a:r>
            <a:r>
              <a:rPr lang="ar-SA" b="1" dirty="0" smtClean="0"/>
              <a:t>في المنشأة من مدخلات وعمليات و مخرجات وتخزين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يمثل جميع أنواع أنظمة المعلومات سواء كانت يدوية أو شبه آلية أو آلية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يعطي فكرة شاملة عن حركة المستندات في النظام لأنه يشمل المستندات فقط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الأسهم حادة وليست منحنية ولا يكتب عليها شيء</a:t>
            </a:r>
          </a:p>
          <a:p>
            <a:pPr>
              <a:buFont typeface="Wingdings" panose="05000000000000000000" pitchFamily="2" charset="2"/>
              <a:buChar char="q"/>
            </a:pPr>
            <a:endParaRPr lang="ar-SA" b="1" dirty="0"/>
          </a:p>
          <a:p>
            <a:pPr>
              <a:buFont typeface="Wingdings" panose="05000000000000000000" pitchFamily="2" charset="2"/>
              <a:buChar char="q"/>
            </a:pPr>
            <a:endParaRPr lang="ar-SA" b="1" dirty="0" smtClean="0"/>
          </a:p>
          <a:p>
            <a:pPr algn="l">
              <a:buFont typeface="Wingdings" panose="05000000000000000000" pitchFamily="2" charset="2"/>
              <a:buChar char="v"/>
            </a:pPr>
            <a:r>
              <a:rPr lang="ar-SA" sz="1200" b="1" dirty="0" smtClean="0"/>
              <a:t>بقية الارشادات موجودة بالكتاب</a:t>
            </a:r>
          </a:p>
          <a:p>
            <a:pPr marL="0" indent="0">
              <a:buNone/>
            </a:pPr>
            <a:endParaRPr lang="ar-SA" b="1" dirty="0" smtClean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4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خطط انسيابي: عملية يدوية 8"/>
          <p:cNvSpPr/>
          <p:nvPr/>
        </p:nvSpPr>
        <p:spPr>
          <a:xfrm>
            <a:off x="4884022" y="2592277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المراجعة اليدوية لتصحيح الأخطاء</a:t>
            </a:r>
          </a:p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*</a:t>
            </a:r>
            <a:r>
              <a:rPr lang="ar-SA" sz="1000" b="1" dirty="0" smtClean="0">
                <a:solidFill>
                  <a:schemeClr val="tx1"/>
                </a:solidFill>
              </a:rPr>
              <a:t>موظف عنده إجازة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11" name="عنوان 10"/>
          <p:cNvSpPr>
            <a:spLocks noGrp="1"/>
          </p:cNvSpPr>
          <p:nvPr>
            <p:ph type="title"/>
          </p:nvPr>
        </p:nvSpPr>
        <p:spPr>
          <a:xfrm>
            <a:off x="5306702" y="0"/>
            <a:ext cx="6717658" cy="1499616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خريطة تدفق مستندات الرواتب في نظام يدوي</a:t>
            </a:r>
            <a:endParaRPr lang="ar-S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2552173" y="141915"/>
            <a:ext cx="1399430" cy="413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الموظفين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مخطط انسيابي: معالجة 12"/>
          <p:cNvSpPr/>
          <p:nvPr/>
        </p:nvSpPr>
        <p:spPr>
          <a:xfrm>
            <a:off x="2469442" y="2642718"/>
            <a:ext cx="1645523" cy="6599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حساب رواتب الموظفين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4" name="مخطط انسيابي: إدخال يدوي 13"/>
          <p:cNvSpPr/>
          <p:nvPr/>
        </p:nvSpPr>
        <p:spPr>
          <a:xfrm flipV="1">
            <a:off x="3037797" y="832910"/>
            <a:ext cx="481947" cy="1602731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5" name="مربع نص 14"/>
          <p:cNvSpPr txBox="1"/>
          <p:nvPr/>
        </p:nvSpPr>
        <p:spPr>
          <a:xfrm rot="16200000">
            <a:off x="2417592" y="1263745"/>
            <a:ext cx="169054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/>
              <a:t>إجمالي ساعات الموظفين</a:t>
            </a:r>
            <a:endParaRPr lang="ar-SA" sz="1200" b="1" dirty="0"/>
          </a:p>
        </p:txBody>
      </p:sp>
      <p:sp>
        <p:nvSpPr>
          <p:cNvPr id="16" name="مخطط انسيابي: قرص ممغنط 15"/>
          <p:cNvSpPr/>
          <p:nvPr/>
        </p:nvSpPr>
        <p:spPr>
          <a:xfrm>
            <a:off x="1005840" y="2512612"/>
            <a:ext cx="1125674" cy="8666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قاعدة بيانات الموظفين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17" name="مخطط انسيابي: عملية يدوية 16"/>
          <p:cNvSpPr/>
          <p:nvPr/>
        </p:nvSpPr>
        <p:spPr>
          <a:xfrm>
            <a:off x="2164610" y="4918299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مراجعة كبير المحاسبين للتقرير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18" name="مخطط انسيابي: معالجة 17"/>
          <p:cNvSpPr/>
          <p:nvPr/>
        </p:nvSpPr>
        <p:spPr>
          <a:xfrm>
            <a:off x="9056035" y="2312759"/>
            <a:ext cx="1645523" cy="6599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إعداد شيك بإجمالي الرواتب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9" name="مخطط انسيابي: مستند 18"/>
          <p:cNvSpPr/>
          <p:nvPr/>
        </p:nvSpPr>
        <p:spPr>
          <a:xfrm>
            <a:off x="9399269" y="3302636"/>
            <a:ext cx="1043179" cy="70243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الشيك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0" name="مخطط انسيابي: عملية يدوية 19"/>
          <p:cNvSpPr/>
          <p:nvPr/>
        </p:nvSpPr>
        <p:spPr>
          <a:xfrm>
            <a:off x="8822502" y="5290532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إيداع الشيك في البنك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21" name="مخطط انسيابي: عملية يدوية 20"/>
          <p:cNvSpPr/>
          <p:nvPr/>
        </p:nvSpPr>
        <p:spPr>
          <a:xfrm>
            <a:off x="8799724" y="4354551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توقيع المدير المالي على الشيك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9243921" y="6327098"/>
            <a:ext cx="1399430" cy="413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البنك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3257298" y="550632"/>
            <a:ext cx="5567" cy="2753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3283225" y="2261086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2130685" y="3114263"/>
            <a:ext cx="338757" cy="14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stCxn id="13" idx="1"/>
            <a:endCxn id="16" idx="4"/>
          </p:cNvCxnSpPr>
          <p:nvPr/>
        </p:nvCxnSpPr>
        <p:spPr>
          <a:xfrm flipH="1" flipV="1">
            <a:off x="2131514" y="2945959"/>
            <a:ext cx="337928" cy="267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3280177" y="3309598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V="1">
            <a:off x="4133221" y="2922237"/>
            <a:ext cx="94779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>
            <a:off x="4139317" y="3074639"/>
            <a:ext cx="1045331" cy="1257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رابط كسهم مستقيم 41"/>
          <p:cNvCxnSpPr>
            <a:endCxn id="17" idx="0"/>
          </p:cNvCxnSpPr>
          <p:nvPr/>
        </p:nvCxnSpPr>
        <p:spPr>
          <a:xfrm>
            <a:off x="3285743" y="4408305"/>
            <a:ext cx="1" cy="509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>
            <a:off x="3283225" y="5580358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خطط انسيابي: رابط 43"/>
          <p:cNvSpPr/>
          <p:nvPr/>
        </p:nvSpPr>
        <p:spPr>
          <a:xfrm>
            <a:off x="3046939" y="5955129"/>
            <a:ext cx="485030" cy="5406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3B3E4F"/>
                </a:solidFill>
              </a:rPr>
              <a:t>A</a:t>
            </a:r>
            <a:endParaRPr lang="ar-SA" b="1" dirty="0">
              <a:solidFill>
                <a:srgbClr val="3B3E4F"/>
              </a:solidFill>
            </a:endParaRPr>
          </a:p>
        </p:txBody>
      </p:sp>
      <p:sp>
        <p:nvSpPr>
          <p:cNvPr id="45" name="مخطط انسيابي: رابط 44"/>
          <p:cNvSpPr/>
          <p:nvPr/>
        </p:nvSpPr>
        <p:spPr>
          <a:xfrm>
            <a:off x="9649769" y="1402244"/>
            <a:ext cx="485030" cy="5406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3B3E4F"/>
                </a:solidFill>
              </a:rPr>
              <a:t>A</a:t>
            </a:r>
            <a:endParaRPr lang="ar-SA" b="1" dirty="0">
              <a:solidFill>
                <a:srgbClr val="3B3E4F"/>
              </a:solidFill>
            </a:endParaRPr>
          </a:p>
        </p:txBody>
      </p:sp>
      <p:cxnSp>
        <p:nvCxnSpPr>
          <p:cNvPr id="46" name="رابط كسهم مستقيم 45"/>
          <p:cNvCxnSpPr/>
          <p:nvPr/>
        </p:nvCxnSpPr>
        <p:spPr>
          <a:xfrm>
            <a:off x="9892284" y="1943811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9898380" y="2937459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9913620" y="3949395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>
            <a:off x="9913620" y="4973523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>
            <a:off x="9910572" y="5939739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>
            <a:off x="7927848" y="1186335"/>
            <a:ext cx="91440" cy="567166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عنصر نائب لرقم الشريحة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40" name="مخطط انسيابي: مستند 18"/>
          <p:cNvSpPr/>
          <p:nvPr/>
        </p:nvSpPr>
        <p:spPr>
          <a:xfrm>
            <a:off x="2825296" y="3711633"/>
            <a:ext cx="1043179" cy="70243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تقرير رواتب الموظفين </a:t>
            </a:r>
            <a:endParaRPr lang="ar-SA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8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4" grpId="0" animBg="1"/>
      <p:bldP spid="45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خرائط تدفق النظام</a:t>
            </a:r>
            <a:endParaRPr lang="ar-SA" b="1" dirty="0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75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إرشادات عامة في خرائط تدفق النظام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 الرسم يوضح كل ما يخص المنشأة من مدخلات وعمليات و مخرجات وتخزين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أي أنه يشمل كل من: الأشخاص، الأجهزة، العمليات، المستندات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 يمثل جميع أنواع أنظمة المعلومات سواء كانت يدوية أو شبه آلية أو آلية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يعطي فكرة شاملة عن النظام لأنه يشمل التدفق الفعلي والمنطقي للبيانات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 تستخدمه الإدارة لتفهم النظام الحالي في المنشأة ولتحقيق الرقابة وفصل المهام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الأسهم حادة وليست منحنية ولا يكتب عليها شيء</a:t>
            </a:r>
          </a:p>
          <a:p>
            <a:pPr marL="0" indent="0" algn="l">
              <a:buNone/>
            </a:pPr>
            <a:endParaRPr lang="ar-SA" b="1" dirty="0" smtClean="0"/>
          </a:p>
          <a:p>
            <a:pPr marL="0" indent="0" algn="l">
              <a:buNone/>
            </a:pPr>
            <a:r>
              <a:rPr lang="ar-SA" sz="1400" b="1" dirty="0" smtClean="0"/>
              <a:t> * راجعي الكتاب للمزيد من الارشادات</a:t>
            </a:r>
          </a:p>
          <a:p>
            <a:pPr marL="0" indent="0">
              <a:buNone/>
            </a:pPr>
            <a:endParaRPr lang="ar-SA" sz="1400" b="1" dirty="0" smtClean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5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مقدمة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ar-SA" b="1" dirty="0" smtClean="0"/>
              <a:t> لكل نوع من خرائط التدفق سيتم تناول ما يلي:</a:t>
            </a:r>
          </a:p>
          <a:p>
            <a:pPr marL="457200" indent="-457200">
              <a:buFont typeface="+mj-lt"/>
              <a:buAutoNum type="arabicPeriod"/>
            </a:pPr>
            <a:r>
              <a:rPr lang="ar-SA" b="1" dirty="0" smtClean="0"/>
              <a:t>التعريف بمهام خريطة التدفق</a:t>
            </a:r>
          </a:p>
          <a:p>
            <a:pPr marL="457200" indent="-457200">
              <a:buFont typeface="+mj-lt"/>
              <a:buAutoNum type="arabicPeriod"/>
            </a:pPr>
            <a:r>
              <a:rPr lang="ar-SA" b="1" dirty="0" smtClean="0"/>
              <a:t>التعريف بالرموز المستخدمة في خريطة التدفق</a:t>
            </a:r>
          </a:p>
          <a:p>
            <a:pPr marL="457200" indent="-457200">
              <a:buFont typeface="+mj-lt"/>
              <a:buAutoNum type="arabicPeriod"/>
            </a:pPr>
            <a:r>
              <a:rPr lang="ar-SA" b="1" dirty="0" smtClean="0"/>
              <a:t>رسم خريطة التدفق</a:t>
            </a:r>
          </a:p>
          <a:p>
            <a:pPr marL="457200" indent="-457200">
              <a:buFont typeface="+mj-lt"/>
              <a:buAutoNum type="arabicPeriod"/>
            </a:pPr>
            <a:r>
              <a:rPr lang="ar-SA" b="1" dirty="0" smtClean="0"/>
              <a:t>ملاحظات على إعداد خريطة التدفق</a:t>
            </a:r>
          </a:p>
          <a:p>
            <a:pPr marL="457200" indent="-457200">
              <a:buFont typeface="+mj-lt"/>
              <a:buAutoNum type="arabicPeriod"/>
            </a:pPr>
            <a:endParaRPr lang="ar-SA" b="1" dirty="0"/>
          </a:p>
          <a:p>
            <a:pPr>
              <a:buFont typeface="Wingdings" panose="05000000000000000000" pitchFamily="2" charset="2"/>
              <a:buChar char="q"/>
            </a:pP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622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أولا: المدخلات</a:t>
            </a:r>
            <a:endParaRPr lang="ar-SA" sz="2400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299448" y="4775156"/>
            <a:ext cx="15179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طلب شراء</a:t>
            </a:r>
            <a:endParaRPr lang="ar-SA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6467856" y="4748784"/>
            <a:ext cx="16245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الطباعة على الكيبورد</a:t>
            </a:r>
            <a:endParaRPr lang="ar-SA" b="1" dirty="0"/>
          </a:p>
        </p:txBody>
      </p:sp>
      <p:sp>
        <p:nvSpPr>
          <p:cNvPr id="7" name="مخطط انسيابي: مستند 6"/>
          <p:cNvSpPr/>
          <p:nvPr/>
        </p:nvSpPr>
        <p:spPr>
          <a:xfrm>
            <a:off x="9299448" y="3584448"/>
            <a:ext cx="1435608" cy="99669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مستند</a:t>
            </a:r>
          </a:p>
        </p:txBody>
      </p:sp>
      <p:sp>
        <p:nvSpPr>
          <p:cNvPr id="10" name="مخطط انسيابي: إدخال يدوي 9"/>
          <p:cNvSpPr/>
          <p:nvPr/>
        </p:nvSpPr>
        <p:spPr>
          <a:xfrm>
            <a:off x="6327648" y="3438144"/>
            <a:ext cx="1764792" cy="1106424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إدخال</a:t>
            </a:r>
            <a:r>
              <a:rPr lang="ar-SA" b="1" dirty="0"/>
              <a:t> </a:t>
            </a:r>
            <a:r>
              <a:rPr lang="ar-SA" b="1" dirty="0">
                <a:solidFill>
                  <a:schemeClr val="tx1"/>
                </a:solidFill>
              </a:rPr>
              <a:t>البيانات</a:t>
            </a:r>
            <a:r>
              <a:rPr lang="ar-SA" b="1" dirty="0"/>
              <a:t> </a:t>
            </a:r>
            <a:r>
              <a:rPr lang="ar-SA" b="1" dirty="0">
                <a:solidFill>
                  <a:schemeClr val="tx1"/>
                </a:solidFill>
              </a:rPr>
              <a:t>يدويا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3849625" y="4745736"/>
            <a:ext cx="14996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بطاقة الوقت</a:t>
            </a:r>
            <a:endParaRPr lang="ar-SA" b="1" dirty="0"/>
          </a:p>
        </p:txBody>
      </p:sp>
      <p:sp>
        <p:nvSpPr>
          <p:cNvPr id="12" name="مخطط انسيابي: بطاقة 11"/>
          <p:cNvSpPr/>
          <p:nvPr/>
        </p:nvSpPr>
        <p:spPr>
          <a:xfrm>
            <a:off x="3840480" y="3611880"/>
            <a:ext cx="1508760" cy="950976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إدخال البيانات بالبطاقة</a:t>
            </a:r>
          </a:p>
        </p:txBody>
      </p:sp>
      <p:sp>
        <p:nvSpPr>
          <p:cNvPr id="13" name="مربع نص 12"/>
          <p:cNvSpPr txBox="1"/>
          <p:nvPr/>
        </p:nvSpPr>
        <p:spPr>
          <a:xfrm>
            <a:off x="1130808" y="4751832"/>
            <a:ext cx="2106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في حال كان نوع المدخلات مختلف</a:t>
            </a:r>
          </a:p>
          <a:p>
            <a:pPr algn="ctr"/>
            <a:r>
              <a:rPr lang="ar-SA" b="1" dirty="0" smtClean="0"/>
              <a:t>مثل: استلام طلب العميل شفويا</a:t>
            </a:r>
            <a:endParaRPr lang="ar-SA" b="1" dirty="0"/>
          </a:p>
        </p:txBody>
      </p:sp>
      <p:sp>
        <p:nvSpPr>
          <p:cNvPr id="14" name="متوازي أضلاع 13"/>
          <p:cNvSpPr/>
          <p:nvPr/>
        </p:nvSpPr>
        <p:spPr>
          <a:xfrm>
            <a:off x="1470991" y="3406140"/>
            <a:ext cx="1557528" cy="11704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</a:rPr>
              <a:t>مستند</a:t>
            </a:r>
            <a:r>
              <a:rPr lang="ar-SA" sz="2000" b="1" dirty="0"/>
              <a:t> </a:t>
            </a:r>
            <a:r>
              <a:rPr lang="ar-SA" sz="2000" b="1" dirty="0">
                <a:solidFill>
                  <a:schemeClr val="tx1"/>
                </a:solidFill>
              </a:rPr>
              <a:t>عام</a:t>
            </a:r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925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10" grpId="0" animBg="1"/>
      <p:bldP spid="11" grpId="0"/>
      <p:bldP spid="12" grpId="0" animBg="1"/>
      <p:bldP spid="13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ثانياً: المعالجة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7269480" y="4764024"/>
            <a:ext cx="1911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الاستعلام</a:t>
            </a:r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300984" y="4751832"/>
            <a:ext cx="2386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التوقيع على أمر الشراء</a:t>
            </a:r>
            <a:endParaRPr lang="ar-SA" b="1" dirty="0"/>
          </a:p>
        </p:txBody>
      </p:sp>
      <p:sp>
        <p:nvSpPr>
          <p:cNvPr id="8" name="مخطط انسيابي: معالجة 7"/>
          <p:cNvSpPr/>
          <p:nvPr/>
        </p:nvSpPr>
        <p:spPr>
          <a:xfrm>
            <a:off x="7269480" y="3621024"/>
            <a:ext cx="1911096" cy="96012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معالجة بالحاسب الآلي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9" name="مخطط انسيابي: عملية يدوية 8"/>
          <p:cNvSpPr/>
          <p:nvPr/>
        </p:nvSpPr>
        <p:spPr>
          <a:xfrm>
            <a:off x="3511296" y="3621024"/>
            <a:ext cx="1883664" cy="96012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معالجة يدوية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65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ثالثاً: المخرجات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966960" y="4727448"/>
            <a:ext cx="12618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 فاتورة البيع</a:t>
            </a:r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874008" y="4715256"/>
            <a:ext cx="17404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عرض تقرير على شاشة الحاسب</a:t>
            </a:r>
            <a:endParaRPr lang="ar-SA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883920" y="4715256"/>
            <a:ext cx="21061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في حال كان نوع المخرجات مختلف</a:t>
            </a:r>
          </a:p>
          <a:p>
            <a:pPr algn="ctr"/>
            <a:r>
              <a:rPr lang="ar-SA" b="1" dirty="0" smtClean="0"/>
              <a:t>مثل: نطق النتيجة صوتيا</a:t>
            </a:r>
            <a:endParaRPr lang="ar-SA" b="1" dirty="0"/>
          </a:p>
        </p:txBody>
      </p:sp>
      <p:sp>
        <p:nvSpPr>
          <p:cNvPr id="7" name="مخطط انسيابي: مستند 6"/>
          <p:cNvSpPr/>
          <p:nvPr/>
        </p:nvSpPr>
        <p:spPr>
          <a:xfrm>
            <a:off x="9848088" y="3401568"/>
            <a:ext cx="1435608" cy="99669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مستند</a:t>
            </a:r>
            <a:endParaRPr lang="ar-SA">
              <a:solidFill>
                <a:schemeClr val="tx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821424" y="4715256"/>
            <a:ext cx="206654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مثل: فاتورة من أصل ونسختين</a:t>
            </a:r>
            <a:endParaRPr lang="ar-SA" b="1" dirty="0"/>
          </a:p>
        </p:txBody>
      </p:sp>
      <p:sp>
        <p:nvSpPr>
          <p:cNvPr id="9" name="مخطط انسيابي: متعدد المستندات 8"/>
          <p:cNvSpPr/>
          <p:nvPr/>
        </p:nvSpPr>
        <p:spPr>
          <a:xfrm>
            <a:off x="6940296" y="3264408"/>
            <a:ext cx="1801368" cy="130759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مستند من أصل ونسختين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0" name="مخطط انسيابي: عرض 9"/>
          <p:cNvSpPr/>
          <p:nvPr/>
        </p:nvSpPr>
        <p:spPr>
          <a:xfrm>
            <a:off x="3877056" y="3383280"/>
            <a:ext cx="1645920" cy="1088136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العرض على الشاشة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متوازي أضلاع 10"/>
          <p:cNvSpPr/>
          <p:nvPr/>
        </p:nvSpPr>
        <p:spPr>
          <a:xfrm>
            <a:off x="1399032" y="3401568"/>
            <a:ext cx="1557528" cy="11704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مستند عام</a:t>
            </a:r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410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/>
      <p:bldP spid="9" grpId="0" animBg="1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رابعاً: التخزين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8916194" y="4827634"/>
            <a:ext cx="1261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Hard disk</a:t>
            </a:r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5045234" y="4815442"/>
            <a:ext cx="1722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dirty="0" smtClean="0"/>
              <a:t>CD, DVD </a:t>
            </a:r>
            <a:endParaRPr lang="ar-SA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722914" y="4812394"/>
            <a:ext cx="1261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ملف ورقي</a:t>
            </a:r>
            <a:endParaRPr lang="ar-SA" b="1" dirty="0"/>
          </a:p>
        </p:txBody>
      </p:sp>
      <p:sp>
        <p:nvSpPr>
          <p:cNvPr id="8" name="مخطط انسيابي: قرص ممغنط 7"/>
          <p:cNvSpPr/>
          <p:nvPr/>
        </p:nvSpPr>
        <p:spPr>
          <a:xfrm>
            <a:off x="8687594" y="3538330"/>
            <a:ext cx="1600199" cy="113690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ديسك</a:t>
            </a:r>
            <a:endParaRPr lang="ar-SA">
              <a:solidFill>
                <a:schemeClr val="tx1"/>
              </a:solidFill>
            </a:endParaRPr>
          </a:p>
        </p:txBody>
      </p:sp>
      <p:sp>
        <p:nvSpPr>
          <p:cNvPr id="9" name="مخطط انسيابي: تخزين بالوصول التسلسلي 8"/>
          <p:cNvSpPr/>
          <p:nvPr/>
        </p:nvSpPr>
        <p:spPr>
          <a:xfrm>
            <a:off x="5045234" y="3501754"/>
            <a:ext cx="1261872" cy="118262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>
                <a:solidFill>
                  <a:schemeClr val="tx1"/>
                </a:solidFill>
              </a:rPr>
              <a:t>شريط ممغنط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0" name="مخطط انسيابي: دمج 9"/>
          <p:cNvSpPr/>
          <p:nvPr/>
        </p:nvSpPr>
        <p:spPr>
          <a:xfrm>
            <a:off x="1738154" y="3501754"/>
            <a:ext cx="1286256" cy="131064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عنصر نائب لرقم الشريحة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8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خامسا: الربط 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8677654" y="4764024"/>
            <a:ext cx="20878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قد تكون وحدة خارجية</a:t>
            </a:r>
          </a:p>
          <a:p>
            <a:pPr algn="ctr"/>
            <a:r>
              <a:rPr lang="ar-SA" b="1" dirty="0" smtClean="0"/>
              <a:t>مثل: العملاء أو البنك</a:t>
            </a:r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297432" y="4566434"/>
            <a:ext cx="177870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رابط بين عنصرين داخل الصفحة</a:t>
            </a:r>
          </a:p>
          <a:p>
            <a:pPr algn="ctr"/>
            <a:r>
              <a:rPr lang="ar-SA" b="1" dirty="0" smtClean="0"/>
              <a:t>يتم الربط باستخدام حروف</a:t>
            </a:r>
            <a:endParaRPr lang="ar-SA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866038" y="4748784"/>
            <a:ext cx="12618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اتجاه التدفق</a:t>
            </a:r>
            <a:endParaRPr lang="ar-SA" b="1" dirty="0"/>
          </a:p>
        </p:txBody>
      </p:sp>
      <p:sp>
        <p:nvSpPr>
          <p:cNvPr id="8" name="مخطط انسيابي: محطة طرفية 7"/>
          <p:cNvSpPr/>
          <p:nvPr/>
        </p:nvSpPr>
        <p:spPr>
          <a:xfrm>
            <a:off x="9000876" y="3888188"/>
            <a:ext cx="1399430" cy="413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بداية / نهاية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9" name="مخطط انسيابي: رابط 8"/>
          <p:cNvSpPr/>
          <p:nvPr/>
        </p:nvSpPr>
        <p:spPr>
          <a:xfrm>
            <a:off x="6814267" y="3824577"/>
            <a:ext cx="485030" cy="5406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3B3E4F"/>
                </a:solidFill>
              </a:rPr>
              <a:t>A</a:t>
            </a:r>
            <a:endParaRPr lang="ar-SA" b="1" dirty="0">
              <a:solidFill>
                <a:srgbClr val="3B3E4F"/>
              </a:solidFill>
            </a:endParaRPr>
          </a:p>
        </p:txBody>
      </p:sp>
      <p:sp>
        <p:nvSpPr>
          <p:cNvPr id="10" name="مخطط انسيابي: رابط خارج الصفحة 9"/>
          <p:cNvSpPr/>
          <p:nvPr/>
        </p:nvSpPr>
        <p:spPr>
          <a:xfrm>
            <a:off x="4094921" y="3848430"/>
            <a:ext cx="556591" cy="540689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39655" y="4575711"/>
            <a:ext cx="1778707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رابط بين عنصرين في صفحات منفصلة</a:t>
            </a:r>
          </a:p>
          <a:p>
            <a:pPr algn="ctr"/>
            <a:r>
              <a:rPr lang="ar-SA" b="1" dirty="0" smtClean="0"/>
              <a:t>يتم الربط باستخدام حروف</a:t>
            </a:r>
            <a:endParaRPr lang="ar-SA" b="1" dirty="0"/>
          </a:p>
        </p:txBody>
      </p:sp>
      <p:cxnSp>
        <p:nvCxnSpPr>
          <p:cNvPr id="13" name="رابط كسهم مستقيم 12"/>
          <p:cNvCxnSpPr/>
          <p:nvPr/>
        </p:nvCxnSpPr>
        <p:spPr>
          <a:xfrm>
            <a:off x="1987825" y="4158532"/>
            <a:ext cx="97006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749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رموز خرائط تدفق النظام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b="1" dirty="0" smtClean="0"/>
              <a:t>سادساً: أخرى</a:t>
            </a:r>
          </a:p>
        </p:txBody>
      </p:sp>
      <p:sp>
        <p:nvSpPr>
          <p:cNvPr id="4" name="مربع نص 3"/>
          <p:cNvSpPr txBox="1"/>
          <p:nvPr/>
        </p:nvSpPr>
        <p:spPr>
          <a:xfrm>
            <a:off x="9305809" y="4970761"/>
            <a:ext cx="16272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بضائع</a:t>
            </a:r>
          </a:p>
          <a:p>
            <a:pPr algn="ctr"/>
            <a:r>
              <a:rPr lang="ar-SA" b="1" dirty="0" smtClean="0"/>
              <a:t>مثل: شحنة مخزون</a:t>
            </a:r>
            <a:endParaRPr lang="ar-SA" b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947954" y="4879053"/>
            <a:ext cx="141122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حساب الإجمالي</a:t>
            </a:r>
          </a:p>
          <a:p>
            <a:pPr algn="ctr"/>
            <a:r>
              <a:rPr lang="ar-SA" b="1" dirty="0" smtClean="0"/>
              <a:t>مثل: حساب إجمالي العملاء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882594" y="4748784"/>
            <a:ext cx="205448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جسر للأسهم المتقاطعة</a:t>
            </a:r>
          </a:p>
          <a:p>
            <a:pPr algn="ctr"/>
            <a:r>
              <a:rPr lang="ar-SA" b="1" dirty="0" smtClean="0"/>
              <a:t>لضمان وضوح الاتجاهات</a:t>
            </a:r>
            <a:endParaRPr lang="ar-SA" b="1" dirty="0"/>
          </a:p>
        </p:txBody>
      </p:sp>
      <p:grpSp>
        <p:nvGrpSpPr>
          <p:cNvPr id="17" name="مجموعة 16"/>
          <p:cNvGrpSpPr/>
          <p:nvPr/>
        </p:nvGrpSpPr>
        <p:grpSpPr>
          <a:xfrm>
            <a:off x="1757237" y="2806477"/>
            <a:ext cx="1216548" cy="1781755"/>
            <a:chOff x="2329734" y="1855435"/>
            <a:chExt cx="1216548" cy="1781755"/>
          </a:xfrm>
        </p:grpSpPr>
        <p:grpSp>
          <p:nvGrpSpPr>
            <p:cNvPr id="13" name="مجموعة 12"/>
            <p:cNvGrpSpPr/>
            <p:nvPr/>
          </p:nvGrpSpPr>
          <p:grpSpPr>
            <a:xfrm>
              <a:off x="2329734" y="1855435"/>
              <a:ext cx="305468" cy="1781755"/>
              <a:chOff x="1455090" y="885378"/>
              <a:chExt cx="365760" cy="2600077"/>
            </a:xfrm>
          </p:grpSpPr>
          <p:cxnSp>
            <p:nvCxnSpPr>
              <p:cNvPr id="10" name="رابط كسهم مستقيم 9"/>
              <p:cNvCxnSpPr/>
              <p:nvPr/>
            </p:nvCxnSpPr>
            <p:spPr>
              <a:xfrm>
                <a:off x="1637968" y="885378"/>
                <a:ext cx="15903" cy="2600077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مخطط انسيابي: معالجة 11"/>
              <p:cNvSpPr/>
              <p:nvPr/>
            </p:nvSpPr>
            <p:spPr>
              <a:xfrm>
                <a:off x="1455090" y="1916265"/>
                <a:ext cx="365760" cy="461176"/>
              </a:xfrm>
              <a:prstGeom prst="flowChartProcess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14" name="مخطط انسيابي: رابط 13"/>
            <p:cNvSpPr/>
            <p:nvPr/>
          </p:nvSpPr>
          <p:spPr>
            <a:xfrm>
              <a:off x="2352092" y="2469242"/>
              <a:ext cx="699368" cy="501288"/>
            </a:xfrm>
            <a:prstGeom prst="flowChartConnector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ln w="3810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" name="مخطط انسيابي: معالجة 14"/>
            <p:cNvSpPr/>
            <p:nvPr/>
          </p:nvSpPr>
          <p:spPr>
            <a:xfrm>
              <a:off x="2530267" y="2163564"/>
              <a:ext cx="1016015" cy="1090303"/>
            </a:xfrm>
            <a:prstGeom prst="flowChart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cxnSp>
        <p:nvCxnSpPr>
          <p:cNvPr id="8" name="رابط كسهم مستقيم 7"/>
          <p:cNvCxnSpPr/>
          <p:nvPr/>
        </p:nvCxnSpPr>
        <p:spPr>
          <a:xfrm>
            <a:off x="1455087" y="3697355"/>
            <a:ext cx="1598213" cy="79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خطط انسيابي: إدخال يدوي 17"/>
          <p:cNvSpPr/>
          <p:nvPr/>
        </p:nvSpPr>
        <p:spPr>
          <a:xfrm flipV="1">
            <a:off x="4325508" y="2760694"/>
            <a:ext cx="572494" cy="1922625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5" name="مجموعة 24"/>
          <p:cNvGrpSpPr/>
          <p:nvPr/>
        </p:nvGrpSpPr>
        <p:grpSpPr>
          <a:xfrm>
            <a:off x="5843673" y="3578088"/>
            <a:ext cx="2266657" cy="971384"/>
            <a:chOff x="5843673" y="3578088"/>
            <a:chExt cx="2266657" cy="971384"/>
          </a:xfrm>
        </p:grpSpPr>
        <p:grpSp>
          <p:nvGrpSpPr>
            <p:cNvPr id="22" name="مجموعة 21"/>
            <p:cNvGrpSpPr/>
            <p:nvPr/>
          </p:nvGrpSpPr>
          <p:grpSpPr>
            <a:xfrm>
              <a:off x="5843673" y="3578088"/>
              <a:ext cx="1710065" cy="971384"/>
              <a:chOff x="6519535" y="3578088"/>
              <a:chExt cx="1710065" cy="971384"/>
            </a:xfrm>
          </p:grpSpPr>
          <p:sp>
            <p:nvSpPr>
              <p:cNvPr id="19" name="مخطط انسيابي: معالجة 18"/>
              <p:cNvSpPr/>
              <p:nvPr/>
            </p:nvSpPr>
            <p:spPr>
              <a:xfrm>
                <a:off x="6629264" y="3705306"/>
                <a:ext cx="1600336" cy="691765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20" name="مخطط انسيابي: معالجة 19"/>
              <p:cNvSpPr/>
              <p:nvPr/>
            </p:nvSpPr>
            <p:spPr>
              <a:xfrm>
                <a:off x="6519535" y="3578088"/>
                <a:ext cx="191365" cy="971384"/>
              </a:xfrm>
              <a:prstGeom prst="flowChartProcess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cxnSp>
          <p:nvCxnSpPr>
            <p:cNvPr id="24" name="رابط مستقيم 23"/>
            <p:cNvCxnSpPr>
              <a:stCxn id="19" idx="3"/>
            </p:cNvCxnSpPr>
            <p:nvPr/>
          </p:nvCxnSpPr>
          <p:spPr>
            <a:xfrm>
              <a:off x="7553738" y="4051189"/>
              <a:ext cx="556592" cy="397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مربع نص 25"/>
          <p:cNvSpPr txBox="1"/>
          <p:nvPr/>
        </p:nvSpPr>
        <p:spPr>
          <a:xfrm>
            <a:off x="6361043" y="3873865"/>
            <a:ext cx="9869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ملاحظات</a:t>
            </a:r>
            <a:endParaRPr lang="ar-SA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142516" y="4956182"/>
            <a:ext cx="192580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أي ملاحظات على  النظام للمراجعة أو التصحيح</a:t>
            </a:r>
            <a:endParaRPr lang="ar-SA" b="1" dirty="0"/>
          </a:p>
        </p:txBody>
      </p:sp>
      <p:grpSp>
        <p:nvGrpSpPr>
          <p:cNvPr id="39" name="مجموعة 38"/>
          <p:cNvGrpSpPr/>
          <p:nvPr/>
        </p:nvGrpSpPr>
        <p:grpSpPr>
          <a:xfrm rot="19453965">
            <a:off x="9692401" y="3300643"/>
            <a:ext cx="699954" cy="1283059"/>
            <a:chOff x="9692401" y="3261523"/>
            <a:chExt cx="699954" cy="1283059"/>
          </a:xfrm>
        </p:grpSpPr>
        <p:grpSp>
          <p:nvGrpSpPr>
            <p:cNvPr id="34" name="مجموعة 33"/>
            <p:cNvGrpSpPr/>
            <p:nvPr/>
          </p:nvGrpSpPr>
          <p:grpSpPr>
            <a:xfrm>
              <a:off x="9811910" y="3828943"/>
              <a:ext cx="580445" cy="568128"/>
              <a:chOff x="9811910" y="3828943"/>
              <a:chExt cx="580445" cy="568128"/>
            </a:xfrm>
          </p:grpSpPr>
          <p:sp>
            <p:nvSpPr>
              <p:cNvPr id="28" name="مخطط انسيابي: معالجة 27"/>
              <p:cNvSpPr/>
              <p:nvPr/>
            </p:nvSpPr>
            <p:spPr>
              <a:xfrm>
                <a:off x="9811910" y="3828943"/>
                <a:ext cx="580445" cy="568128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cxnSp>
            <p:nvCxnSpPr>
              <p:cNvPr id="30" name="رابط مستقيم 29"/>
              <p:cNvCxnSpPr/>
              <p:nvPr/>
            </p:nvCxnSpPr>
            <p:spPr>
              <a:xfrm>
                <a:off x="9819861" y="3828943"/>
                <a:ext cx="564542" cy="5681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 flipH="1">
                <a:off x="9819861" y="3828943"/>
                <a:ext cx="564542" cy="56812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رابط مستقيم 34"/>
            <p:cNvCxnSpPr/>
            <p:nvPr/>
          </p:nvCxnSpPr>
          <p:spPr>
            <a:xfrm>
              <a:off x="9815263" y="3261523"/>
              <a:ext cx="2291" cy="6006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مخطط انسيابي: رابط 37"/>
            <p:cNvSpPr/>
            <p:nvPr/>
          </p:nvSpPr>
          <p:spPr>
            <a:xfrm>
              <a:off x="9692401" y="4372621"/>
              <a:ext cx="160624" cy="171961"/>
            </a:xfrm>
            <a:prstGeom prst="flowChartConnector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0" name="عنصر نائب لرقم الشريحة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85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8" grpId="0" animBg="1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بطاقة 7"/>
          <p:cNvSpPr/>
          <p:nvPr/>
        </p:nvSpPr>
        <p:spPr>
          <a:xfrm>
            <a:off x="1024128" y="1186335"/>
            <a:ext cx="1027309" cy="661549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بطاقة الوقت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مخطط انسيابي: عملية يدوية 8"/>
          <p:cNvSpPr/>
          <p:nvPr/>
        </p:nvSpPr>
        <p:spPr>
          <a:xfrm>
            <a:off x="4884022" y="2592277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المراجعة اليدوية لتصحيح الأخطاء</a:t>
            </a:r>
          </a:p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*</a:t>
            </a:r>
            <a:r>
              <a:rPr lang="ar-SA" sz="1000" b="1" dirty="0" smtClean="0">
                <a:solidFill>
                  <a:schemeClr val="tx1"/>
                </a:solidFill>
              </a:rPr>
              <a:t>موظف عنده إجازة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11" name="عنوان 10"/>
          <p:cNvSpPr>
            <a:spLocks noGrp="1"/>
          </p:cNvSpPr>
          <p:nvPr>
            <p:ph type="title"/>
          </p:nvPr>
        </p:nvSpPr>
        <p:spPr>
          <a:xfrm>
            <a:off x="5306702" y="0"/>
            <a:ext cx="6717658" cy="1499616"/>
          </a:xfrm>
        </p:spPr>
        <p:txBody>
          <a:bodyPr>
            <a:normAutofit/>
          </a:bodyPr>
          <a:lstStyle/>
          <a:p>
            <a:pPr algn="r"/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خريطة تدفق نظام الرواتب</a:t>
            </a:r>
            <a:endParaRPr lang="ar-S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838067" y="378482"/>
            <a:ext cx="1399430" cy="413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الموظفين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3" name="مخطط انسيابي: معالجة 12"/>
          <p:cNvSpPr/>
          <p:nvPr/>
        </p:nvSpPr>
        <p:spPr>
          <a:xfrm>
            <a:off x="2469442" y="2642718"/>
            <a:ext cx="1645523" cy="6599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حساب رواتب الموظفين</a:t>
            </a:r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4" name="مخطط انسيابي: إدخال يدوي 13"/>
          <p:cNvSpPr/>
          <p:nvPr/>
        </p:nvSpPr>
        <p:spPr>
          <a:xfrm flipV="1">
            <a:off x="3037797" y="832910"/>
            <a:ext cx="481947" cy="1602731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5" name="مربع نص 14"/>
          <p:cNvSpPr txBox="1"/>
          <p:nvPr/>
        </p:nvSpPr>
        <p:spPr>
          <a:xfrm rot="16200000">
            <a:off x="2417592" y="1263745"/>
            <a:ext cx="169054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/>
              <a:t>إجمالي ساعات الموظفين</a:t>
            </a:r>
            <a:endParaRPr lang="ar-SA" sz="1200" b="1" dirty="0"/>
          </a:p>
        </p:txBody>
      </p:sp>
      <p:sp>
        <p:nvSpPr>
          <p:cNvPr id="16" name="مخطط انسيابي: قرص ممغنط 15"/>
          <p:cNvSpPr/>
          <p:nvPr/>
        </p:nvSpPr>
        <p:spPr>
          <a:xfrm>
            <a:off x="1005840" y="2512612"/>
            <a:ext cx="1125674" cy="86669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قاعدة بيانات الموظفين</a:t>
            </a:r>
            <a:endParaRPr lang="ar-SA" sz="1400" dirty="0">
              <a:solidFill>
                <a:schemeClr val="tx1"/>
              </a:solidFill>
            </a:endParaRPr>
          </a:p>
        </p:txBody>
      </p:sp>
      <p:sp>
        <p:nvSpPr>
          <p:cNvPr id="17" name="مخطط انسيابي: عملية يدوية 16"/>
          <p:cNvSpPr/>
          <p:nvPr/>
        </p:nvSpPr>
        <p:spPr>
          <a:xfrm>
            <a:off x="2164610" y="4918299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مراجعة كبير المحاسبين للتقرير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18" name="مخطط انسيابي: معالجة 17"/>
          <p:cNvSpPr/>
          <p:nvPr/>
        </p:nvSpPr>
        <p:spPr>
          <a:xfrm>
            <a:off x="9056035" y="2312759"/>
            <a:ext cx="1645523" cy="6599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إعداد شيك بإجمالي الرواتب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19" name="مخطط انسيابي: مستند 18"/>
          <p:cNvSpPr/>
          <p:nvPr/>
        </p:nvSpPr>
        <p:spPr>
          <a:xfrm>
            <a:off x="9399269" y="3302636"/>
            <a:ext cx="1043179" cy="70243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الشيك 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0" name="مخطط انسيابي: عملية يدوية 19"/>
          <p:cNvSpPr/>
          <p:nvPr/>
        </p:nvSpPr>
        <p:spPr>
          <a:xfrm>
            <a:off x="8822502" y="5290532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إيداع الشيك في البنك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21" name="مخطط انسيابي: عملية يدوية 20"/>
          <p:cNvSpPr/>
          <p:nvPr/>
        </p:nvSpPr>
        <p:spPr>
          <a:xfrm>
            <a:off x="8799724" y="4354551"/>
            <a:ext cx="2242267" cy="659919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400" b="1" dirty="0" smtClean="0">
                <a:solidFill>
                  <a:schemeClr val="tx1"/>
                </a:solidFill>
              </a:rPr>
              <a:t>توقيع المدير المالي على الشيك</a:t>
            </a:r>
            <a:endParaRPr lang="ar-SA" sz="1000" b="1" dirty="0">
              <a:solidFill>
                <a:schemeClr val="tx1"/>
              </a:solidFill>
            </a:endParaRPr>
          </a:p>
        </p:txBody>
      </p:sp>
      <p:sp>
        <p:nvSpPr>
          <p:cNvPr id="22" name="مخطط انسيابي: محطة طرفية 21"/>
          <p:cNvSpPr/>
          <p:nvPr/>
        </p:nvSpPr>
        <p:spPr>
          <a:xfrm>
            <a:off x="9243921" y="6327098"/>
            <a:ext cx="1399430" cy="41346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البنك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24" name="رابط كسهم مستقيم 23"/>
          <p:cNvCxnSpPr/>
          <p:nvPr/>
        </p:nvCxnSpPr>
        <p:spPr>
          <a:xfrm>
            <a:off x="1503193" y="791950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>
            <a:stCxn id="8" idx="3"/>
          </p:cNvCxnSpPr>
          <p:nvPr/>
        </p:nvCxnSpPr>
        <p:spPr>
          <a:xfrm flipV="1">
            <a:off x="2051437" y="1517109"/>
            <a:ext cx="94779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3283225" y="2261086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2130685" y="3114263"/>
            <a:ext cx="338757" cy="14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>
            <a:stCxn id="13" idx="1"/>
            <a:endCxn id="16" idx="4"/>
          </p:cNvCxnSpPr>
          <p:nvPr/>
        </p:nvCxnSpPr>
        <p:spPr>
          <a:xfrm flipH="1" flipV="1">
            <a:off x="2131514" y="2945959"/>
            <a:ext cx="337928" cy="267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3280177" y="3309598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flipV="1">
            <a:off x="4133221" y="2922237"/>
            <a:ext cx="947795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>
            <a:off x="4139317" y="3074639"/>
            <a:ext cx="1045331" cy="12577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مخطط انسيابي: عرض 40"/>
          <p:cNvSpPr/>
          <p:nvPr/>
        </p:nvSpPr>
        <p:spPr>
          <a:xfrm>
            <a:off x="2469045" y="3676367"/>
            <a:ext cx="1645920" cy="828992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chemeClr val="tx1"/>
                </a:solidFill>
              </a:rPr>
              <a:t>تقرير رواتب الموظفين</a:t>
            </a:r>
            <a:endParaRPr lang="ar-SA" sz="1600" b="1" dirty="0">
              <a:solidFill>
                <a:schemeClr val="tx1"/>
              </a:solidFill>
            </a:endParaRPr>
          </a:p>
        </p:txBody>
      </p:sp>
      <p:cxnSp>
        <p:nvCxnSpPr>
          <p:cNvPr id="42" name="رابط كسهم مستقيم 41"/>
          <p:cNvCxnSpPr/>
          <p:nvPr/>
        </p:nvCxnSpPr>
        <p:spPr>
          <a:xfrm>
            <a:off x="3286273" y="4495270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>
            <a:off x="3283225" y="5580358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مخطط انسيابي: رابط 43"/>
          <p:cNvSpPr/>
          <p:nvPr/>
        </p:nvSpPr>
        <p:spPr>
          <a:xfrm>
            <a:off x="3046939" y="5955129"/>
            <a:ext cx="485030" cy="5406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3B3E4F"/>
                </a:solidFill>
              </a:rPr>
              <a:t>A</a:t>
            </a:r>
            <a:endParaRPr lang="ar-SA" b="1" dirty="0">
              <a:solidFill>
                <a:srgbClr val="3B3E4F"/>
              </a:solidFill>
            </a:endParaRPr>
          </a:p>
        </p:txBody>
      </p:sp>
      <p:sp>
        <p:nvSpPr>
          <p:cNvPr id="45" name="مخطط انسيابي: رابط 44"/>
          <p:cNvSpPr/>
          <p:nvPr/>
        </p:nvSpPr>
        <p:spPr>
          <a:xfrm>
            <a:off x="9649769" y="1402244"/>
            <a:ext cx="485030" cy="5406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>
                <a:solidFill>
                  <a:srgbClr val="3B3E4F"/>
                </a:solidFill>
              </a:rPr>
              <a:t>A</a:t>
            </a:r>
            <a:endParaRPr lang="ar-SA" b="1" dirty="0">
              <a:solidFill>
                <a:srgbClr val="3B3E4F"/>
              </a:solidFill>
            </a:endParaRPr>
          </a:p>
        </p:txBody>
      </p:sp>
      <p:cxnSp>
        <p:nvCxnSpPr>
          <p:cNvPr id="46" name="رابط كسهم مستقيم 45"/>
          <p:cNvCxnSpPr/>
          <p:nvPr/>
        </p:nvCxnSpPr>
        <p:spPr>
          <a:xfrm>
            <a:off x="9892284" y="1943811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رابط كسهم مستقيم 46"/>
          <p:cNvCxnSpPr/>
          <p:nvPr/>
        </p:nvCxnSpPr>
        <p:spPr>
          <a:xfrm>
            <a:off x="9898380" y="2937459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9913620" y="3949395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>
            <a:off x="9913620" y="4973523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كسهم مستقيم 49"/>
          <p:cNvCxnSpPr/>
          <p:nvPr/>
        </p:nvCxnSpPr>
        <p:spPr>
          <a:xfrm>
            <a:off x="9910572" y="5939739"/>
            <a:ext cx="5567" cy="37848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>
            <a:off x="7927848" y="1186335"/>
            <a:ext cx="91440" cy="567166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عنصر نائب لرقم الشريحة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595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1" grpId="0" animBg="1"/>
      <p:bldP spid="44" grpId="0" animBg="1"/>
      <p:bldP spid="4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1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لنظام تعبئة بيانات عميل في بطاقة نقاط شركة تجارية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80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2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لنظام الاستعلام عن بيانات العملاء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0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تدريب 3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لنظام تغذية النقص في مخازن منشأة تجارية</a:t>
            </a:r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18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مهام خرائط التدفق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خريطة تدفق المستندات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خريطة تدفق البرامج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خريطة تدفق البيانات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خريطة تدفق النظام</a:t>
            </a:r>
            <a:endParaRPr lang="ar-SA" b="1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416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المصادر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نظم المعلومات المحاسبية. د. بول ستينبارت و د. مارشال رومني . ترجمة د. قاسم الحسيني. دار المريخ 2009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نظم المعلومات المحاسبية. د. أحمد زكريا. دار المريخ 2014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err="1"/>
              <a:t>Gelinas,Dull</a:t>
            </a:r>
            <a:r>
              <a:rPr lang="en-US" b="1" dirty="0"/>
              <a:t> &amp; Wheeler. Accounting Information Systems. South-Western Cengage Learning. 2012</a:t>
            </a:r>
            <a:endParaRPr lang="ar-SA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/>
              <a:t>Turner and </a:t>
            </a:r>
            <a:r>
              <a:rPr lang="en-US" b="1" dirty="0" err="1"/>
              <a:t>Weickgenannt</a:t>
            </a:r>
            <a:r>
              <a:rPr lang="en-US" b="1" dirty="0"/>
              <a:t>. Accounting Information Systems: controls and processes. Wiley </a:t>
            </a:r>
            <a:r>
              <a:rPr lang="en-US" b="1" dirty="0" smtClean="0"/>
              <a:t>2009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b="1" dirty="0" smtClean="0">
                <a:hlinkClick r:id="rId4"/>
              </a:rPr>
              <a:t>Concept Draw </a:t>
            </a:r>
            <a:endParaRPr lang="en-US" b="1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5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وان 9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/>
          <a:lstStyle/>
          <a:p>
            <a:r>
              <a:rPr lang="ar-SA" b="1" dirty="0" smtClean="0"/>
              <a:t>خرائط تدفق البيانات</a:t>
            </a:r>
            <a:endParaRPr lang="ar-SA" b="1" dirty="0"/>
          </a:p>
        </p:txBody>
      </p:sp>
      <p:sp>
        <p:nvSpPr>
          <p:cNvPr id="11" name="عنصر نائب للنص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b="1" dirty="0" smtClean="0"/>
              <a:t>1- المستوى الصفري</a:t>
            </a:r>
          </a:p>
          <a:p>
            <a:r>
              <a:rPr lang="ar-SA" b="1" dirty="0" smtClean="0"/>
              <a:t>2- المستويات الأعلى</a:t>
            </a:r>
            <a:endParaRPr lang="ar-SA" b="1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8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الرموز المستخدمة في خرائط تدفق البيانات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خطط انسيابي: رابط 3"/>
          <p:cNvSpPr/>
          <p:nvPr/>
        </p:nvSpPr>
        <p:spPr>
          <a:xfrm>
            <a:off x="7781544" y="2322576"/>
            <a:ext cx="2002536" cy="1764792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معالجة 4"/>
          <p:cNvSpPr/>
          <p:nvPr/>
        </p:nvSpPr>
        <p:spPr>
          <a:xfrm>
            <a:off x="3563874" y="2304288"/>
            <a:ext cx="2148840" cy="18928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قوس 8"/>
          <p:cNvSpPr/>
          <p:nvPr/>
        </p:nvSpPr>
        <p:spPr>
          <a:xfrm flipH="1" flipV="1">
            <a:off x="754380" y="2093976"/>
            <a:ext cx="5038344" cy="4206240"/>
          </a:xfrm>
          <a:prstGeom prst="arc">
            <a:avLst/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4" name="رابط مستقيم 13"/>
          <p:cNvCxnSpPr/>
          <p:nvPr/>
        </p:nvCxnSpPr>
        <p:spPr>
          <a:xfrm flipH="1">
            <a:off x="7612912" y="5273749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H="1">
            <a:off x="7648349" y="5979044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مربع نص 15"/>
          <p:cNvSpPr txBox="1"/>
          <p:nvPr/>
        </p:nvSpPr>
        <p:spPr>
          <a:xfrm>
            <a:off x="7772719" y="2927526"/>
            <a:ext cx="20201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عملية داخل المنشأة تمر من خلالها البيانات</a:t>
            </a:r>
            <a:endParaRPr lang="ar-SA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629222" y="2714846"/>
            <a:ext cx="20201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مصدر أو نهاية البيانات</a:t>
            </a:r>
            <a:endParaRPr lang="ar-SA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822008" y="5291477"/>
            <a:ext cx="20201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مخزن البيانات والمعلومات</a:t>
            </a:r>
            <a:endParaRPr lang="ar-SA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133570" y="5762849"/>
            <a:ext cx="20201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مسار تدفق البيانات</a:t>
            </a:r>
            <a:endParaRPr lang="ar-SA" b="1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98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المستوى الصفري : خرائط تدفق المحتوى/السياق</a:t>
            </a:r>
            <a:endParaRPr lang="ar-SA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ar-SA" b="1" dirty="0" smtClean="0"/>
              <a:t> هو الأقل في كمية التفاصيل 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يستخدم من قبل الإدارة العليا لتكوين صورة عامة عن النظام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يوضح تدفق البيانات إلى داخل أو إلى خارج المنشأة بشكل عام ومختصر</a:t>
            </a:r>
          </a:p>
          <a:p>
            <a:pPr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ar-SA" b="1" dirty="0"/>
              <a:t> </a:t>
            </a:r>
            <a:r>
              <a:rPr lang="ar-SA" b="1" dirty="0" smtClean="0"/>
              <a:t>الوحدات الخارجية تشمل الأشخاص أو المنشآت خارج المنشأة والتي ترسل أو تستقبل البيانات من المنشأة.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1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</a:t>
            </a: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استلام مبلغ نقدي من أحد العملاء وإيداعه في البنك</a:t>
            </a:r>
            <a:endParaRPr lang="ar-SA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ar-SA" b="1" dirty="0" smtClean="0"/>
              <a:t>أولا: الجهات الخارجية ( العملاء – البنك )</a:t>
            </a:r>
          </a:p>
          <a:p>
            <a:pPr>
              <a:lnSpc>
                <a:spcPct val="250000"/>
              </a:lnSpc>
            </a:pPr>
            <a:r>
              <a:rPr lang="ar-SA" b="1" dirty="0" smtClean="0"/>
              <a:t>ثانياً: العمليات الداخلية ( معالجة المبالغ المحصلة)</a:t>
            </a:r>
          </a:p>
          <a:p>
            <a:pPr>
              <a:lnSpc>
                <a:spcPct val="250000"/>
              </a:lnSpc>
            </a:pPr>
            <a:r>
              <a:rPr lang="ar-SA" b="1" dirty="0" smtClean="0"/>
              <a:t>ثالثاً: مكان تخزين المعلومات (دفاتر محاسبية أو أرشيف أو وسيلة تخزين الكتروني مثل </a:t>
            </a:r>
            <a:r>
              <a:rPr lang="ar-SA" b="1" dirty="0" err="1" smtClean="0"/>
              <a:t>الهاردديسك</a:t>
            </a:r>
            <a:r>
              <a:rPr lang="ar-SA" b="1" dirty="0" smtClean="0"/>
              <a:t>)</a:t>
            </a:r>
          </a:p>
          <a:p>
            <a:pPr>
              <a:lnSpc>
                <a:spcPct val="250000"/>
              </a:lnSpc>
            </a:pPr>
            <a:r>
              <a:rPr lang="ar-SA" b="1" dirty="0" smtClean="0"/>
              <a:t>رابعا: على الأسهم يكتب اسم البيانات المتدفقة باختصار (المبالغ المدفوعة – المبالغ المودعة في البنك)</a:t>
            </a:r>
            <a:endParaRPr lang="ar-SA" b="1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60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مثال: </a:t>
            </a:r>
            <a:r>
              <a:rPr lang="ar-SA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استلام مبلغ نقدي من أحد العملاء وإيداعه في البنك</a:t>
            </a:r>
          </a:p>
        </p:txBody>
      </p:sp>
      <p:sp>
        <p:nvSpPr>
          <p:cNvPr id="4" name="مخطط انسيابي: رابط 3"/>
          <p:cNvSpPr/>
          <p:nvPr/>
        </p:nvSpPr>
        <p:spPr>
          <a:xfrm>
            <a:off x="4950188" y="3957016"/>
            <a:ext cx="2002536" cy="1764792"/>
          </a:xfrm>
          <a:prstGeom prst="flowChartConnecto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معالجة 4"/>
          <p:cNvSpPr/>
          <p:nvPr/>
        </p:nvSpPr>
        <p:spPr>
          <a:xfrm>
            <a:off x="2191214" y="2148840"/>
            <a:ext cx="1749850" cy="1495294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معالجة 5"/>
          <p:cNvSpPr/>
          <p:nvPr/>
        </p:nvSpPr>
        <p:spPr>
          <a:xfrm>
            <a:off x="8143669" y="1888478"/>
            <a:ext cx="1567259" cy="1522234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2095412" y="2614583"/>
            <a:ext cx="20201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البنك</a:t>
            </a:r>
            <a:endParaRPr lang="ar-SA" sz="32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938143" y="2370601"/>
            <a:ext cx="202018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العملاء</a:t>
            </a:r>
            <a:endParaRPr lang="ar-SA" sz="3200" b="1" dirty="0"/>
          </a:p>
        </p:txBody>
      </p:sp>
      <p:sp>
        <p:nvSpPr>
          <p:cNvPr id="9" name="قوس 8"/>
          <p:cNvSpPr/>
          <p:nvPr/>
        </p:nvSpPr>
        <p:spPr>
          <a:xfrm rot="5021261" flipV="1">
            <a:off x="3218272" y="1693400"/>
            <a:ext cx="3242539" cy="3528589"/>
          </a:xfrm>
          <a:prstGeom prst="arc">
            <a:avLst>
              <a:gd name="adj1" fmla="val 16200000"/>
              <a:gd name="adj2" fmla="val 21428851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قوس 9"/>
          <p:cNvSpPr/>
          <p:nvPr/>
        </p:nvSpPr>
        <p:spPr>
          <a:xfrm rot="21246019" flipV="1">
            <a:off x="5497531" y="2297709"/>
            <a:ext cx="3430464" cy="2689553"/>
          </a:xfrm>
          <a:prstGeom prst="arc">
            <a:avLst>
              <a:gd name="adj1" fmla="val 15184355"/>
              <a:gd name="adj2" fmla="val 81769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4958899" y="4545809"/>
            <a:ext cx="202018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عملية تحصيل النقدية</a:t>
            </a:r>
            <a:endParaRPr lang="ar-SA" sz="2400" b="1" dirty="0"/>
          </a:p>
        </p:txBody>
      </p:sp>
      <p:cxnSp>
        <p:nvCxnSpPr>
          <p:cNvPr id="12" name="رابط كسهم مستقيم 11"/>
          <p:cNvCxnSpPr/>
          <p:nvPr/>
        </p:nvCxnSpPr>
        <p:spPr>
          <a:xfrm>
            <a:off x="6001539" y="5701179"/>
            <a:ext cx="5856" cy="3972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4816545" y="6104157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flipH="1">
            <a:off x="4851982" y="6809452"/>
            <a:ext cx="24135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025641" y="6292003"/>
            <a:ext cx="202018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دفتر اليومية العامة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7549104" y="4338095"/>
            <a:ext cx="20201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المبالغ المسددة</a:t>
            </a:r>
          </a:p>
        </p:txBody>
      </p:sp>
      <p:sp>
        <p:nvSpPr>
          <p:cNvPr id="18" name="مربع نص 17"/>
          <p:cNvSpPr txBox="1"/>
          <p:nvPr/>
        </p:nvSpPr>
        <p:spPr>
          <a:xfrm>
            <a:off x="2502165" y="4341631"/>
            <a:ext cx="202018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المبالغ المودعة 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42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تدريب 1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ارسمي خريطة تدفق المحتوى لمنشأة تبيع المنتجات بالأجل للعملاء..</a:t>
            </a:r>
          </a:p>
          <a:p>
            <a:endParaRPr lang="ar-SA" b="1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89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كامل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778</TotalTime>
  <Words>1035</Words>
  <Application>Microsoft Office PowerPoint</Application>
  <PresentationFormat>Widescreen</PresentationFormat>
  <Paragraphs>214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Tw Cen MT</vt:lpstr>
      <vt:lpstr>Tw Cen MT Condensed</vt:lpstr>
      <vt:lpstr>Wingdings</vt:lpstr>
      <vt:lpstr>Wingdings 3</vt:lpstr>
      <vt:lpstr>تكامل</vt:lpstr>
      <vt:lpstr>مقدمةفي خرائط تدفق المعلومات                                                               إعداد: أ. ريم الصلاحي</vt:lpstr>
      <vt:lpstr>مقدمة</vt:lpstr>
      <vt:lpstr>مهام خرائط التدفق</vt:lpstr>
      <vt:lpstr>خرائط تدفق البيانات</vt:lpstr>
      <vt:lpstr>الرموز المستخدمة في خرائط تدفق البيانات</vt:lpstr>
      <vt:lpstr>1. المستوى الصفري : خرائط تدفق المحتوى/السياق</vt:lpstr>
      <vt:lpstr>مثال: استلام مبلغ نقدي من أحد العملاء وإيداعه في البنك</vt:lpstr>
      <vt:lpstr>مثال: استلام مبلغ نقدي من أحد العملاء وإيداعه في البنك</vt:lpstr>
      <vt:lpstr>تدريب 1</vt:lpstr>
      <vt:lpstr>تدريب 2</vt:lpstr>
      <vt:lpstr>2. المستويات الأعلى لتدفق البيانات</vt:lpstr>
      <vt:lpstr>مثال: استلام مبلغ نقدي من أحد العملاء وإيداعه في البنك</vt:lpstr>
      <vt:lpstr>تدريب 1</vt:lpstr>
      <vt:lpstr>تدريب 2</vt:lpstr>
      <vt:lpstr>خرائط تدفق المستندات</vt:lpstr>
      <vt:lpstr>إرشادات عامة في خرائط تدفق المستندات</vt:lpstr>
      <vt:lpstr>مثال: خريطة تدفق مستندات الرواتب في نظام يدوي</vt:lpstr>
      <vt:lpstr>خرائط تدفق النظام</vt:lpstr>
      <vt:lpstr>إرشادات عامة في خرائط تدفق النظام</vt:lpstr>
      <vt:lpstr>رموز خرائط تدفق النظام</vt:lpstr>
      <vt:lpstr>رموز خرائط تدفق النظام</vt:lpstr>
      <vt:lpstr>رموز خرائط تدفق النظام</vt:lpstr>
      <vt:lpstr>رموز خرائط تدفق النظام</vt:lpstr>
      <vt:lpstr>رموز خرائط تدفق النظام</vt:lpstr>
      <vt:lpstr>رموز خرائط تدفق النظام</vt:lpstr>
      <vt:lpstr>مثال: خريطة تدفق نظام الرواتب</vt:lpstr>
      <vt:lpstr>تدريب 1</vt:lpstr>
      <vt:lpstr>تدريب 2</vt:lpstr>
      <vt:lpstr>تدريب 3</vt:lpstr>
      <vt:lpstr>المصادر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خرائط التدفق</dc:title>
  <dc:creator>Reem Alsalahi</dc:creator>
  <cp:lastModifiedBy>Reem Hasan Alslahi</cp:lastModifiedBy>
  <cp:revision>77</cp:revision>
  <dcterms:created xsi:type="dcterms:W3CDTF">2016-10-26T20:15:49Z</dcterms:created>
  <dcterms:modified xsi:type="dcterms:W3CDTF">2017-10-15T08:09:56Z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EB893DF5-031C-4D0F-964F-4BE099890C9A</vt:lpwstr>
  </property>
  <property fmtid="{D5CDD505-2E9C-101B-9397-08002B2CF9AE}" pid="3" name="ArticulatePath">
    <vt:lpwstr>خرائط التدفق (1)</vt:lpwstr>
  </property>
</Properties>
</file>