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57" r:id="rId6"/>
    <p:sldId id="258" r:id="rId7"/>
    <p:sldId id="259" r:id="rId8"/>
    <p:sldId id="260" r:id="rId9"/>
  </p:sldIdLst>
  <p:sldSz cx="9144000" cy="6858000" type="screen4x3"/>
  <p:notesSz cx="6797675" cy="992663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631915-6C56-4D66-B405-88BDCDC43A24}" type="datetimeFigureOut">
              <a:rPr lang="ar-SA" smtClean="0"/>
              <a:pPr/>
              <a:t>30/01/1437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951BA3-DB8B-4330-AD64-300A813A32C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631915-6C56-4D66-B405-88BDCDC43A24}" type="datetimeFigureOut">
              <a:rPr lang="ar-SA" smtClean="0"/>
              <a:pPr/>
              <a:t>30/01/1437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9951BA3-DB8B-4330-AD64-300A813A32C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9"/>
            <a:ext cx="7772400" cy="864096"/>
          </a:xfrm>
        </p:spPr>
        <p:txBody>
          <a:bodyPr>
            <a:normAutofit/>
          </a:bodyPr>
          <a:lstStyle/>
          <a:p>
            <a:r>
              <a:rPr lang="ar-SA" sz="3600" b="1" dirty="0" smtClean="0">
                <a:cs typeface="+mn-cs"/>
              </a:rPr>
              <a:t>خبرات التعلم التي تساعد على اكتساب المعلومات</a:t>
            </a:r>
            <a:endParaRPr lang="ar-SA" sz="3600" b="1" dirty="0">
              <a:cs typeface="+mn-cs"/>
            </a:endParaRPr>
          </a:p>
        </p:txBody>
      </p:sp>
      <p:sp>
        <p:nvSpPr>
          <p:cNvPr id="3" name="عنوان فرعي 2"/>
          <p:cNvSpPr>
            <a:spLocks noGrp="1"/>
          </p:cNvSpPr>
          <p:nvPr>
            <p:ph type="subTitle" idx="1"/>
          </p:nvPr>
        </p:nvSpPr>
        <p:spPr>
          <a:xfrm>
            <a:off x="395536" y="1772816"/>
            <a:ext cx="8352928" cy="4154016"/>
          </a:xfrm>
        </p:spPr>
        <p:txBody>
          <a:bodyPr/>
          <a:lstStyle/>
          <a:p>
            <a:pPr algn="r"/>
            <a:r>
              <a:rPr lang="ar-SA" b="1" dirty="0" smtClean="0">
                <a:solidFill>
                  <a:srgbClr val="FF0000"/>
                </a:solidFill>
              </a:rPr>
              <a:t>لا يتم تعليم المعلومات لذاتها، بل لتوظيفها والاستفادة منها.</a:t>
            </a:r>
          </a:p>
          <a:p>
            <a:pPr algn="r"/>
            <a:r>
              <a:rPr lang="ar-SA" b="1" dirty="0" smtClean="0">
                <a:solidFill>
                  <a:schemeClr val="tx1"/>
                </a:solidFill>
              </a:rPr>
              <a:t>والمعلومات تشمل: الحقائق، والقواعد، والقوانين، والتعميمات والنظريات وغيرها.</a:t>
            </a:r>
          </a:p>
          <a:p>
            <a:pPr algn="r"/>
            <a:r>
              <a:rPr lang="ar-SA" b="1" dirty="0" smtClean="0">
                <a:solidFill>
                  <a:schemeClr val="tx1"/>
                </a:solidFill>
              </a:rPr>
              <a:t>استعراض نتائج الدراسات التي أوضحت عيوب خبرات التعلم الحالية لتدريس المعلومات. </a:t>
            </a:r>
            <a:r>
              <a:rPr lang="ar-SA" b="1" dirty="0" smtClean="0">
                <a:solidFill>
                  <a:srgbClr val="FF0000"/>
                </a:solidFill>
              </a:rPr>
              <a:t>والعيوب هي:</a:t>
            </a:r>
          </a:p>
          <a:p>
            <a:pPr marL="514350" indent="-514350" algn="r">
              <a:buFont typeface="+mj-lt"/>
              <a:buAutoNum type="arabicParenR"/>
            </a:pPr>
            <a:r>
              <a:rPr lang="ar-SA" b="1" dirty="0" smtClean="0">
                <a:solidFill>
                  <a:srgbClr val="FF0000"/>
                </a:solidFill>
              </a:rPr>
              <a:t>العيب الأول: </a:t>
            </a:r>
            <a:r>
              <a:rPr lang="ar-SA" b="1" dirty="0" smtClean="0">
                <a:solidFill>
                  <a:schemeClr val="tx1"/>
                </a:solidFill>
              </a:rPr>
              <a:t>كثيراً ما يقوم الطلاب بالحفظ الآلي للمعلمات بدلاً من فهم معناها، أو قدرة على تطبيقها. </a:t>
            </a:r>
            <a:endParaRPr lang="ar-SA"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504056"/>
          </a:xfrm>
        </p:spPr>
        <p:txBody>
          <a:bodyPr>
            <a:noAutofit/>
          </a:bodyPr>
          <a:lstStyle/>
          <a:p>
            <a:r>
              <a:rPr lang="ar-SA" sz="2800" dirty="0" smtClean="0">
                <a:cs typeface="+mn-cs"/>
              </a:rPr>
              <a:t>تابع</a:t>
            </a:r>
            <a:endParaRPr lang="ar-SA" sz="2800" dirty="0">
              <a:cs typeface="+mn-cs"/>
            </a:endParaRPr>
          </a:p>
        </p:txBody>
      </p:sp>
      <p:sp>
        <p:nvSpPr>
          <p:cNvPr id="3" name="عنوان فرعي 2"/>
          <p:cNvSpPr>
            <a:spLocks noGrp="1"/>
          </p:cNvSpPr>
          <p:nvPr>
            <p:ph type="subTitle" idx="1"/>
          </p:nvPr>
        </p:nvSpPr>
        <p:spPr>
          <a:xfrm>
            <a:off x="1403648" y="1628800"/>
            <a:ext cx="6400800" cy="4536504"/>
          </a:xfrm>
        </p:spPr>
        <p:txBody>
          <a:bodyPr>
            <a:normAutofit lnSpcReduction="10000"/>
          </a:bodyPr>
          <a:lstStyle/>
          <a:p>
            <a:pPr marL="514350" indent="-514350" algn="just">
              <a:buFont typeface="+mj-lt"/>
              <a:buAutoNum type="arabicParenR" startAt="2"/>
            </a:pPr>
            <a:r>
              <a:rPr lang="ar-SA" b="1" dirty="0" smtClean="0">
                <a:solidFill>
                  <a:srgbClr val="FF0000"/>
                </a:solidFill>
              </a:rPr>
              <a:t>العيب الثاني</a:t>
            </a:r>
            <a:r>
              <a:rPr lang="ar-SA" b="1" dirty="0" smtClean="0"/>
              <a:t>، هو السرعة الكبيرة جداً التي ينسى فيها الطلاب المعلومات. وعادة ما ينسى التلاميذ 50% من المعلومات بعد سنة من دراستها و75% بعد سنتين</a:t>
            </a:r>
          </a:p>
          <a:p>
            <a:pPr marL="514350" indent="-514350" algn="just"/>
            <a:endParaRPr lang="ar-SA" b="1" dirty="0" smtClean="0"/>
          </a:p>
          <a:p>
            <a:pPr marL="514350" indent="-514350" algn="just">
              <a:buFont typeface="+mj-lt"/>
              <a:buAutoNum type="arabicParenR" startAt="3"/>
            </a:pPr>
            <a:r>
              <a:rPr lang="ar-SA" b="1" dirty="0" smtClean="0">
                <a:solidFill>
                  <a:srgbClr val="FF0000"/>
                </a:solidFill>
              </a:rPr>
              <a:t>العيب الثالث </a:t>
            </a:r>
            <a:r>
              <a:rPr lang="ar-SA" b="1" dirty="0" smtClean="0"/>
              <a:t>يتعلق بترابط المعلومات. فالكثير من الطلاب يتذكر المعلومات كقطع معزولة عن بعضها وغير قادرين على الربط بينها.</a:t>
            </a:r>
            <a:endParaRPr lang="ar-S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476673"/>
            <a:ext cx="7772400" cy="432048"/>
          </a:xfrm>
        </p:spPr>
        <p:txBody>
          <a:bodyPr>
            <a:noAutofit/>
          </a:bodyPr>
          <a:lstStyle/>
          <a:p>
            <a:r>
              <a:rPr lang="ar-SA" sz="3200" dirty="0" smtClean="0">
                <a:cs typeface="+mn-cs"/>
              </a:rPr>
              <a:t>تابع</a:t>
            </a:r>
            <a:endParaRPr lang="ar-SA" sz="3200" dirty="0">
              <a:cs typeface="+mn-cs"/>
            </a:endParaRPr>
          </a:p>
        </p:txBody>
      </p:sp>
      <p:sp>
        <p:nvSpPr>
          <p:cNvPr id="3" name="عنوان فرعي 2"/>
          <p:cNvSpPr>
            <a:spLocks noGrp="1"/>
          </p:cNvSpPr>
          <p:nvPr>
            <p:ph type="subTitle" idx="1"/>
          </p:nvPr>
        </p:nvSpPr>
        <p:spPr>
          <a:xfrm>
            <a:off x="1043608" y="1412776"/>
            <a:ext cx="7272808" cy="4680520"/>
          </a:xfrm>
        </p:spPr>
        <p:txBody>
          <a:bodyPr/>
          <a:lstStyle/>
          <a:p>
            <a:pPr marL="514350" indent="-514350" algn="just">
              <a:buFont typeface="+mj-lt"/>
              <a:buAutoNum type="arabicParenR" startAt="4"/>
            </a:pPr>
            <a:r>
              <a:rPr lang="ar-SA" b="1" dirty="0" smtClean="0">
                <a:solidFill>
                  <a:srgbClr val="FF0000"/>
                </a:solidFill>
              </a:rPr>
              <a:t>العيب الرابع: </a:t>
            </a:r>
            <a:r>
              <a:rPr lang="ar-SA" b="1" dirty="0" smtClean="0"/>
              <a:t>هو الضبابية وعدم الدقة فيما يتذكره التلاميذ. وكل ما كانت المعلومات دقيقة من البداية يسهل على التلاميذ تذكرها.</a:t>
            </a:r>
          </a:p>
          <a:p>
            <a:pPr marL="514350" indent="-514350" algn="just"/>
            <a:endParaRPr lang="ar-SA" b="1" dirty="0" smtClean="0"/>
          </a:p>
          <a:p>
            <a:pPr marL="514350" indent="-514350" algn="just">
              <a:buFont typeface="+mj-lt"/>
              <a:buAutoNum type="arabicParenR" startAt="4"/>
            </a:pPr>
            <a:r>
              <a:rPr lang="ar-SA" b="1" dirty="0" smtClean="0">
                <a:solidFill>
                  <a:srgbClr val="FF0000"/>
                </a:solidFill>
              </a:rPr>
              <a:t>العيب الخامس: </a:t>
            </a:r>
            <a:r>
              <a:rPr lang="ar-SA" b="1" dirty="0" smtClean="0"/>
              <a:t>يتكون لدى التلاميذ معرفة محدودة بالمصادر الحديثة والدقيقة للمعلومات. وقد بينت الدراسات أن 20% فقط من التلاميذ قادرين على معرفة المصادر الموثقة للمعلومات التي تعلموها.</a:t>
            </a:r>
            <a:endParaRPr lang="ar-S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6"/>
            <a:ext cx="7772400" cy="1470025"/>
          </a:xfrm>
        </p:spPr>
        <p:txBody>
          <a:bodyPr/>
          <a:lstStyle/>
          <a:p>
            <a:r>
              <a:rPr lang="ar-SA" b="1" dirty="0" smtClean="0">
                <a:cs typeface="+mn-cs"/>
              </a:rPr>
              <a:t>مقترحات للتغلب على هذه العيوب</a:t>
            </a:r>
            <a:endParaRPr lang="ar-SA" b="1" dirty="0">
              <a:cs typeface="+mn-cs"/>
            </a:endParaRPr>
          </a:p>
        </p:txBody>
      </p:sp>
      <p:sp>
        <p:nvSpPr>
          <p:cNvPr id="3" name="عنوان فرعي 2"/>
          <p:cNvSpPr>
            <a:spLocks noGrp="1"/>
          </p:cNvSpPr>
          <p:nvPr>
            <p:ph type="subTitle" idx="1"/>
          </p:nvPr>
        </p:nvSpPr>
        <p:spPr>
          <a:xfrm>
            <a:off x="683568" y="1772816"/>
            <a:ext cx="7416824" cy="4824536"/>
          </a:xfrm>
        </p:spPr>
        <p:txBody>
          <a:bodyPr/>
          <a:lstStyle/>
          <a:p>
            <a:pPr algn="just"/>
            <a:r>
              <a:rPr lang="ar-SA" b="1" dirty="0" smtClean="0">
                <a:solidFill>
                  <a:srgbClr val="FF0000"/>
                </a:solidFill>
              </a:rPr>
              <a:t>المقترح الأول: </a:t>
            </a:r>
            <a:r>
              <a:rPr lang="ar-SA" b="1" dirty="0" smtClean="0"/>
              <a:t>أن يكتسب الطالب المعلومات من خلال حل المشكلات.</a:t>
            </a:r>
          </a:p>
          <a:p>
            <a:pPr algn="just"/>
            <a:r>
              <a:rPr lang="ar-SA" b="1" dirty="0" smtClean="0">
                <a:solidFill>
                  <a:srgbClr val="FF0000"/>
                </a:solidFill>
              </a:rPr>
              <a:t>المقترح الثاني: </a:t>
            </a:r>
            <a:r>
              <a:rPr lang="ar-SA" b="1" dirty="0" smtClean="0"/>
              <a:t>اختيار المعلومات ذات الأهمية فقط ليتذكرها الطالب.</a:t>
            </a:r>
          </a:p>
          <a:p>
            <a:pPr algn="just"/>
            <a:r>
              <a:rPr lang="ar-SA" b="1" dirty="0" smtClean="0">
                <a:solidFill>
                  <a:srgbClr val="FF0000"/>
                </a:solidFill>
              </a:rPr>
              <a:t>المقترح الثالث: </a:t>
            </a:r>
            <a:r>
              <a:rPr lang="ar-SA" b="1" dirty="0" smtClean="0"/>
              <a:t>اعداد المواقف المواقف التعليمية بطريقة تزيد من شدة وتنوع انبهار التلاميذ بالمعلومات. وهذا سيزيد </a:t>
            </a:r>
            <a:r>
              <a:rPr lang="ar-SA" b="1" dirty="0" err="1" smtClean="0"/>
              <a:t>ن</a:t>
            </a:r>
            <a:r>
              <a:rPr lang="ar-SA" b="1" dirty="0" smtClean="0"/>
              <a:t> احتمالية تذكر الطلاب لتلك المعلومات الهامة.</a:t>
            </a:r>
          </a:p>
          <a:p>
            <a:pPr algn="r"/>
            <a:r>
              <a:rPr lang="ar-SA" dirty="0" smtClean="0"/>
              <a:t> </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0649"/>
            <a:ext cx="7772400" cy="576064"/>
          </a:xfrm>
        </p:spPr>
        <p:txBody>
          <a:bodyPr>
            <a:normAutofit fontScale="90000"/>
          </a:bodyPr>
          <a:lstStyle/>
          <a:p>
            <a:r>
              <a:rPr lang="ar-SA" sz="3600" dirty="0" smtClean="0">
                <a:cs typeface="+mn-cs"/>
              </a:rPr>
              <a:t>تابع</a:t>
            </a:r>
            <a:endParaRPr lang="ar-SA" sz="3600" dirty="0">
              <a:cs typeface="+mn-cs"/>
            </a:endParaRPr>
          </a:p>
        </p:txBody>
      </p:sp>
      <p:sp>
        <p:nvSpPr>
          <p:cNvPr id="3" name="عنوان فرعي 2"/>
          <p:cNvSpPr>
            <a:spLocks noGrp="1"/>
          </p:cNvSpPr>
          <p:nvPr>
            <p:ph type="subTitle" idx="1"/>
          </p:nvPr>
        </p:nvSpPr>
        <p:spPr>
          <a:xfrm>
            <a:off x="1371600" y="1412776"/>
            <a:ext cx="6800800" cy="4226024"/>
          </a:xfrm>
        </p:spPr>
        <p:txBody>
          <a:bodyPr/>
          <a:lstStyle/>
          <a:p>
            <a:pPr algn="just"/>
            <a:r>
              <a:rPr lang="ar-SA" b="1" dirty="0" smtClean="0">
                <a:solidFill>
                  <a:srgbClr val="FF0000"/>
                </a:solidFill>
              </a:rPr>
              <a:t>المقترح الرابع: </a:t>
            </a:r>
            <a:r>
              <a:rPr lang="ar-SA" b="1" dirty="0" smtClean="0"/>
              <a:t>الاستخدام المتكرر لتلك المعلومات المنتقاة، وبمواقع متنوعة.</a:t>
            </a:r>
          </a:p>
          <a:p>
            <a:pPr algn="just"/>
            <a:endParaRPr lang="ar-SA" b="1" dirty="0" smtClean="0"/>
          </a:p>
          <a:p>
            <a:pPr algn="just"/>
            <a:r>
              <a:rPr lang="ar-SA" b="1" dirty="0" smtClean="0">
                <a:solidFill>
                  <a:srgbClr val="FF0000"/>
                </a:solidFill>
              </a:rPr>
              <a:t>المقترح الخامس: </a:t>
            </a:r>
            <a:r>
              <a:rPr lang="ar-SA" b="1" dirty="0" smtClean="0"/>
              <a:t>مساعدة التلاميذ على تنظيم ما يكتسبونه من هذه المعلومات المنتقاة وبطرق مختلفة. وبهذا ستزداد قدرة الطالب على تنظيم المعلومات عندما يرى أن نفس المعلومات يمكن أن تنظم بطرق مختلفة من أجل استخدامها بفعالية. </a:t>
            </a:r>
          </a:p>
          <a:p>
            <a:pPr algn="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E4640AFB9BA3468C7A8796FE57B7D8" ma:contentTypeVersion="0" ma:contentTypeDescription="Create a new document." ma:contentTypeScope="" ma:versionID="f09e7717d2145aa6076aea1a40f1018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29B58E-B7CE-4424-8ECA-323912C65B02}">
  <ds:schemaRefs>
    <ds:schemaRef ds:uri="http://schemas.microsoft.com/office/2006/documentManagement/type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A3A45855-DCA0-420E-8E5C-808EF6D8A434}">
  <ds:schemaRefs>
    <ds:schemaRef ds:uri="http://schemas.microsoft.com/sharepoint/v3/contenttype/forms"/>
  </ds:schemaRefs>
</ds:datastoreItem>
</file>

<file path=customXml/itemProps3.xml><?xml version="1.0" encoding="utf-8"?>
<ds:datastoreItem xmlns:ds="http://schemas.openxmlformats.org/officeDocument/2006/customXml" ds:itemID="{FF863E27-EF31-419B-8078-8C7EC5E682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868</TotalTime>
  <Words>278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سمة Office</vt:lpstr>
      <vt:lpstr>خبرات التعلم التي تساعد على اكتساب المعلومات</vt:lpstr>
      <vt:lpstr>تابع</vt:lpstr>
      <vt:lpstr>تابع</vt:lpstr>
      <vt:lpstr>مقترحات للتغلب على هذه العيوب</vt:lpstr>
      <vt:lpstr>تابع</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خبرات التعلم التي تساعد على اكتساب المعلومات</dc:title>
  <dc:creator>Dr.Ali</dc:creator>
  <cp:lastModifiedBy>asus</cp:lastModifiedBy>
  <cp:revision>25</cp:revision>
  <dcterms:created xsi:type="dcterms:W3CDTF">2012-03-27T19:14:20Z</dcterms:created>
  <dcterms:modified xsi:type="dcterms:W3CDTF">2015-11-12T06:16:09Z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0x0101004BE4640AFB9BA3468C7A8796FE57B7D8</vt:lpwstr>
  </property>
</Properties>
</file>