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8" r:id="rId3"/>
    <p:sldId id="366" r:id="rId4"/>
    <p:sldId id="367" r:id="rId5"/>
    <p:sldId id="368" r:id="rId6"/>
    <p:sldId id="369" r:id="rId7"/>
    <p:sldId id="370" r:id="rId8"/>
    <p:sldId id="312"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92" r:id="rId31"/>
    <p:sldId id="336" r:id="rId32"/>
    <p:sldId id="337" r:id="rId33"/>
    <p:sldId id="338" r:id="rId34"/>
    <p:sldId id="339" r:id="rId35"/>
    <p:sldId id="340" r:id="rId36"/>
    <p:sldId id="341" r:id="rId37"/>
    <p:sldId id="342" r:id="rId38"/>
    <p:sldId id="34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B60000"/>
    <a:srgbClr val="FFFFFF"/>
    <a:srgbClr val="CCCCCC"/>
    <a:srgbClr val="466032"/>
    <a:srgbClr val="40404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autoAdjust="0"/>
  </p:normalViewPr>
  <p:slideViewPr>
    <p:cSldViewPr snapToGrid="0">
      <p:cViewPr varScale="1">
        <p:scale>
          <a:sx n="105" d="100"/>
          <a:sy n="105" d="100"/>
        </p:scale>
        <p:origin x="120" y="2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ABF01-48BE-4F1C-9304-F7A7B5BC844C}" type="datetimeFigureOut">
              <a:rPr lang="en-US" smtClean="0"/>
              <a:t>8/29/2019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415DB-F54B-47CC-BE70-AFE0DCF6F050}" type="slidenum">
              <a:rPr lang="en-US" smtClean="0"/>
              <a:t>‹#›</a:t>
            </a:fld>
            <a:endParaRPr lang="en-US"/>
          </a:p>
        </p:txBody>
      </p:sp>
    </p:spTree>
    <p:extLst>
      <p:ext uri="{BB962C8B-B14F-4D97-AF65-F5344CB8AC3E}">
        <p14:creationId xmlns:p14="http://schemas.microsoft.com/office/powerpoint/2010/main" val="323172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fld id="{F7546D27-3F3D-4D5D-9F4A-CA527083EF40}" type="slidenum">
              <a:rPr lang="en-US" altLang="en-US" b="0" smtClean="0">
                <a:latin typeface="Arial" panose="020B0604020202020204" pitchFamily="34" charset="0"/>
              </a:rPr>
              <a:pPr/>
              <a:t>1</a:t>
            </a:fld>
            <a:endParaRPr lang="en-US" altLang="en-US" b="0">
              <a:latin typeface="Arial" panose="020B0604020202020204" pitchFamily="34" charset="0"/>
            </a:endParaRPr>
          </a:p>
        </p:txBody>
      </p:sp>
      <p:sp>
        <p:nvSpPr>
          <p:cNvPr id="13315"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7"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8B478AF0-1885-4FDB-B678-76E084054132}" type="slidenum">
              <a:rPr lang="en-US" altLang="en-US" sz="1200" b="0">
                <a:latin typeface="Arial" panose="020B0604020202020204" pitchFamily="34" charset="0"/>
              </a:rPr>
              <a:pPr algn="r" eaLnBrk="1" hangingPunct="1"/>
              <a:t>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20810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19</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19</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21</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21</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22</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22</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29</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29</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30</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30</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4</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5</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6</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7</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8</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E9B800F4-12B1-4461-B1E7-6B0C9647DF2E}" type="slidenum">
              <a:rPr lang="en-US" altLang="en-US" sz="1200" b="0">
                <a:latin typeface="Arial" panose="020B0604020202020204" pitchFamily="34" charset="0"/>
              </a:rPr>
              <a:pPr algn="r" eaLnBrk="1" hangingPunct="1"/>
              <a:t>9</a:t>
            </a:fld>
            <a:endParaRPr lang="en-US" altLang="en-US" sz="1200" b="0">
              <a:latin typeface="Arial" panose="020B0604020202020204" pitchFamily="34" charset="0"/>
            </a:endParaRPr>
          </a:p>
        </p:txBody>
      </p:sp>
      <p:sp>
        <p:nvSpPr>
          <p:cNvPr id="70659" name="Slide Image Placeholder 1"/>
          <p:cNvSpPr>
            <a:spLocks noGrp="1" noRot="1" noChangeAspect="1" noTextEdit="1"/>
          </p:cNvSpPr>
          <p:nvPr>
            <p:ph type="sldImg"/>
          </p:nvPr>
        </p:nvSpPr>
        <p:spPr bwMode="auto">
          <a:xfrm>
            <a:off x="407988" y="696913"/>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066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defTabSz="928688">
              <a:defRPr b="1">
                <a:solidFill>
                  <a:schemeClr val="tx1"/>
                </a:solidFill>
                <a:latin typeface="Constantia" panose="02030602050306030303" pitchFamily="18" charset="0"/>
              </a:defRPr>
            </a:lvl1pPr>
            <a:lvl2pPr marL="742950" indent="-285750" defTabSz="928688">
              <a:defRPr b="1">
                <a:solidFill>
                  <a:schemeClr val="tx1"/>
                </a:solidFill>
                <a:latin typeface="Constantia" panose="02030602050306030303" pitchFamily="18" charset="0"/>
              </a:defRPr>
            </a:lvl2pPr>
            <a:lvl3pPr marL="1143000" indent="-228600" defTabSz="928688">
              <a:defRPr b="1">
                <a:solidFill>
                  <a:schemeClr val="tx1"/>
                </a:solidFill>
                <a:latin typeface="Constantia" panose="02030602050306030303" pitchFamily="18" charset="0"/>
              </a:defRPr>
            </a:lvl3pPr>
            <a:lvl4pPr marL="1600200" indent="-228600" defTabSz="928688">
              <a:defRPr b="1">
                <a:solidFill>
                  <a:schemeClr val="tx1"/>
                </a:solidFill>
                <a:latin typeface="Constantia" panose="02030602050306030303" pitchFamily="18" charset="0"/>
              </a:defRPr>
            </a:lvl4pPr>
            <a:lvl5pPr marL="2057400" indent="-228600" defTabSz="928688">
              <a:defRPr b="1">
                <a:solidFill>
                  <a:schemeClr val="tx1"/>
                </a:solidFill>
                <a:latin typeface="Constantia" panose="02030602050306030303" pitchFamily="18" charset="0"/>
              </a:defRPr>
            </a:lvl5pPr>
            <a:lvl6pPr marL="2514600" indent="-228600" defTabSz="928688" eaLnBrk="0" fontAlgn="base" hangingPunct="0">
              <a:spcBef>
                <a:spcPct val="0"/>
              </a:spcBef>
              <a:spcAft>
                <a:spcPct val="0"/>
              </a:spcAft>
              <a:defRPr b="1">
                <a:solidFill>
                  <a:schemeClr val="tx1"/>
                </a:solidFill>
                <a:latin typeface="Constantia" panose="02030602050306030303" pitchFamily="18" charset="0"/>
              </a:defRPr>
            </a:lvl6pPr>
            <a:lvl7pPr marL="2971800" indent="-228600" defTabSz="928688" eaLnBrk="0" fontAlgn="base" hangingPunct="0">
              <a:spcBef>
                <a:spcPct val="0"/>
              </a:spcBef>
              <a:spcAft>
                <a:spcPct val="0"/>
              </a:spcAft>
              <a:defRPr b="1">
                <a:solidFill>
                  <a:schemeClr val="tx1"/>
                </a:solidFill>
                <a:latin typeface="Constantia" panose="02030602050306030303" pitchFamily="18" charset="0"/>
              </a:defRPr>
            </a:lvl7pPr>
            <a:lvl8pPr marL="3429000" indent="-228600" defTabSz="928688" eaLnBrk="0" fontAlgn="base" hangingPunct="0">
              <a:spcBef>
                <a:spcPct val="0"/>
              </a:spcBef>
              <a:spcAft>
                <a:spcPct val="0"/>
              </a:spcAft>
              <a:defRPr b="1">
                <a:solidFill>
                  <a:schemeClr val="tx1"/>
                </a:solidFill>
                <a:latin typeface="Constantia" panose="02030602050306030303" pitchFamily="18" charset="0"/>
              </a:defRPr>
            </a:lvl8pPr>
            <a:lvl9pPr marL="3886200" indent="-228600" defTabSz="928688" eaLnBrk="0" fontAlgn="base" hangingPunct="0">
              <a:spcBef>
                <a:spcPct val="0"/>
              </a:spcBef>
              <a:spcAft>
                <a:spcPct val="0"/>
              </a:spcAft>
              <a:defRPr b="1">
                <a:solidFill>
                  <a:schemeClr val="tx1"/>
                </a:solidFill>
                <a:latin typeface="Constantia" panose="02030602050306030303" pitchFamily="18" charset="0"/>
              </a:defRPr>
            </a:lvl9pPr>
          </a:lstStyle>
          <a:p>
            <a:pPr algn="r" eaLnBrk="1" hangingPunct="1"/>
            <a:fld id="{6691FC63-2747-446B-9409-10989929DF20}" type="slidenum">
              <a:rPr lang="en-US" altLang="en-US" sz="1200" b="0">
                <a:latin typeface="Arial" panose="020B0604020202020204" pitchFamily="34" charset="0"/>
              </a:rPr>
              <a:pPr algn="r" eaLnBrk="1" hangingPunct="1"/>
              <a:t>9</a:t>
            </a:fld>
            <a:endParaRPr lang="en-US" altLang="en-US" sz="1200" b="0">
              <a:latin typeface="Arial" panose="020B0604020202020204" pitchFamily="34" charset="0"/>
            </a:endParaRPr>
          </a:p>
        </p:txBody>
      </p:sp>
    </p:spTree>
    <p:extLst>
      <p:ext uri="{BB962C8B-B14F-4D97-AF65-F5344CB8AC3E}">
        <p14:creationId xmlns:p14="http://schemas.microsoft.com/office/powerpoint/2010/main" val="31843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08567" y="232834"/>
            <a:ext cx="4572000" cy="640080"/>
          </a:xfrm>
        </p:spPr>
        <p:txBody>
          <a:bodyPr anchor="t">
            <a:noAutofit/>
          </a:bodyPr>
          <a:lstStyle>
            <a:lvl1pPr algn="l">
              <a:defRPr sz="4000" b="1">
                <a:solidFill>
                  <a:srgbClr val="466032"/>
                </a:solidFill>
              </a:defRPr>
            </a:lvl1pPr>
          </a:lstStyle>
          <a:p>
            <a:r>
              <a:rPr lang="en-US" dirty="0"/>
              <a:t>Click to edit Master title style</a:t>
            </a:r>
          </a:p>
        </p:txBody>
      </p:sp>
      <p:sp>
        <p:nvSpPr>
          <p:cNvPr id="3" name="Subtitle 2"/>
          <p:cNvSpPr>
            <a:spLocks noGrp="1"/>
          </p:cNvSpPr>
          <p:nvPr>
            <p:ph type="subTitle" idx="1"/>
          </p:nvPr>
        </p:nvSpPr>
        <p:spPr>
          <a:xfrm>
            <a:off x="808567" y="970173"/>
            <a:ext cx="4572000" cy="4127967"/>
          </a:xfrm>
        </p:spPr>
        <p:txBody>
          <a:bodyPr anchor="t">
            <a:normAutofit/>
          </a:bodyPr>
          <a:lstStyle>
            <a:lvl1pPr marL="0" indent="0" algn="l">
              <a:buNone/>
              <a:defRPr sz="2800">
                <a:solidFill>
                  <a:srgbClr val="4660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smtClean="0"/>
              <a:t>subtitle </a:t>
            </a:r>
            <a:r>
              <a:rPr lang="en-US" dirty="0"/>
              <a:t>style</a:t>
            </a:r>
          </a:p>
        </p:txBody>
      </p:sp>
      <p:sp>
        <p:nvSpPr>
          <p:cNvPr id="9" name="Content Placeholder 8"/>
          <p:cNvSpPr>
            <a:spLocks noGrp="1" noChangeAspect="1"/>
          </p:cNvSpPr>
          <p:nvPr>
            <p:ph sz="quarter" idx="13"/>
          </p:nvPr>
        </p:nvSpPr>
        <p:spPr>
          <a:xfrm>
            <a:off x="5529699" y="970172"/>
            <a:ext cx="4123559"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hasCustomPrompt="1"/>
          </p:nvPr>
        </p:nvSpPr>
        <p:spPr>
          <a:xfrm>
            <a:off x="624136" y="6400801"/>
            <a:ext cx="8229600" cy="365760"/>
          </a:xfrm>
        </p:spPr>
        <p:txBody>
          <a:bodyPr>
            <a:noAutofit/>
          </a:bodyPr>
          <a:lstStyle>
            <a:lvl1pPr marL="0" indent="0">
              <a:buNone/>
              <a:defRPr sz="900">
                <a:solidFill>
                  <a:srgbClr val="40404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Copyright here</a:t>
            </a:r>
            <a:endParaRPr lang="en-US" dirty="0"/>
          </a:p>
        </p:txBody>
      </p:sp>
    </p:spTree>
    <p:extLst>
      <p:ext uri="{BB962C8B-B14F-4D97-AF65-F5344CB8AC3E}">
        <p14:creationId xmlns:p14="http://schemas.microsoft.com/office/powerpoint/2010/main" val="348974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4484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4006532"/>
            <a:ext cx="9144000" cy="219456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5" name="Text Placeholder 4"/>
          <p:cNvSpPr>
            <a:spLocks noGrp="1"/>
          </p:cNvSpPr>
          <p:nvPr>
            <p:ph type="body" sz="quarter" idx="11"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98322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32318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844733"/>
            <a:ext cx="9144000" cy="13716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6" name="Text Placeholder 4"/>
          <p:cNvSpPr>
            <a:spLocks noGrp="1"/>
          </p:cNvSpPr>
          <p:nvPr>
            <p:ph type="body" sz="quarter" idx="12"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7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624136" y="52239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7" name="Text Placeholder 4"/>
          <p:cNvSpPr>
            <a:spLocks noGrp="1"/>
          </p:cNvSpPr>
          <p:nvPr>
            <p:ph type="body" sz="quarter" idx="13"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0533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31674" y="-8468"/>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624136" y="2863533"/>
            <a:ext cx="914400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4057333"/>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5379016" y="4057333"/>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8" name="Content Placeholder 2"/>
          <p:cNvSpPr>
            <a:spLocks noGrp="1"/>
          </p:cNvSpPr>
          <p:nvPr>
            <p:ph idx="14"/>
          </p:nvPr>
        </p:nvSpPr>
        <p:spPr>
          <a:xfrm>
            <a:off x="624136" y="5303521"/>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idx="15"/>
          </p:nvPr>
        </p:nvSpPr>
        <p:spPr>
          <a:xfrm>
            <a:off x="5379016" y="5303521"/>
            <a:ext cx="438912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6" hasCustomPrompt="1"/>
          </p:nvPr>
        </p:nvSpPr>
        <p:spPr>
          <a:xfrm>
            <a:off x="3838824" y="6400799"/>
            <a:ext cx="2715768" cy="274320"/>
          </a:xfrm>
        </p:spPr>
        <p:txBody>
          <a:bodyPr anchor="ctr">
            <a:norm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39667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Content Placeholder 2"/>
          <p:cNvSpPr>
            <a:spLocks noGrp="1"/>
          </p:cNvSpPr>
          <p:nvPr>
            <p:ph idx="10"/>
          </p:nvPr>
        </p:nvSpPr>
        <p:spPr>
          <a:xfrm>
            <a:off x="5287576" y="1665288"/>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11"/>
          </p:nvPr>
        </p:nvSpPr>
        <p:spPr>
          <a:xfrm>
            <a:off x="624136" y="28635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12"/>
          </p:nvPr>
        </p:nvSpPr>
        <p:spPr>
          <a:xfrm>
            <a:off x="5287576" y="28635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Box 25"/>
          <p:cNvSpPr txBox="1"/>
          <p:nvPr userDrawn="1"/>
        </p:nvSpPr>
        <p:spPr>
          <a:xfrm>
            <a:off x="624136" y="6400801"/>
            <a:ext cx="82296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sp>
        <p:nvSpPr>
          <p:cNvPr id="28" name="Content Placeholder 2"/>
          <p:cNvSpPr>
            <a:spLocks noGrp="1"/>
          </p:cNvSpPr>
          <p:nvPr>
            <p:ph idx="14"/>
          </p:nvPr>
        </p:nvSpPr>
        <p:spPr>
          <a:xfrm>
            <a:off x="624136" y="40573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p:cNvSpPr>
            <a:spLocks noGrp="1"/>
          </p:cNvSpPr>
          <p:nvPr>
            <p:ph idx="15"/>
          </p:nvPr>
        </p:nvSpPr>
        <p:spPr>
          <a:xfrm>
            <a:off x="5287576" y="40573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idx="16"/>
          </p:nvPr>
        </p:nvSpPr>
        <p:spPr>
          <a:xfrm>
            <a:off x="624136" y="52239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17"/>
          </p:nvPr>
        </p:nvSpPr>
        <p:spPr>
          <a:xfrm>
            <a:off x="5287576" y="5223933"/>
            <a:ext cx="4480560" cy="109728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8" hasCustomPrompt="1"/>
          </p:nvPr>
        </p:nvSpPr>
        <p:spPr>
          <a:xfrm>
            <a:off x="3837681" y="6400799"/>
            <a:ext cx="2715768" cy="274320"/>
          </a:xfrm>
        </p:spPr>
        <p:txBody>
          <a:bodyPr anchor="ctr">
            <a:norm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160553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136" y="355600"/>
            <a:ext cx="9144000" cy="1188720"/>
          </a:xfrm>
        </p:spPr>
        <p:txBody>
          <a:bodyPr>
            <a:normAutofit/>
          </a:bodyPr>
          <a:lstStyle>
            <a:lvl1pPr>
              <a:defRPr sz="3600">
                <a:solidFill>
                  <a:srgbClr val="466032"/>
                </a:solidFill>
              </a:defRPr>
            </a:lvl1pPr>
          </a:lstStyle>
          <a:p>
            <a:r>
              <a:rPr lang="en-US" dirty="0"/>
              <a:t>Click to edit </a:t>
            </a:r>
            <a:r>
              <a:rPr lang="en-US" dirty="0" smtClean="0"/>
              <a:t>Master </a:t>
            </a:r>
            <a:r>
              <a:rPr lang="en-US" dirty="0"/>
              <a:t>title style</a:t>
            </a:r>
          </a:p>
        </p:txBody>
      </p:sp>
      <p:sp>
        <p:nvSpPr>
          <p:cNvPr id="3" name="Content Placeholder 2"/>
          <p:cNvSpPr>
            <a:spLocks noGrp="1"/>
          </p:cNvSpPr>
          <p:nvPr>
            <p:ph idx="1"/>
          </p:nvPr>
        </p:nvSpPr>
        <p:spPr>
          <a:xfrm>
            <a:off x="624136" y="1665288"/>
            <a:ext cx="9144000" cy="4572000"/>
          </a:xfrm>
        </p:spPr>
        <p:txBody>
          <a:bodyPr>
            <a:noAutofit/>
          </a:bodyPr>
          <a:lstStyle>
            <a:lvl1pPr marL="0" indent="0">
              <a:spcBef>
                <a:spcPts val="1200"/>
              </a:spcBef>
              <a:spcAft>
                <a:spcPts val="1200"/>
              </a:spcAft>
              <a:buNone/>
              <a:defRPr sz="2800"/>
            </a:lvl1pPr>
            <a:lvl2pPr marL="457200" indent="-347472">
              <a:spcBef>
                <a:spcPts val="1200"/>
              </a:spcBef>
              <a:spcAft>
                <a:spcPts val="1200"/>
              </a:spcAft>
              <a:buClr>
                <a:srgbClr val="466032"/>
              </a:buClr>
              <a:buSzPct val="100000"/>
              <a:buFont typeface="Arial" panose="020B0604020202020204" pitchFamily="34" charset="0"/>
              <a:buChar char="•"/>
              <a:defRPr sz="2400"/>
            </a:lvl2pPr>
            <a:lvl3pPr marL="822960" indent="-274320">
              <a:spcBef>
                <a:spcPts val="1200"/>
              </a:spcBef>
              <a:spcAft>
                <a:spcPts val="1200"/>
              </a:spcAft>
              <a:buClr>
                <a:srgbClr val="B60000"/>
              </a:buClr>
              <a:buSzPct val="100000"/>
              <a:buFont typeface="Arial" panose="020B0604020202020204" pitchFamily="34" charset="0"/>
              <a:buChar char="•"/>
              <a:defRPr sz="2200"/>
            </a:lvl3pPr>
            <a:lvl4pPr marL="1188720" indent="-274320">
              <a:spcBef>
                <a:spcPts val="1200"/>
              </a:spcBef>
              <a:spcAft>
                <a:spcPts val="1200"/>
              </a:spcAft>
              <a:buClr>
                <a:srgbClr val="0070C0"/>
              </a:buClr>
              <a:buSzPct val="100000"/>
              <a:buFont typeface="Arial" panose="020B0604020202020204" pitchFamily="34" charset="0"/>
              <a:buChar char="•"/>
              <a:defRPr sz="2000"/>
            </a:lvl4pPr>
            <a:lvl5pPr marL="1554480" indent="-228600">
              <a:spcBef>
                <a:spcPts val="1200"/>
              </a:spcBef>
              <a:spcAft>
                <a:spcPts val="1200"/>
              </a:spcAft>
              <a:buClr>
                <a:srgbClr val="7030A0"/>
              </a:buClr>
              <a:buSzPct val="100000"/>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624136" y="6400801"/>
            <a:ext cx="2286000" cy="36576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rgbClr val="404040"/>
                </a:solidFill>
              </a:rPr>
              <a:t>©2019 McGraw-Hill Education.</a:t>
            </a:r>
          </a:p>
        </p:txBody>
      </p:sp>
      <p:grpSp>
        <p:nvGrpSpPr>
          <p:cNvPr id="12" name="Group 11"/>
          <p:cNvGrpSpPr/>
          <p:nvPr userDrawn="1"/>
        </p:nvGrpSpPr>
        <p:grpSpPr>
          <a:xfrm>
            <a:off x="0" y="-8467"/>
            <a:ext cx="12192000" cy="6866467"/>
            <a:chOff x="0" y="-8467"/>
            <a:chExt cx="12192000" cy="6866467"/>
          </a:xfrm>
        </p:grpSpPr>
        <p:cxnSp>
          <p:nvCxnSpPr>
            <p:cNvPr id="13" name="Straight Connector 12"/>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 Placeholder 4"/>
          <p:cNvSpPr>
            <a:spLocks noGrp="1"/>
          </p:cNvSpPr>
          <p:nvPr>
            <p:ph type="body" sz="quarter" idx="10" hasCustomPrompt="1"/>
          </p:nvPr>
        </p:nvSpPr>
        <p:spPr>
          <a:xfrm>
            <a:off x="3838824" y="6400799"/>
            <a:ext cx="2714625" cy="274320"/>
          </a:xfrm>
        </p:spPr>
        <p:txBody>
          <a:bodyPr anchor="ctr">
            <a:noAutofit/>
          </a:bodyPr>
          <a:lstStyle>
            <a:lvl1pPr marL="0" indent="0" algn="ctr">
              <a:buNone/>
              <a:defRPr sz="1200"/>
            </a:lvl1pPr>
          </a:lstStyle>
          <a:p>
            <a:pPr lvl="0"/>
            <a:r>
              <a:rPr lang="en-US" dirty="0" smtClean="0"/>
              <a:t>Jump Link</a:t>
            </a:r>
          </a:p>
        </p:txBody>
      </p:sp>
    </p:spTree>
    <p:extLst>
      <p:ext uri="{BB962C8B-B14F-4D97-AF65-F5344CB8AC3E}">
        <p14:creationId xmlns:p14="http://schemas.microsoft.com/office/powerpoint/2010/main" val="28091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C21157-9E44-40F8-84A1-C58DD8D7432C}" type="datetime1">
              <a:rPr lang="en-US" smtClean="0"/>
              <a:t>8/29/2019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2019 McGraw-Hill Education. All rights reserved. Authorized only for instructor use in the classroom. No reproduction or further distribution permitted without the prior written consent of McGraw-Hill Education.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ACCEEB-34E4-4D56-87BF-7D64DF433518}" type="slidenum">
              <a:rPr lang="en-US" smtClean="0"/>
              <a:t>‹#›</a:t>
            </a:fld>
            <a:endParaRPr lang="en-US"/>
          </a:p>
        </p:txBody>
      </p:sp>
    </p:spTree>
    <p:extLst>
      <p:ext uri="{BB962C8B-B14F-4D97-AF65-F5344CB8AC3E}">
        <p14:creationId xmlns:p14="http://schemas.microsoft.com/office/powerpoint/2010/main" val="94722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80" r:id="rId4"/>
    <p:sldLayoutId id="2147483679" r:id="rId5"/>
    <p:sldLayoutId id="2147483683" r:id="rId6"/>
    <p:sldLayoutId id="2147483684" r:id="rId7"/>
    <p:sldLayoutId id="2147483681" r:id="rId8"/>
    <p:sldLayoutId id="2147483682" r:id="rId9"/>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D6777E3-A006-491C-A41C-4964B67DF4B1}"/>
              </a:ext>
            </a:extLst>
          </p:cNvPr>
          <p:cNvSpPr>
            <a:spLocks noGrp="1"/>
          </p:cNvSpPr>
          <p:nvPr>
            <p:ph type="ctrTitle"/>
          </p:nvPr>
        </p:nvSpPr>
        <p:spPr/>
        <p:txBody>
          <a:bodyPr>
            <a:noAutofit/>
          </a:bodyPr>
          <a:lstStyle/>
          <a:p>
            <a:r>
              <a:rPr lang="en-US" b="1" dirty="0"/>
              <a:t>Chapter </a:t>
            </a:r>
            <a:r>
              <a:rPr lang="en-US" b="1" dirty="0" smtClean="0"/>
              <a:t>6</a:t>
            </a:r>
            <a:endParaRPr lang="en-US" dirty="0"/>
          </a:p>
        </p:txBody>
      </p:sp>
      <p:sp>
        <p:nvSpPr>
          <p:cNvPr id="9" name="Subtitle 2"/>
          <p:cNvSpPr>
            <a:spLocks noGrp="1"/>
          </p:cNvSpPr>
          <p:nvPr>
            <p:ph type="subTitle" idx="1"/>
          </p:nvPr>
        </p:nvSpPr>
        <p:spPr/>
        <p:txBody>
          <a:bodyPr/>
          <a:lstStyle/>
          <a:p>
            <a:r>
              <a:rPr lang="en-US" sz="4000" dirty="0"/>
              <a:t>Explanatory Models 2: Time-Series Decomposition</a:t>
            </a:r>
          </a:p>
        </p:txBody>
      </p:sp>
      <p:pic>
        <p:nvPicPr>
          <p:cNvPr id="6146"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4"/>
          <p:cNvSpPr>
            <a:spLocks noGrp="1"/>
          </p:cNvSpPr>
          <p:nvPr>
            <p:ph sz="quarter" idx="14"/>
          </p:nvPr>
        </p:nvSpPr>
        <p:spPr/>
        <p:txBody>
          <a:bodyPr/>
          <a:lstStyle/>
          <a:p>
            <a:r>
              <a:rPr lang="en-US" dirty="0"/>
              <a:t>© 2019 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val="1719068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err="1" smtClean="0"/>
              <a:t>Deseasonalizing</a:t>
            </a:r>
            <a:r>
              <a:rPr lang="en-US" sz="1500" dirty="0"/>
              <a:t> 1</a:t>
            </a:r>
            <a:endParaRPr lang="en-US" dirty="0"/>
          </a:p>
        </p:txBody>
      </p:sp>
      <p:pic>
        <p:nvPicPr>
          <p:cNvPr id="45058" name="Picture 2" descr="Table showing the calculation of the moving aver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3170" y="1113755"/>
            <a:ext cx="7863840" cy="50676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4099040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err="1" smtClean="0"/>
              <a:t>Deseasonalizing</a:t>
            </a:r>
            <a:r>
              <a:rPr lang="en-US" sz="1500" dirty="0"/>
              <a:t> </a:t>
            </a:r>
            <a:r>
              <a:rPr lang="en-US" sz="1500" dirty="0" smtClean="0"/>
              <a:t>2</a:t>
            </a:r>
            <a:endParaRPr lang="en-US" dirty="0"/>
          </a:p>
        </p:txBody>
      </p:sp>
      <p:graphicFrame>
        <p:nvGraphicFramePr>
          <p:cNvPr id="4" name="Table 2"/>
          <p:cNvGraphicFramePr>
            <a:graphicFrameLocks noGrp="1"/>
          </p:cNvGraphicFramePr>
          <p:nvPr>
            <p:extLst>
              <p:ext uri="{D42A27DB-BD31-4B8C-83A1-F6EECF244321}">
                <p14:modId xmlns:p14="http://schemas.microsoft.com/office/powerpoint/2010/main" val="4165526461"/>
              </p:ext>
            </p:extLst>
          </p:nvPr>
        </p:nvGraphicFramePr>
        <p:xfrm>
          <a:off x="783777" y="1169616"/>
          <a:ext cx="10938933" cy="502920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28016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gridCol w="1097280">
                  <a:extLst>
                    <a:ext uri="{9D8B030D-6E8A-4147-A177-3AD203B41FA5}">
                      <a16:colId xmlns:a16="http://schemas.microsoft.com/office/drawing/2014/main" xmlns="" val="20004"/>
                    </a:ext>
                  </a:extLst>
                </a:gridCol>
                <a:gridCol w="1188720">
                  <a:extLst>
                    <a:ext uri="{9D8B030D-6E8A-4147-A177-3AD203B41FA5}">
                      <a16:colId xmlns:a16="http://schemas.microsoft.com/office/drawing/2014/main" xmlns="" val="20005"/>
                    </a:ext>
                  </a:extLst>
                </a:gridCol>
                <a:gridCol w="903111">
                  <a:extLst>
                    <a:ext uri="{9D8B030D-6E8A-4147-A177-3AD203B41FA5}">
                      <a16:colId xmlns:a16="http://schemas.microsoft.com/office/drawing/2014/main" xmlns="" val="20006"/>
                    </a:ext>
                  </a:extLst>
                </a:gridCol>
                <a:gridCol w="903111">
                  <a:extLst>
                    <a:ext uri="{9D8B030D-6E8A-4147-A177-3AD203B41FA5}">
                      <a16:colId xmlns:a16="http://schemas.microsoft.com/office/drawing/2014/main" xmlns="" val="20007"/>
                    </a:ext>
                  </a:extLst>
                </a:gridCol>
                <a:gridCol w="903111">
                  <a:extLst>
                    <a:ext uri="{9D8B030D-6E8A-4147-A177-3AD203B41FA5}">
                      <a16:colId xmlns:a16="http://schemas.microsoft.com/office/drawing/2014/main" xmlns="" val="20008"/>
                    </a:ext>
                  </a:extLst>
                </a:gridCol>
              </a:tblGrid>
              <a:tr h="457200">
                <a:tc>
                  <a:txBody>
                    <a:bodyPr/>
                    <a:lstStyle/>
                    <a:p>
                      <a:r>
                        <a:rPr lang="en-US" dirty="0" smtClean="0">
                          <a:solidFill>
                            <a:schemeClr val="tx1"/>
                          </a:solidFill>
                        </a:rPr>
                        <a:t>Date</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Time Index</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PHS (000)</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PHSMA4</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PHSCMA</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PHSCMAT</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CF</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SF</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SI</a:t>
                      </a:r>
                      <a:endParaRPr lang="en-US" dirty="0">
                        <a:solidFill>
                          <a:schemeClr val="tx1"/>
                        </a:solidFill>
                      </a:endParaRPr>
                    </a:p>
                  </a:txBody>
                  <a:tcPr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457200">
                <a:tc>
                  <a:txBody>
                    <a:bodyPr/>
                    <a:lstStyle/>
                    <a:p>
                      <a:r>
                        <a:rPr lang="en-US" dirty="0" smtClean="0">
                          <a:solidFill>
                            <a:schemeClr val="tx1"/>
                          </a:solidFill>
                        </a:rPr>
                        <a:t>Feb-59</a:t>
                      </a:r>
                      <a:endParaRPr lang="en-US"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a:t>
                      </a:r>
                      <a:endParaRPr lang="en-US"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256.7</a:t>
                      </a:r>
                      <a:endParaRPr lang="en-US"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266.20</a:t>
                      </a:r>
                      <a:endParaRPr lang="en-US"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tc>
                  <a:txBody>
                    <a:bodyPr/>
                    <a:lstStyle/>
                    <a:p>
                      <a:pPr algn="ctr"/>
                      <a:r>
                        <a:rPr lang="en-US" b="1" dirty="0" smtClean="0">
                          <a:solidFill>
                            <a:schemeClr val="tx1"/>
                          </a:solidFill>
                        </a:rPr>
                        <a:t>0.82</a:t>
                      </a:r>
                      <a:endParaRPr lang="en-US"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457200">
                <a:tc>
                  <a:txBody>
                    <a:bodyPr/>
                    <a:lstStyle/>
                    <a:p>
                      <a:r>
                        <a:rPr lang="en-US" dirty="0" smtClean="0">
                          <a:solidFill>
                            <a:schemeClr val="tx1"/>
                          </a:solidFill>
                        </a:rPr>
                        <a:t>May-59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367.3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266.11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457200">
                <a:tc>
                  <a:txBody>
                    <a:bodyPr/>
                    <a:lstStyle/>
                    <a:p>
                      <a:r>
                        <a:rPr lang="en-US" dirty="0" smtClean="0">
                          <a:solidFill>
                            <a:schemeClr val="tx1"/>
                          </a:solidFill>
                        </a:rPr>
                        <a:t>Aug-59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350.8</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308.50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303.09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266.01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457200">
                <a:tc>
                  <a:txBody>
                    <a:bodyPr/>
                    <a:lstStyle/>
                    <a:p>
                      <a:r>
                        <a:rPr lang="en-US" dirty="0" smtClean="0">
                          <a:solidFill>
                            <a:schemeClr val="tx1"/>
                          </a:solidFill>
                        </a:rPr>
                        <a:t>Nov-59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259.2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297.68</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289.96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265.92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1.09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457200">
                <a:tc>
                  <a:txBody>
                    <a:bodyPr/>
                    <a:lstStyle/>
                    <a:p>
                      <a:r>
                        <a:rPr lang="en-US" dirty="0" smtClean="0">
                          <a:solidFill>
                            <a:schemeClr val="tx1"/>
                          </a:solidFill>
                        </a:rPr>
                        <a:t>Feb-60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213.4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282.25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272.70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265.83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1.03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0.78</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b="1" dirty="0" smtClean="0">
                          <a:solidFill>
                            <a:schemeClr val="tx1"/>
                          </a:solidFill>
                          <a:latin typeface="+mn-lt"/>
                        </a:rPr>
                        <a:t>0.82</a:t>
                      </a:r>
                      <a:endParaRPr lang="en-US" b="1"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457200">
                <a:tc>
                  <a:txBody>
                    <a:bodyPr/>
                    <a:lstStyle/>
                    <a:p>
                      <a:r>
                        <a:rPr lang="en-US" dirty="0" smtClean="0">
                          <a:solidFill>
                            <a:schemeClr val="tx1"/>
                          </a:solidFill>
                        </a:rPr>
                        <a:t>May-60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305.6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263.15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255.90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265.73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6"/>
                  </a:ext>
                </a:extLst>
              </a:tr>
              <a:tr h="457200">
                <a:tc>
                  <a:txBody>
                    <a:bodyPr/>
                    <a:lstStyle/>
                    <a:p>
                      <a:r>
                        <a:rPr lang="en-US" dirty="0" smtClean="0">
                          <a:solidFill>
                            <a:schemeClr val="tx1"/>
                          </a:solidFill>
                        </a:rPr>
                        <a:t>Aug-60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7</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274.4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248.65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244.86</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265.64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457200">
                <a:tc>
                  <a:txBody>
                    <a:bodyPr/>
                    <a:lstStyle/>
                    <a:p>
                      <a:r>
                        <a:rPr lang="en-US" dirty="0" smtClean="0">
                          <a:solidFill>
                            <a:schemeClr val="tx1"/>
                          </a:solidFill>
                        </a:rPr>
                        <a:t>Nov-60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8</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201.2</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241.08</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238.45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265.55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0.90</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0.84</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8"/>
                  </a:ext>
                </a:extLst>
              </a:tr>
              <a:tr h="457200">
                <a:tc>
                  <a:txBody>
                    <a:bodyPr/>
                    <a:lstStyle/>
                    <a:p>
                      <a:r>
                        <a:rPr lang="en-US" dirty="0" smtClean="0">
                          <a:solidFill>
                            <a:schemeClr val="tx1"/>
                          </a:solidFill>
                        </a:rPr>
                        <a:t>Feb-61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183.1</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235.83</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237.05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265.45</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0.77</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tc>
                  <a:txBody>
                    <a:bodyPr/>
                    <a:lstStyle/>
                    <a:p>
                      <a:pPr algn="ctr"/>
                      <a:r>
                        <a:rPr lang="en-US" b="1" dirty="0" smtClean="0">
                          <a:solidFill>
                            <a:schemeClr val="tx1"/>
                          </a:solidFill>
                        </a:rPr>
                        <a:t>0.82</a:t>
                      </a:r>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9"/>
                  </a:ext>
                </a:extLst>
              </a:tr>
              <a:tr h="457200">
                <a:tc>
                  <a:txBody>
                    <a:bodyPr/>
                    <a:lstStyle/>
                    <a:p>
                      <a:r>
                        <a:rPr lang="en-US" dirty="0" smtClean="0">
                          <a:solidFill>
                            <a:schemeClr val="tx1"/>
                          </a:solidFill>
                        </a:rPr>
                        <a:t>May-61</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10</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284.6</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238.28</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240.93</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265.36</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0.91</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1.18</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10"/>
                  </a:ext>
                </a:extLst>
              </a:tr>
            </a:tbl>
          </a:graphicData>
        </a:graphic>
      </p:graphicFrame>
      <p:sp>
        <p:nvSpPr>
          <p:cNvPr id="6" name="Right Brace 3"/>
          <p:cNvSpPr/>
          <p:nvPr/>
        </p:nvSpPr>
        <p:spPr>
          <a:xfrm>
            <a:off x="4117975" y="1715408"/>
            <a:ext cx="457200" cy="164592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4"/>
          <p:cNvCxnSpPr/>
          <p:nvPr/>
        </p:nvCxnSpPr>
        <p:spPr>
          <a:xfrm>
            <a:off x="4575175" y="2538368"/>
            <a:ext cx="619125" cy="2175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ight Brace 5"/>
          <p:cNvSpPr/>
          <p:nvPr/>
        </p:nvSpPr>
        <p:spPr>
          <a:xfrm>
            <a:off x="5959475" y="2502808"/>
            <a:ext cx="457200" cy="9144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6"/>
          <p:cNvCxnSpPr/>
          <p:nvPr/>
        </p:nvCxnSpPr>
        <p:spPr>
          <a:xfrm flipV="1">
            <a:off x="6362700" y="2857954"/>
            <a:ext cx="518160" cy="1020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94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6.2 PHS and PHS </a:t>
            </a:r>
            <a:r>
              <a:rPr lang="en-US" dirty="0" err="1"/>
              <a:t>Deseasonalized</a:t>
            </a:r>
            <a:endParaRPr lang="en-US" dirty="0"/>
          </a:p>
        </p:txBody>
      </p:sp>
      <p:pic>
        <p:nvPicPr>
          <p:cNvPr id="46082" name="Picture 2" descr="Time plot showing the private housing starts in thousands of units from February 19 59 to August 2016 along with the deseasonalized value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40230" y="1356870"/>
            <a:ext cx="10566400" cy="47548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2848367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Calculate the Seasonal Factor</a:t>
            </a:r>
          </a:p>
        </p:txBody>
      </p:sp>
      <p:sp>
        <p:nvSpPr>
          <p:cNvPr id="2" name="Content Placeholder 2"/>
          <p:cNvSpPr>
            <a:spLocks noGrp="1"/>
          </p:cNvSpPr>
          <p:nvPr>
            <p:ph idx="1"/>
          </p:nvPr>
        </p:nvSpPr>
        <p:spPr>
          <a:xfrm>
            <a:off x="624136" y="1665288"/>
            <a:ext cx="9144000" cy="1513341"/>
          </a:xfrm>
        </p:spPr>
        <p:txBody>
          <a:bodyPr/>
          <a:lstStyle/>
          <a:p>
            <a:r>
              <a:rPr lang="en-US" dirty="0">
                <a:solidFill>
                  <a:schemeClr val="tx1"/>
                </a:solidFill>
                <a:latin typeface="+mj-lt"/>
              </a:rPr>
              <a:t>By comparing the actual value of the series in any time period with the </a:t>
            </a:r>
            <a:r>
              <a:rPr lang="en-US" dirty="0" err="1">
                <a:solidFill>
                  <a:schemeClr val="tx1"/>
                </a:solidFill>
                <a:latin typeface="+mj-lt"/>
              </a:rPr>
              <a:t>deseasonalized</a:t>
            </a:r>
            <a:r>
              <a:rPr lang="en-US" dirty="0">
                <a:solidFill>
                  <a:schemeClr val="tx1"/>
                </a:solidFill>
                <a:latin typeface="+mj-lt"/>
              </a:rPr>
              <a:t> value (the CMA), you can get a measure of the degree of seasonality</a:t>
            </a:r>
            <a:r>
              <a:rPr lang="en-US" dirty="0" smtClean="0">
                <a:solidFill>
                  <a:schemeClr val="tx1"/>
                </a:solidFill>
                <a:latin typeface="+mj-lt"/>
              </a:rPr>
              <a:t>.</a:t>
            </a:r>
            <a:endParaRPr lang="en-US" dirty="0">
              <a:solidFill>
                <a:schemeClr val="tx1"/>
              </a:solidFill>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076630637"/>
              </p:ext>
            </p:extLst>
          </p:nvPr>
        </p:nvGraphicFramePr>
        <p:xfrm>
          <a:off x="2991319" y="3415386"/>
          <a:ext cx="3921125" cy="819150"/>
        </p:xfrm>
        <a:graphic>
          <a:graphicData uri="http://schemas.openxmlformats.org/presentationml/2006/ole">
            <mc:AlternateContent xmlns:mc="http://schemas.openxmlformats.org/markup-compatibility/2006">
              <mc:Choice xmlns:v="urn:schemas-microsoft-com:vml" Requires="v">
                <p:oleObj spid="_x0000_s47162" name="Equation" r:id="rId4" imgW="965200" imgH="203200" progId="Equation.COEE2">
                  <p:embed/>
                </p:oleObj>
              </mc:Choice>
              <mc:Fallback>
                <p:oleObj name="Equation" r:id="rId4" imgW="965200" imgH="203200" progId="Equation.COEE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1319" y="3415386"/>
                        <a:ext cx="3921125" cy="819150"/>
                      </a:xfrm>
                      <a:prstGeom prst="rect">
                        <a:avLst/>
                      </a:prstGeom>
                      <a:solidFill>
                        <a:schemeClr val="bg1"/>
                      </a:solidFill>
                      <a:ln w="12700">
                        <a:solidFill>
                          <a:srgbClr val="000000"/>
                        </a:solidFill>
                        <a:miter lim="800000"/>
                        <a:headEnd/>
                        <a:tailEnd/>
                      </a:ln>
                      <a:effectLst>
                        <a:outerShdw dist="107763" dir="2700000" algn="ctr" rotWithShape="0">
                          <a:srgbClr val="000000"/>
                        </a:outerShdw>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61078647"/>
              </p:ext>
            </p:extLst>
          </p:nvPr>
        </p:nvGraphicFramePr>
        <p:xfrm>
          <a:off x="2530944" y="4993361"/>
          <a:ext cx="5511800" cy="446088"/>
        </p:xfrm>
        <a:graphic>
          <a:graphicData uri="http://schemas.openxmlformats.org/presentationml/2006/ole">
            <mc:AlternateContent xmlns:mc="http://schemas.openxmlformats.org/markup-compatibility/2006">
              <mc:Choice xmlns:v="urn:schemas-microsoft-com:vml" Requires="v">
                <p:oleObj spid="_x0000_s47163" name="Equation" r:id="rId6" imgW="2197080" imgH="177480" progId="Equation.3">
                  <p:embed/>
                </p:oleObj>
              </mc:Choice>
              <mc:Fallback>
                <p:oleObj name="Equation" r:id="rId6" imgW="2197080" imgH="177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44" y="4993361"/>
                        <a:ext cx="5511800" cy="446088"/>
                      </a:xfrm>
                      <a:prstGeom prst="rect">
                        <a:avLst/>
                      </a:prstGeom>
                      <a:solidFill>
                        <a:srgbClr val="FFFFFF"/>
                      </a:solidFill>
                      <a:ln w="12700">
                        <a:solidFill>
                          <a:srgbClr val="000000"/>
                        </a:solidFill>
                        <a:miter lim="800000"/>
                        <a:headEnd/>
                        <a:tailEnd/>
                      </a:ln>
                      <a:effectLst>
                        <a:outerShdw dist="107763" dir="2700000" algn="ctr" rotWithShape="0">
                          <a:srgbClr val="000000"/>
                        </a:outerShdw>
                      </a:effectLst>
                    </p:spPr>
                  </p:pic>
                </p:oleObj>
              </mc:Fallback>
            </mc:AlternateContent>
          </a:graphicData>
        </a:graphic>
      </p:graphicFrame>
    </p:spTree>
    <p:extLst>
      <p:ext uri="{BB962C8B-B14F-4D97-AF65-F5344CB8AC3E}">
        <p14:creationId xmlns:p14="http://schemas.microsoft.com/office/powerpoint/2010/main" val="184140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Seasonal </a:t>
            </a:r>
            <a:r>
              <a:rPr lang="en-US" dirty="0" err="1"/>
              <a:t>Indeces</a:t>
            </a:r>
            <a:endParaRPr lang="en-US" dirty="0"/>
          </a:p>
        </p:txBody>
      </p:sp>
      <p:sp>
        <p:nvSpPr>
          <p:cNvPr id="2" name="Content Placeholder 2"/>
          <p:cNvSpPr>
            <a:spLocks noGrp="1"/>
          </p:cNvSpPr>
          <p:nvPr>
            <p:ph idx="1"/>
          </p:nvPr>
        </p:nvSpPr>
        <p:spPr>
          <a:xfrm>
            <a:off x="624136" y="1665288"/>
            <a:ext cx="9692640" cy="1828800"/>
          </a:xfrm>
        </p:spPr>
        <p:txBody>
          <a:bodyPr/>
          <a:lstStyle/>
          <a:p>
            <a:r>
              <a:rPr lang="en-US" sz="2200" dirty="0">
                <a:solidFill>
                  <a:schemeClr val="tx1"/>
                </a:solidFill>
              </a:rPr>
              <a:t>Since the </a:t>
            </a:r>
            <a:r>
              <a:rPr lang="en-US" sz="2200" b="1" dirty="0">
                <a:solidFill>
                  <a:schemeClr val="tx1"/>
                </a:solidFill>
              </a:rPr>
              <a:t>seasonal factors </a:t>
            </a:r>
            <a:r>
              <a:rPr lang="en-US" sz="2200" dirty="0">
                <a:solidFill>
                  <a:schemeClr val="tx1"/>
                </a:solidFill>
              </a:rPr>
              <a:t>for each period are bound to have some variability, we calculate a </a:t>
            </a:r>
            <a:r>
              <a:rPr lang="en-US" sz="2200" b="1" dirty="0">
                <a:solidFill>
                  <a:schemeClr val="tx1"/>
                </a:solidFill>
              </a:rPr>
              <a:t>seasonal index (SI)</a:t>
            </a:r>
            <a:r>
              <a:rPr lang="en-US" sz="2200" dirty="0">
                <a:solidFill>
                  <a:schemeClr val="tx1"/>
                </a:solidFill>
              </a:rPr>
              <a:t> for each period, which is a standardized average of all of that period’s seasonal factors. As shown here, the seasonal indices for the second and third quarter are above 1 and indicate that these quarters are generally high for private housing starts.</a:t>
            </a:r>
          </a:p>
        </p:txBody>
      </p:sp>
      <p:graphicFrame>
        <p:nvGraphicFramePr>
          <p:cNvPr id="6" name="Table 3"/>
          <p:cNvGraphicFramePr>
            <a:graphicFrameLocks noGrp="1"/>
          </p:cNvGraphicFramePr>
          <p:nvPr>
            <p:extLst>
              <p:ext uri="{D42A27DB-BD31-4B8C-83A1-F6EECF244321}">
                <p14:modId xmlns:p14="http://schemas.microsoft.com/office/powerpoint/2010/main" val="3036910190"/>
              </p:ext>
            </p:extLst>
          </p:nvPr>
        </p:nvGraphicFramePr>
        <p:xfrm>
          <a:off x="2336767" y="3578989"/>
          <a:ext cx="5486400" cy="27432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20000"/>
                    </a:ext>
                  </a:extLst>
                </a:gridCol>
              </a:tblGrid>
              <a:tr h="548640">
                <a:tc>
                  <a:txBody>
                    <a:bodyPr/>
                    <a:lstStyle/>
                    <a:p>
                      <a:pPr algn="ctr"/>
                      <a:r>
                        <a:rPr lang="en-US" sz="2400" dirty="0" smtClean="0">
                          <a:solidFill>
                            <a:schemeClr val="tx1"/>
                          </a:solidFill>
                        </a:rPr>
                        <a:t>SI</a:t>
                      </a:r>
                      <a:endParaRPr lang="en-US" sz="2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548640">
                <a:tc>
                  <a:txBody>
                    <a:bodyPr/>
                    <a:lstStyle/>
                    <a:p>
                      <a:pPr algn="ctr"/>
                      <a:r>
                        <a:rPr lang="en-US" sz="2400" dirty="0" smtClean="0">
                          <a:solidFill>
                            <a:schemeClr val="tx1"/>
                          </a:solidFill>
                        </a:rPr>
                        <a:t>0.82</a:t>
                      </a:r>
                      <a:endParaRPr lang="en-US" sz="2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48640">
                <a:tc>
                  <a:txBody>
                    <a:bodyPr/>
                    <a:lstStyle/>
                    <a:p>
                      <a:pPr algn="ctr"/>
                      <a:r>
                        <a:rPr lang="en-US" sz="2400" dirty="0" smtClean="0">
                          <a:solidFill>
                            <a:schemeClr val="tx1"/>
                          </a:solidFill>
                        </a:rPr>
                        <a:t>1.19</a:t>
                      </a:r>
                      <a:endParaRPr lang="en-US" sz="2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48640">
                <a:tc>
                  <a:txBody>
                    <a:bodyPr/>
                    <a:lstStyle/>
                    <a:p>
                      <a:pPr algn="ctr"/>
                      <a:r>
                        <a:rPr lang="en-US" sz="2400" dirty="0" smtClean="0">
                          <a:solidFill>
                            <a:schemeClr val="tx1"/>
                          </a:solidFill>
                        </a:rPr>
                        <a:t>1.11</a:t>
                      </a:r>
                      <a:endParaRPr lang="en-US" sz="2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48640">
                <a:tc>
                  <a:txBody>
                    <a:bodyPr/>
                    <a:lstStyle/>
                    <a:p>
                      <a:pPr algn="ctr"/>
                      <a:r>
                        <a:rPr lang="en-US" sz="2400" dirty="0" smtClean="0">
                          <a:solidFill>
                            <a:schemeClr val="tx1"/>
                          </a:solidFill>
                        </a:rPr>
                        <a:t>0.89</a:t>
                      </a:r>
                      <a:endParaRPr lang="en-US" sz="2400" dirty="0">
                        <a:solidFill>
                          <a:schemeClr val="tx1"/>
                        </a:solidFill>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8889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Calculating the Long Term Trend</a:t>
            </a:r>
          </a:p>
        </p:txBody>
      </p:sp>
      <p:sp>
        <p:nvSpPr>
          <p:cNvPr id="4" name="Content Placeholder 2"/>
          <p:cNvSpPr>
            <a:spLocks noGrp="1"/>
          </p:cNvSpPr>
          <p:nvPr>
            <p:ph idx="1"/>
          </p:nvPr>
        </p:nvSpPr>
        <p:spPr/>
        <p:txBody>
          <a:bodyPr/>
          <a:lstStyle/>
          <a:p>
            <a:pPr>
              <a:spcBef>
                <a:spcPts val="3000"/>
              </a:spcBef>
              <a:spcAft>
                <a:spcPts val="3000"/>
              </a:spcAft>
            </a:pPr>
            <a:r>
              <a:rPr lang="en-US" sz="3600" dirty="0">
                <a:solidFill>
                  <a:schemeClr val="tx1"/>
                </a:solidFill>
              </a:rPr>
              <a:t>CMA = </a:t>
            </a:r>
            <a:r>
              <a:rPr lang="en-US" sz="3600" i="1" dirty="0">
                <a:solidFill>
                  <a:schemeClr val="tx1"/>
                </a:solidFill>
              </a:rPr>
              <a:t>f</a:t>
            </a:r>
            <a:r>
              <a:rPr lang="en-US" sz="3600" dirty="0">
                <a:solidFill>
                  <a:schemeClr val="tx1"/>
                </a:solidFill>
              </a:rPr>
              <a:t> (Time)</a:t>
            </a:r>
          </a:p>
          <a:p>
            <a:pPr marL="996696">
              <a:spcBef>
                <a:spcPts val="3000"/>
              </a:spcBef>
              <a:spcAft>
                <a:spcPts val="3000"/>
              </a:spcAft>
            </a:pPr>
            <a:r>
              <a:rPr lang="en-US" sz="3600" dirty="0" smtClean="0">
                <a:solidFill>
                  <a:schemeClr val="tx1"/>
                </a:solidFill>
              </a:rPr>
              <a:t>= a + </a:t>
            </a:r>
            <a:r>
              <a:rPr lang="en-US" sz="3600" dirty="0">
                <a:solidFill>
                  <a:schemeClr val="tx1"/>
                </a:solidFill>
              </a:rPr>
              <a:t>b (Time</a:t>
            </a:r>
            <a:r>
              <a:rPr lang="en-US" sz="3600" dirty="0" smtClean="0">
                <a:solidFill>
                  <a:schemeClr val="tx1"/>
                </a:solidFill>
              </a:rPr>
              <a:t>)</a:t>
            </a:r>
            <a:endParaRPr lang="en-US" sz="3600" dirty="0">
              <a:solidFill>
                <a:schemeClr val="tx1"/>
              </a:solidFill>
            </a:endParaRPr>
          </a:p>
          <a:p>
            <a:pPr>
              <a:spcBef>
                <a:spcPts val="3000"/>
              </a:spcBef>
              <a:spcAft>
                <a:spcPts val="3000"/>
              </a:spcAft>
            </a:pPr>
            <a:r>
              <a:rPr lang="en-US" sz="3600" dirty="0">
                <a:solidFill>
                  <a:schemeClr val="tx1"/>
                </a:solidFill>
              </a:rPr>
              <a:t>PHSCMAT = 266.293 </a:t>
            </a:r>
            <a:r>
              <a:rPr lang="en-US" sz="3600" dirty="0" smtClean="0">
                <a:solidFill>
                  <a:schemeClr val="tx1"/>
                </a:solidFill>
                <a:latin typeface="Calibri" panose="020F0502020204030204" pitchFamily="34" charset="0"/>
                <a:cs typeface="Calibri" panose="020F0502020204030204" pitchFamily="34" charset="0"/>
              </a:rPr>
              <a:t>−</a:t>
            </a:r>
            <a:r>
              <a:rPr lang="en-US" sz="3600" dirty="0" smtClean="0">
                <a:solidFill>
                  <a:schemeClr val="tx1"/>
                </a:solidFill>
              </a:rPr>
              <a:t> </a:t>
            </a:r>
            <a:r>
              <a:rPr lang="en-US" sz="3600" dirty="0">
                <a:solidFill>
                  <a:schemeClr val="tx1"/>
                </a:solidFill>
              </a:rPr>
              <a:t>0.093(Time</a:t>
            </a:r>
            <a:r>
              <a:rPr lang="en-US" sz="3600" dirty="0" smtClean="0">
                <a:solidFill>
                  <a:schemeClr val="tx1"/>
                </a:solidFill>
              </a:rPr>
              <a:t>)</a:t>
            </a:r>
            <a:endParaRPr lang="en-US" sz="3600" dirty="0">
              <a:solidFill>
                <a:schemeClr val="tx1"/>
              </a:solidFill>
            </a:endParaRPr>
          </a:p>
        </p:txBody>
      </p:sp>
    </p:spTree>
    <p:extLst>
      <p:ext uri="{BB962C8B-B14F-4D97-AF65-F5344CB8AC3E}">
        <p14:creationId xmlns:p14="http://schemas.microsoft.com/office/powerpoint/2010/main" val="514013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The Long Term Trend</a:t>
            </a:r>
          </a:p>
        </p:txBody>
      </p:sp>
      <p:pic>
        <p:nvPicPr>
          <p:cNvPr id="48130" name="Picture 2" descr="Same graph as the previous only this time the trend line is provided. The trend is ever so slightly negativ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4234" y="1511952"/>
            <a:ext cx="9523810" cy="429523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86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Measuring the Cyclical Component</a:t>
            </a:r>
          </a:p>
        </p:txBody>
      </p:sp>
      <p:graphicFrame>
        <p:nvGraphicFramePr>
          <p:cNvPr id="2" name="Object 2"/>
          <p:cNvGraphicFramePr>
            <a:graphicFrameLocks noChangeAspect="1"/>
          </p:cNvGraphicFramePr>
          <p:nvPr>
            <p:extLst>
              <p:ext uri="{D42A27DB-BD31-4B8C-83A1-F6EECF244321}">
                <p14:modId xmlns:p14="http://schemas.microsoft.com/office/powerpoint/2010/main" val="4270048347"/>
              </p:ext>
            </p:extLst>
          </p:nvPr>
        </p:nvGraphicFramePr>
        <p:xfrm>
          <a:off x="1681415" y="2133600"/>
          <a:ext cx="4908550" cy="498475"/>
        </p:xfrm>
        <a:graphic>
          <a:graphicData uri="http://schemas.openxmlformats.org/presentationml/2006/ole">
            <mc:AlternateContent xmlns:mc="http://schemas.openxmlformats.org/markup-compatibility/2006">
              <mc:Choice xmlns:v="urn:schemas-microsoft-com:vml" Requires="v">
                <p:oleObj spid="_x0000_s49179" name="Equation" r:id="rId4" imgW="3746500" imgH="381000" progId="Equation.3">
                  <p:embed/>
                </p:oleObj>
              </mc:Choice>
              <mc:Fallback>
                <p:oleObj name="Equation" r:id="rId4" imgW="3746500" imgH="381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415" y="2133600"/>
                        <a:ext cx="4908550" cy="498475"/>
                      </a:xfrm>
                      <a:prstGeom prst="rect">
                        <a:avLst/>
                      </a:prstGeom>
                      <a:solidFill>
                        <a:srgbClr val="FFFFFF"/>
                      </a:solidFill>
                      <a:ln w="12700">
                        <a:solidFill>
                          <a:srgbClr val="000000"/>
                        </a:solidFill>
                        <a:miter lim="800000"/>
                        <a:headEnd/>
                        <a:tailEnd/>
                      </a:ln>
                      <a:effectLst>
                        <a:outerShdw dist="107763" dir="2700000" algn="ctr" rotWithShape="0">
                          <a:srgbClr val="808080"/>
                        </a:outerShdw>
                      </a:effectLst>
                    </p:spPr>
                  </p:pic>
                </p:oleObj>
              </mc:Fallback>
            </mc:AlternateContent>
          </a:graphicData>
        </a:graphic>
      </p:graphicFrame>
      <p:sp>
        <p:nvSpPr>
          <p:cNvPr id="4" name="Content Placeholder 3"/>
          <p:cNvSpPr>
            <a:spLocks noGrp="1"/>
          </p:cNvSpPr>
          <p:nvPr>
            <p:ph idx="1"/>
          </p:nvPr>
        </p:nvSpPr>
        <p:spPr>
          <a:xfrm>
            <a:off x="624136" y="3319917"/>
            <a:ext cx="9144000" cy="2137455"/>
          </a:xfrm>
        </p:spPr>
        <p:txBody>
          <a:bodyPr/>
          <a:lstStyle/>
          <a:p>
            <a:pPr eaLnBrk="0" hangingPunct="0"/>
            <a:r>
              <a:rPr lang="en-US" dirty="0">
                <a:solidFill>
                  <a:schemeClr val="tx1"/>
                </a:solidFill>
                <a:latin typeface="+mj-lt"/>
              </a:rPr>
              <a:t>The cyclical component of a time series is the extended wavelike movement about the long-term trend</a:t>
            </a:r>
            <a:r>
              <a:rPr lang="en-US" dirty="0" smtClean="0">
                <a:solidFill>
                  <a:schemeClr val="tx1"/>
                </a:solidFill>
                <a:latin typeface="+mj-lt"/>
              </a:rPr>
              <a:t>.</a:t>
            </a:r>
            <a:endParaRPr lang="en-US" dirty="0">
              <a:solidFill>
                <a:schemeClr val="tx1"/>
              </a:solidFill>
              <a:latin typeface="+mj-lt"/>
            </a:endParaRPr>
          </a:p>
          <a:p>
            <a:pPr eaLnBrk="0" hangingPunct="0"/>
            <a:r>
              <a:rPr lang="en-US" dirty="0">
                <a:solidFill>
                  <a:schemeClr val="tx1"/>
                </a:solidFill>
                <a:latin typeface="+mj-lt"/>
              </a:rPr>
              <a:t>It is often forecasted by using </a:t>
            </a:r>
            <a:r>
              <a:rPr lang="en-US" b="1" i="1" dirty="0">
                <a:solidFill>
                  <a:schemeClr val="tx1"/>
                </a:solidFill>
                <a:latin typeface="+mj-lt"/>
              </a:rPr>
              <a:t>Business Cycle Indicators</a:t>
            </a:r>
            <a:r>
              <a:rPr lang="en-US" dirty="0">
                <a:solidFill>
                  <a:schemeClr val="tx1"/>
                </a:solidFill>
                <a:latin typeface="+mj-lt"/>
              </a:rPr>
              <a:t>.</a:t>
            </a:r>
          </a:p>
        </p:txBody>
      </p:sp>
    </p:spTree>
    <p:extLst>
      <p:ext uri="{BB962C8B-B14F-4D97-AF65-F5344CB8AC3E}">
        <p14:creationId xmlns:p14="http://schemas.microsoft.com/office/powerpoint/2010/main" val="205437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6.4 The General Business Cycle</a:t>
            </a:r>
          </a:p>
        </p:txBody>
      </p:sp>
      <p:pic>
        <p:nvPicPr>
          <p:cNvPr id="50178" name="Picture 2" descr="Diagram showing a peak and two troughs in the economic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64666" y="1433064"/>
            <a:ext cx="8287789" cy="4638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133522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Business Cycle </a:t>
            </a:r>
            <a:r>
              <a:rPr lang="en-US" dirty="0" smtClean="0"/>
              <a:t>Indicators</a:t>
            </a:r>
            <a:r>
              <a:rPr lang="en-US" sz="1500" dirty="0"/>
              <a:t> 1</a:t>
            </a:r>
            <a:endParaRPr lang="en-US" dirty="0"/>
          </a:p>
        </p:txBody>
      </p:sp>
      <p:sp>
        <p:nvSpPr>
          <p:cNvPr id="4" name="Content Placeholder 2"/>
          <p:cNvSpPr>
            <a:spLocks noGrp="1"/>
          </p:cNvSpPr>
          <p:nvPr>
            <p:ph idx="1"/>
          </p:nvPr>
        </p:nvSpPr>
        <p:spPr>
          <a:xfrm>
            <a:off x="624136" y="1665288"/>
            <a:ext cx="9418320" cy="4572000"/>
          </a:xfrm>
        </p:spPr>
        <p:txBody>
          <a:bodyPr/>
          <a:lstStyle/>
          <a:p>
            <a:pPr>
              <a:spcBef>
                <a:spcPts val="2400"/>
              </a:spcBef>
              <a:spcAft>
                <a:spcPts val="2400"/>
              </a:spcAft>
            </a:pPr>
            <a:r>
              <a:rPr lang="en-US" sz="3200" dirty="0">
                <a:solidFill>
                  <a:schemeClr val="tx1"/>
                </a:solidFill>
              </a:rPr>
              <a:t>Developed by </a:t>
            </a:r>
            <a:r>
              <a:rPr lang="en-US" sz="3200" dirty="0" smtClean="0">
                <a:solidFill>
                  <a:schemeClr val="tx1"/>
                </a:solidFill>
              </a:rPr>
              <a:t>NBER</a:t>
            </a:r>
            <a:endParaRPr lang="en-US" sz="3200" dirty="0">
              <a:solidFill>
                <a:schemeClr val="tx1"/>
              </a:solidFill>
            </a:endParaRPr>
          </a:p>
          <a:p>
            <a:pPr>
              <a:spcBef>
                <a:spcPts val="2400"/>
              </a:spcBef>
              <a:spcAft>
                <a:spcPts val="2400"/>
              </a:spcAft>
            </a:pPr>
            <a:r>
              <a:rPr lang="en-US" sz="3200" dirty="0">
                <a:solidFill>
                  <a:schemeClr val="tx1"/>
                </a:solidFill>
              </a:rPr>
              <a:t>Indicators are related to turning points in business </a:t>
            </a:r>
            <a:r>
              <a:rPr lang="en-US" sz="3200" dirty="0" smtClean="0">
                <a:solidFill>
                  <a:schemeClr val="tx1"/>
                </a:solidFill>
              </a:rPr>
              <a:t>cycles</a:t>
            </a:r>
            <a:endParaRPr lang="en-US" sz="3200" dirty="0">
              <a:solidFill>
                <a:schemeClr val="tx1"/>
              </a:solidFill>
            </a:endParaRPr>
          </a:p>
          <a:p>
            <a:pPr>
              <a:spcBef>
                <a:spcPts val="2400"/>
              </a:spcBef>
              <a:spcAft>
                <a:spcPts val="2400"/>
              </a:spcAft>
            </a:pPr>
            <a:r>
              <a:rPr lang="en-US" sz="3200" dirty="0">
                <a:solidFill>
                  <a:schemeClr val="tx1"/>
                </a:solidFill>
              </a:rPr>
              <a:t>Business Cycle defined as "expansions occurring at about the same time in many economic activities"</a:t>
            </a:r>
          </a:p>
        </p:txBody>
      </p:sp>
    </p:spTree>
    <p:extLst>
      <p:ext uri="{BB962C8B-B14F-4D97-AF65-F5344CB8AC3E}">
        <p14:creationId xmlns:p14="http://schemas.microsoft.com/office/powerpoint/2010/main" val="2530905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Explanatory Models 2. Time-Series Decomposition(Chapter 6)</a:t>
            </a:r>
          </a:p>
        </p:txBody>
      </p:sp>
      <p:sp>
        <p:nvSpPr>
          <p:cNvPr id="9" name="Content Placeholder 2"/>
          <p:cNvSpPr>
            <a:spLocks noGrp="1"/>
          </p:cNvSpPr>
          <p:nvPr>
            <p:ph idx="1"/>
          </p:nvPr>
        </p:nvSpPr>
        <p:spPr/>
        <p:txBody>
          <a:bodyPr/>
          <a:lstStyle/>
          <a:p>
            <a:r>
              <a:rPr lang="en-US" sz="3200" dirty="0">
                <a:solidFill>
                  <a:schemeClr val="tx1"/>
                </a:solidFill>
              </a:rPr>
              <a:t>The information provided by time-series decomposition is consistent with the way managers tend to look at data</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370679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Business Cycle </a:t>
            </a:r>
            <a:r>
              <a:rPr lang="en-US" dirty="0" smtClean="0"/>
              <a:t>Indicators</a:t>
            </a:r>
            <a:r>
              <a:rPr lang="en-US" sz="1500" dirty="0"/>
              <a:t> </a:t>
            </a:r>
            <a:r>
              <a:rPr lang="en-US" sz="1500" dirty="0" smtClean="0"/>
              <a:t>2</a:t>
            </a:r>
            <a:endParaRPr lang="en-US" dirty="0"/>
          </a:p>
        </p:txBody>
      </p:sp>
      <p:sp>
        <p:nvSpPr>
          <p:cNvPr id="4" name="Content Placeholder 2"/>
          <p:cNvSpPr>
            <a:spLocks noGrp="1"/>
          </p:cNvSpPr>
          <p:nvPr>
            <p:ph idx="1"/>
          </p:nvPr>
        </p:nvSpPr>
        <p:spPr>
          <a:xfrm>
            <a:off x="624136" y="1665287"/>
            <a:ext cx="9509760" cy="4023360"/>
          </a:xfrm>
        </p:spPr>
        <p:txBody>
          <a:bodyPr/>
          <a:lstStyle/>
          <a:p>
            <a:pPr>
              <a:spcAft>
                <a:spcPts val="600"/>
              </a:spcAft>
            </a:pPr>
            <a:r>
              <a:rPr lang="en-US" sz="3200" dirty="0">
                <a:solidFill>
                  <a:schemeClr val="tx1"/>
                </a:solidFill>
              </a:rPr>
              <a:t>Leading Indicators</a:t>
            </a:r>
          </a:p>
          <a:p>
            <a:pPr marL="457200" indent="-347472">
              <a:spcAft>
                <a:spcPts val="600"/>
              </a:spcAft>
              <a:buClrTx/>
              <a:buSzPct val="100000"/>
              <a:buFont typeface="Arial" panose="020B0604020202020204" pitchFamily="34" charset="0"/>
              <a:buChar char="•"/>
            </a:pPr>
            <a:r>
              <a:rPr lang="en-US" dirty="0" smtClean="0">
                <a:solidFill>
                  <a:schemeClr val="tx1"/>
                </a:solidFill>
              </a:rPr>
              <a:t>lead </a:t>
            </a:r>
            <a:r>
              <a:rPr lang="en-US" dirty="0">
                <a:solidFill>
                  <a:schemeClr val="tx1"/>
                </a:solidFill>
              </a:rPr>
              <a:t>turning points in economic </a:t>
            </a:r>
            <a:r>
              <a:rPr lang="en-US" dirty="0" smtClean="0">
                <a:solidFill>
                  <a:schemeClr val="tx1"/>
                </a:solidFill>
              </a:rPr>
              <a:t>activity</a:t>
            </a:r>
            <a:endParaRPr lang="en-US" sz="3200" dirty="0">
              <a:solidFill>
                <a:schemeClr val="tx1"/>
              </a:solidFill>
            </a:endParaRPr>
          </a:p>
          <a:p>
            <a:pPr>
              <a:spcAft>
                <a:spcPts val="600"/>
              </a:spcAft>
            </a:pPr>
            <a:r>
              <a:rPr lang="en-US" sz="3200" dirty="0">
                <a:solidFill>
                  <a:schemeClr val="tx1"/>
                </a:solidFill>
              </a:rPr>
              <a:t>Coincident Indicators</a:t>
            </a:r>
          </a:p>
          <a:p>
            <a:pPr marL="457200" indent="-347472">
              <a:spcAft>
                <a:spcPts val="600"/>
              </a:spcAft>
              <a:buClrTx/>
              <a:buSzPct val="100000"/>
              <a:buFont typeface="Arial" panose="020B0604020202020204" pitchFamily="34" charset="0"/>
              <a:buChar char="•"/>
            </a:pPr>
            <a:r>
              <a:rPr lang="en-US" dirty="0">
                <a:solidFill>
                  <a:schemeClr val="tx1"/>
                </a:solidFill>
              </a:rPr>
              <a:t>are coincident with turning points in economic activity</a:t>
            </a:r>
          </a:p>
          <a:p>
            <a:pPr>
              <a:spcAft>
                <a:spcPts val="600"/>
              </a:spcAft>
            </a:pPr>
            <a:r>
              <a:rPr lang="en-US" sz="3200" dirty="0">
                <a:solidFill>
                  <a:schemeClr val="tx1"/>
                </a:solidFill>
              </a:rPr>
              <a:t>Lagging Indicators</a:t>
            </a:r>
          </a:p>
          <a:p>
            <a:pPr marL="457200" indent="-347472">
              <a:spcAft>
                <a:spcPts val="600"/>
              </a:spcAft>
              <a:buClrTx/>
              <a:buSzPct val="100000"/>
              <a:buFont typeface="Arial" panose="020B0604020202020204" pitchFamily="34" charset="0"/>
              <a:buChar char="•"/>
            </a:pPr>
            <a:r>
              <a:rPr lang="en-US" dirty="0">
                <a:solidFill>
                  <a:schemeClr val="tx1"/>
                </a:solidFill>
              </a:rPr>
              <a:t>lag turning points in economic activity</a:t>
            </a:r>
          </a:p>
        </p:txBody>
      </p:sp>
      <p:sp>
        <p:nvSpPr>
          <p:cNvPr id="2" name="Content Placeholder 3"/>
          <p:cNvSpPr>
            <a:spLocks noGrp="1"/>
          </p:cNvSpPr>
          <p:nvPr>
            <p:ph idx="10"/>
          </p:nvPr>
        </p:nvSpPr>
        <p:spPr>
          <a:xfrm>
            <a:off x="624136" y="5864324"/>
            <a:ext cx="9144000" cy="478382"/>
          </a:xfrm>
        </p:spPr>
        <p:txBody>
          <a:bodyPr/>
          <a:lstStyle/>
          <a:p>
            <a:pPr algn="ctr" eaLnBrk="0" hangingPunct="0"/>
            <a:r>
              <a:rPr lang="en-US" sz="2400" dirty="0">
                <a:solidFill>
                  <a:schemeClr val="tx1"/>
                </a:solidFill>
                <a:latin typeface="+mj-lt"/>
              </a:rPr>
              <a:t>Turning points are the key to forecasting with indicators</a:t>
            </a:r>
            <a:r>
              <a:rPr lang="en-US" sz="2400" dirty="0" smtClean="0">
                <a:solidFill>
                  <a:schemeClr val="tx1"/>
                </a:solidFill>
                <a:latin typeface="+mj-lt"/>
              </a:rPr>
              <a:t>.</a:t>
            </a:r>
            <a:endParaRPr lang="en-US" sz="2400" dirty="0">
              <a:solidFill>
                <a:schemeClr val="tx1"/>
              </a:solidFill>
              <a:latin typeface="+mj-lt"/>
            </a:endParaRPr>
          </a:p>
        </p:txBody>
      </p:sp>
    </p:spTree>
    <p:extLst>
      <p:ext uri="{BB962C8B-B14F-4D97-AF65-F5344CB8AC3E}">
        <p14:creationId xmlns:p14="http://schemas.microsoft.com/office/powerpoint/2010/main" val="2646156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Components of the Composite Leading Index</a:t>
            </a:r>
          </a:p>
        </p:txBody>
      </p:sp>
      <p:sp>
        <p:nvSpPr>
          <p:cNvPr id="4" name="Content Placeholder 2"/>
          <p:cNvSpPr>
            <a:spLocks noGrp="1"/>
          </p:cNvSpPr>
          <p:nvPr>
            <p:ph idx="1"/>
          </p:nvPr>
        </p:nvSpPr>
        <p:spPr>
          <a:xfrm>
            <a:off x="624136" y="1665288"/>
            <a:ext cx="9692640" cy="4572000"/>
          </a:xfrm>
        </p:spPr>
        <p:txBody>
          <a:bodyPr/>
          <a:lstStyle/>
          <a:p>
            <a:pPr fontAlgn="t">
              <a:lnSpc>
                <a:spcPct val="85000"/>
              </a:lnSpc>
              <a:spcBef>
                <a:spcPts val="600"/>
              </a:spcBef>
              <a:spcAft>
                <a:spcPts val="600"/>
              </a:spcAft>
            </a:pPr>
            <a:r>
              <a:rPr lang="en-US" sz="2400" dirty="0">
                <a:solidFill>
                  <a:schemeClr val="tx1"/>
                </a:solidFill>
              </a:rPr>
              <a:t>1 Average weekly hours, manufacturing</a:t>
            </a:r>
          </a:p>
          <a:p>
            <a:pPr fontAlgn="t">
              <a:lnSpc>
                <a:spcPct val="85000"/>
              </a:lnSpc>
              <a:spcBef>
                <a:spcPts val="600"/>
              </a:spcBef>
              <a:spcAft>
                <a:spcPts val="600"/>
              </a:spcAft>
            </a:pPr>
            <a:r>
              <a:rPr lang="en-US" sz="2400" dirty="0">
                <a:solidFill>
                  <a:schemeClr val="tx1"/>
                </a:solidFill>
              </a:rPr>
              <a:t>2 Average weekly initial claims for unemployment insurance</a:t>
            </a:r>
          </a:p>
          <a:p>
            <a:pPr fontAlgn="t">
              <a:lnSpc>
                <a:spcPct val="85000"/>
              </a:lnSpc>
              <a:spcBef>
                <a:spcPts val="600"/>
              </a:spcBef>
              <a:spcAft>
                <a:spcPts val="600"/>
              </a:spcAft>
            </a:pPr>
            <a:r>
              <a:rPr lang="en-US" sz="2400" dirty="0">
                <a:solidFill>
                  <a:schemeClr val="tx1"/>
                </a:solidFill>
              </a:rPr>
              <a:t>3 Manufacturers' new orders, consumer goods, and materials</a:t>
            </a:r>
          </a:p>
          <a:p>
            <a:pPr fontAlgn="t">
              <a:lnSpc>
                <a:spcPct val="85000"/>
              </a:lnSpc>
              <a:spcBef>
                <a:spcPts val="600"/>
              </a:spcBef>
              <a:spcAft>
                <a:spcPts val="600"/>
              </a:spcAft>
            </a:pPr>
            <a:r>
              <a:rPr lang="en-US" sz="2400" dirty="0">
                <a:solidFill>
                  <a:schemeClr val="tx1"/>
                </a:solidFill>
              </a:rPr>
              <a:t>4 ISM</a:t>
            </a:r>
            <a:r>
              <a:rPr lang="en-US" sz="2400" baseline="30000" dirty="0">
                <a:solidFill>
                  <a:schemeClr val="tx1"/>
                </a:solidFill>
              </a:rPr>
              <a:t>®</a:t>
            </a:r>
            <a:r>
              <a:rPr lang="en-US" sz="2400" dirty="0">
                <a:solidFill>
                  <a:schemeClr val="tx1"/>
                </a:solidFill>
              </a:rPr>
              <a:t> new orders index</a:t>
            </a:r>
          </a:p>
          <a:p>
            <a:pPr fontAlgn="t">
              <a:lnSpc>
                <a:spcPct val="85000"/>
              </a:lnSpc>
              <a:spcBef>
                <a:spcPts val="600"/>
              </a:spcBef>
              <a:spcAft>
                <a:spcPts val="600"/>
              </a:spcAft>
            </a:pPr>
            <a:r>
              <a:rPr lang="en-US" sz="2400" dirty="0">
                <a:solidFill>
                  <a:schemeClr val="tx1"/>
                </a:solidFill>
              </a:rPr>
              <a:t>5 Manufacturers' new orders, nondefense capital goods excl. aircraft</a:t>
            </a:r>
          </a:p>
          <a:p>
            <a:pPr fontAlgn="t">
              <a:lnSpc>
                <a:spcPct val="85000"/>
              </a:lnSpc>
              <a:spcBef>
                <a:spcPts val="600"/>
              </a:spcBef>
              <a:spcAft>
                <a:spcPts val="600"/>
              </a:spcAft>
            </a:pPr>
            <a:r>
              <a:rPr lang="en-US" sz="2400" dirty="0">
                <a:solidFill>
                  <a:schemeClr val="tx1"/>
                </a:solidFill>
              </a:rPr>
              <a:t>6 Building permits, new private housing units</a:t>
            </a:r>
          </a:p>
          <a:p>
            <a:pPr fontAlgn="t">
              <a:lnSpc>
                <a:spcPct val="85000"/>
              </a:lnSpc>
              <a:spcBef>
                <a:spcPts val="600"/>
              </a:spcBef>
              <a:spcAft>
                <a:spcPts val="600"/>
              </a:spcAft>
            </a:pPr>
            <a:r>
              <a:rPr lang="en-US" sz="2400" dirty="0">
                <a:solidFill>
                  <a:schemeClr val="tx1"/>
                </a:solidFill>
              </a:rPr>
              <a:t>7 Stock prices, 500 common stocks</a:t>
            </a:r>
          </a:p>
          <a:p>
            <a:pPr fontAlgn="t">
              <a:lnSpc>
                <a:spcPct val="85000"/>
              </a:lnSpc>
              <a:spcBef>
                <a:spcPts val="600"/>
              </a:spcBef>
              <a:spcAft>
                <a:spcPts val="600"/>
              </a:spcAft>
            </a:pPr>
            <a:r>
              <a:rPr lang="en-US" sz="2400" dirty="0">
                <a:solidFill>
                  <a:schemeClr val="tx1"/>
                </a:solidFill>
              </a:rPr>
              <a:t>8 </a:t>
            </a:r>
            <a:r>
              <a:rPr lang="en-US" sz="2400" i="1" dirty="0">
                <a:solidFill>
                  <a:schemeClr val="tx1"/>
                </a:solidFill>
              </a:rPr>
              <a:t>Leading Credit Index™ </a:t>
            </a:r>
            <a:endParaRPr lang="en-US" sz="2400" dirty="0">
              <a:solidFill>
                <a:schemeClr val="tx1"/>
              </a:solidFill>
            </a:endParaRPr>
          </a:p>
          <a:p>
            <a:pPr fontAlgn="t">
              <a:lnSpc>
                <a:spcPct val="85000"/>
              </a:lnSpc>
              <a:spcBef>
                <a:spcPts val="600"/>
              </a:spcBef>
              <a:spcAft>
                <a:spcPts val="600"/>
              </a:spcAft>
            </a:pPr>
            <a:r>
              <a:rPr lang="en-US" sz="2400" dirty="0">
                <a:solidFill>
                  <a:schemeClr val="tx1"/>
                </a:solidFill>
              </a:rPr>
              <a:t>9 Interest rate spread, 10-year Treasury bonds less federal funds</a:t>
            </a:r>
          </a:p>
          <a:p>
            <a:pPr fontAlgn="t">
              <a:lnSpc>
                <a:spcPct val="85000"/>
              </a:lnSpc>
              <a:spcBef>
                <a:spcPts val="600"/>
              </a:spcBef>
              <a:spcAft>
                <a:spcPts val="600"/>
              </a:spcAft>
            </a:pPr>
            <a:r>
              <a:rPr lang="en-US" sz="2400" dirty="0">
                <a:solidFill>
                  <a:schemeClr val="tx1"/>
                </a:solidFill>
              </a:rPr>
              <a:t>10  Avg. consumer expectations for business conditions</a:t>
            </a:r>
          </a:p>
        </p:txBody>
      </p:sp>
    </p:spTree>
    <p:extLst>
      <p:ext uri="{BB962C8B-B14F-4D97-AF65-F5344CB8AC3E}">
        <p14:creationId xmlns:p14="http://schemas.microsoft.com/office/powerpoint/2010/main" val="2693261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Components of the Coincident Index</a:t>
            </a:r>
          </a:p>
        </p:txBody>
      </p:sp>
      <p:sp>
        <p:nvSpPr>
          <p:cNvPr id="4" name="Content Placeholder 2"/>
          <p:cNvSpPr>
            <a:spLocks noGrp="1"/>
          </p:cNvSpPr>
          <p:nvPr>
            <p:ph idx="1"/>
          </p:nvPr>
        </p:nvSpPr>
        <p:spPr>
          <a:xfrm>
            <a:off x="624136" y="1665288"/>
            <a:ext cx="9692640" cy="4572000"/>
          </a:xfrm>
        </p:spPr>
        <p:txBody>
          <a:bodyPr/>
          <a:lstStyle/>
          <a:p>
            <a:pPr fontAlgn="t">
              <a:spcBef>
                <a:spcPts val="1800"/>
              </a:spcBef>
              <a:spcAft>
                <a:spcPts val="1800"/>
              </a:spcAft>
            </a:pPr>
            <a:r>
              <a:rPr lang="en-US" sz="3200" dirty="0">
                <a:solidFill>
                  <a:schemeClr val="tx1"/>
                </a:solidFill>
              </a:rPr>
              <a:t>1 Employees on nonagricultural payrolls</a:t>
            </a:r>
          </a:p>
          <a:p>
            <a:pPr fontAlgn="t">
              <a:spcBef>
                <a:spcPts val="1800"/>
              </a:spcBef>
              <a:spcAft>
                <a:spcPts val="1800"/>
              </a:spcAft>
            </a:pPr>
            <a:r>
              <a:rPr lang="en-US" sz="3200" dirty="0">
                <a:solidFill>
                  <a:schemeClr val="tx1"/>
                </a:solidFill>
              </a:rPr>
              <a:t>2 Personal income less transfer payments</a:t>
            </a:r>
          </a:p>
          <a:p>
            <a:pPr fontAlgn="t">
              <a:spcBef>
                <a:spcPts val="1800"/>
              </a:spcBef>
              <a:spcAft>
                <a:spcPts val="1800"/>
              </a:spcAft>
            </a:pPr>
            <a:r>
              <a:rPr lang="en-US" sz="3200" dirty="0">
                <a:solidFill>
                  <a:schemeClr val="tx1"/>
                </a:solidFill>
              </a:rPr>
              <a:t>3 Industrial production</a:t>
            </a:r>
          </a:p>
          <a:p>
            <a:pPr fontAlgn="t">
              <a:spcBef>
                <a:spcPts val="1800"/>
              </a:spcBef>
              <a:spcAft>
                <a:spcPts val="1800"/>
              </a:spcAft>
            </a:pPr>
            <a:r>
              <a:rPr lang="en-US" sz="3200" dirty="0">
                <a:solidFill>
                  <a:schemeClr val="tx1"/>
                </a:solidFill>
              </a:rPr>
              <a:t>4 Manufacturing and trade sales</a:t>
            </a:r>
          </a:p>
        </p:txBody>
      </p:sp>
    </p:spTree>
    <p:extLst>
      <p:ext uri="{BB962C8B-B14F-4D97-AF65-F5344CB8AC3E}">
        <p14:creationId xmlns:p14="http://schemas.microsoft.com/office/powerpoint/2010/main" val="321258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Components of the Lagging Index</a:t>
            </a:r>
          </a:p>
        </p:txBody>
      </p:sp>
      <p:sp>
        <p:nvSpPr>
          <p:cNvPr id="4" name="Content Placeholder 2"/>
          <p:cNvSpPr>
            <a:spLocks noGrp="1"/>
          </p:cNvSpPr>
          <p:nvPr>
            <p:ph idx="1"/>
          </p:nvPr>
        </p:nvSpPr>
        <p:spPr>
          <a:xfrm>
            <a:off x="624136" y="1665288"/>
            <a:ext cx="9692640" cy="4572000"/>
          </a:xfrm>
        </p:spPr>
        <p:txBody>
          <a:bodyPr/>
          <a:lstStyle/>
          <a:p>
            <a:pPr fontAlgn="t">
              <a:spcBef>
                <a:spcPts val="800"/>
              </a:spcBef>
              <a:spcAft>
                <a:spcPts val="600"/>
              </a:spcAft>
            </a:pPr>
            <a:r>
              <a:rPr lang="en-US" dirty="0">
                <a:solidFill>
                  <a:schemeClr val="tx1"/>
                </a:solidFill>
              </a:rPr>
              <a:t>1 Inventories to sales ratio, manufacturing and trade</a:t>
            </a:r>
          </a:p>
          <a:p>
            <a:pPr fontAlgn="t">
              <a:spcBef>
                <a:spcPts val="800"/>
              </a:spcBef>
              <a:spcAft>
                <a:spcPts val="600"/>
              </a:spcAft>
            </a:pPr>
            <a:r>
              <a:rPr lang="en-US" dirty="0">
                <a:solidFill>
                  <a:schemeClr val="tx1"/>
                </a:solidFill>
              </a:rPr>
              <a:t>2 Average duration of unemployment</a:t>
            </a:r>
          </a:p>
          <a:p>
            <a:pPr fontAlgn="t">
              <a:spcBef>
                <a:spcPts val="800"/>
              </a:spcBef>
              <a:spcAft>
                <a:spcPts val="600"/>
              </a:spcAft>
            </a:pPr>
            <a:r>
              <a:rPr lang="en-US" dirty="0">
                <a:solidFill>
                  <a:schemeClr val="tx1"/>
                </a:solidFill>
              </a:rPr>
              <a:t>3 Consumer installment credit outstanding to personal income ratio</a:t>
            </a:r>
          </a:p>
          <a:p>
            <a:pPr fontAlgn="t">
              <a:spcBef>
                <a:spcPts val="800"/>
              </a:spcBef>
              <a:spcAft>
                <a:spcPts val="600"/>
              </a:spcAft>
            </a:pPr>
            <a:r>
              <a:rPr lang="en-US" dirty="0">
                <a:solidFill>
                  <a:schemeClr val="tx1"/>
                </a:solidFill>
              </a:rPr>
              <a:t>4 Commercial and industrial loans</a:t>
            </a:r>
          </a:p>
          <a:p>
            <a:pPr fontAlgn="t">
              <a:spcBef>
                <a:spcPts val="800"/>
              </a:spcBef>
              <a:spcAft>
                <a:spcPts val="600"/>
              </a:spcAft>
            </a:pPr>
            <a:r>
              <a:rPr lang="en-US" dirty="0">
                <a:solidFill>
                  <a:schemeClr val="tx1"/>
                </a:solidFill>
              </a:rPr>
              <a:t>5 Average prime rate</a:t>
            </a:r>
          </a:p>
          <a:p>
            <a:pPr fontAlgn="t">
              <a:spcBef>
                <a:spcPts val="800"/>
              </a:spcBef>
              <a:spcAft>
                <a:spcPts val="600"/>
              </a:spcAft>
            </a:pPr>
            <a:r>
              <a:rPr lang="en-US" dirty="0">
                <a:solidFill>
                  <a:schemeClr val="tx1"/>
                </a:solidFill>
              </a:rPr>
              <a:t>6 Labor cost per unit of output, manufacturing</a:t>
            </a:r>
          </a:p>
          <a:p>
            <a:pPr fontAlgn="t">
              <a:spcBef>
                <a:spcPts val="800"/>
              </a:spcBef>
              <a:spcAft>
                <a:spcPts val="600"/>
              </a:spcAft>
            </a:pPr>
            <a:r>
              <a:rPr lang="en-US" dirty="0">
                <a:solidFill>
                  <a:schemeClr val="tx1"/>
                </a:solidFill>
              </a:rPr>
              <a:t>7 Consumer price index for services</a:t>
            </a:r>
          </a:p>
        </p:txBody>
      </p:sp>
    </p:spTree>
    <p:extLst>
      <p:ext uri="{BB962C8B-B14F-4D97-AF65-F5344CB8AC3E}">
        <p14:creationId xmlns:p14="http://schemas.microsoft.com/office/powerpoint/2010/main" val="2804515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Coincident Economic Index Figure 6.5</a:t>
            </a:r>
          </a:p>
        </p:txBody>
      </p:sp>
      <p:pic>
        <p:nvPicPr>
          <p:cNvPr id="51202" name="Picture 2" descr="Three time plots showing the official business cycles in the U. S. displaying years 19 60 to 201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256162" y="1331466"/>
            <a:ext cx="6866626" cy="48402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3671559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Lagging Economic Index Figure 6.5</a:t>
            </a:r>
          </a:p>
        </p:txBody>
      </p:sp>
      <p:pic>
        <p:nvPicPr>
          <p:cNvPr id="52226" name="Picture 2" descr="Three time plots showing the official business cycles in the U. S. displaying years 19 60 to 201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69996" y="1345980"/>
            <a:ext cx="6883879" cy="48036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9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Leading Economic Index Figure 6.5</a:t>
            </a:r>
          </a:p>
        </p:txBody>
      </p:sp>
      <p:pic>
        <p:nvPicPr>
          <p:cNvPr id="53250" name="Picture 2" descr="Three time plots showing the official business cycles in the U. S. displaying years 19 60 to 201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81122" y="1302438"/>
            <a:ext cx="6883879" cy="49072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26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4136" y="355600"/>
            <a:ext cx="2989921" cy="1188720"/>
          </a:xfrm>
        </p:spPr>
        <p:txBody>
          <a:bodyPr/>
          <a:lstStyle/>
          <a:p>
            <a:r>
              <a:rPr lang="en-US" dirty="0"/>
              <a:t>Figure 6.6A and 6.6B</a:t>
            </a:r>
          </a:p>
        </p:txBody>
      </p:sp>
      <p:pic>
        <p:nvPicPr>
          <p:cNvPr id="54274" name="Picture 2" descr="Two time plots for private housing start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15555" y="90449"/>
            <a:ext cx="7754934" cy="62179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429517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The Components Estimated</a:t>
            </a:r>
          </a:p>
        </p:txBody>
      </p:sp>
      <p:sp>
        <p:nvSpPr>
          <p:cNvPr id="4" name="Content Placeholder 2"/>
          <p:cNvSpPr>
            <a:spLocks noGrp="1"/>
          </p:cNvSpPr>
          <p:nvPr>
            <p:ph idx="1"/>
          </p:nvPr>
        </p:nvSpPr>
        <p:spPr>
          <a:xfrm>
            <a:off x="624136" y="1665288"/>
            <a:ext cx="11155680" cy="4480560"/>
          </a:xfrm>
          <a:solidFill>
            <a:schemeClr val="bg1"/>
          </a:solidFill>
        </p:spPr>
        <p:txBody>
          <a:bodyPr/>
          <a:lstStyle/>
          <a:p>
            <a:pPr>
              <a:spcBef>
                <a:spcPts val="600"/>
              </a:spcBef>
            </a:pPr>
            <a:r>
              <a:rPr lang="en-US" sz="2200" b="1" i="1" dirty="0">
                <a:solidFill>
                  <a:schemeClr val="tx1"/>
                </a:solidFill>
              </a:rPr>
              <a:t>T</a:t>
            </a:r>
            <a:r>
              <a:rPr lang="en-US" sz="2200" b="1" dirty="0">
                <a:solidFill>
                  <a:schemeClr val="tx1"/>
                </a:solidFill>
              </a:rPr>
              <a:t> =  The long-term trend </a:t>
            </a:r>
            <a:r>
              <a:rPr lang="en-US" sz="2200" dirty="0">
                <a:solidFill>
                  <a:schemeClr val="tx1"/>
                </a:solidFill>
              </a:rPr>
              <a:t>based on the </a:t>
            </a:r>
            <a:r>
              <a:rPr lang="en-US" sz="2200" dirty="0" err="1">
                <a:solidFill>
                  <a:schemeClr val="tx1"/>
                </a:solidFill>
              </a:rPr>
              <a:t>deseasonalized</a:t>
            </a:r>
            <a:r>
              <a:rPr lang="en-US" sz="2200" dirty="0">
                <a:solidFill>
                  <a:schemeClr val="tx1"/>
                </a:solidFill>
              </a:rPr>
              <a:t> data. It is often called the </a:t>
            </a:r>
            <a:r>
              <a:rPr lang="en-US" sz="2200" i="1" dirty="0">
                <a:solidFill>
                  <a:schemeClr val="tx1"/>
                </a:solidFill>
              </a:rPr>
              <a:t>centered moving-average trend</a:t>
            </a:r>
            <a:r>
              <a:rPr lang="en-US" sz="2200" dirty="0">
                <a:solidFill>
                  <a:schemeClr val="tx1"/>
                </a:solidFill>
              </a:rPr>
              <a:t> (CMAT), since the </a:t>
            </a:r>
            <a:r>
              <a:rPr lang="en-US" sz="2200" dirty="0" err="1">
                <a:solidFill>
                  <a:schemeClr val="tx1"/>
                </a:solidFill>
              </a:rPr>
              <a:t>deseasonalized</a:t>
            </a:r>
            <a:r>
              <a:rPr lang="en-US" sz="2200" dirty="0">
                <a:solidFill>
                  <a:schemeClr val="tx1"/>
                </a:solidFill>
              </a:rPr>
              <a:t> data are centered moving averages (CMA) of the original </a:t>
            </a:r>
            <a:r>
              <a:rPr lang="en-US" sz="2200" i="1" dirty="0">
                <a:solidFill>
                  <a:schemeClr val="tx1"/>
                </a:solidFill>
              </a:rPr>
              <a:t>Y</a:t>
            </a:r>
            <a:r>
              <a:rPr lang="en-US" sz="2200" dirty="0">
                <a:solidFill>
                  <a:schemeClr val="tx1"/>
                </a:solidFill>
              </a:rPr>
              <a:t> values</a:t>
            </a:r>
            <a:r>
              <a:rPr lang="en-US" sz="2200" dirty="0" smtClean="0">
                <a:solidFill>
                  <a:schemeClr val="tx1"/>
                </a:solidFill>
              </a:rPr>
              <a:t>.</a:t>
            </a:r>
            <a:endParaRPr lang="en-US" sz="2200" dirty="0">
              <a:solidFill>
                <a:schemeClr val="tx1"/>
              </a:solidFill>
            </a:endParaRPr>
          </a:p>
          <a:p>
            <a:pPr>
              <a:spcBef>
                <a:spcPts val="600"/>
              </a:spcBef>
            </a:pPr>
            <a:r>
              <a:rPr lang="en-US" sz="2200" b="1" i="1" dirty="0">
                <a:solidFill>
                  <a:schemeClr val="tx1"/>
                </a:solidFill>
              </a:rPr>
              <a:t>S</a:t>
            </a:r>
            <a:r>
              <a:rPr lang="en-US" sz="2200" b="1" dirty="0">
                <a:solidFill>
                  <a:schemeClr val="tx1"/>
                </a:solidFill>
              </a:rPr>
              <a:t> =  Seasonal indices (SI). </a:t>
            </a:r>
            <a:r>
              <a:rPr lang="en-US" sz="2200" dirty="0">
                <a:solidFill>
                  <a:schemeClr val="tx1"/>
                </a:solidFill>
              </a:rPr>
              <a:t>These are normalized averages of seasonal factors that are determined as the ratio of each period’s actual value (</a:t>
            </a:r>
            <a:r>
              <a:rPr lang="en-US" sz="2200" i="1" dirty="0">
                <a:solidFill>
                  <a:schemeClr val="tx1"/>
                </a:solidFill>
              </a:rPr>
              <a:t>Y</a:t>
            </a:r>
            <a:r>
              <a:rPr lang="en-US" sz="2200" dirty="0">
                <a:solidFill>
                  <a:schemeClr val="tx1"/>
                </a:solidFill>
              </a:rPr>
              <a:t>) to the </a:t>
            </a:r>
            <a:r>
              <a:rPr lang="en-US" sz="2200" dirty="0" err="1">
                <a:solidFill>
                  <a:schemeClr val="tx1"/>
                </a:solidFill>
              </a:rPr>
              <a:t>deseasonalized</a:t>
            </a:r>
            <a:r>
              <a:rPr lang="en-US" sz="2200" dirty="0">
                <a:solidFill>
                  <a:schemeClr val="tx1"/>
                </a:solidFill>
              </a:rPr>
              <a:t> value (CMA) for that period</a:t>
            </a:r>
            <a:r>
              <a:rPr lang="en-US" sz="2200" dirty="0" smtClean="0">
                <a:solidFill>
                  <a:schemeClr val="tx1"/>
                </a:solidFill>
              </a:rPr>
              <a:t>.</a:t>
            </a:r>
            <a:endParaRPr lang="en-US" sz="2200" dirty="0">
              <a:solidFill>
                <a:schemeClr val="tx1"/>
              </a:solidFill>
            </a:endParaRPr>
          </a:p>
          <a:p>
            <a:pPr>
              <a:spcBef>
                <a:spcPts val="600"/>
              </a:spcBef>
            </a:pPr>
            <a:r>
              <a:rPr lang="en-US" sz="2200" b="1" i="1" dirty="0">
                <a:solidFill>
                  <a:schemeClr val="tx1"/>
                </a:solidFill>
              </a:rPr>
              <a:t>C</a:t>
            </a:r>
            <a:r>
              <a:rPr lang="en-US" sz="2200" b="1" dirty="0">
                <a:solidFill>
                  <a:schemeClr val="tx1"/>
                </a:solidFill>
              </a:rPr>
              <a:t> =  The cycle component</a:t>
            </a:r>
            <a:r>
              <a:rPr lang="en-US" sz="2200" dirty="0">
                <a:solidFill>
                  <a:schemeClr val="tx1"/>
                </a:solidFill>
              </a:rPr>
              <a:t>. The cycle factor (CF) is the ratio of CMA to CMAT and represents the gradual wavelike movements in the series around the trend line</a:t>
            </a:r>
            <a:r>
              <a:rPr lang="en-US" sz="2200" dirty="0" smtClean="0">
                <a:solidFill>
                  <a:schemeClr val="tx1"/>
                </a:solidFill>
              </a:rPr>
              <a:t>.</a:t>
            </a:r>
            <a:endParaRPr lang="en-US" sz="2200" dirty="0">
              <a:solidFill>
                <a:schemeClr val="tx1"/>
              </a:solidFill>
            </a:endParaRPr>
          </a:p>
          <a:p>
            <a:pPr>
              <a:spcBef>
                <a:spcPts val="600"/>
              </a:spcBef>
            </a:pPr>
            <a:r>
              <a:rPr lang="en-US" sz="2200" b="1" i="1" strike="dblStrike" dirty="0">
                <a:solidFill>
                  <a:srgbClr val="B60000"/>
                </a:solidFill>
              </a:rPr>
              <a:t>I</a:t>
            </a:r>
            <a:r>
              <a:rPr lang="en-US" sz="2200" b="1" strike="dblStrike" dirty="0">
                <a:solidFill>
                  <a:srgbClr val="B60000"/>
                </a:solidFill>
              </a:rPr>
              <a:t> =  The irregular component</a:t>
            </a:r>
            <a:r>
              <a:rPr lang="en-US" sz="2200" dirty="0">
                <a:solidFill>
                  <a:schemeClr val="tx1"/>
                </a:solidFill>
              </a:rPr>
              <a:t>. This is assumed equal to 1 unless the forecaster has reason to believe a shock may take place, in which case </a:t>
            </a:r>
            <a:r>
              <a:rPr lang="en-US" sz="2200" i="1" dirty="0">
                <a:solidFill>
                  <a:schemeClr val="tx1"/>
                </a:solidFill>
              </a:rPr>
              <a:t>I</a:t>
            </a:r>
            <a:r>
              <a:rPr lang="en-US" sz="2200" dirty="0">
                <a:solidFill>
                  <a:schemeClr val="tx1"/>
                </a:solidFill>
              </a:rPr>
              <a:t> could be different from 1 for all or part of the forecast period.</a:t>
            </a:r>
          </a:p>
        </p:txBody>
      </p:sp>
    </p:spTree>
    <p:extLst>
      <p:ext uri="{BB962C8B-B14F-4D97-AF65-F5344CB8AC3E}">
        <p14:creationId xmlns:p14="http://schemas.microsoft.com/office/powerpoint/2010/main" val="2301038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Actual, Fitted, and Forecast Figure 6.7</a:t>
            </a:r>
          </a:p>
        </p:txBody>
      </p:sp>
      <p:pic>
        <p:nvPicPr>
          <p:cNvPr id="55298" name="Picture 2" descr="Time plot showing the actual private housing starts and the time series decomposition forecas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7150" y="1463838"/>
            <a:ext cx="9523810" cy="43047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2951183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Time Series </a:t>
            </a:r>
            <a:r>
              <a:rPr lang="en-US" dirty="0" smtClean="0"/>
              <a:t>Decomposition</a:t>
            </a:r>
            <a:r>
              <a:rPr lang="en-US" sz="1500" dirty="0" smtClean="0"/>
              <a:t> 1</a:t>
            </a:r>
            <a:endParaRPr lang="en-US" sz="1500" dirty="0"/>
          </a:p>
        </p:txBody>
      </p:sp>
      <p:sp>
        <p:nvSpPr>
          <p:cNvPr id="9" name="Content Placeholder 2"/>
          <p:cNvSpPr>
            <a:spLocks noGrp="1"/>
          </p:cNvSpPr>
          <p:nvPr>
            <p:ph idx="1"/>
          </p:nvPr>
        </p:nvSpPr>
        <p:spPr/>
        <p:txBody>
          <a:bodyPr/>
          <a:lstStyle/>
          <a:p>
            <a:r>
              <a:rPr lang="en-US" sz="3200" dirty="0">
                <a:solidFill>
                  <a:schemeClr val="tx1"/>
                </a:solidFill>
              </a:rPr>
              <a:t>This is the classical approach to economic forecasting.</a:t>
            </a:r>
          </a:p>
          <a:p>
            <a:r>
              <a:rPr lang="en-US" sz="3200" dirty="0">
                <a:solidFill>
                  <a:schemeClr val="tx1"/>
                </a:solidFill>
              </a:rPr>
              <a:t>It assumes that an economic time series can be into four components:</a:t>
            </a:r>
          </a:p>
          <a:p>
            <a:pPr marL="514350" indent="-514350">
              <a:spcAft>
                <a:spcPts val="600"/>
              </a:spcAft>
              <a:buClr>
                <a:schemeClr val="tx1"/>
              </a:buClr>
              <a:buSzPct val="100000"/>
              <a:buFont typeface="+mj-lt"/>
              <a:buAutoNum type="arabicPeriod"/>
            </a:pPr>
            <a:r>
              <a:rPr lang="en-US" dirty="0" smtClean="0">
                <a:solidFill>
                  <a:schemeClr val="tx1"/>
                </a:solidFill>
              </a:rPr>
              <a:t>secular </a:t>
            </a:r>
            <a:r>
              <a:rPr lang="en-US" dirty="0">
                <a:solidFill>
                  <a:schemeClr val="tx1"/>
                </a:solidFill>
              </a:rPr>
              <a:t>trend</a:t>
            </a:r>
          </a:p>
          <a:p>
            <a:pPr marL="514350" indent="-514350">
              <a:spcAft>
                <a:spcPts val="600"/>
              </a:spcAft>
              <a:buClr>
                <a:schemeClr val="tx1"/>
              </a:buClr>
              <a:buSzPct val="100000"/>
              <a:buFont typeface="+mj-lt"/>
              <a:buAutoNum type="arabicPeriod"/>
            </a:pPr>
            <a:r>
              <a:rPr lang="en-US" dirty="0" smtClean="0">
                <a:solidFill>
                  <a:schemeClr val="tx1"/>
                </a:solidFill>
              </a:rPr>
              <a:t>seasonal </a:t>
            </a:r>
            <a:r>
              <a:rPr lang="en-US" dirty="0">
                <a:solidFill>
                  <a:schemeClr val="tx1"/>
                </a:solidFill>
              </a:rPr>
              <a:t>variation</a:t>
            </a:r>
          </a:p>
          <a:p>
            <a:pPr marL="514350" indent="-514350">
              <a:spcAft>
                <a:spcPts val="600"/>
              </a:spcAft>
              <a:buClr>
                <a:schemeClr val="tx1"/>
              </a:buClr>
              <a:buSzPct val="100000"/>
              <a:buFont typeface="+mj-lt"/>
              <a:buAutoNum type="arabicPeriod"/>
            </a:pPr>
            <a:r>
              <a:rPr lang="en-US" dirty="0" smtClean="0">
                <a:solidFill>
                  <a:schemeClr val="tx1"/>
                </a:solidFill>
              </a:rPr>
              <a:t>cyclical variation</a:t>
            </a:r>
            <a:endParaRPr lang="en-US" dirty="0">
              <a:solidFill>
                <a:schemeClr val="tx1"/>
              </a:solidFill>
            </a:endParaRPr>
          </a:p>
        </p:txBody>
      </p:sp>
    </p:spTree>
    <p:extLst>
      <p:ext uri="{BB962C8B-B14F-4D97-AF65-F5344CB8AC3E}">
        <p14:creationId xmlns:p14="http://schemas.microsoft.com/office/powerpoint/2010/main" val="1664838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6.5 PHS Time Series Decomposition</a:t>
            </a:r>
          </a:p>
        </p:txBody>
      </p:sp>
      <p:graphicFrame>
        <p:nvGraphicFramePr>
          <p:cNvPr id="4" name="Table 2"/>
          <p:cNvGraphicFramePr>
            <a:graphicFrameLocks noGrp="1"/>
          </p:cNvGraphicFramePr>
          <p:nvPr>
            <p:extLst>
              <p:ext uri="{D42A27DB-BD31-4B8C-83A1-F6EECF244321}">
                <p14:modId xmlns:p14="http://schemas.microsoft.com/office/powerpoint/2010/main" val="2667777256"/>
              </p:ext>
            </p:extLst>
          </p:nvPr>
        </p:nvGraphicFramePr>
        <p:xfrm>
          <a:off x="769282" y="1372796"/>
          <a:ext cx="9280435" cy="481076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xmlns="" val="20000"/>
                    </a:ext>
                  </a:extLst>
                </a:gridCol>
                <a:gridCol w="1161143">
                  <a:extLst>
                    <a:ext uri="{9D8B030D-6E8A-4147-A177-3AD203B41FA5}">
                      <a16:colId xmlns:a16="http://schemas.microsoft.com/office/drawing/2014/main" xmlns="" val="20001"/>
                    </a:ext>
                  </a:extLst>
                </a:gridCol>
                <a:gridCol w="1463040">
                  <a:extLst>
                    <a:ext uri="{9D8B030D-6E8A-4147-A177-3AD203B41FA5}">
                      <a16:colId xmlns:a16="http://schemas.microsoft.com/office/drawing/2014/main" xmlns="" val="20002"/>
                    </a:ext>
                  </a:extLst>
                </a:gridCol>
                <a:gridCol w="2011680">
                  <a:extLst>
                    <a:ext uri="{9D8B030D-6E8A-4147-A177-3AD203B41FA5}">
                      <a16:colId xmlns:a16="http://schemas.microsoft.com/office/drawing/2014/main" xmlns="" val="20003"/>
                    </a:ext>
                  </a:extLst>
                </a:gridCol>
                <a:gridCol w="1161143">
                  <a:extLst>
                    <a:ext uri="{9D8B030D-6E8A-4147-A177-3AD203B41FA5}">
                      <a16:colId xmlns:a16="http://schemas.microsoft.com/office/drawing/2014/main" xmlns="" val="20004"/>
                    </a:ext>
                  </a:extLst>
                </a:gridCol>
                <a:gridCol w="1161143">
                  <a:extLst>
                    <a:ext uri="{9D8B030D-6E8A-4147-A177-3AD203B41FA5}">
                      <a16:colId xmlns:a16="http://schemas.microsoft.com/office/drawing/2014/main" xmlns="" val="20005"/>
                    </a:ext>
                  </a:extLst>
                </a:gridCol>
                <a:gridCol w="1161143">
                  <a:extLst>
                    <a:ext uri="{9D8B030D-6E8A-4147-A177-3AD203B41FA5}">
                      <a16:colId xmlns:a16="http://schemas.microsoft.com/office/drawing/2014/main" xmlns="" val="20006"/>
                    </a:ext>
                  </a:extLst>
                </a:gridCol>
              </a:tblGrid>
              <a:tr h="731520">
                <a:tc>
                  <a:txBody>
                    <a:bodyPr/>
                    <a:lstStyle/>
                    <a:p>
                      <a:pPr algn="ctr"/>
                      <a:endParaRPr lang="en-US" dirty="0" smtClean="0">
                        <a:solidFill>
                          <a:schemeClr val="tx1"/>
                        </a:solidFill>
                      </a:endParaRPr>
                    </a:p>
                    <a:p>
                      <a:pPr algn="ctr"/>
                      <a:r>
                        <a:rPr lang="en-US" dirty="0" smtClean="0">
                          <a:solidFill>
                            <a:schemeClr val="tx1"/>
                          </a:solidFill>
                        </a:rPr>
                        <a:t>Date</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Original</a:t>
                      </a:r>
                    </a:p>
                    <a:p>
                      <a:pPr algn="ctr"/>
                      <a:r>
                        <a:rPr lang="en-US" dirty="0" smtClean="0">
                          <a:solidFill>
                            <a:schemeClr val="tx1"/>
                          </a:solidFill>
                        </a:rPr>
                        <a:t>Data</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Forecasted</a:t>
                      </a:r>
                    </a:p>
                    <a:p>
                      <a:pPr algn="ctr"/>
                      <a:r>
                        <a:rPr lang="en-US" dirty="0" smtClean="0">
                          <a:solidFill>
                            <a:schemeClr val="tx1"/>
                          </a:solidFill>
                        </a:rPr>
                        <a:t>Data</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Centered</a:t>
                      </a:r>
                    </a:p>
                    <a:p>
                      <a:pPr algn="ctr"/>
                      <a:r>
                        <a:rPr lang="en-US" dirty="0" smtClean="0">
                          <a:solidFill>
                            <a:schemeClr val="tx1"/>
                          </a:solidFill>
                        </a:rPr>
                        <a:t>Moving Average</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CMA</a:t>
                      </a:r>
                    </a:p>
                    <a:p>
                      <a:pPr algn="ctr"/>
                      <a:r>
                        <a:rPr lang="en-US" dirty="0" smtClean="0">
                          <a:solidFill>
                            <a:schemeClr val="tx1"/>
                          </a:solidFill>
                        </a:rPr>
                        <a:t>Trend</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Seasonal</a:t>
                      </a:r>
                    </a:p>
                    <a:p>
                      <a:pPr algn="ctr"/>
                      <a:r>
                        <a:rPr lang="en-US" dirty="0" smtClean="0">
                          <a:solidFill>
                            <a:schemeClr val="tx1"/>
                          </a:solidFill>
                        </a:rPr>
                        <a:t>Indices</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Cycle</a:t>
                      </a:r>
                    </a:p>
                    <a:p>
                      <a:pPr algn="ctr"/>
                      <a:r>
                        <a:rPr lang="en-US" dirty="0" smtClean="0">
                          <a:solidFill>
                            <a:schemeClr val="tx1"/>
                          </a:solidFill>
                        </a:rPr>
                        <a:t>Factors</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0"/>
                  </a:ext>
                </a:extLst>
              </a:tr>
              <a:tr h="370840">
                <a:tc>
                  <a:txBody>
                    <a:bodyPr/>
                    <a:lstStyle/>
                    <a:p>
                      <a:pPr algn="ctr"/>
                      <a:r>
                        <a:rPr lang="en-US" dirty="0" smtClean="0">
                          <a:solidFill>
                            <a:schemeClr val="tx1"/>
                          </a:solidFill>
                        </a:rPr>
                        <a:t>Feb-1959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256.70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0.82</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1"/>
                  </a:ext>
                </a:extLst>
              </a:tr>
              <a:tr h="370840">
                <a:tc>
                  <a:txBody>
                    <a:bodyPr/>
                    <a:lstStyle/>
                    <a:p>
                      <a:pPr algn="ctr"/>
                      <a:r>
                        <a:rPr lang="en-US" dirty="0" smtClean="0">
                          <a:solidFill>
                            <a:schemeClr val="tx1"/>
                          </a:solidFill>
                        </a:rPr>
                        <a:t>May-1959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367.30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2"/>
                  </a:ext>
                </a:extLst>
              </a:tr>
              <a:tr h="370840">
                <a:tc>
                  <a:txBody>
                    <a:bodyPr/>
                    <a:lstStyle/>
                    <a:p>
                      <a:pPr algn="ctr"/>
                      <a:r>
                        <a:rPr lang="en-US" dirty="0" smtClean="0">
                          <a:solidFill>
                            <a:schemeClr val="tx1"/>
                          </a:solidFill>
                        </a:rPr>
                        <a:t>Aug-1959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350.80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335.13</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303.09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266.01</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1.11</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1.14</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3"/>
                  </a:ext>
                </a:extLst>
              </a:tr>
              <a:tr h="370840">
                <a:tc>
                  <a:txBody>
                    <a:bodyPr/>
                    <a:lstStyle/>
                    <a:p>
                      <a:pPr algn="ctr"/>
                      <a:r>
                        <a:rPr lang="en-US" dirty="0" smtClean="0">
                          <a:solidFill>
                            <a:schemeClr val="tx1"/>
                          </a:solidFill>
                        </a:rPr>
                        <a:t>Nov-1959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259.20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258.04</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289.96</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265.92</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1.09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4"/>
                  </a:ext>
                </a:extLst>
              </a:tr>
              <a:tr h="370840">
                <a:tc>
                  <a:txBody>
                    <a:bodyPr/>
                    <a:lstStyle/>
                    <a:p>
                      <a:pPr algn="ctr"/>
                      <a:r>
                        <a:rPr lang="en-US" dirty="0" smtClean="0">
                          <a:solidFill>
                            <a:schemeClr val="tx1"/>
                          </a:solidFill>
                        </a:rPr>
                        <a:t>Feb-</a:t>
                      </a:r>
                      <a:r>
                        <a:rPr lang="en-US" sz="1800" b="0" i="0" u="none" strike="noStrike" kern="1200" baseline="0" dirty="0" smtClean="0">
                          <a:solidFill>
                            <a:schemeClr val="tx1"/>
                          </a:solidFill>
                          <a:latin typeface="+mn-lt"/>
                          <a:ea typeface="+mn-ea"/>
                          <a:cs typeface="+mn-cs"/>
                        </a:rPr>
                        <a:t>1960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213.40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222.55</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272.70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265.83</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0.82</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1.03</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5"/>
                  </a:ext>
                </a:extLst>
              </a:tr>
              <a:tr h="370840">
                <a:tc>
                  <a:txBody>
                    <a:bodyPr/>
                    <a:lstStyle/>
                    <a:p>
                      <a:pPr algn="ctr"/>
                      <a:r>
                        <a:rPr lang="en-US" dirty="0" smtClean="0">
                          <a:solidFill>
                            <a:schemeClr val="tx1"/>
                          </a:solidFill>
                        </a:rPr>
                        <a:t>May-</a:t>
                      </a:r>
                      <a:r>
                        <a:rPr lang="en-US" sz="1800" b="0" i="0" u="none" strike="noStrike" kern="1200" baseline="0" dirty="0" smtClean="0">
                          <a:solidFill>
                            <a:schemeClr val="tx1"/>
                          </a:solidFill>
                          <a:latin typeface="+mn-lt"/>
                          <a:ea typeface="+mn-ea"/>
                          <a:cs typeface="+mn-cs"/>
                        </a:rPr>
                        <a:t>1960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305.60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304.08</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255.90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265.73</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0.96</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6"/>
                  </a:ext>
                </a:extLst>
              </a:tr>
              <a:tr h="370840">
                <a:tc>
                  <a:txBody>
                    <a:bodyPr/>
                    <a:lstStyle/>
                    <a:p>
                      <a:pPr algn="ctr"/>
                      <a:r>
                        <a:rPr lang="en-US" dirty="0" smtClean="0">
                          <a:solidFill>
                            <a:schemeClr val="tx1"/>
                          </a:solidFill>
                        </a:rPr>
                        <a:t>Aug-</a:t>
                      </a:r>
                      <a:r>
                        <a:rPr lang="en-US" sz="1800" b="0" i="0" u="none" strike="noStrike" kern="1200" baseline="0" dirty="0" smtClean="0">
                          <a:solidFill>
                            <a:schemeClr val="tx1"/>
                          </a:solidFill>
                          <a:latin typeface="+mn-lt"/>
                          <a:ea typeface="+mn-ea"/>
                          <a:cs typeface="+mn-cs"/>
                        </a:rPr>
                        <a:t>1960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274.40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270.75</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244.86</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265.64</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1.11</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0.92</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7"/>
                  </a:ext>
                </a:extLst>
              </a:tr>
              <a:tr h="370840">
                <a:tc>
                  <a:txBody>
                    <a:bodyPr/>
                    <a:lstStyle/>
                    <a:p>
                      <a:pPr algn="ctr"/>
                      <a:r>
                        <a:rPr lang="en-US" dirty="0" smtClean="0">
                          <a:solidFill>
                            <a:schemeClr val="tx1"/>
                          </a:solidFill>
                        </a:rPr>
                        <a:t>Nov-</a:t>
                      </a:r>
                      <a:r>
                        <a:rPr lang="en-US" sz="1800" b="0" i="0" u="none" strike="noStrike" kern="1200" baseline="0" dirty="0" smtClean="0">
                          <a:solidFill>
                            <a:schemeClr val="tx1"/>
                          </a:solidFill>
                          <a:latin typeface="+mn-lt"/>
                          <a:ea typeface="+mn-ea"/>
                          <a:cs typeface="+mn-cs"/>
                        </a:rPr>
                        <a:t>1960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201.20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212.20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238.45</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265.55</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0.89</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dirty="0" smtClean="0">
                          <a:solidFill>
                            <a:schemeClr val="tx1"/>
                          </a:solidFill>
                        </a:rPr>
                        <a:t>0.90</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8"/>
                  </a:ext>
                </a:extLst>
              </a:tr>
              <a:tr h="370840">
                <a:tc>
                  <a:txBody>
                    <a:bodyPr/>
                    <a:lstStyle/>
                    <a:p>
                      <a:pPr algn="ctr"/>
                      <a:r>
                        <a:rPr lang="en-US" sz="1800" b="0" i="0" u="none" strike="noStrike" kern="1200" baseline="0" dirty="0" smtClean="0">
                          <a:solidFill>
                            <a:schemeClr val="tx1"/>
                          </a:solidFill>
                          <a:latin typeface="+mn-lt"/>
                          <a:ea typeface="+mn-ea"/>
                          <a:cs typeface="+mn-cs"/>
                        </a:rPr>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09"/>
                  </a:ext>
                </a:extLst>
              </a:tr>
              <a:tr h="370840">
                <a:tc>
                  <a:txBody>
                    <a:bodyPr/>
                    <a:lstStyle/>
                    <a:p>
                      <a:pPr algn="ctr"/>
                      <a:r>
                        <a:rPr lang="en-US" sz="1800" b="0" i="0" u="none" strike="noStrike" kern="1200" baseline="0" dirty="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10"/>
                  </a:ext>
                </a:extLst>
              </a:tr>
              <a:tr h="370840">
                <a:tc>
                  <a:txBody>
                    <a:bodyPr/>
                    <a:lstStyle/>
                    <a:p>
                      <a:pPr algn="ctr"/>
                      <a:r>
                        <a:rPr lang="en-US" sz="1800" b="0" i="0" u="none" strike="noStrike" kern="1200" baseline="0" dirty="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a:r>
                        <a:rPr lang="en-US" sz="1800" b="0" i="0" u="none" strike="noStrike" kern="1200" baseline="0" dirty="0" smtClean="0">
                          <a:solidFill>
                            <a:schemeClr val="tx1"/>
                          </a:solidFill>
                          <a:latin typeface="+mn-lt"/>
                          <a:ea typeface="+mn-ea"/>
                          <a:cs typeface="+mn-cs"/>
                        </a:rPr>
                        <a:t>•</a:t>
                      </a:r>
                      <a:endParaRPr lang="en-US" dirty="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830036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36" y="2834640"/>
            <a:ext cx="9144000" cy="1188720"/>
          </a:xfrm>
        </p:spPr>
        <p:txBody>
          <a:bodyPr anchor="ctr"/>
          <a:lstStyle/>
          <a:p>
            <a:pPr algn="ctr"/>
            <a:r>
              <a:rPr lang="en-US" b="1" dirty="0"/>
              <a:t>Appendix of Image Long Descriptions</a:t>
            </a:r>
          </a:p>
        </p:txBody>
      </p:sp>
    </p:spTree>
    <p:extLst>
      <p:ext uri="{BB962C8B-B14F-4D97-AF65-F5344CB8AC3E}">
        <p14:creationId xmlns:p14="http://schemas.microsoft.com/office/powerpoint/2010/main" val="1742801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6.1 Private Housing Starts</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graph shows a great bit of seasonal variability. Until 2007 the trend was fairly horizontal, but there was a dramatic drop that occurred in 2008. Since then the trend has been positive, but still way less than prior to 2007.</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763337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Deseasonalizing</a:t>
            </a:r>
            <a:r>
              <a:rPr lang="en-US" sz="1500" dirty="0"/>
              <a:t> 1</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200" dirty="0">
                <a:solidFill>
                  <a:schemeClr val="tx1"/>
                </a:solidFill>
              </a:rPr>
              <a:t>The first column gives the time frame (year 1: first, second, third, and fourth quarter and year 2 first and second quarter). The second column gives the time index (1 through 6). The third column gives Y: 10, 18, 20, 12, 12, 20. The fourth column gives the moving average. The first two cells are missing because they cannot be calculated. The third cell in this column is 15, which is the average of the first 4 Y values. The next cell in this column is 15.5, which is the average of the 2nd through 5th Y values. The next cell is 16, which is the average of the 3rd through 6th Y values. The last column is the centered moving average. The first two cells are missing. The third cell is 15.25, which is the average of the moving average for quarter 3 and 4. The next centered moving average is 15.75, which is the average of the 4th quarter and first quarter of year 2's moving averages.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hlinkClick r:id="rId3" action="ppaction://hlinksldjump"/>
            </a:endParaRPr>
          </a:p>
        </p:txBody>
      </p:sp>
    </p:spTree>
    <p:extLst>
      <p:ext uri="{BB962C8B-B14F-4D97-AF65-F5344CB8AC3E}">
        <p14:creationId xmlns:p14="http://schemas.microsoft.com/office/powerpoint/2010/main" val="1826108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6.2 PHS and PHS </a:t>
            </a:r>
            <a:r>
              <a:rPr lang="en-US" sz="2800" dirty="0" err="1"/>
              <a:t>Deseasonalized</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a:t>
            </a:r>
            <a:r>
              <a:rPr lang="en-US" sz="2400" dirty="0" err="1">
                <a:solidFill>
                  <a:schemeClr val="tx1"/>
                </a:solidFill>
              </a:rPr>
              <a:t>deseasonalized</a:t>
            </a:r>
            <a:r>
              <a:rPr lang="en-US" sz="2400" dirty="0">
                <a:solidFill>
                  <a:schemeClr val="tx1"/>
                </a:solidFill>
              </a:rPr>
              <a:t> values run through the center of the actual data.</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201581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6.4 The General Business Cycle</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This diagram displays time on the horizontal axis and economic activity on the vertical axis. The two minimum points are plotted and are labeled the beginning trough and the ending trough. The peak is between these troughs and lies labeled "B". The troughs are labeled A and C.</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1861437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Coincident Economic Index Figure 6.5</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Periods of recession are shown with gray vertical bars. The date of each peak and trough for each recession period is provided above each graph. The top graph is the conference board C E I for the U. S. The second graph is the conference board L A G for the U. S. and the bottom graph is the conference board L E I for the U. S. All three graphs show fairly consistent positive trends.</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4072505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6.6A and 6.6B</a:t>
            </a:r>
            <a:r>
              <a:rPr lang="en-US" sz="2800" dirty="0" smtClean="0"/>
              <a:t> - Appendix</a:t>
            </a:r>
            <a:endParaRPr lang="en-US" sz="2800" dirty="0"/>
          </a:p>
        </p:txBody>
      </p:sp>
      <p:sp>
        <p:nvSpPr>
          <p:cNvPr id="3" name="Content Placeholder 2"/>
          <p:cNvSpPr>
            <a:spLocks noGrp="1"/>
          </p:cNvSpPr>
          <p:nvPr>
            <p:ph idx="1"/>
          </p:nvPr>
        </p:nvSpPr>
        <p:spPr>
          <a:xfrm>
            <a:off x="624136" y="1665288"/>
            <a:ext cx="9235440" cy="4572000"/>
          </a:xfrm>
        </p:spPr>
        <p:txBody>
          <a:bodyPr/>
          <a:lstStyle/>
          <a:p>
            <a:pPr>
              <a:spcBef>
                <a:spcPts val="0"/>
              </a:spcBef>
              <a:spcAft>
                <a:spcPts val="600"/>
              </a:spcAft>
            </a:pPr>
            <a:r>
              <a:rPr lang="en-US" sz="2200" dirty="0">
                <a:solidFill>
                  <a:schemeClr val="tx1"/>
                </a:solidFill>
              </a:rPr>
              <a:t>Two time plots showing the private housing starts and </a:t>
            </a:r>
            <a:r>
              <a:rPr lang="en-US" sz="2200" dirty="0" err="1">
                <a:solidFill>
                  <a:schemeClr val="tx1"/>
                </a:solidFill>
              </a:rPr>
              <a:t>deseasonalized</a:t>
            </a:r>
            <a:r>
              <a:rPr lang="en-US" sz="2200" dirty="0">
                <a:solidFill>
                  <a:schemeClr val="tx1"/>
                </a:solidFill>
              </a:rPr>
              <a:t> value and trends as well as a plot showing just the cycle factors with the </a:t>
            </a:r>
            <a:r>
              <a:rPr lang="en-US" sz="2200" dirty="0" err="1">
                <a:solidFill>
                  <a:schemeClr val="tx1"/>
                </a:solidFill>
              </a:rPr>
              <a:t>deseasonalized</a:t>
            </a:r>
            <a:r>
              <a:rPr lang="en-US" sz="2200" dirty="0">
                <a:solidFill>
                  <a:schemeClr val="tx1"/>
                </a:solidFill>
              </a:rPr>
              <a:t> values. Line segments are provided throughout the time plot showing the general time periods where the private housing starts rose and fell. The line segments are labeled A through H. The line segments in the first graph rise and fall by the following amounts:</a:t>
            </a:r>
          </a:p>
          <a:p>
            <a:pPr>
              <a:spcBef>
                <a:spcPts val="0"/>
              </a:spcBef>
              <a:spcAft>
                <a:spcPts val="600"/>
              </a:spcAft>
            </a:pPr>
            <a:r>
              <a:rPr lang="en-US" sz="2200" dirty="0">
                <a:solidFill>
                  <a:schemeClr val="tx1"/>
                </a:solidFill>
              </a:rPr>
              <a:t>A = </a:t>
            </a:r>
            <a:r>
              <a:rPr lang="en-US" sz="2200" dirty="0" smtClean="0">
                <a:solidFill>
                  <a:schemeClr val="tx1"/>
                </a:solidFill>
              </a:rPr>
              <a:t>140.45, B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119.42, C </a:t>
            </a:r>
            <a:r>
              <a:rPr lang="en-US" sz="2200" dirty="0">
                <a:solidFill>
                  <a:schemeClr val="tx1"/>
                </a:solidFill>
              </a:rPr>
              <a:t>= </a:t>
            </a:r>
            <a:r>
              <a:rPr lang="en-US" sz="2200" dirty="0" smtClean="0">
                <a:solidFill>
                  <a:schemeClr val="tx1"/>
                </a:solidFill>
              </a:rPr>
              <a:t>154.49, D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210.97, E </a:t>
            </a:r>
            <a:r>
              <a:rPr lang="en-US" sz="2200" dirty="0">
                <a:solidFill>
                  <a:schemeClr val="tx1"/>
                </a:solidFill>
              </a:rPr>
              <a:t>= </a:t>
            </a:r>
            <a:r>
              <a:rPr lang="en-US" sz="2200" dirty="0" smtClean="0">
                <a:solidFill>
                  <a:schemeClr val="tx1"/>
                </a:solidFill>
              </a:rPr>
              <a:t>145.38,</a:t>
            </a:r>
          </a:p>
          <a:p>
            <a:pPr>
              <a:spcBef>
                <a:spcPts val="0"/>
              </a:spcBef>
              <a:spcAft>
                <a:spcPts val="600"/>
              </a:spcAft>
            </a:pPr>
            <a:r>
              <a:rPr lang="en-US" sz="2200" dirty="0" smtClean="0">
                <a:solidFill>
                  <a:schemeClr val="tx1"/>
                </a:solidFill>
              </a:rPr>
              <a:t>F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93.09, G </a:t>
            </a:r>
            <a:r>
              <a:rPr lang="en-US" sz="2200" dirty="0">
                <a:solidFill>
                  <a:schemeClr val="tx1"/>
                </a:solidFill>
              </a:rPr>
              <a:t>= </a:t>
            </a:r>
            <a:r>
              <a:rPr lang="en-US" sz="2200" dirty="0" smtClean="0">
                <a:solidFill>
                  <a:schemeClr val="tx1"/>
                </a:solidFill>
              </a:rPr>
              <a:t>227.94, H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323.55 </a:t>
            </a:r>
            <a:endParaRPr lang="en-US" sz="2200" dirty="0">
              <a:solidFill>
                <a:schemeClr val="tx1"/>
              </a:solidFill>
            </a:endParaRPr>
          </a:p>
          <a:p>
            <a:pPr>
              <a:spcBef>
                <a:spcPts val="0"/>
              </a:spcBef>
              <a:spcAft>
                <a:spcPts val="600"/>
              </a:spcAft>
            </a:pPr>
            <a:r>
              <a:rPr lang="en-US" sz="2200" dirty="0">
                <a:solidFill>
                  <a:schemeClr val="tx1"/>
                </a:solidFill>
              </a:rPr>
              <a:t>The line segments in the second graph rise and fall by the following amounts:</a:t>
            </a:r>
          </a:p>
          <a:p>
            <a:pPr>
              <a:spcBef>
                <a:spcPts val="0"/>
              </a:spcBef>
              <a:spcAft>
                <a:spcPts val="600"/>
              </a:spcAft>
            </a:pPr>
            <a:r>
              <a:rPr lang="en-US" sz="2200" dirty="0">
                <a:solidFill>
                  <a:schemeClr val="tx1"/>
                </a:solidFill>
              </a:rPr>
              <a:t>A = </a:t>
            </a:r>
            <a:r>
              <a:rPr lang="en-US" sz="2200" dirty="0" smtClean="0">
                <a:solidFill>
                  <a:schemeClr val="tx1"/>
                </a:solidFill>
              </a:rPr>
              <a:t>0.54, B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0.45, C </a:t>
            </a:r>
            <a:r>
              <a:rPr lang="en-US" sz="2200" dirty="0">
                <a:solidFill>
                  <a:schemeClr val="tx1"/>
                </a:solidFill>
              </a:rPr>
              <a:t>= </a:t>
            </a:r>
            <a:r>
              <a:rPr lang="en-US" sz="2200" dirty="0" smtClean="0">
                <a:solidFill>
                  <a:schemeClr val="tx1"/>
                </a:solidFill>
              </a:rPr>
              <a:t>0.59, D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0.81, E </a:t>
            </a:r>
            <a:r>
              <a:rPr lang="en-US" sz="2200" dirty="0">
                <a:solidFill>
                  <a:schemeClr val="tx1"/>
                </a:solidFill>
              </a:rPr>
              <a:t>= </a:t>
            </a:r>
            <a:r>
              <a:rPr lang="en-US" sz="2200" dirty="0" smtClean="0">
                <a:solidFill>
                  <a:schemeClr val="tx1"/>
                </a:solidFill>
              </a:rPr>
              <a:t>0.58, F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0.36, G </a:t>
            </a:r>
            <a:r>
              <a:rPr lang="en-US" sz="2200" dirty="0">
                <a:solidFill>
                  <a:schemeClr val="tx1"/>
                </a:solidFill>
              </a:rPr>
              <a:t>= </a:t>
            </a:r>
            <a:r>
              <a:rPr lang="en-US" sz="2200" dirty="0" smtClean="0">
                <a:solidFill>
                  <a:schemeClr val="tx1"/>
                </a:solidFill>
              </a:rPr>
              <a:t>0.93,</a:t>
            </a:r>
            <a:br>
              <a:rPr lang="en-US" sz="2200" dirty="0" smtClean="0">
                <a:solidFill>
                  <a:schemeClr val="tx1"/>
                </a:solidFill>
              </a:rPr>
            </a:br>
            <a:r>
              <a:rPr lang="en-US" sz="2200" dirty="0" smtClean="0">
                <a:solidFill>
                  <a:schemeClr val="tx1"/>
                </a:solidFill>
              </a:rPr>
              <a:t>H </a:t>
            </a:r>
            <a:r>
              <a:rPr lang="en-US" sz="2200" dirty="0">
                <a:solidFill>
                  <a:schemeClr val="tx1"/>
                </a:solidFill>
              </a:rPr>
              <a:t>= </a:t>
            </a:r>
            <a:r>
              <a:rPr lang="en-US" sz="2200" dirty="0" smtClean="0">
                <a:solidFill>
                  <a:schemeClr val="tx1"/>
                </a:solidFill>
                <a:latin typeface="Calibri" panose="020F0502020204030204" pitchFamily="34" charset="0"/>
                <a:cs typeface="Calibri" panose="020F0502020204030204" pitchFamily="34" charset="0"/>
              </a:rPr>
              <a:t>−</a:t>
            </a:r>
            <a:r>
              <a:rPr lang="en-US" sz="2200" dirty="0" smtClean="0">
                <a:solidFill>
                  <a:schemeClr val="tx1"/>
                </a:solidFill>
              </a:rPr>
              <a:t>1.3</a:t>
            </a:r>
            <a:endParaRPr lang="en-US" sz="2200" dirty="0">
              <a:solidFill>
                <a:schemeClr val="tx1"/>
              </a:solidFill>
            </a:endParaRP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71921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Actual, Fitted, and Forecast Figure 6.7</a:t>
            </a:r>
            <a:r>
              <a:rPr lang="en-US" sz="2800" dirty="0" smtClean="0"/>
              <a:t> - Appendix</a:t>
            </a:r>
            <a:endParaRPr lang="en-US" sz="2800" dirty="0"/>
          </a:p>
        </p:txBody>
      </p:sp>
      <p:sp>
        <p:nvSpPr>
          <p:cNvPr id="3" name="Content Placeholder 2"/>
          <p:cNvSpPr>
            <a:spLocks noGrp="1"/>
          </p:cNvSpPr>
          <p:nvPr>
            <p:ph idx="1"/>
          </p:nvPr>
        </p:nvSpPr>
        <p:spPr/>
        <p:txBody>
          <a:bodyPr/>
          <a:lstStyle/>
          <a:p>
            <a:r>
              <a:rPr lang="en-US" sz="2400" dirty="0">
                <a:solidFill>
                  <a:schemeClr val="tx1"/>
                </a:solidFill>
              </a:rPr>
              <a:t>The forecast continues the variation and is fairly horizontal.</a:t>
            </a:r>
          </a:p>
        </p:txBody>
      </p:sp>
      <p:sp>
        <p:nvSpPr>
          <p:cNvPr id="4" name="Text Placeholder 3"/>
          <p:cNvSpPr>
            <a:spLocks noGrp="1"/>
          </p:cNvSpPr>
          <p:nvPr>
            <p:ph type="body" sz="quarter" idx="10"/>
          </p:nvPr>
        </p:nvSpPr>
        <p:spPr/>
        <p:txBody>
          <a:bodyPr/>
          <a:lstStyle/>
          <a:p>
            <a:r>
              <a:rPr lang="en-US" dirty="0">
                <a:hlinkClick r:id="rId2" action="ppaction://hlinksldjump"/>
              </a:rPr>
              <a:t>Jump to the </a:t>
            </a:r>
            <a:r>
              <a:rPr lang="en-US" dirty="0" smtClean="0">
                <a:hlinkClick r:id="rId2" action="ppaction://hlinksldjump"/>
              </a:rPr>
              <a:t>image</a:t>
            </a:r>
            <a:endParaRPr lang="en-US" dirty="0"/>
          </a:p>
        </p:txBody>
      </p:sp>
    </p:spTree>
    <p:extLst>
      <p:ext uri="{BB962C8B-B14F-4D97-AF65-F5344CB8AC3E}">
        <p14:creationId xmlns:p14="http://schemas.microsoft.com/office/powerpoint/2010/main" val="2699584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Time Series Decomposition</a:t>
            </a:r>
            <a:r>
              <a:rPr lang="en-US" sz="1500" dirty="0"/>
              <a:t> </a:t>
            </a:r>
            <a:r>
              <a:rPr lang="en-US" sz="1500" dirty="0" smtClean="0"/>
              <a:t>2</a:t>
            </a:r>
            <a:endParaRPr lang="en-US" dirty="0"/>
          </a:p>
        </p:txBody>
      </p:sp>
      <p:sp>
        <p:nvSpPr>
          <p:cNvPr id="9" name="Content Placeholder 2"/>
          <p:cNvSpPr>
            <a:spLocks noGrp="1"/>
          </p:cNvSpPr>
          <p:nvPr>
            <p:ph idx="1"/>
          </p:nvPr>
        </p:nvSpPr>
        <p:spPr/>
        <p:txBody>
          <a:bodyPr/>
          <a:lstStyle/>
          <a:p>
            <a:pPr>
              <a:spcBef>
                <a:spcPts val="600"/>
              </a:spcBef>
            </a:pPr>
            <a:r>
              <a:rPr lang="en-US" dirty="0">
                <a:solidFill>
                  <a:schemeClr val="tx1"/>
                </a:solidFill>
              </a:rPr>
              <a:t>For example:</a:t>
            </a:r>
          </a:p>
          <a:p>
            <a:pPr>
              <a:spcBef>
                <a:spcPts val="600"/>
              </a:spcBef>
            </a:pPr>
            <a:r>
              <a:rPr lang="en-US" dirty="0">
                <a:solidFill>
                  <a:schemeClr val="tx1"/>
                </a:solidFill>
              </a:rPr>
              <a:t>The value of a company's sales could be viewed as:</a:t>
            </a:r>
          </a:p>
          <a:p>
            <a:pPr>
              <a:spcBef>
                <a:spcPts val="600"/>
              </a:spcBef>
            </a:pPr>
            <a:r>
              <a:rPr lang="en-US" dirty="0">
                <a:solidFill>
                  <a:schemeClr val="tx1"/>
                </a:solidFill>
              </a:rPr>
              <a:t>     Y  = T • S • C </a:t>
            </a:r>
            <a:r>
              <a:rPr lang="en-US" dirty="0" smtClean="0">
                <a:solidFill>
                  <a:schemeClr val="tx1"/>
                </a:solidFill>
              </a:rPr>
              <a:t>		where</a:t>
            </a:r>
            <a:endParaRPr lang="en-US" dirty="0">
              <a:solidFill>
                <a:schemeClr val="tx1"/>
              </a:solidFill>
            </a:endParaRPr>
          </a:p>
          <a:p>
            <a:pPr>
              <a:spcBef>
                <a:spcPts val="1800"/>
              </a:spcBef>
            </a:pPr>
            <a:r>
              <a:rPr lang="en-US" sz="2400" dirty="0">
                <a:solidFill>
                  <a:schemeClr val="tx1"/>
                </a:solidFill>
              </a:rPr>
              <a:t>Y= sales</a:t>
            </a:r>
          </a:p>
          <a:p>
            <a:pPr>
              <a:spcBef>
                <a:spcPts val="600"/>
              </a:spcBef>
            </a:pPr>
            <a:r>
              <a:rPr lang="en-US" sz="2400" dirty="0">
                <a:solidFill>
                  <a:schemeClr val="tx1"/>
                </a:solidFill>
              </a:rPr>
              <a:t>T= trend</a:t>
            </a:r>
          </a:p>
          <a:p>
            <a:pPr>
              <a:spcBef>
                <a:spcPts val="600"/>
              </a:spcBef>
            </a:pPr>
            <a:r>
              <a:rPr lang="en-US" sz="2400" dirty="0">
                <a:solidFill>
                  <a:schemeClr val="tx1"/>
                </a:solidFill>
              </a:rPr>
              <a:t>S= seasonal variation (a number slightly larger or smaller than 1)</a:t>
            </a:r>
          </a:p>
          <a:p>
            <a:pPr>
              <a:spcBef>
                <a:spcPts val="600"/>
              </a:spcBef>
            </a:pPr>
            <a:r>
              <a:rPr lang="en-US" sz="2400" dirty="0">
                <a:solidFill>
                  <a:schemeClr val="tx1"/>
                </a:solidFill>
              </a:rPr>
              <a:t>C= cyclical variation (a number slightly larger or smaller than 1</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16103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Decomposing a </a:t>
            </a:r>
            <a:r>
              <a:rPr lang="en-US" dirty="0" smtClean="0"/>
              <a:t>Series</a:t>
            </a:r>
            <a:r>
              <a:rPr lang="en-US" sz="1500" dirty="0"/>
              <a:t> 1</a:t>
            </a:r>
            <a:endParaRPr lang="en-US" dirty="0"/>
          </a:p>
        </p:txBody>
      </p:sp>
      <p:sp>
        <p:nvSpPr>
          <p:cNvPr id="9" name="Content Placeholder 2"/>
          <p:cNvSpPr>
            <a:spLocks noGrp="1"/>
          </p:cNvSpPr>
          <p:nvPr>
            <p:ph idx="1"/>
          </p:nvPr>
        </p:nvSpPr>
        <p:spPr/>
        <p:txBody>
          <a:bodyPr/>
          <a:lstStyle/>
          <a:p>
            <a:r>
              <a:rPr lang="en-US" sz="3200" b="1" dirty="0">
                <a:solidFill>
                  <a:srgbClr val="B60000"/>
                </a:solidFill>
              </a:rPr>
              <a:t>Trend:</a:t>
            </a:r>
            <a:r>
              <a:rPr lang="en-US" sz="3200" dirty="0">
                <a:solidFill>
                  <a:srgbClr val="B60000"/>
                </a:solidFill>
              </a:rPr>
              <a:t> </a:t>
            </a:r>
            <a:r>
              <a:rPr lang="en-US" sz="3200" i="1" dirty="0" smtClean="0">
                <a:solidFill>
                  <a:schemeClr val="tx1"/>
                </a:solidFill>
              </a:rPr>
              <a:t>a </a:t>
            </a:r>
            <a:r>
              <a:rPr lang="en-US" sz="3200" i="1" dirty="0">
                <a:solidFill>
                  <a:schemeClr val="tx1"/>
                </a:solidFill>
              </a:rPr>
              <a:t>trend is a relatively smooth long-term movement of a time series.</a:t>
            </a:r>
          </a:p>
          <a:p>
            <a:r>
              <a:rPr lang="en-US" sz="3200" b="1" dirty="0">
                <a:solidFill>
                  <a:srgbClr val="B60000"/>
                </a:solidFill>
              </a:rPr>
              <a:t>Seasonal variation:</a:t>
            </a:r>
            <a:r>
              <a:rPr lang="en-US" sz="3200" dirty="0">
                <a:solidFill>
                  <a:srgbClr val="B60000"/>
                </a:solidFill>
              </a:rPr>
              <a:t> </a:t>
            </a:r>
            <a:r>
              <a:rPr lang="en-US" sz="3200" i="1" dirty="0" smtClean="0">
                <a:solidFill>
                  <a:schemeClr val="tx1"/>
                </a:solidFill>
              </a:rPr>
              <a:t>In </a:t>
            </a:r>
            <a:r>
              <a:rPr lang="en-US" sz="3200" i="1" dirty="0">
                <a:solidFill>
                  <a:schemeClr val="tx1"/>
                </a:solidFill>
              </a:rPr>
              <a:t>a particular month, the value of an economic variable is likely to differ from what would be expected on the basis of its trend, because of seasonal factors.</a:t>
            </a:r>
          </a:p>
        </p:txBody>
      </p:sp>
    </p:spTree>
    <p:extLst>
      <p:ext uri="{BB962C8B-B14F-4D97-AF65-F5344CB8AC3E}">
        <p14:creationId xmlns:p14="http://schemas.microsoft.com/office/powerpoint/2010/main" val="101825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Decomposing a </a:t>
            </a:r>
            <a:r>
              <a:rPr lang="en-US" dirty="0" smtClean="0"/>
              <a:t>Series</a:t>
            </a:r>
            <a:r>
              <a:rPr lang="en-US" sz="1500" dirty="0"/>
              <a:t> </a:t>
            </a:r>
            <a:r>
              <a:rPr lang="en-US" sz="1500" dirty="0" smtClean="0"/>
              <a:t>2</a:t>
            </a:r>
            <a:endParaRPr lang="en-US" dirty="0"/>
          </a:p>
        </p:txBody>
      </p:sp>
      <p:sp>
        <p:nvSpPr>
          <p:cNvPr id="9" name="Content Placeholder 2"/>
          <p:cNvSpPr>
            <a:spLocks noGrp="1"/>
          </p:cNvSpPr>
          <p:nvPr>
            <p:ph idx="1"/>
          </p:nvPr>
        </p:nvSpPr>
        <p:spPr/>
        <p:txBody>
          <a:bodyPr/>
          <a:lstStyle/>
          <a:p>
            <a:r>
              <a:rPr lang="en-US" sz="3200" b="1" dirty="0">
                <a:solidFill>
                  <a:srgbClr val="B60000"/>
                </a:solidFill>
              </a:rPr>
              <a:t>Cyclical variation:  </a:t>
            </a:r>
            <a:r>
              <a:rPr lang="en-US" sz="3200" i="1" dirty="0">
                <a:solidFill>
                  <a:schemeClr val="tx1"/>
                </a:solidFill>
              </a:rPr>
              <a:t>another reason why an economic variable may differ from its trend value is that it may be influenced by the so-called business cycle.</a:t>
            </a:r>
          </a:p>
        </p:txBody>
      </p:sp>
    </p:spTree>
    <p:extLst>
      <p:ext uri="{BB962C8B-B14F-4D97-AF65-F5344CB8AC3E}">
        <p14:creationId xmlns:p14="http://schemas.microsoft.com/office/powerpoint/2010/main" val="313779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Figure 6.1 Private Housing </a:t>
            </a:r>
            <a:r>
              <a:rPr lang="en-US" dirty="0" smtClean="0"/>
              <a:t>Starts</a:t>
            </a:r>
            <a:endParaRPr lang="en-US" dirty="0"/>
          </a:p>
        </p:txBody>
      </p:sp>
      <p:pic>
        <p:nvPicPr>
          <p:cNvPr id="41986" name="Picture 2" descr="Time plot showing the private housing starts in thousands of units from February 19 59 to August 20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122" y="1691490"/>
            <a:ext cx="9144000" cy="4142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a:spLocks noGrp="1"/>
          </p:cNvSpPr>
          <p:nvPr>
            <p:ph type="body" sz="quarter" idx="10"/>
          </p:nvPr>
        </p:nvSpPr>
        <p:spPr>
          <a:xfrm>
            <a:off x="3838824" y="6400799"/>
            <a:ext cx="2714625" cy="274320"/>
          </a:xfrm>
        </p:spPr>
        <p:txBody>
          <a:bodyPr/>
          <a:lstStyle/>
          <a:p>
            <a:r>
              <a:rPr lang="en-US" dirty="0">
                <a:hlinkClick r:id="rId4" action="ppaction://hlinksldjump"/>
              </a:rPr>
              <a:t>Jump to long </a:t>
            </a:r>
            <a:r>
              <a:rPr lang="en-US" dirty="0" smtClean="0">
                <a:hlinkClick r:id="rId4" action="ppaction://hlinksldjump"/>
              </a:rPr>
              <a:t>description</a:t>
            </a:r>
            <a:endParaRPr lang="en-US" dirty="0"/>
          </a:p>
        </p:txBody>
      </p:sp>
    </p:spTree>
    <p:extLst>
      <p:ext uri="{BB962C8B-B14F-4D97-AF65-F5344CB8AC3E}">
        <p14:creationId xmlns:p14="http://schemas.microsoft.com/office/powerpoint/2010/main" val="1726956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err="1"/>
              <a:t>Deseasonalizing</a:t>
            </a:r>
            <a:r>
              <a:rPr lang="en-US" dirty="0"/>
              <a:t> the Data</a:t>
            </a:r>
          </a:p>
        </p:txBody>
      </p:sp>
      <p:sp>
        <p:nvSpPr>
          <p:cNvPr id="2" name="Content Placeholder 2"/>
          <p:cNvSpPr>
            <a:spLocks noGrp="1"/>
          </p:cNvSpPr>
          <p:nvPr>
            <p:ph idx="1"/>
          </p:nvPr>
        </p:nvSpPr>
        <p:spPr>
          <a:xfrm>
            <a:off x="624136" y="1665288"/>
            <a:ext cx="9144000" cy="548640"/>
          </a:xfrm>
        </p:spPr>
        <p:txBody>
          <a:bodyPr/>
          <a:lstStyle/>
          <a:p>
            <a:r>
              <a:rPr lang="en-US" dirty="0">
                <a:solidFill>
                  <a:schemeClr val="tx1"/>
                </a:solidFill>
              </a:rPr>
              <a:t>For Quarterly Values</a:t>
            </a:r>
            <a:r>
              <a:rPr lang="en-US" dirty="0" smtClean="0">
                <a:solidFill>
                  <a:schemeClr val="tx1"/>
                </a:solidFill>
              </a:rPr>
              <a:t>:</a:t>
            </a:r>
            <a:endParaRPr lang="en-US"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638168534"/>
              </p:ext>
            </p:extLst>
          </p:nvPr>
        </p:nvGraphicFramePr>
        <p:xfrm>
          <a:off x="1201074" y="2437043"/>
          <a:ext cx="5786437" cy="612775"/>
        </p:xfrm>
        <a:graphic>
          <a:graphicData uri="http://schemas.openxmlformats.org/presentationml/2006/ole">
            <mc:AlternateContent xmlns:mc="http://schemas.openxmlformats.org/markup-compatibility/2006">
              <mc:Choice xmlns:v="urn:schemas-microsoft-com:vml" Requires="v">
                <p:oleObj spid="_x0000_s43076" name="Equation" r:id="rId4" imgW="1905000" imgH="203200" progId="Equation.DSMT4">
                  <p:embed/>
                </p:oleObj>
              </mc:Choice>
              <mc:Fallback>
                <p:oleObj name="Equation" r:id="rId4" imgW="1905000" imgH="2032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074" y="2437043"/>
                        <a:ext cx="5786437" cy="612775"/>
                      </a:xfrm>
                      <a:prstGeom prst="rect">
                        <a:avLst/>
                      </a:prstGeom>
                      <a:solidFill>
                        <a:schemeClr val="bg1"/>
                      </a:solidFill>
                      <a:ln w="12700">
                        <a:solidFill>
                          <a:srgbClr val="000000"/>
                        </a:solidFill>
                        <a:miter lim="800000"/>
                        <a:headEnd/>
                        <a:tailEnd/>
                      </a:ln>
                      <a:effectLst>
                        <a:outerShdw dist="107763" dir="2700000" algn="ctr" rotWithShape="0">
                          <a:srgbClr val="000000"/>
                        </a:outerShdw>
                      </a:effectLst>
                    </p:spPr>
                  </p:pic>
                </p:oleObj>
              </mc:Fallback>
            </mc:AlternateContent>
          </a:graphicData>
        </a:graphic>
      </p:graphicFrame>
      <p:sp>
        <p:nvSpPr>
          <p:cNvPr id="4" name="Content Placeholder 4"/>
          <p:cNvSpPr>
            <a:spLocks noGrp="1"/>
          </p:cNvSpPr>
          <p:nvPr>
            <p:ph idx="10"/>
          </p:nvPr>
        </p:nvSpPr>
        <p:spPr>
          <a:xfrm>
            <a:off x="624136" y="4006532"/>
            <a:ext cx="9144000" cy="548640"/>
          </a:xfrm>
        </p:spPr>
        <p:txBody>
          <a:bodyPr/>
          <a:lstStyle/>
          <a:p>
            <a:r>
              <a:rPr lang="en-US" dirty="0">
                <a:solidFill>
                  <a:schemeClr val="tx1"/>
                </a:solidFill>
              </a:rPr>
              <a:t>For Monthly Values</a:t>
            </a:r>
            <a:r>
              <a:rPr lang="en-US" dirty="0" smtClean="0">
                <a:solidFill>
                  <a:schemeClr val="tx1"/>
                </a:solidFill>
              </a:rPr>
              <a:t>:</a:t>
            </a:r>
            <a:endParaRPr lang="en-US" dirty="0">
              <a:solidFill>
                <a:schemeClr val="tx1"/>
              </a:solidFill>
            </a:endParaRPr>
          </a:p>
        </p:txBody>
      </p:sp>
      <p:graphicFrame>
        <p:nvGraphicFramePr>
          <p:cNvPr id="10" name="Object 5"/>
          <p:cNvGraphicFramePr>
            <a:graphicFrameLocks noChangeAspect="1"/>
          </p:cNvGraphicFramePr>
          <p:nvPr>
            <p:extLst>
              <p:ext uri="{D42A27DB-BD31-4B8C-83A1-F6EECF244321}">
                <p14:modId xmlns:p14="http://schemas.microsoft.com/office/powerpoint/2010/main" val="316997045"/>
              </p:ext>
            </p:extLst>
          </p:nvPr>
        </p:nvGraphicFramePr>
        <p:xfrm>
          <a:off x="1201074" y="4752065"/>
          <a:ext cx="8043863" cy="614363"/>
        </p:xfrm>
        <a:graphic>
          <a:graphicData uri="http://schemas.openxmlformats.org/presentationml/2006/ole">
            <mc:AlternateContent xmlns:mc="http://schemas.openxmlformats.org/markup-compatibility/2006">
              <mc:Choice xmlns:v="urn:schemas-microsoft-com:vml" Requires="v">
                <p:oleObj spid="_x0000_s43077" name="Equation" r:id="rId6" imgW="2641600" imgH="203200" progId="Equation.COEE2">
                  <p:embed/>
                </p:oleObj>
              </mc:Choice>
              <mc:Fallback>
                <p:oleObj name="Equation" r:id="rId6" imgW="2641600" imgH="203200" progId="Equation.COEE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1074" y="4752065"/>
                        <a:ext cx="8043863" cy="614363"/>
                      </a:xfrm>
                      <a:prstGeom prst="rect">
                        <a:avLst/>
                      </a:prstGeom>
                      <a:solidFill>
                        <a:schemeClr val="bg1"/>
                      </a:solidFill>
                      <a:ln w="12700">
                        <a:solidFill>
                          <a:srgbClr val="000000"/>
                        </a:solidFill>
                        <a:miter lim="800000"/>
                        <a:headEnd/>
                        <a:tailEnd/>
                      </a:ln>
                      <a:effectLst>
                        <a:outerShdw dist="107763" dir="2700000" algn="ctr" rotWithShape="0">
                          <a:srgbClr val="000000"/>
                        </a:outerShdw>
                      </a:effectLst>
                    </p:spPr>
                  </p:pic>
                </p:oleObj>
              </mc:Fallback>
            </mc:AlternateContent>
          </a:graphicData>
        </a:graphic>
      </p:graphicFrame>
    </p:spTree>
    <p:extLst>
      <p:ext uri="{BB962C8B-B14F-4D97-AF65-F5344CB8AC3E}">
        <p14:creationId xmlns:p14="http://schemas.microsoft.com/office/powerpoint/2010/main" val="51163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err="1"/>
              <a:t>Deseasonalizing</a:t>
            </a:r>
            <a:r>
              <a:rPr lang="en-US" dirty="0"/>
              <a:t> the Data (step 2)</a:t>
            </a:r>
          </a:p>
        </p:txBody>
      </p:sp>
      <p:sp>
        <p:nvSpPr>
          <p:cNvPr id="2" name="Content Placeholder 2"/>
          <p:cNvSpPr>
            <a:spLocks noGrp="1"/>
          </p:cNvSpPr>
          <p:nvPr>
            <p:ph idx="1"/>
          </p:nvPr>
        </p:nvSpPr>
        <p:spPr>
          <a:xfrm>
            <a:off x="624136" y="1665288"/>
            <a:ext cx="9144000" cy="1005840"/>
          </a:xfrm>
        </p:spPr>
        <p:txBody>
          <a:bodyPr/>
          <a:lstStyle/>
          <a:p>
            <a:r>
              <a:rPr lang="en-US" dirty="0">
                <a:solidFill>
                  <a:schemeClr val="tx1"/>
                </a:solidFill>
              </a:rPr>
              <a:t>Because the moving averages are not really centered in the middle of the year:</a:t>
            </a:r>
          </a:p>
        </p:txBody>
      </p:sp>
      <p:graphicFrame>
        <p:nvGraphicFramePr>
          <p:cNvPr id="5" name="Object 3"/>
          <p:cNvGraphicFramePr>
            <a:graphicFrameLocks noChangeAspect="1"/>
          </p:cNvGraphicFramePr>
          <p:nvPr>
            <p:extLst>
              <p:ext uri="{D42A27DB-BD31-4B8C-83A1-F6EECF244321}">
                <p14:modId xmlns:p14="http://schemas.microsoft.com/office/powerpoint/2010/main" val="682846849"/>
              </p:ext>
            </p:extLst>
          </p:nvPr>
        </p:nvGraphicFramePr>
        <p:xfrm>
          <a:off x="2592173" y="3189516"/>
          <a:ext cx="4954588" cy="614363"/>
        </p:xfrm>
        <a:graphic>
          <a:graphicData uri="http://schemas.openxmlformats.org/presentationml/2006/ole">
            <mc:AlternateContent xmlns:mc="http://schemas.openxmlformats.org/markup-compatibility/2006">
              <mc:Choice xmlns:v="urn:schemas-microsoft-com:vml" Requires="v">
                <p:oleObj spid="_x0000_s44066" name="Equation" r:id="rId4" imgW="1625600" imgH="203200" progId="Equation.COEE2">
                  <p:embed/>
                </p:oleObj>
              </mc:Choice>
              <mc:Fallback>
                <p:oleObj name="Equation" r:id="rId4" imgW="1625600" imgH="203200" progId="Equation.COEE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173" y="3189516"/>
                        <a:ext cx="4954588" cy="614363"/>
                      </a:xfrm>
                      <a:prstGeom prst="rect">
                        <a:avLst/>
                      </a:prstGeom>
                      <a:solidFill>
                        <a:schemeClr val="bg1"/>
                      </a:solidFill>
                      <a:ln w="12700">
                        <a:solidFill>
                          <a:srgbClr val="000000"/>
                        </a:solidFill>
                        <a:miter lim="800000"/>
                        <a:headEnd/>
                        <a:tailEnd/>
                      </a:ln>
                      <a:effectLst>
                        <a:outerShdw dist="107763" dir="2700000" algn="ctr" rotWithShape="0">
                          <a:srgbClr val="000000"/>
                        </a:outerShdw>
                      </a:effectLst>
                    </p:spPr>
                  </p:pic>
                </p:oleObj>
              </mc:Fallback>
            </mc:AlternateContent>
          </a:graphicData>
        </a:graphic>
      </p:graphicFrame>
      <p:sp>
        <p:nvSpPr>
          <p:cNvPr id="4" name="Content Placeholder 4"/>
          <p:cNvSpPr>
            <a:spLocks noGrp="1"/>
          </p:cNvSpPr>
          <p:nvPr>
            <p:ph idx="10"/>
          </p:nvPr>
        </p:nvSpPr>
        <p:spPr>
          <a:xfrm>
            <a:off x="624136" y="4456466"/>
            <a:ext cx="9144000" cy="1392782"/>
          </a:xfrm>
        </p:spPr>
        <p:txBody>
          <a:bodyPr/>
          <a:lstStyle/>
          <a:p>
            <a:r>
              <a:rPr lang="en-US" dirty="0">
                <a:solidFill>
                  <a:schemeClr val="tx1"/>
                </a:solidFill>
              </a:rPr>
              <a:t>The centered moving averages represent the </a:t>
            </a:r>
            <a:r>
              <a:rPr lang="en-US" dirty="0" err="1">
                <a:solidFill>
                  <a:schemeClr val="tx1"/>
                </a:solidFill>
              </a:rPr>
              <a:t>deseasonalized</a:t>
            </a:r>
            <a:r>
              <a:rPr lang="en-US" dirty="0">
                <a:solidFill>
                  <a:schemeClr val="tx1"/>
                </a:solidFill>
              </a:rPr>
              <a:t> data (i.e., seasonal variations have been removed through an averaging process).</a:t>
            </a:r>
          </a:p>
        </p:txBody>
      </p:sp>
    </p:spTree>
    <p:extLst>
      <p:ext uri="{BB962C8B-B14F-4D97-AF65-F5344CB8AC3E}">
        <p14:creationId xmlns:p14="http://schemas.microsoft.com/office/powerpoint/2010/main" val="1966636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85">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466032"/>
      </a:hlink>
      <a:folHlink>
        <a:srgbClr val="46603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1869</TotalTime>
  <Words>1581</Words>
  <Application>Microsoft Office PowerPoint</Application>
  <PresentationFormat>Widescreen</PresentationFormat>
  <Paragraphs>366</Paragraphs>
  <Slides>38</Slides>
  <Notes>30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Trebuchet MS</vt:lpstr>
      <vt:lpstr>Wingdings 3</vt:lpstr>
      <vt:lpstr>Facet</vt:lpstr>
      <vt:lpstr>Equation</vt:lpstr>
      <vt:lpstr>Chapter 6</vt:lpstr>
      <vt:lpstr>Explanatory Models 2. Time-Series Decomposition(Chapter 6)</vt:lpstr>
      <vt:lpstr>Time Series Decomposition 1</vt:lpstr>
      <vt:lpstr>Time Series Decomposition 2</vt:lpstr>
      <vt:lpstr>Decomposing a Series 1</vt:lpstr>
      <vt:lpstr>Decomposing a Series 2</vt:lpstr>
      <vt:lpstr>Figure 6.1 Private Housing Starts</vt:lpstr>
      <vt:lpstr>Deseasonalizing the Data</vt:lpstr>
      <vt:lpstr>Deseasonalizing the Data (step 2)</vt:lpstr>
      <vt:lpstr>Deseasonalizing 1</vt:lpstr>
      <vt:lpstr>Deseasonalizing 2</vt:lpstr>
      <vt:lpstr>Figure 6.2 PHS and PHS Deseasonalized</vt:lpstr>
      <vt:lpstr>Calculate the Seasonal Factor</vt:lpstr>
      <vt:lpstr>Seasonal Indeces</vt:lpstr>
      <vt:lpstr>Calculating the Long Term Trend</vt:lpstr>
      <vt:lpstr>The Long Term Trend</vt:lpstr>
      <vt:lpstr>Measuring the Cyclical Component</vt:lpstr>
      <vt:lpstr>Figure 6.4 The General Business Cycle</vt:lpstr>
      <vt:lpstr>Business Cycle Indicators 1</vt:lpstr>
      <vt:lpstr>Business Cycle Indicators 2</vt:lpstr>
      <vt:lpstr>Components of the Composite Leading Index</vt:lpstr>
      <vt:lpstr>Components of the Coincident Index</vt:lpstr>
      <vt:lpstr>Components of the Lagging Index</vt:lpstr>
      <vt:lpstr>Coincident Economic Index Figure 6.5</vt:lpstr>
      <vt:lpstr>Lagging Economic Index Figure 6.5</vt:lpstr>
      <vt:lpstr>Leading Economic Index Figure 6.5</vt:lpstr>
      <vt:lpstr>Figure 6.6A and 6.6B</vt:lpstr>
      <vt:lpstr>The Components Estimated</vt:lpstr>
      <vt:lpstr>Actual, Fitted, and Forecast Figure 6.7</vt:lpstr>
      <vt:lpstr>Table 6.5 PHS Time Series Decomposition</vt:lpstr>
      <vt:lpstr>Appendix of Image Long Descriptions</vt:lpstr>
      <vt:lpstr>Figure 6.1 Private Housing Starts - Appendix</vt:lpstr>
      <vt:lpstr>Deseasonalizing 1 - Appendix</vt:lpstr>
      <vt:lpstr>Figure 6.2 PHS and PHS Deseasonalized - Appendix</vt:lpstr>
      <vt:lpstr>Figure 6.4 The General Business Cycle - Appendix</vt:lpstr>
      <vt:lpstr>Coincident Economic Index Figure 6.5 - Appendix</vt:lpstr>
      <vt:lpstr>Figure 6.6A and 6.6B - Appendix</vt:lpstr>
      <vt:lpstr>Actual, Fitted, and Forecast Figure 6.7 - Appendix</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Keating</dc:creator>
  <cp:lastModifiedBy>Mohamed Osman</cp:lastModifiedBy>
  <cp:revision>265</cp:revision>
  <dcterms:created xsi:type="dcterms:W3CDTF">2017-10-17T15:12:04Z</dcterms:created>
  <dcterms:modified xsi:type="dcterms:W3CDTF">2019-08-29T08:43:03Z</dcterms:modified>
</cp:coreProperties>
</file>