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6"/>
  </p:handoutMasterIdLst>
  <p:sldIdLst>
    <p:sldId id="268" r:id="rId5"/>
  </p:sldIdLst>
  <p:sldSz cx="42062400" cy="31324550"/>
  <p:notesSz cx="9710738" cy="6858000"/>
  <p:defaultTextStyle>
    <a:defPPr>
      <a:defRPr lang="en-US"/>
    </a:defPPr>
    <a:lvl1pPr algn="l" rtl="0" fontAlgn="base">
      <a:spcBef>
        <a:spcPct val="0"/>
      </a:spcBef>
      <a:spcAft>
        <a:spcPct val="0"/>
      </a:spcAft>
      <a:defRPr sz="8200" kern="1200">
        <a:solidFill>
          <a:schemeClr val="tx1"/>
        </a:solidFill>
        <a:latin typeface="Arial" pitchFamily="34" charset="0"/>
        <a:ea typeface="+mn-ea"/>
        <a:cs typeface="+mn-cs"/>
      </a:defRPr>
    </a:lvl1pPr>
    <a:lvl2pPr marL="457200" algn="l" rtl="0" fontAlgn="base">
      <a:spcBef>
        <a:spcPct val="0"/>
      </a:spcBef>
      <a:spcAft>
        <a:spcPct val="0"/>
      </a:spcAft>
      <a:defRPr sz="8200" kern="1200">
        <a:solidFill>
          <a:schemeClr val="tx1"/>
        </a:solidFill>
        <a:latin typeface="Arial" pitchFamily="34" charset="0"/>
        <a:ea typeface="+mn-ea"/>
        <a:cs typeface="+mn-cs"/>
      </a:defRPr>
    </a:lvl2pPr>
    <a:lvl3pPr marL="914400" algn="l" rtl="0" fontAlgn="base">
      <a:spcBef>
        <a:spcPct val="0"/>
      </a:spcBef>
      <a:spcAft>
        <a:spcPct val="0"/>
      </a:spcAft>
      <a:defRPr sz="8200" kern="1200">
        <a:solidFill>
          <a:schemeClr val="tx1"/>
        </a:solidFill>
        <a:latin typeface="Arial" pitchFamily="34" charset="0"/>
        <a:ea typeface="+mn-ea"/>
        <a:cs typeface="+mn-cs"/>
      </a:defRPr>
    </a:lvl3pPr>
    <a:lvl4pPr marL="1371600" algn="l" rtl="0" fontAlgn="base">
      <a:spcBef>
        <a:spcPct val="0"/>
      </a:spcBef>
      <a:spcAft>
        <a:spcPct val="0"/>
      </a:spcAft>
      <a:defRPr sz="8200" kern="1200">
        <a:solidFill>
          <a:schemeClr val="tx1"/>
        </a:solidFill>
        <a:latin typeface="Arial" pitchFamily="34" charset="0"/>
        <a:ea typeface="+mn-ea"/>
        <a:cs typeface="+mn-cs"/>
      </a:defRPr>
    </a:lvl4pPr>
    <a:lvl5pPr marL="1828800" algn="l" rtl="0" fontAlgn="base">
      <a:spcBef>
        <a:spcPct val="0"/>
      </a:spcBef>
      <a:spcAft>
        <a:spcPct val="0"/>
      </a:spcAft>
      <a:defRPr sz="8200" kern="1200">
        <a:solidFill>
          <a:schemeClr val="tx1"/>
        </a:solidFill>
        <a:latin typeface="Arial" pitchFamily="34" charset="0"/>
        <a:ea typeface="+mn-ea"/>
        <a:cs typeface="+mn-cs"/>
      </a:defRPr>
    </a:lvl5pPr>
    <a:lvl6pPr marL="2286000" algn="r" defTabSz="914400" rtl="1" eaLnBrk="1" latinLnBrk="0" hangingPunct="1">
      <a:defRPr sz="8200" kern="1200">
        <a:solidFill>
          <a:schemeClr val="tx1"/>
        </a:solidFill>
        <a:latin typeface="Arial" pitchFamily="34" charset="0"/>
        <a:ea typeface="+mn-ea"/>
        <a:cs typeface="+mn-cs"/>
      </a:defRPr>
    </a:lvl6pPr>
    <a:lvl7pPr marL="2743200" algn="r" defTabSz="914400" rtl="1" eaLnBrk="1" latinLnBrk="0" hangingPunct="1">
      <a:defRPr sz="8200" kern="1200">
        <a:solidFill>
          <a:schemeClr val="tx1"/>
        </a:solidFill>
        <a:latin typeface="Arial" pitchFamily="34" charset="0"/>
        <a:ea typeface="+mn-ea"/>
        <a:cs typeface="+mn-cs"/>
      </a:defRPr>
    </a:lvl7pPr>
    <a:lvl8pPr marL="3200400" algn="r" defTabSz="914400" rtl="1" eaLnBrk="1" latinLnBrk="0" hangingPunct="1">
      <a:defRPr sz="8200" kern="1200">
        <a:solidFill>
          <a:schemeClr val="tx1"/>
        </a:solidFill>
        <a:latin typeface="Arial" pitchFamily="34" charset="0"/>
        <a:ea typeface="+mn-ea"/>
        <a:cs typeface="+mn-cs"/>
      </a:defRPr>
    </a:lvl8pPr>
    <a:lvl9pPr marL="3657600" algn="r" defTabSz="914400" rtl="1" eaLnBrk="1" latinLnBrk="0" hangingPunct="1">
      <a:defRPr sz="82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5C1C49"/>
    <a:srgbClr val="CC0000"/>
    <a:srgbClr val="B83D00"/>
    <a:srgbClr val="713D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snapToObjects="1">
      <p:cViewPr>
        <p:scale>
          <a:sx n="30" d="100"/>
          <a:sy n="30" d="100"/>
        </p:scale>
        <p:origin x="-30" y="1236"/>
      </p:cViewPr>
      <p:guideLst>
        <p:guide orient="horz" pos="1845"/>
        <p:guide pos="1886"/>
        <p:guide pos="2535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C:\Users\master\Documents\&#1576;&#1581;&#1608;&#1579;&#1610;%20&#1582;&#1604;&#1589;%20&#1575;&#1606;&#1580;&#1586;%202011\ICCEC%20Holand%2018%20May%202011\&#1585;&#1580;&#1593;&#1606;&#1575;%20%20&#1604;&#1580;&#1583;&#1575;&#1608;&#1604;%20&#1578;&#1581;&#1604;&#1610;&#1604;%20&#1575;&#1603;&#1587;&#1604;%20%20&#1601;&#1581;&#1602;&#1602;&#1606;&#1575;%20&#1575;&#1588;&#1603;&#1575;&#1604;%20&#1604;&#1575;&#1576;&#1571;&#1587;%20&#1576;&#1607;&#1575;.xlsx" TargetMode="External"/><Relationship Id="rId1" Type="http://schemas.openxmlformats.org/officeDocument/2006/relationships/image" Target="../media/image9.jpeg"/></Relationships>
</file>

<file path=ppt/charts/_rels/chart2.xml.rels><?xml version="1.0" encoding="UTF-8" standalone="yes"?>
<Relationships xmlns="http://schemas.openxmlformats.org/package/2006/relationships"><Relationship Id="rId1" Type="http://schemas.openxmlformats.org/officeDocument/2006/relationships/oleObject" Target="file:///C:\Users\master\Documents\&#1576;&#1581;&#1608;&#1579;&#1610;%20&#1582;&#1604;&#1589;%20&#1575;&#1606;&#1580;&#1586;%202011\ICCEC%20Holand%2018%20May%202011\&#1585;&#1580;&#1593;&#1606;&#1575;%20%20&#1604;&#1580;&#1583;&#1575;&#1608;&#1604;%20&#1578;&#1581;&#1604;&#1610;&#1604;%20&#1575;&#1603;&#1587;&#1604;%20%20&#1601;&#1581;&#1602;&#1602;&#1606;&#1575;%20&#1575;&#1588;&#1603;&#1575;&#1604;%20&#1604;&#1575;&#1576;&#1571;&#1587;%20&#1576;&#1607;&#157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master\Documents\&#1576;&#1581;&#1608;&#1579;&#1610;%20&#1582;&#1604;&#1589;%20&#1575;&#1606;&#1580;&#1586;%202011\ICCEC%20Holand%2018%20May%202011\&#1585;&#1580;&#1593;&#1606;&#1575;%20%20&#1604;&#1580;&#1583;&#1575;&#1608;&#1604;%20&#1578;&#1581;&#1604;&#1610;&#1604;%20&#1575;&#1603;&#1587;&#1604;%20%20&#1601;&#1581;&#1602;&#1602;&#1606;&#1575;%20&#1575;&#1588;&#1603;&#1575;&#1604;%20&#1604;&#1575;&#1576;&#1571;&#1587;%20&#1576;&#1607;&#1575;.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master\Documents\&#1576;&#1581;&#1608;&#1579;&#1610;%20&#1582;&#1604;&#1589;%20&#1575;&#1606;&#1580;&#1586;%202011\ICCEC%20Holand%2018%20May%202011\&#1585;&#1580;&#1593;&#1606;&#1575;%20%20&#1604;&#1580;&#1583;&#1575;&#1608;&#1604;%20&#1578;&#1581;&#1604;&#1610;&#1604;%20&#1575;&#1603;&#1587;&#1604;%20%20&#1601;&#1581;&#1602;&#1602;&#1606;&#1575;%20&#1575;&#1588;&#1603;&#1575;&#1604;%20&#1604;&#1575;&#1576;&#1571;&#1587;%20&#1576;&#1607;&#1575;.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master\Documents\&#1576;&#1581;&#1608;&#1579;&#1610;%20&#1582;&#1604;&#1589;%20&#1575;&#1606;&#1580;&#1586;%202011\ICCEC%20Holand%2018%20May%202011\&#1585;&#1580;&#1593;&#1606;&#1575;%20%20&#1604;&#1580;&#1583;&#1575;&#1608;&#1604;%20&#1578;&#1581;&#1604;&#1610;&#1604;%20&#1575;&#1603;&#1587;&#1604;%20%20&#1601;&#1581;&#1602;&#1602;&#1606;&#1575;%20&#1575;&#1588;&#1603;&#1575;&#1604;%20&#1604;&#1575;&#1576;&#1571;&#1587;%20&#1576;&#1607;&#1575;.xlsx" TargetMode="External"/></Relationships>
</file>

<file path=ppt/charts/_rels/chart6.xml.rels><?xml version="1.0" encoding="UTF-8" standalone="yes"?>
<Relationships xmlns="http://schemas.openxmlformats.org/package/2006/relationships"><Relationship Id="rId2" Type="http://schemas.openxmlformats.org/officeDocument/2006/relationships/oleObject" Target="file:///C:\Users\master\Documents\&#1576;&#1581;&#1608;&#1579;&#1610;%20&#1582;&#1604;&#1589;%20&#1575;&#1606;&#1580;&#1586;%202011\ICCEC%20Holand%2018%20May%202011\&#1585;&#1580;&#1593;&#1606;&#1575;%20%20&#1604;&#1580;&#1583;&#1575;&#1608;&#1604;%20&#1578;&#1581;&#1604;&#1610;&#1604;%20&#1575;&#1603;&#1587;&#1604;%20%20&#1601;&#1581;&#1602;&#1602;&#1606;&#1575;%20&#1575;&#1588;&#1603;&#1575;&#1604;%20&#1604;&#1575;&#1576;&#1571;&#1587;%20&#1576;&#1607;&#1575;.xlsx" TargetMode="External"/><Relationship Id="rId1" Type="http://schemas.openxmlformats.org/officeDocument/2006/relationships/image" Target="../media/image10.jpeg"/></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ar-S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173974666198101"/>
          <c:y val="3.8651069399614872E-2"/>
          <c:w val="0.74042611638819622"/>
          <c:h val="0.48128200641586488"/>
        </c:manualLayout>
      </c:layout>
      <c:barChart>
        <c:barDir val="col"/>
        <c:grouping val="clustered"/>
        <c:varyColors val="0"/>
        <c:ser>
          <c:idx val="0"/>
          <c:order val="0"/>
          <c:tx>
            <c:strRef>
              <c:f>Sheet1!$R$6:$S$6</c:f>
              <c:strCache>
                <c:ptCount val="1"/>
                <c:pt idx="0">
                  <c:v>1.         Significant to Profession</c:v>
                </c:pt>
              </c:strCache>
            </c:strRef>
          </c:tx>
          <c:invertIfNegative val="0"/>
          <c:cat>
            <c:multiLvlStrRef>
              <c:f>Sheet1!$T$2:$AA$5</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Physicians </c:v>
                  </c:pt>
                </c:lvl>
              </c:multiLvlStrCache>
            </c:multiLvlStrRef>
          </c:cat>
          <c:val>
            <c:numRef>
              <c:f>Sheet1!$T$6:$AA$6</c:f>
              <c:numCache>
                <c:formatCode>General</c:formatCode>
                <c:ptCount val="8"/>
                <c:pt idx="0">
                  <c:v>25</c:v>
                </c:pt>
                <c:pt idx="1">
                  <c:v>4</c:v>
                </c:pt>
                <c:pt idx="2">
                  <c:v>0</c:v>
                </c:pt>
                <c:pt idx="3">
                  <c:v>0</c:v>
                </c:pt>
                <c:pt idx="4">
                  <c:v>119</c:v>
                </c:pt>
                <c:pt idx="5">
                  <c:v>17</c:v>
                </c:pt>
                <c:pt idx="6">
                  <c:v>0</c:v>
                </c:pt>
                <c:pt idx="7">
                  <c:v>0</c:v>
                </c:pt>
              </c:numCache>
            </c:numRef>
          </c:val>
        </c:ser>
        <c:ser>
          <c:idx val="1"/>
          <c:order val="1"/>
          <c:tx>
            <c:strRef>
              <c:f>Sheet1!$R$7:$S$7</c:f>
              <c:strCache>
                <c:ptCount val="1"/>
                <c:pt idx="0">
                  <c:v>2.         Code of Conduct</c:v>
                </c:pt>
              </c:strCache>
            </c:strRef>
          </c:tx>
          <c:invertIfNegative val="0"/>
          <c:cat>
            <c:multiLvlStrRef>
              <c:f>Sheet1!$T$2:$AA$5</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Physicians </c:v>
                  </c:pt>
                </c:lvl>
              </c:multiLvlStrCache>
            </c:multiLvlStrRef>
          </c:cat>
          <c:val>
            <c:numRef>
              <c:f>Sheet1!$T$7:$AA$7</c:f>
              <c:numCache>
                <c:formatCode>General</c:formatCode>
                <c:ptCount val="8"/>
                <c:pt idx="0">
                  <c:v>11</c:v>
                </c:pt>
                <c:pt idx="1">
                  <c:v>0</c:v>
                </c:pt>
                <c:pt idx="2">
                  <c:v>14</c:v>
                </c:pt>
                <c:pt idx="3">
                  <c:v>4</c:v>
                </c:pt>
                <c:pt idx="4">
                  <c:v>80</c:v>
                </c:pt>
                <c:pt idx="5">
                  <c:v>6</c:v>
                </c:pt>
                <c:pt idx="6">
                  <c:v>39</c:v>
                </c:pt>
                <c:pt idx="7">
                  <c:v>7</c:v>
                </c:pt>
              </c:numCache>
            </c:numRef>
          </c:val>
        </c:ser>
        <c:ser>
          <c:idx val="2"/>
          <c:order val="2"/>
          <c:tx>
            <c:strRef>
              <c:f>Sheet1!$R$8:$S$8</c:f>
              <c:strCache>
                <c:ptCount val="1"/>
                <c:pt idx="0">
                  <c:v>3.         Code of Ethics</c:v>
                </c:pt>
              </c:strCache>
            </c:strRef>
          </c:tx>
          <c:invertIfNegative val="0"/>
          <c:cat>
            <c:multiLvlStrRef>
              <c:f>Sheet1!$T$2:$AA$5</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Physicians </c:v>
                  </c:pt>
                </c:lvl>
              </c:multiLvlStrCache>
            </c:multiLvlStrRef>
          </c:cat>
          <c:val>
            <c:numRef>
              <c:f>Sheet1!$T$8:$AA$8</c:f>
              <c:numCache>
                <c:formatCode>General</c:formatCode>
                <c:ptCount val="8"/>
                <c:pt idx="0">
                  <c:v>11</c:v>
                </c:pt>
                <c:pt idx="1">
                  <c:v>1</c:v>
                </c:pt>
                <c:pt idx="2">
                  <c:v>12</c:v>
                </c:pt>
                <c:pt idx="3">
                  <c:v>3</c:v>
                </c:pt>
                <c:pt idx="4">
                  <c:v>79</c:v>
                </c:pt>
                <c:pt idx="5">
                  <c:v>7</c:v>
                </c:pt>
                <c:pt idx="6">
                  <c:v>40</c:v>
                </c:pt>
                <c:pt idx="7">
                  <c:v>10</c:v>
                </c:pt>
              </c:numCache>
            </c:numRef>
          </c:val>
        </c:ser>
        <c:ser>
          <c:idx val="3"/>
          <c:order val="3"/>
          <c:tx>
            <c:strRef>
              <c:f>Sheet1!$R$9:$S$9</c:f>
              <c:strCache>
                <c:ptCount val="1"/>
                <c:pt idx="0">
                  <c:v>4.         Place in Curriculum</c:v>
                </c:pt>
              </c:strCache>
            </c:strRef>
          </c:tx>
          <c:invertIfNegative val="0"/>
          <c:cat>
            <c:multiLvlStrRef>
              <c:f>Sheet1!$T$2:$AA$5</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Physicians </c:v>
                  </c:pt>
                </c:lvl>
              </c:multiLvlStrCache>
            </c:multiLvlStrRef>
          </c:cat>
          <c:val>
            <c:numRef>
              <c:f>Sheet1!$T$9:$AA$9</c:f>
              <c:numCache>
                <c:formatCode>General</c:formatCode>
                <c:ptCount val="8"/>
                <c:pt idx="0">
                  <c:v>20</c:v>
                </c:pt>
                <c:pt idx="1">
                  <c:v>3</c:v>
                </c:pt>
                <c:pt idx="2">
                  <c:v>5</c:v>
                </c:pt>
                <c:pt idx="3">
                  <c:v>1</c:v>
                </c:pt>
                <c:pt idx="4">
                  <c:v>94</c:v>
                </c:pt>
                <c:pt idx="5">
                  <c:v>12</c:v>
                </c:pt>
                <c:pt idx="6">
                  <c:v>25</c:v>
                </c:pt>
                <c:pt idx="7">
                  <c:v>5</c:v>
                </c:pt>
              </c:numCache>
            </c:numRef>
          </c:val>
        </c:ser>
        <c:ser>
          <c:idx val="4"/>
          <c:order val="4"/>
          <c:tx>
            <c:strRef>
              <c:f>Sheet1!$R$10:$S$10</c:f>
              <c:strCache>
                <c:ptCount val="1"/>
                <c:pt idx="0">
                  <c:v>5.         Relation to Religions</c:v>
                </c:pt>
              </c:strCache>
            </c:strRef>
          </c:tx>
          <c:invertIfNegative val="0"/>
          <c:cat>
            <c:multiLvlStrRef>
              <c:f>Sheet1!$T$2:$AA$5</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Physicians </c:v>
                  </c:pt>
                </c:lvl>
              </c:multiLvlStrCache>
            </c:multiLvlStrRef>
          </c:cat>
          <c:val>
            <c:numRef>
              <c:f>Sheet1!$T$10:$AA$10</c:f>
              <c:numCache>
                <c:formatCode>General</c:formatCode>
                <c:ptCount val="8"/>
                <c:pt idx="0">
                  <c:v>20</c:v>
                </c:pt>
                <c:pt idx="1">
                  <c:v>3</c:v>
                </c:pt>
                <c:pt idx="2">
                  <c:v>0</c:v>
                </c:pt>
                <c:pt idx="3">
                  <c:v>0</c:v>
                </c:pt>
                <c:pt idx="4">
                  <c:v>90</c:v>
                </c:pt>
                <c:pt idx="5">
                  <c:v>13</c:v>
                </c:pt>
                <c:pt idx="6">
                  <c:v>4</c:v>
                </c:pt>
                <c:pt idx="7">
                  <c:v>1</c:v>
                </c:pt>
              </c:numCache>
            </c:numRef>
          </c:val>
        </c:ser>
        <c:ser>
          <c:idx val="5"/>
          <c:order val="5"/>
          <c:tx>
            <c:strRef>
              <c:f>Sheet1!$R$11:$S$11</c:f>
              <c:strCache>
                <c:ptCount val="1"/>
                <c:pt idx="0">
                  <c:v>6.         Relation to Quality</c:v>
                </c:pt>
              </c:strCache>
            </c:strRef>
          </c:tx>
          <c:invertIfNegative val="0"/>
          <c:cat>
            <c:multiLvlStrRef>
              <c:f>Sheet1!$T$2:$AA$5</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Physicians </c:v>
                  </c:pt>
                </c:lvl>
              </c:multiLvlStrCache>
            </c:multiLvlStrRef>
          </c:cat>
          <c:val>
            <c:numRef>
              <c:f>Sheet1!$T$11:$AA$11</c:f>
              <c:numCache>
                <c:formatCode>General</c:formatCode>
                <c:ptCount val="8"/>
                <c:pt idx="0">
                  <c:v>24</c:v>
                </c:pt>
                <c:pt idx="1">
                  <c:v>3</c:v>
                </c:pt>
                <c:pt idx="2">
                  <c:v>1</c:v>
                </c:pt>
                <c:pt idx="3">
                  <c:v>1</c:v>
                </c:pt>
                <c:pt idx="4">
                  <c:v>116</c:v>
                </c:pt>
                <c:pt idx="5">
                  <c:v>17</c:v>
                </c:pt>
                <c:pt idx="6">
                  <c:v>3</c:v>
                </c:pt>
                <c:pt idx="7">
                  <c:v>0</c:v>
                </c:pt>
              </c:numCache>
            </c:numRef>
          </c:val>
        </c:ser>
        <c:dLbls>
          <c:showLegendKey val="0"/>
          <c:showVal val="0"/>
          <c:showCatName val="0"/>
          <c:showSerName val="0"/>
          <c:showPercent val="0"/>
          <c:showBubbleSize val="0"/>
        </c:dLbls>
        <c:gapWidth val="150"/>
        <c:axId val="375219712"/>
        <c:axId val="375221248"/>
      </c:barChart>
      <c:catAx>
        <c:axId val="375219712"/>
        <c:scaling>
          <c:orientation val="maxMin"/>
        </c:scaling>
        <c:delete val="0"/>
        <c:axPos val="b"/>
        <c:majorTickMark val="out"/>
        <c:minorTickMark val="none"/>
        <c:tickLblPos val="nextTo"/>
        <c:txPr>
          <a:bodyPr/>
          <a:lstStyle/>
          <a:p>
            <a:pPr>
              <a:defRPr sz="800"/>
            </a:pPr>
            <a:endParaRPr lang="ar-SA"/>
          </a:p>
        </c:txPr>
        <c:crossAx val="375221248"/>
        <c:crosses val="autoZero"/>
        <c:auto val="1"/>
        <c:lblAlgn val="ctr"/>
        <c:lblOffset val="100"/>
        <c:noMultiLvlLbl val="0"/>
      </c:catAx>
      <c:valAx>
        <c:axId val="375221248"/>
        <c:scaling>
          <c:orientation val="minMax"/>
          <c:max val="140"/>
        </c:scaling>
        <c:delete val="0"/>
        <c:axPos val="r"/>
        <c:majorGridlines/>
        <c:numFmt formatCode="General" sourceLinked="1"/>
        <c:majorTickMark val="out"/>
        <c:minorTickMark val="none"/>
        <c:tickLblPos val="nextTo"/>
        <c:txPr>
          <a:bodyPr/>
          <a:lstStyle/>
          <a:p>
            <a:pPr>
              <a:defRPr>
                <a:cs typeface="+mj-cs"/>
              </a:defRPr>
            </a:pPr>
            <a:endParaRPr lang="ar-SA"/>
          </a:p>
        </c:txPr>
        <c:crossAx val="375219712"/>
        <c:crosses val="autoZero"/>
        <c:crossBetween val="between"/>
        <c:majorUnit val="10"/>
        <c:minorUnit val="4"/>
      </c:valAx>
    </c:plotArea>
    <c:legend>
      <c:legendPos val="l"/>
      <c:layout>
        <c:manualLayout>
          <c:xMode val="edge"/>
          <c:yMode val="edge"/>
          <c:x val="9.7442131266570909E-3"/>
          <c:y val="5.3529052993702066E-2"/>
          <c:w val="0.16991629271677491"/>
          <c:h val="0.87205389143589807"/>
        </c:manualLayout>
      </c:layout>
      <c:overlay val="0"/>
      <c:txPr>
        <a:bodyPr/>
        <a:lstStyle/>
        <a:p>
          <a:pPr>
            <a:defRPr sz="800"/>
          </a:pPr>
          <a:endParaRPr lang="ar-SA"/>
        </a:p>
      </c:txPr>
    </c:legend>
    <c:plotVisOnly val="1"/>
    <c:dispBlanksAs val="gap"/>
    <c:showDLblsOverMax val="0"/>
  </c:chart>
  <c:spPr>
    <a:blipFill>
      <a:blip xmlns:r="http://schemas.openxmlformats.org/officeDocument/2006/relationships" r:embed="rId1"/>
      <a:tile tx="12700" ty="0" sx="100000" sy="100000" flip="none" algn="tl"/>
    </a:blipFill>
    <a:effectLst>
      <a:outerShdw blurRad="50800" algn="ctr" rotWithShape="0">
        <a:srgbClr val="000000">
          <a:alpha val="43137"/>
        </a:srgbClr>
      </a:outerShdw>
    </a:effectLst>
  </c:spPr>
  <c:txPr>
    <a:bodyPr/>
    <a:lstStyle/>
    <a:p>
      <a:pPr>
        <a:defRPr b="0"/>
      </a:pPr>
      <a:endParaRPr lang="ar-SA"/>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ar-S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173941849501893"/>
          <c:y val="5.1400554097404488E-2"/>
          <c:w val="0.76260615481317573"/>
          <c:h val="0.43921878586469776"/>
        </c:manualLayout>
      </c:layout>
      <c:barChart>
        <c:barDir val="col"/>
        <c:grouping val="clustered"/>
        <c:varyColors val="0"/>
        <c:ser>
          <c:idx val="0"/>
          <c:order val="0"/>
          <c:tx>
            <c:strRef>
              <c:f>Sheet1!$R$44:$S$44</c:f>
              <c:strCache>
                <c:ptCount val="1"/>
                <c:pt idx="0">
                  <c:v>1.         Significant to Profession</c:v>
                </c:pt>
              </c:strCache>
            </c:strRef>
          </c:tx>
          <c:invertIfNegative val="0"/>
          <c:cat>
            <c:multiLvlStrRef>
              <c:f>Sheet1!$T$40:$AA$43</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Dentists</c:v>
                  </c:pt>
                </c:lvl>
              </c:multiLvlStrCache>
            </c:multiLvlStrRef>
          </c:cat>
          <c:val>
            <c:numRef>
              <c:f>Sheet1!$T$44:$AA$44</c:f>
              <c:numCache>
                <c:formatCode>General</c:formatCode>
                <c:ptCount val="8"/>
                <c:pt idx="0">
                  <c:v>3</c:v>
                </c:pt>
                <c:pt idx="1">
                  <c:v>3</c:v>
                </c:pt>
                <c:pt idx="2">
                  <c:v>0</c:v>
                </c:pt>
                <c:pt idx="3">
                  <c:v>0</c:v>
                </c:pt>
                <c:pt idx="4">
                  <c:v>9</c:v>
                </c:pt>
                <c:pt idx="5">
                  <c:v>0</c:v>
                </c:pt>
                <c:pt idx="6">
                  <c:v>0</c:v>
                </c:pt>
                <c:pt idx="7">
                  <c:v>0</c:v>
                </c:pt>
              </c:numCache>
            </c:numRef>
          </c:val>
        </c:ser>
        <c:ser>
          <c:idx val="1"/>
          <c:order val="1"/>
          <c:tx>
            <c:strRef>
              <c:f>Sheet1!$R$45:$S$45</c:f>
              <c:strCache>
                <c:ptCount val="1"/>
                <c:pt idx="0">
                  <c:v>2.         Code of Conduct</c:v>
                </c:pt>
              </c:strCache>
            </c:strRef>
          </c:tx>
          <c:invertIfNegative val="0"/>
          <c:cat>
            <c:multiLvlStrRef>
              <c:f>Sheet1!$T$40:$AA$43</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Dentists</c:v>
                  </c:pt>
                </c:lvl>
              </c:multiLvlStrCache>
            </c:multiLvlStrRef>
          </c:cat>
          <c:val>
            <c:numRef>
              <c:f>Sheet1!$T$45:$AA$45</c:f>
              <c:numCache>
                <c:formatCode>General</c:formatCode>
                <c:ptCount val="8"/>
                <c:pt idx="0">
                  <c:v>2</c:v>
                </c:pt>
                <c:pt idx="1">
                  <c:v>2</c:v>
                </c:pt>
                <c:pt idx="2">
                  <c:v>1</c:v>
                </c:pt>
                <c:pt idx="3">
                  <c:v>1</c:v>
                </c:pt>
                <c:pt idx="4">
                  <c:v>5</c:v>
                </c:pt>
                <c:pt idx="5">
                  <c:v>0</c:v>
                </c:pt>
                <c:pt idx="6">
                  <c:v>4</c:v>
                </c:pt>
                <c:pt idx="7">
                  <c:v>0</c:v>
                </c:pt>
              </c:numCache>
            </c:numRef>
          </c:val>
        </c:ser>
        <c:ser>
          <c:idx val="2"/>
          <c:order val="2"/>
          <c:tx>
            <c:strRef>
              <c:f>Sheet1!$R$46:$S$46</c:f>
              <c:strCache>
                <c:ptCount val="1"/>
                <c:pt idx="0">
                  <c:v>3.         Code of Ethics</c:v>
                </c:pt>
              </c:strCache>
            </c:strRef>
          </c:tx>
          <c:invertIfNegative val="0"/>
          <c:cat>
            <c:multiLvlStrRef>
              <c:f>Sheet1!$T$40:$AA$43</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Dentists</c:v>
                  </c:pt>
                </c:lvl>
              </c:multiLvlStrCache>
            </c:multiLvlStrRef>
          </c:cat>
          <c:val>
            <c:numRef>
              <c:f>Sheet1!$T$46:$AA$46</c:f>
              <c:numCache>
                <c:formatCode>General</c:formatCode>
                <c:ptCount val="8"/>
                <c:pt idx="0">
                  <c:v>2</c:v>
                </c:pt>
                <c:pt idx="1">
                  <c:v>0</c:v>
                </c:pt>
                <c:pt idx="2">
                  <c:v>1</c:v>
                </c:pt>
                <c:pt idx="3">
                  <c:v>3</c:v>
                </c:pt>
                <c:pt idx="4">
                  <c:v>1</c:v>
                </c:pt>
                <c:pt idx="5">
                  <c:v>0</c:v>
                </c:pt>
                <c:pt idx="6">
                  <c:v>8</c:v>
                </c:pt>
                <c:pt idx="7">
                  <c:v>0</c:v>
                </c:pt>
              </c:numCache>
            </c:numRef>
          </c:val>
        </c:ser>
        <c:ser>
          <c:idx val="3"/>
          <c:order val="3"/>
          <c:tx>
            <c:strRef>
              <c:f>Sheet1!$R$47:$S$47</c:f>
              <c:strCache>
                <c:ptCount val="1"/>
                <c:pt idx="0">
                  <c:v>4.         Place in Curriculum</c:v>
                </c:pt>
              </c:strCache>
            </c:strRef>
          </c:tx>
          <c:invertIfNegative val="0"/>
          <c:cat>
            <c:multiLvlStrRef>
              <c:f>Sheet1!$T$40:$AA$43</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Dentists</c:v>
                  </c:pt>
                </c:lvl>
              </c:multiLvlStrCache>
            </c:multiLvlStrRef>
          </c:cat>
          <c:val>
            <c:numRef>
              <c:f>Sheet1!$T$47:$AA$47</c:f>
              <c:numCache>
                <c:formatCode>General</c:formatCode>
                <c:ptCount val="8"/>
                <c:pt idx="0">
                  <c:v>1</c:v>
                </c:pt>
                <c:pt idx="1">
                  <c:v>0</c:v>
                </c:pt>
                <c:pt idx="2">
                  <c:v>2</c:v>
                </c:pt>
                <c:pt idx="3">
                  <c:v>3</c:v>
                </c:pt>
                <c:pt idx="4">
                  <c:v>5</c:v>
                </c:pt>
                <c:pt idx="5">
                  <c:v>0</c:v>
                </c:pt>
                <c:pt idx="6">
                  <c:v>4</c:v>
                </c:pt>
                <c:pt idx="7">
                  <c:v>0</c:v>
                </c:pt>
              </c:numCache>
            </c:numRef>
          </c:val>
        </c:ser>
        <c:ser>
          <c:idx val="4"/>
          <c:order val="4"/>
          <c:tx>
            <c:strRef>
              <c:f>Sheet1!$R$48:$S$48</c:f>
              <c:strCache>
                <c:ptCount val="1"/>
                <c:pt idx="0">
                  <c:v>5.         Relation to Religions</c:v>
                </c:pt>
              </c:strCache>
            </c:strRef>
          </c:tx>
          <c:invertIfNegative val="0"/>
          <c:cat>
            <c:multiLvlStrRef>
              <c:f>Sheet1!$T$40:$AA$43</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Dentists</c:v>
                  </c:pt>
                </c:lvl>
              </c:multiLvlStrCache>
            </c:multiLvlStrRef>
          </c:cat>
          <c:val>
            <c:numRef>
              <c:f>Sheet1!$T$48:$AA$48</c:f>
              <c:numCache>
                <c:formatCode>General</c:formatCode>
                <c:ptCount val="8"/>
                <c:pt idx="0">
                  <c:v>3</c:v>
                </c:pt>
                <c:pt idx="1">
                  <c:v>3</c:v>
                </c:pt>
                <c:pt idx="2">
                  <c:v>0</c:v>
                </c:pt>
                <c:pt idx="3">
                  <c:v>0</c:v>
                </c:pt>
                <c:pt idx="4">
                  <c:v>9</c:v>
                </c:pt>
                <c:pt idx="5">
                  <c:v>0</c:v>
                </c:pt>
                <c:pt idx="6">
                  <c:v>0</c:v>
                </c:pt>
                <c:pt idx="7">
                  <c:v>0</c:v>
                </c:pt>
              </c:numCache>
            </c:numRef>
          </c:val>
        </c:ser>
        <c:ser>
          <c:idx val="5"/>
          <c:order val="5"/>
          <c:tx>
            <c:strRef>
              <c:f>Sheet1!$R$49:$S$49</c:f>
              <c:strCache>
                <c:ptCount val="1"/>
                <c:pt idx="0">
                  <c:v>6.         Relation to Quality</c:v>
                </c:pt>
              </c:strCache>
            </c:strRef>
          </c:tx>
          <c:invertIfNegative val="0"/>
          <c:cat>
            <c:multiLvlStrRef>
              <c:f>Sheet1!$T$40:$AA$43</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Dentists</c:v>
                  </c:pt>
                </c:lvl>
              </c:multiLvlStrCache>
            </c:multiLvlStrRef>
          </c:cat>
          <c:val>
            <c:numRef>
              <c:f>Sheet1!$T$49:$AA$49</c:f>
              <c:numCache>
                <c:formatCode>General</c:formatCode>
                <c:ptCount val="8"/>
                <c:pt idx="0">
                  <c:v>3</c:v>
                </c:pt>
                <c:pt idx="1">
                  <c:v>3</c:v>
                </c:pt>
                <c:pt idx="2">
                  <c:v>0</c:v>
                </c:pt>
                <c:pt idx="3">
                  <c:v>0</c:v>
                </c:pt>
                <c:pt idx="4">
                  <c:v>9</c:v>
                </c:pt>
                <c:pt idx="5">
                  <c:v>0</c:v>
                </c:pt>
                <c:pt idx="6">
                  <c:v>0</c:v>
                </c:pt>
                <c:pt idx="7">
                  <c:v>0</c:v>
                </c:pt>
              </c:numCache>
            </c:numRef>
          </c:val>
        </c:ser>
        <c:dLbls>
          <c:showLegendKey val="0"/>
          <c:showVal val="0"/>
          <c:showCatName val="0"/>
          <c:showSerName val="0"/>
          <c:showPercent val="0"/>
          <c:showBubbleSize val="0"/>
        </c:dLbls>
        <c:gapWidth val="150"/>
        <c:axId val="379730560"/>
        <c:axId val="379752832"/>
      </c:barChart>
      <c:catAx>
        <c:axId val="379730560"/>
        <c:scaling>
          <c:orientation val="maxMin"/>
        </c:scaling>
        <c:delete val="0"/>
        <c:axPos val="b"/>
        <c:majorTickMark val="out"/>
        <c:minorTickMark val="none"/>
        <c:tickLblPos val="nextTo"/>
        <c:txPr>
          <a:bodyPr/>
          <a:lstStyle/>
          <a:p>
            <a:pPr>
              <a:defRPr sz="800"/>
            </a:pPr>
            <a:endParaRPr lang="ar-SA"/>
          </a:p>
        </c:txPr>
        <c:crossAx val="379752832"/>
        <c:crosses val="autoZero"/>
        <c:auto val="1"/>
        <c:lblAlgn val="ctr"/>
        <c:lblOffset val="100"/>
        <c:noMultiLvlLbl val="0"/>
      </c:catAx>
      <c:valAx>
        <c:axId val="379752832"/>
        <c:scaling>
          <c:orientation val="minMax"/>
        </c:scaling>
        <c:delete val="0"/>
        <c:axPos val="r"/>
        <c:majorGridlines/>
        <c:numFmt formatCode="General" sourceLinked="1"/>
        <c:majorTickMark val="out"/>
        <c:minorTickMark val="none"/>
        <c:tickLblPos val="nextTo"/>
        <c:crossAx val="379730560"/>
        <c:crosses val="autoZero"/>
        <c:crossBetween val="between"/>
      </c:valAx>
    </c:plotArea>
    <c:legend>
      <c:legendPos val="l"/>
      <c:layout>
        <c:manualLayout>
          <c:xMode val="edge"/>
          <c:yMode val="edge"/>
          <c:x val="1.0471205627407321E-2"/>
          <c:y val="3.5885462233887444E-2"/>
          <c:w val="0.134687290302305"/>
          <c:h val="0.88620633959216377"/>
        </c:manualLayout>
      </c:layout>
      <c:overlay val="0"/>
      <c:txPr>
        <a:bodyPr/>
        <a:lstStyle/>
        <a:p>
          <a:pPr>
            <a:defRPr sz="800"/>
          </a:pPr>
          <a:endParaRPr lang="ar-SA"/>
        </a:p>
      </c:txPr>
    </c:legend>
    <c:plotVisOnly val="1"/>
    <c:dispBlanksAs val="gap"/>
    <c:showDLblsOverMax val="0"/>
  </c:chart>
  <c:spPr>
    <a:gradFill>
      <a:gsLst>
        <a:gs pos="0">
          <a:srgbClr val="03D4A8"/>
        </a:gs>
        <a:gs pos="25000">
          <a:srgbClr val="21D6E0"/>
        </a:gs>
        <a:gs pos="75000">
          <a:srgbClr val="0087E6"/>
        </a:gs>
        <a:gs pos="100000">
          <a:srgbClr val="005CBF"/>
        </a:gs>
      </a:gsLst>
      <a:lin ang="5400000" scaled="0"/>
    </a:gradFill>
    <a:ln w="12700" cap="sq">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ar-S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5555555555555554"/>
          <c:y val="5.1400554097404488E-2"/>
          <c:w val="0.65890048118985356"/>
          <c:h val="0.4753885972586791"/>
        </c:manualLayout>
      </c:layout>
      <c:barChart>
        <c:barDir val="col"/>
        <c:grouping val="clustered"/>
        <c:varyColors val="0"/>
        <c:ser>
          <c:idx val="0"/>
          <c:order val="0"/>
          <c:tx>
            <c:strRef>
              <c:f>Sheet1!$R$82:$S$82</c:f>
              <c:strCache>
                <c:ptCount val="1"/>
                <c:pt idx="0">
                  <c:v>1.         Significant </c:v>
                </c:pt>
              </c:strCache>
            </c:strRef>
          </c:tx>
          <c:invertIfNegative val="0"/>
          <c:cat>
            <c:multiLvlStrRef>
              <c:f>Sheet1!$T$78:$AA$81</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Pharmacists</c:v>
                  </c:pt>
                </c:lvl>
              </c:multiLvlStrCache>
            </c:multiLvlStrRef>
          </c:cat>
          <c:val>
            <c:numRef>
              <c:f>Sheet1!$T$82:$AA$82</c:f>
              <c:numCache>
                <c:formatCode>General</c:formatCode>
                <c:ptCount val="8"/>
                <c:pt idx="0">
                  <c:v>7</c:v>
                </c:pt>
                <c:pt idx="1">
                  <c:v>3</c:v>
                </c:pt>
                <c:pt idx="2">
                  <c:v>0</c:v>
                </c:pt>
                <c:pt idx="3">
                  <c:v>0</c:v>
                </c:pt>
                <c:pt idx="4">
                  <c:v>17</c:v>
                </c:pt>
                <c:pt idx="5">
                  <c:v>4</c:v>
                </c:pt>
                <c:pt idx="6">
                  <c:v>0</c:v>
                </c:pt>
                <c:pt idx="7">
                  <c:v>0</c:v>
                </c:pt>
              </c:numCache>
            </c:numRef>
          </c:val>
        </c:ser>
        <c:ser>
          <c:idx val="1"/>
          <c:order val="1"/>
          <c:tx>
            <c:strRef>
              <c:f>Sheet1!$R$83:$S$83</c:f>
              <c:strCache>
                <c:ptCount val="1"/>
                <c:pt idx="0">
                  <c:v>2.         Code of Conduct</c:v>
                </c:pt>
              </c:strCache>
            </c:strRef>
          </c:tx>
          <c:invertIfNegative val="0"/>
          <c:cat>
            <c:multiLvlStrRef>
              <c:f>Sheet1!$T$78:$AA$81</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Pharmacists</c:v>
                  </c:pt>
                </c:lvl>
              </c:multiLvlStrCache>
            </c:multiLvlStrRef>
          </c:cat>
          <c:val>
            <c:numRef>
              <c:f>Sheet1!$T$83:$AA$83</c:f>
              <c:numCache>
                <c:formatCode>General</c:formatCode>
                <c:ptCount val="8"/>
                <c:pt idx="0">
                  <c:v>4</c:v>
                </c:pt>
                <c:pt idx="1">
                  <c:v>0</c:v>
                </c:pt>
                <c:pt idx="2">
                  <c:v>3</c:v>
                </c:pt>
                <c:pt idx="3">
                  <c:v>3</c:v>
                </c:pt>
                <c:pt idx="4">
                  <c:v>13</c:v>
                </c:pt>
                <c:pt idx="5">
                  <c:v>2</c:v>
                </c:pt>
                <c:pt idx="6">
                  <c:v>4</c:v>
                </c:pt>
                <c:pt idx="7">
                  <c:v>2</c:v>
                </c:pt>
              </c:numCache>
            </c:numRef>
          </c:val>
        </c:ser>
        <c:ser>
          <c:idx val="2"/>
          <c:order val="2"/>
          <c:tx>
            <c:strRef>
              <c:f>Sheet1!$R$84:$S$84</c:f>
              <c:strCache>
                <c:ptCount val="1"/>
                <c:pt idx="0">
                  <c:v>3.         Code of Ethics</c:v>
                </c:pt>
              </c:strCache>
            </c:strRef>
          </c:tx>
          <c:invertIfNegative val="0"/>
          <c:cat>
            <c:multiLvlStrRef>
              <c:f>Sheet1!$T$78:$AA$81</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Pharmacists</c:v>
                  </c:pt>
                </c:lvl>
              </c:multiLvlStrCache>
            </c:multiLvlStrRef>
          </c:cat>
          <c:val>
            <c:numRef>
              <c:f>Sheet1!$T$84:$AA$84</c:f>
              <c:numCache>
                <c:formatCode>General</c:formatCode>
                <c:ptCount val="8"/>
                <c:pt idx="0">
                  <c:v>2</c:v>
                </c:pt>
                <c:pt idx="1">
                  <c:v>2</c:v>
                </c:pt>
                <c:pt idx="2">
                  <c:v>4</c:v>
                </c:pt>
                <c:pt idx="3">
                  <c:v>1</c:v>
                </c:pt>
                <c:pt idx="4">
                  <c:v>8</c:v>
                </c:pt>
                <c:pt idx="5">
                  <c:v>2</c:v>
                </c:pt>
                <c:pt idx="6">
                  <c:v>9</c:v>
                </c:pt>
                <c:pt idx="7">
                  <c:v>2</c:v>
                </c:pt>
              </c:numCache>
            </c:numRef>
          </c:val>
        </c:ser>
        <c:ser>
          <c:idx val="3"/>
          <c:order val="3"/>
          <c:tx>
            <c:strRef>
              <c:f>Sheet1!$R$85:$S$85</c:f>
              <c:strCache>
                <c:ptCount val="1"/>
                <c:pt idx="0">
                  <c:v>4.         Place in Curriculum</c:v>
                </c:pt>
              </c:strCache>
            </c:strRef>
          </c:tx>
          <c:invertIfNegative val="0"/>
          <c:cat>
            <c:multiLvlStrRef>
              <c:f>Sheet1!$T$78:$AA$81</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Pharmacists</c:v>
                  </c:pt>
                </c:lvl>
              </c:multiLvlStrCache>
            </c:multiLvlStrRef>
          </c:cat>
          <c:val>
            <c:numRef>
              <c:f>Sheet1!$T$85:$AA$85</c:f>
              <c:numCache>
                <c:formatCode>General</c:formatCode>
                <c:ptCount val="8"/>
                <c:pt idx="0">
                  <c:v>3</c:v>
                </c:pt>
                <c:pt idx="1">
                  <c:v>2</c:v>
                </c:pt>
                <c:pt idx="2">
                  <c:v>4</c:v>
                </c:pt>
                <c:pt idx="3">
                  <c:v>1</c:v>
                </c:pt>
                <c:pt idx="4">
                  <c:v>6</c:v>
                </c:pt>
                <c:pt idx="5">
                  <c:v>4</c:v>
                </c:pt>
                <c:pt idx="6">
                  <c:v>9</c:v>
                </c:pt>
                <c:pt idx="7">
                  <c:v>2</c:v>
                </c:pt>
              </c:numCache>
            </c:numRef>
          </c:val>
        </c:ser>
        <c:ser>
          <c:idx val="4"/>
          <c:order val="4"/>
          <c:tx>
            <c:strRef>
              <c:f>Sheet1!$R$86:$S$86</c:f>
              <c:strCache>
                <c:ptCount val="1"/>
                <c:pt idx="0">
                  <c:v>5.         Relation to Religions</c:v>
                </c:pt>
              </c:strCache>
            </c:strRef>
          </c:tx>
          <c:invertIfNegative val="0"/>
          <c:cat>
            <c:multiLvlStrRef>
              <c:f>Sheet1!$T$78:$AA$81</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Pharmacists</c:v>
                  </c:pt>
                </c:lvl>
              </c:multiLvlStrCache>
            </c:multiLvlStrRef>
          </c:cat>
          <c:val>
            <c:numRef>
              <c:f>Sheet1!$T$86:$AA$86</c:f>
              <c:numCache>
                <c:formatCode>General</c:formatCode>
                <c:ptCount val="8"/>
                <c:pt idx="0">
                  <c:v>6</c:v>
                </c:pt>
                <c:pt idx="1">
                  <c:v>1</c:v>
                </c:pt>
                <c:pt idx="2">
                  <c:v>0</c:v>
                </c:pt>
                <c:pt idx="3">
                  <c:v>2</c:v>
                </c:pt>
                <c:pt idx="4">
                  <c:v>10</c:v>
                </c:pt>
                <c:pt idx="5">
                  <c:v>4</c:v>
                </c:pt>
                <c:pt idx="6">
                  <c:v>1</c:v>
                </c:pt>
                <c:pt idx="7">
                  <c:v>0</c:v>
                </c:pt>
              </c:numCache>
            </c:numRef>
          </c:val>
        </c:ser>
        <c:ser>
          <c:idx val="5"/>
          <c:order val="5"/>
          <c:tx>
            <c:strRef>
              <c:f>Sheet1!$R$87:$S$87</c:f>
              <c:strCache>
                <c:ptCount val="1"/>
                <c:pt idx="0">
                  <c:v>6.         Relation to Quality</c:v>
                </c:pt>
              </c:strCache>
            </c:strRef>
          </c:tx>
          <c:invertIfNegative val="0"/>
          <c:cat>
            <c:multiLvlStrRef>
              <c:f>Sheet1!$T$78:$AA$81</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Pharmacists</c:v>
                  </c:pt>
                </c:lvl>
              </c:multiLvlStrCache>
            </c:multiLvlStrRef>
          </c:cat>
          <c:val>
            <c:numRef>
              <c:f>Sheet1!$T$87:$AA$87</c:f>
              <c:numCache>
                <c:formatCode>General</c:formatCode>
                <c:ptCount val="8"/>
                <c:pt idx="0">
                  <c:v>6</c:v>
                </c:pt>
                <c:pt idx="1">
                  <c:v>3</c:v>
                </c:pt>
                <c:pt idx="2">
                  <c:v>1</c:v>
                </c:pt>
                <c:pt idx="3">
                  <c:v>0</c:v>
                </c:pt>
                <c:pt idx="4">
                  <c:v>11</c:v>
                </c:pt>
                <c:pt idx="5">
                  <c:v>4</c:v>
                </c:pt>
                <c:pt idx="6">
                  <c:v>0</c:v>
                </c:pt>
                <c:pt idx="7">
                  <c:v>0</c:v>
                </c:pt>
              </c:numCache>
            </c:numRef>
          </c:val>
        </c:ser>
        <c:dLbls>
          <c:showLegendKey val="0"/>
          <c:showVal val="0"/>
          <c:showCatName val="0"/>
          <c:showSerName val="0"/>
          <c:showPercent val="0"/>
          <c:showBubbleSize val="0"/>
        </c:dLbls>
        <c:gapWidth val="150"/>
        <c:axId val="379777024"/>
        <c:axId val="379778560"/>
      </c:barChart>
      <c:catAx>
        <c:axId val="379777024"/>
        <c:scaling>
          <c:orientation val="maxMin"/>
        </c:scaling>
        <c:delete val="0"/>
        <c:axPos val="b"/>
        <c:majorTickMark val="out"/>
        <c:minorTickMark val="none"/>
        <c:tickLblPos val="nextTo"/>
        <c:txPr>
          <a:bodyPr/>
          <a:lstStyle/>
          <a:p>
            <a:pPr>
              <a:defRPr sz="800"/>
            </a:pPr>
            <a:endParaRPr lang="ar-SA"/>
          </a:p>
        </c:txPr>
        <c:crossAx val="379778560"/>
        <c:crosses val="autoZero"/>
        <c:auto val="1"/>
        <c:lblAlgn val="ctr"/>
        <c:lblOffset val="100"/>
        <c:noMultiLvlLbl val="0"/>
      </c:catAx>
      <c:valAx>
        <c:axId val="379778560"/>
        <c:scaling>
          <c:orientation val="minMax"/>
        </c:scaling>
        <c:delete val="0"/>
        <c:axPos val="r"/>
        <c:majorGridlines/>
        <c:numFmt formatCode="General" sourceLinked="1"/>
        <c:majorTickMark val="out"/>
        <c:minorTickMark val="none"/>
        <c:tickLblPos val="nextTo"/>
        <c:crossAx val="379777024"/>
        <c:crosses val="autoZero"/>
        <c:crossBetween val="between"/>
      </c:valAx>
    </c:plotArea>
    <c:legend>
      <c:legendPos val="l"/>
      <c:layout>
        <c:manualLayout>
          <c:xMode val="edge"/>
          <c:yMode val="edge"/>
          <c:x val="1.6666666666666701E-2"/>
          <c:y val="1.1585739282589755E-2"/>
          <c:w val="0.19722222222222249"/>
          <c:h val="0.90738407699037615"/>
        </c:manualLayout>
      </c:layout>
      <c:overlay val="0"/>
      <c:txPr>
        <a:bodyPr/>
        <a:lstStyle/>
        <a:p>
          <a:pPr>
            <a:defRPr sz="800">
              <a:cs typeface="+mj-cs"/>
            </a:defRPr>
          </a:pPr>
          <a:endParaRPr lang="ar-SA"/>
        </a:p>
      </c:txPr>
    </c:legend>
    <c:plotVisOnly val="1"/>
    <c:dispBlanksAs val="gap"/>
    <c:showDLblsOverMax val="0"/>
  </c:chart>
  <c:spPr>
    <a:gradFill>
      <a:gsLst>
        <a:gs pos="0">
          <a:srgbClr val="FFEFD1"/>
        </a:gs>
        <a:gs pos="64999">
          <a:srgbClr val="F0EBD5"/>
        </a:gs>
        <a:gs pos="100000">
          <a:srgbClr val="D1C39F"/>
        </a:gs>
      </a:gsLst>
      <a:lin ang="5400000" scaled="0"/>
    </a:gradFill>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ar-S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1274852433353815E-3"/>
          <c:y val="7.6480750363759537E-2"/>
          <c:w val="0.8011709222363036"/>
          <c:h val="0.55581752777617821"/>
        </c:manualLayout>
      </c:layout>
      <c:barChart>
        <c:barDir val="col"/>
        <c:grouping val="clustered"/>
        <c:varyColors val="0"/>
        <c:ser>
          <c:idx val="0"/>
          <c:order val="0"/>
          <c:tx>
            <c:strRef>
              <c:f>Sheet1!$R$120:$S$120</c:f>
              <c:strCache>
                <c:ptCount val="1"/>
                <c:pt idx="0">
                  <c:v>1.         Significant </c:v>
                </c:pt>
              </c:strCache>
            </c:strRef>
          </c:tx>
          <c:invertIfNegative val="0"/>
          <c:cat>
            <c:multiLvlStrRef>
              <c:f>Sheet1!$T$116:$AA$119</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Nurses  </c:v>
                  </c:pt>
                </c:lvl>
              </c:multiLvlStrCache>
            </c:multiLvlStrRef>
          </c:cat>
          <c:val>
            <c:numRef>
              <c:f>Sheet1!$T$120:$AA$120</c:f>
              <c:numCache>
                <c:formatCode>General</c:formatCode>
                <c:ptCount val="8"/>
                <c:pt idx="0">
                  <c:v>31</c:v>
                </c:pt>
                <c:pt idx="1">
                  <c:v>27</c:v>
                </c:pt>
                <c:pt idx="2">
                  <c:v>0</c:v>
                </c:pt>
                <c:pt idx="3">
                  <c:v>0</c:v>
                </c:pt>
                <c:pt idx="4">
                  <c:v>10</c:v>
                </c:pt>
                <c:pt idx="5">
                  <c:v>12</c:v>
                </c:pt>
                <c:pt idx="6">
                  <c:v>0</c:v>
                </c:pt>
                <c:pt idx="7">
                  <c:v>0</c:v>
                </c:pt>
              </c:numCache>
            </c:numRef>
          </c:val>
        </c:ser>
        <c:ser>
          <c:idx val="1"/>
          <c:order val="1"/>
          <c:tx>
            <c:strRef>
              <c:f>Sheet1!$R$121:$S$121</c:f>
              <c:strCache>
                <c:ptCount val="1"/>
                <c:pt idx="0">
                  <c:v>2.         Code of Conduct</c:v>
                </c:pt>
              </c:strCache>
            </c:strRef>
          </c:tx>
          <c:invertIfNegative val="0"/>
          <c:cat>
            <c:multiLvlStrRef>
              <c:f>Sheet1!$T$116:$AA$119</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Nurses  </c:v>
                  </c:pt>
                </c:lvl>
              </c:multiLvlStrCache>
            </c:multiLvlStrRef>
          </c:cat>
          <c:val>
            <c:numRef>
              <c:f>Sheet1!$T$121:$AA$121</c:f>
              <c:numCache>
                <c:formatCode>General</c:formatCode>
                <c:ptCount val="8"/>
                <c:pt idx="0">
                  <c:v>15</c:v>
                </c:pt>
                <c:pt idx="1">
                  <c:v>17</c:v>
                </c:pt>
                <c:pt idx="2">
                  <c:v>162</c:v>
                </c:pt>
                <c:pt idx="3">
                  <c:v>10</c:v>
                </c:pt>
                <c:pt idx="4">
                  <c:v>9</c:v>
                </c:pt>
                <c:pt idx="5">
                  <c:v>9</c:v>
                </c:pt>
                <c:pt idx="6">
                  <c:v>1</c:v>
                </c:pt>
                <c:pt idx="7">
                  <c:v>3</c:v>
                </c:pt>
              </c:numCache>
            </c:numRef>
          </c:val>
        </c:ser>
        <c:ser>
          <c:idx val="2"/>
          <c:order val="2"/>
          <c:tx>
            <c:strRef>
              <c:f>Sheet1!$R$122:$S$122</c:f>
              <c:strCache>
                <c:ptCount val="1"/>
                <c:pt idx="0">
                  <c:v>3.         Code of Ethics</c:v>
                </c:pt>
              </c:strCache>
            </c:strRef>
          </c:tx>
          <c:invertIfNegative val="0"/>
          <c:cat>
            <c:multiLvlStrRef>
              <c:f>Sheet1!$T$116:$AA$119</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Nurses  </c:v>
                  </c:pt>
                </c:lvl>
              </c:multiLvlStrCache>
            </c:multiLvlStrRef>
          </c:cat>
          <c:val>
            <c:numRef>
              <c:f>Sheet1!$T$122:$AA$122</c:f>
              <c:numCache>
                <c:formatCode>General</c:formatCode>
                <c:ptCount val="8"/>
                <c:pt idx="0">
                  <c:v>19</c:v>
                </c:pt>
                <c:pt idx="1">
                  <c:v>19</c:v>
                </c:pt>
                <c:pt idx="2">
                  <c:v>120</c:v>
                </c:pt>
                <c:pt idx="3">
                  <c:v>8</c:v>
                </c:pt>
                <c:pt idx="4">
                  <c:v>8</c:v>
                </c:pt>
                <c:pt idx="5">
                  <c:v>7</c:v>
                </c:pt>
                <c:pt idx="6">
                  <c:v>2</c:v>
                </c:pt>
                <c:pt idx="7">
                  <c:v>5</c:v>
                </c:pt>
              </c:numCache>
            </c:numRef>
          </c:val>
        </c:ser>
        <c:ser>
          <c:idx val="3"/>
          <c:order val="3"/>
          <c:tx>
            <c:strRef>
              <c:f>Sheet1!$R$123:$S$123</c:f>
              <c:strCache>
                <c:ptCount val="1"/>
                <c:pt idx="0">
                  <c:v>4.         Place in Curriculum</c:v>
                </c:pt>
              </c:strCache>
            </c:strRef>
          </c:tx>
          <c:invertIfNegative val="0"/>
          <c:cat>
            <c:multiLvlStrRef>
              <c:f>Sheet1!$T$116:$AA$119</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Nurses  </c:v>
                  </c:pt>
                </c:lvl>
              </c:multiLvlStrCache>
            </c:multiLvlStrRef>
          </c:cat>
          <c:val>
            <c:numRef>
              <c:f>Sheet1!$T$123:$AA$123</c:f>
              <c:numCache>
                <c:formatCode>General</c:formatCode>
                <c:ptCount val="8"/>
                <c:pt idx="0">
                  <c:v>120</c:v>
                </c:pt>
                <c:pt idx="1">
                  <c:v>11</c:v>
                </c:pt>
                <c:pt idx="2">
                  <c:v>19</c:v>
                </c:pt>
                <c:pt idx="3">
                  <c:v>16</c:v>
                </c:pt>
                <c:pt idx="4">
                  <c:v>9</c:v>
                </c:pt>
                <c:pt idx="5">
                  <c:v>12</c:v>
                </c:pt>
                <c:pt idx="6">
                  <c:v>1</c:v>
                </c:pt>
                <c:pt idx="7">
                  <c:v>0</c:v>
                </c:pt>
              </c:numCache>
            </c:numRef>
          </c:val>
        </c:ser>
        <c:ser>
          <c:idx val="4"/>
          <c:order val="4"/>
          <c:tx>
            <c:strRef>
              <c:f>Sheet1!$R$124:$S$124</c:f>
              <c:strCache>
                <c:ptCount val="1"/>
                <c:pt idx="0">
                  <c:v>5.         Relation to Religions</c:v>
                </c:pt>
              </c:strCache>
            </c:strRef>
          </c:tx>
          <c:invertIfNegative val="0"/>
          <c:cat>
            <c:multiLvlStrRef>
              <c:f>Sheet1!$T$116:$AA$119</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Nurses  </c:v>
                  </c:pt>
                </c:lvl>
              </c:multiLvlStrCache>
            </c:multiLvlStrRef>
          </c:cat>
          <c:val>
            <c:numRef>
              <c:f>Sheet1!$T$124:$AA$124</c:f>
              <c:numCache>
                <c:formatCode>General</c:formatCode>
                <c:ptCount val="8"/>
                <c:pt idx="0">
                  <c:v>30</c:v>
                </c:pt>
                <c:pt idx="1">
                  <c:v>26</c:v>
                </c:pt>
                <c:pt idx="2">
                  <c:v>1</c:v>
                </c:pt>
                <c:pt idx="3">
                  <c:v>1</c:v>
                </c:pt>
                <c:pt idx="4">
                  <c:v>10</c:v>
                </c:pt>
                <c:pt idx="5">
                  <c:v>12</c:v>
                </c:pt>
                <c:pt idx="6">
                  <c:v>0</c:v>
                </c:pt>
                <c:pt idx="7">
                  <c:v>0</c:v>
                </c:pt>
              </c:numCache>
            </c:numRef>
          </c:val>
        </c:ser>
        <c:ser>
          <c:idx val="5"/>
          <c:order val="5"/>
          <c:tx>
            <c:strRef>
              <c:f>Sheet1!$R$125:$S$125</c:f>
              <c:strCache>
                <c:ptCount val="1"/>
                <c:pt idx="0">
                  <c:v>6.         Relation to Quality</c:v>
                </c:pt>
              </c:strCache>
            </c:strRef>
          </c:tx>
          <c:invertIfNegative val="0"/>
          <c:cat>
            <c:multiLvlStrRef>
              <c:f>Sheet1!$T$116:$AA$119</c:f>
              <c:multiLvlStrCache>
                <c:ptCount val="8"/>
                <c:lvl>
                  <c:pt idx="0">
                    <c:v>M</c:v>
                  </c:pt>
                  <c:pt idx="1">
                    <c:v>F</c:v>
                  </c:pt>
                  <c:pt idx="2">
                    <c:v>M</c:v>
                  </c:pt>
                  <c:pt idx="3">
                    <c:v>F</c:v>
                  </c:pt>
                  <c:pt idx="4">
                    <c:v>M</c:v>
                  </c:pt>
                  <c:pt idx="5">
                    <c:v>F</c:v>
                  </c:pt>
                  <c:pt idx="6">
                    <c:v>M</c:v>
                  </c:pt>
                  <c:pt idx="7">
                    <c:v>F</c:v>
                  </c:pt>
                </c:lvl>
                <c:lvl>
                  <c:pt idx="0">
                    <c:v>Yes</c:v>
                  </c:pt>
                  <c:pt idx="2">
                    <c:v>No</c:v>
                  </c:pt>
                  <c:pt idx="4">
                    <c:v>Yes</c:v>
                  </c:pt>
                  <c:pt idx="6">
                    <c:v>No</c:v>
                  </c:pt>
                </c:lvl>
                <c:lvl>
                  <c:pt idx="0">
                    <c:v>Saudi</c:v>
                  </c:pt>
                  <c:pt idx="4">
                    <c:v>N Saudi</c:v>
                  </c:pt>
                </c:lvl>
                <c:lvl>
                  <c:pt idx="0">
                    <c:v>Nurses  </c:v>
                  </c:pt>
                </c:lvl>
              </c:multiLvlStrCache>
            </c:multiLvlStrRef>
          </c:cat>
          <c:val>
            <c:numRef>
              <c:f>Sheet1!$T$125:$AA$125</c:f>
              <c:numCache>
                <c:formatCode>General</c:formatCode>
                <c:ptCount val="8"/>
                <c:pt idx="0">
                  <c:v>308</c:v>
                </c:pt>
                <c:pt idx="1">
                  <c:v>27</c:v>
                </c:pt>
                <c:pt idx="2">
                  <c:v>1</c:v>
                </c:pt>
                <c:pt idx="3">
                  <c:v>0</c:v>
                </c:pt>
                <c:pt idx="4">
                  <c:v>10</c:v>
                </c:pt>
                <c:pt idx="5">
                  <c:v>12</c:v>
                </c:pt>
                <c:pt idx="6">
                  <c:v>0</c:v>
                </c:pt>
                <c:pt idx="7">
                  <c:v>0</c:v>
                </c:pt>
              </c:numCache>
            </c:numRef>
          </c:val>
        </c:ser>
        <c:dLbls>
          <c:showLegendKey val="0"/>
          <c:showVal val="0"/>
          <c:showCatName val="0"/>
          <c:showSerName val="0"/>
          <c:showPercent val="0"/>
          <c:showBubbleSize val="0"/>
        </c:dLbls>
        <c:gapWidth val="150"/>
        <c:axId val="388027520"/>
        <c:axId val="388029056"/>
      </c:barChart>
      <c:catAx>
        <c:axId val="388027520"/>
        <c:scaling>
          <c:orientation val="maxMin"/>
        </c:scaling>
        <c:delete val="0"/>
        <c:axPos val="b"/>
        <c:majorTickMark val="out"/>
        <c:minorTickMark val="none"/>
        <c:tickLblPos val="nextTo"/>
        <c:crossAx val="388029056"/>
        <c:crosses val="autoZero"/>
        <c:auto val="1"/>
        <c:lblAlgn val="ctr"/>
        <c:lblOffset val="100"/>
        <c:noMultiLvlLbl val="0"/>
      </c:catAx>
      <c:valAx>
        <c:axId val="388029056"/>
        <c:scaling>
          <c:orientation val="minMax"/>
          <c:max val="80"/>
        </c:scaling>
        <c:delete val="0"/>
        <c:axPos val="r"/>
        <c:majorGridlines/>
        <c:numFmt formatCode="General" sourceLinked="1"/>
        <c:majorTickMark val="out"/>
        <c:minorTickMark val="none"/>
        <c:tickLblPos val="nextTo"/>
        <c:crossAx val="388027520"/>
        <c:crosses val="autoZero"/>
        <c:crossBetween val="between"/>
        <c:majorUnit val="10"/>
        <c:minorUnit val="10"/>
      </c:valAx>
    </c:plotArea>
    <c:legend>
      <c:legendPos val="l"/>
      <c:layout>
        <c:manualLayout>
          <c:xMode val="edge"/>
          <c:yMode val="edge"/>
          <c:x val="1.2519561815336465E-2"/>
          <c:y val="4.0515091863517122E-2"/>
          <c:w val="0.11900096261054438"/>
          <c:h val="0.91896981627296592"/>
        </c:manualLayout>
      </c:layout>
      <c:overlay val="0"/>
    </c:legend>
    <c:plotVisOnly val="1"/>
    <c:dispBlanksAs val="gap"/>
    <c:showDLblsOverMax val="0"/>
  </c:chart>
  <c:spPr>
    <a:solidFill>
      <a:srgbClr val="00B050"/>
    </a:solidFill>
    <a:effectLst>
      <a:outerShdw blurRad="215900" dist="203200" dir="5400000" sx="103000" sy="103000" algn="ctr" rotWithShape="0">
        <a:srgbClr val="000000">
          <a:alpha val="62000"/>
        </a:srgbClr>
      </a:outerShdw>
    </a:effectLst>
  </c:spPr>
  <c:txPr>
    <a:bodyPr/>
    <a:lstStyle/>
    <a:p>
      <a:pPr>
        <a:defRPr sz="800"/>
      </a:pPr>
      <a:endParaRPr lang="ar-SA"/>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ar-S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Sheet1!$R$154:$S$154</c:f>
              <c:strCache>
                <c:ptCount val="1"/>
                <c:pt idx="0">
                  <c:v>1.         Significant </c:v>
                </c:pt>
              </c:strCache>
            </c:strRef>
          </c:tx>
          <c:invertIfNegative val="0"/>
          <c:cat>
            <c:multiLvlStrRef>
              <c:f>Sheet1!$T$150:$AI$153</c:f>
              <c:multiLvlStrCache>
                <c:ptCount val="16"/>
                <c:lvl>
                  <c:pt idx="0">
                    <c:v>M</c:v>
                  </c:pt>
                  <c:pt idx="1">
                    <c:v>F</c:v>
                  </c:pt>
                  <c:pt idx="2">
                    <c:v>M</c:v>
                  </c:pt>
                  <c:pt idx="3">
                    <c:v>F</c:v>
                  </c:pt>
                  <c:pt idx="12">
                    <c:v>M</c:v>
                  </c:pt>
                  <c:pt idx="13">
                    <c:v>F</c:v>
                  </c:pt>
                  <c:pt idx="14">
                    <c:v>M</c:v>
                  </c:pt>
                  <c:pt idx="15">
                    <c:v>F</c:v>
                  </c:pt>
                </c:lvl>
                <c:lvl>
                  <c:pt idx="0">
                    <c:v>Yes</c:v>
                  </c:pt>
                  <c:pt idx="2">
                    <c:v>No</c:v>
                  </c:pt>
                  <c:pt idx="12">
                    <c:v>Yes</c:v>
                  </c:pt>
                  <c:pt idx="14">
                    <c:v>No</c:v>
                  </c:pt>
                </c:lvl>
                <c:lvl>
                  <c:pt idx="0">
                    <c:v>Saudi</c:v>
                  </c:pt>
                  <c:pt idx="12">
                    <c:v>N Saudi</c:v>
                  </c:pt>
                </c:lvl>
                <c:lvl>
                  <c:pt idx="0">
                    <c:v>Radiography </c:v>
                  </c:pt>
                </c:lvl>
              </c:multiLvlStrCache>
            </c:multiLvlStrRef>
          </c:cat>
          <c:val>
            <c:numRef>
              <c:f>Sheet1!$T$154:$AI$154</c:f>
              <c:numCache>
                <c:formatCode>General</c:formatCode>
                <c:ptCount val="16"/>
                <c:pt idx="0">
                  <c:v>21</c:v>
                </c:pt>
                <c:pt idx="1">
                  <c:v>1</c:v>
                </c:pt>
                <c:pt idx="2">
                  <c:v>0</c:v>
                </c:pt>
                <c:pt idx="3">
                  <c:v>0</c:v>
                </c:pt>
                <c:pt idx="12">
                  <c:v>8</c:v>
                </c:pt>
                <c:pt idx="13">
                  <c:v>0</c:v>
                </c:pt>
                <c:pt idx="14">
                  <c:v>0</c:v>
                </c:pt>
                <c:pt idx="15">
                  <c:v>0</c:v>
                </c:pt>
              </c:numCache>
            </c:numRef>
          </c:val>
        </c:ser>
        <c:ser>
          <c:idx val="1"/>
          <c:order val="1"/>
          <c:tx>
            <c:strRef>
              <c:f>Sheet1!$R$155:$S$155</c:f>
              <c:strCache>
                <c:ptCount val="1"/>
                <c:pt idx="0">
                  <c:v>2.         Code of Conduct</c:v>
                </c:pt>
              </c:strCache>
            </c:strRef>
          </c:tx>
          <c:invertIfNegative val="0"/>
          <c:cat>
            <c:multiLvlStrRef>
              <c:f>Sheet1!$T$150:$AI$153</c:f>
              <c:multiLvlStrCache>
                <c:ptCount val="16"/>
                <c:lvl>
                  <c:pt idx="0">
                    <c:v>M</c:v>
                  </c:pt>
                  <c:pt idx="1">
                    <c:v>F</c:v>
                  </c:pt>
                  <c:pt idx="2">
                    <c:v>M</c:v>
                  </c:pt>
                  <c:pt idx="3">
                    <c:v>F</c:v>
                  </c:pt>
                  <c:pt idx="12">
                    <c:v>M</c:v>
                  </c:pt>
                  <c:pt idx="13">
                    <c:v>F</c:v>
                  </c:pt>
                  <c:pt idx="14">
                    <c:v>M</c:v>
                  </c:pt>
                  <c:pt idx="15">
                    <c:v>F</c:v>
                  </c:pt>
                </c:lvl>
                <c:lvl>
                  <c:pt idx="0">
                    <c:v>Yes</c:v>
                  </c:pt>
                  <c:pt idx="2">
                    <c:v>No</c:v>
                  </c:pt>
                  <c:pt idx="12">
                    <c:v>Yes</c:v>
                  </c:pt>
                  <c:pt idx="14">
                    <c:v>No</c:v>
                  </c:pt>
                </c:lvl>
                <c:lvl>
                  <c:pt idx="0">
                    <c:v>Saudi</c:v>
                  </c:pt>
                  <c:pt idx="12">
                    <c:v>N Saudi</c:v>
                  </c:pt>
                </c:lvl>
                <c:lvl>
                  <c:pt idx="0">
                    <c:v>Radiography </c:v>
                  </c:pt>
                </c:lvl>
              </c:multiLvlStrCache>
            </c:multiLvlStrRef>
          </c:cat>
          <c:val>
            <c:numRef>
              <c:f>Sheet1!$T$155:$AI$155</c:f>
              <c:numCache>
                <c:formatCode>General</c:formatCode>
                <c:ptCount val="16"/>
                <c:pt idx="0">
                  <c:v>8</c:v>
                </c:pt>
                <c:pt idx="1">
                  <c:v>1</c:v>
                </c:pt>
                <c:pt idx="2">
                  <c:v>13</c:v>
                </c:pt>
                <c:pt idx="3">
                  <c:v>0</c:v>
                </c:pt>
                <c:pt idx="12">
                  <c:v>1</c:v>
                </c:pt>
                <c:pt idx="13">
                  <c:v>0</c:v>
                </c:pt>
                <c:pt idx="14">
                  <c:v>7</c:v>
                </c:pt>
                <c:pt idx="15">
                  <c:v>0</c:v>
                </c:pt>
              </c:numCache>
            </c:numRef>
          </c:val>
        </c:ser>
        <c:ser>
          <c:idx val="2"/>
          <c:order val="2"/>
          <c:tx>
            <c:strRef>
              <c:f>Sheet1!$R$156:$S$156</c:f>
              <c:strCache>
                <c:ptCount val="1"/>
                <c:pt idx="0">
                  <c:v>3.         Code of Ethics</c:v>
                </c:pt>
              </c:strCache>
            </c:strRef>
          </c:tx>
          <c:invertIfNegative val="0"/>
          <c:cat>
            <c:multiLvlStrRef>
              <c:f>Sheet1!$T$150:$AI$153</c:f>
              <c:multiLvlStrCache>
                <c:ptCount val="16"/>
                <c:lvl>
                  <c:pt idx="0">
                    <c:v>M</c:v>
                  </c:pt>
                  <c:pt idx="1">
                    <c:v>F</c:v>
                  </c:pt>
                  <c:pt idx="2">
                    <c:v>M</c:v>
                  </c:pt>
                  <c:pt idx="3">
                    <c:v>F</c:v>
                  </c:pt>
                  <c:pt idx="12">
                    <c:v>M</c:v>
                  </c:pt>
                  <c:pt idx="13">
                    <c:v>F</c:v>
                  </c:pt>
                  <c:pt idx="14">
                    <c:v>M</c:v>
                  </c:pt>
                  <c:pt idx="15">
                    <c:v>F</c:v>
                  </c:pt>
                </c:lvl>
                <c:lvl>
                  <c:pt idx="0">
                    <c:v>Yes</c:v>
                  </c:pt>
                  <c:pt idx="2">
                    <c:v>No</c:v>
                  </c:pt>
                  <c:pt idx="12">
                    <c:v>Yes</c:v>
                  </c:pt>
                  <c:pt idx="14">
                    <c:v>No</c:v>
                  </c:pt>
                </c:lvl>
                <c:lvl>
                  <c:pt idx="0">
                    <c:v>Saudi</c:v>
                  </c:pt>
                  <c:pt idx="12">
                    <c:v>N Saudi</c:v>
                  </c:pt>
                </c:lvl>
                <c:lvl>
                  <c:pt idx="0">
                    <c:v>Radiography </c:v>
                  </c:pt>
                </c:lvl>
              </c:multiLvlStrCache>
            </c:multiLvlStrRef>
          </c:cat>
          <c:val>
            <c:numRef>
              <c:f>Sheet1!$T$156:$AI$156</c:f>
              <c:numCache>
                <c:formatCode>General</c:formatCode>
                <c:ptCount val="16"/>
                <c:pt idx="0">
                  <c:v>7</c:v>
                </c:pt>
                <c:pt idx="1">
                  <c:v>1</c:v>
                </c:pt>
                <c:pt idx="2">
                  <c:v>14</c:v>
                </c:pt>
                <c:pt idx="3">
                  <c:v>0</c:v>
                </c:pt>
                <c:pt idx="12">
                  <c:v>2</c:v>
                </c:pt>
                <c:pt idx="13">
                  <c:v>0</c:v>
                </c:pt>
                <c:pt idx="14">
                  <c:v>6</c:v>
                </c:pt>
                <c:pt idx="15">
                  <c:v>0</c:v>
                </c:pt>
              </c:numCache>
            </c:numRef>
          </c:val>
        </c:ser>
        <c:ser>
          <c:idx val="3"/>
          <c:order val="3"/>
          <c:tx>
            <c:strRef>
              <c:f>Sheet1!$R$157:$S$157</c:f>
              <c:strCache>
                <c:ptCount val="1"/>
                <c:pt idx="0">
                  <c:v>4.         Place in Curriculum</c:v>
                </c:pt>
              </c:strCache>
            </c:strRef>
          </c:tx>
          <c:invertIfNegative val="0"/>
          <c:cat>
            <c:multiLvlStrRef>
              <c:f>Sheet1!$T$150:$AI$153</c:f>
              <c:multiLvlStrCache>
                <c:ptCount val="16"/>
                <c:lvl>
                  <c:pt idx="0">
                    <c:v>M</c:v>
                  </c:pt>
                  <c:pt idx="1">
                    <c:v>F</c:v>
                  </c:pt>
                  <c:pt idx="2">
                    <c:v>M</c:v>
                  </c:pt>
                  <c:pt idx="3">
                    <c:v>F</c:v>
                  </c:pt>
                  <c:pt idx="12">
                    <c:v>M</c:v>
                  </c:pt>
                  <c:pt idx="13">
                    <c:v>F</c:v>
                  </c:pt>
                  <c:pt idx="14">
                    <c:v>M</c:v>
                  </c:pt>
                  <c:pt idx="15">
                    <c:v>F</c:v>
                  </c:pt>
                </c:lvl>
                <c:lvl>
                  <c:pt idx="0">
                    <c:v>Yes</c:v>
                  </c:pt>
                  <c:pt idx="2">
                    <c:v>No</c:v>
                  </c:pt>
                  <c:pt idx="12">
                    <c:v>Yes</c:v>
                  </c:pt>
                  <c:pt idx="14">
                    <c:v>No</c:v>
                  </c:pt>
                </c:lvl>
                <c:lvl>
                  <c:pt idx="0">
                    <c:v>Saudi</c:v>
                  </c:pt>
                  <c:pt idx="12">
                    <c:v>N Saudi</c:v>
                  </c:pt>
                </c:lvl>
                <c:lvl>
                  <c:pt idx="0">
                    <c:v>Radiography </c:v>
                  </c:pt>
                </c:lvl>
              </c:multiLvlStrCache>
            </c:multiLvlStrRef>
          </c:cat>
          <c:val>
            <c:numRef>
              <c:f>Sheet1!$T$157:$AI$157</c:f>
              <c:numCache>
                <c:formatCode>General</c:formatCode>
                <c:ptCount val="16"/>
                <c:pt idx="0">
                  <c:v>11</c:v>
                </c:pt>
                <c:pt idx="1">
                  <c:v>1</c:v>
                </c:pt>
                <c:pt idx="2">
                  <c:v>10</c:v>
                </c:pt>
                <c:pt idx="3">
                  <c:v>0</c:v>
                </c:pt>
                <c:pt idx="12">
                  <c:v>2</c:v>
                </c:pt>
                <c:pt idx="13">
                  <c:v>0</c:v>
                </c:pt>
                <c:pt idx="14">
                  <c:v>6</c:v>
                </c:pt>
                <c:pt idx="15">
                  <c:v>0</c:v>
                </c:pt>
              </c:numCache>
            </c:numRef>
          </c:val>
        </c:ser>
        <c:ser>
          <c:idx val="4"/>
          <c:order val="4"/>
          <c:tx>
            <c:strRef>
              <c:f>Sheet1!$R$158:$S$158</c:f>
              <c:strCache>
                <c:ptCount val="1"/>
                <c:pt idx="0">
                  <c:v>5.         Relation to Religions</c:v>
                </c:pt>
              </c:strCache>
            </c:strRef>
          </c:tx>
          <c:invertIfNegative val="0"/>
          <c:cat>
            <c:multiLvlStrRef>
              <c:f>Sheet1!$T$150:$AI$153</c:f>
              <c:multiLvlStrCache>
                <c:ptCount val="16"/>
                <c:lvl>
                  <c:pt idx="0">
                    <c:v>M</c:v>
                  </c:pt>
                  <c:pt idx="1">
                    <c:v>F</c:v>
                  </c:pt>
                  <c:pt idx="2">
                    <c:v>M</c:v>
                  </c:pt>
                  <c:pt idx="3">
                    <c:v>F</c:v>
                  </c:pt>
                  <c:pt idx="12">
                    <c:v>M</c:v>
                  </c:pt>
                  <c:pt idx="13">
                    <c:v>F</c:v>
                  </c:pt>
                  <c:pt idx="14">
                    <c:v>M</c:v>
                  </c:pt>
                  <c:pt idx="15">
                    <c:v>F</c:v>
                  </c:pt>
                </c:lvl>
                <c:lvl>
                  <c:pt idx="0">
                    <c:v>Yes</c:v>
                  </c:pt>
                  <c:pt idx="2">
                    <c:v>No</c:v>
                  </c:pt>
                  <c:pt idx="12">
                    <c:v>Yes</c:v>
                  </c:pt>
                  <c:pt idx="14">
                    <c:v>No</c:v>
                  </c:pt>
                </c:lvl>
                <c:lvl>
                  <c:pt idx="0">
                    <c:v>Saudi</c:v>
                  </c:pt>
                  <c:pt idx="12">
                    <c:v>N Saudi</c:v>
                  </c:pt>
                </c:lvl>
                <c:lvl>
                  <c:pt idx="0">
                    <c:v>Radiography </c:v>
                  </c:pt>
                </c:lvl>
              </c:multiLvlStrCache>
            </c:multiLvlStrRef>
          </c:cat>
          <c:val>
            <c:numRef>
              <c:f>Sheet1!$T$158:$AI$158</c:f>
              <c:numCache>
                <c:formatCode>General</c:formatCode>
                <c:ptCount val="16"/>
                <c:pt idx="0">
                  <c:v>21</c:v>
                </c:pt>
                <c:pt idx="1">
                  <c:v>1</c:v>
                </c:pt>
                <c:pt idx="2">
                  <c:v>0</c:v>
                </c:pt>
                <c:pt idx="3">
                  <c:v>0</c:v>
                </c:pt>
                <c:pt idx="12">
                  <c:v>8</c:v>
                </c:pt>
                <c:pt idx="13">
                  <c:v>0</c:v>
                </c:pt>
                <c:pt idx="14">
                  <c:v>0</c:v>
                </c:pt>
                <c:pt idx="15">
                  <c:v>0</c:v>
                </c:pt>
              </c:numCache>
            </c:numRef>
          </c:val>
        </c:ser>
        <c:ser>
          <c:idx val="5"/>
          <c:order val="5"/>
          <c:tx>
            <c:strRef>
              <c:f>Sheet1!$R$159:$S$159</c:f>
              <c:strCache>
                <c:ptCount val="1"/>
                <c:pt idx="0">
                  <c:v>6.         Relation to Quality</c:v>
                </c:pt>
              </c:strCache>
            </c:strRef>
          </c:tx>
          <c:invertIfNegative val="0"/>
          <c:cat>
            <c:multiLvlStrRef>
              <c:f>Sheet1!$T$150:$AI$153</c:f>
              <c:multiLvlStrCache>
                <c:ptCount val="16"/>
                <c:lvl>
                  <c:pt idx="0">
                    <c:v>M</c:v>
                  </c:pt>
                  <c:pt idx="1">
                    <c:v>F</c:v>
                  </c:pt>
                  <c:pt idx="2">
                    <c:v>M</c:v>
                  </c:pt>
                  <c:pt idx="3">
                    <c:v>F</c:v>
                  </c:pt>
                  <c:pt idx="12">
                    <c:v>M</c:v>
                  </c:pt>
                  <c:pt idx="13">
                    <c:v>F</c:v>
                  </c:pt>
                  <c:pt idx="14">
                    <c:v>M</c:v>
                  </c:pt>
                  <c:pt idx="15">
                    <c:v>F</c:v>
                  </c:pt>
                </c:lvl>
                <c:lvl>
                  <c:pt idx="0">
                    <c:v>Yes</c:v>
                  </c:pt>
                  <c:pt idx="2">
                    <c:v>No</c:v>
                  </c:pt>
                  <c:pt idx="12">
                    <c:v>Yes</c:v>
                  </c:pt>
                  <c:pt idx="14">
                    <c:v>No</c:v>
                  </c:pt>
                </c:lvl>
                <c:lvl>
                  <c:pt idx="0">
                    <c:v>Saudi</c:v>
                  </c:pt>
                  <c:pt idx="12">
                    <c:v>N Saudi</c:v>
                  </c:pt>
                </c:lvl>
                <c:lvl>
                  <c:pt idx="0">
                    <c:v>Radiography </c:v>
                  </c:pt>
                </c:lvl>
              </c:multiLvlStrCache>
            </c:multiLvlStrRef>
          </c:cat>
          <c:val>
            <c:numRef>
              <c:f>Sheet1!$T$159:$AI$159</c:f>
              <c:numCache>
                <c:formatCode>General</c:formatCode>
                <c:ptCount val="16"/>
                <c:pt idx="0">
                  <c:v>19</c:v>
                </c:pt>
                <c:pt idx="1">
                  <c:v>1</c:v>
                </c:pt>
                <c:pt idx="2">
                  <c:v>2</c:v>
                </c:pt>
                <c:pt idx="3">
                  <c:v>0</c:v>
                </c:pt>
                <c:pt idx="12">
                  <c:v>7</c:v>
                </c:pt>
                <c:pt idx="13">
                  <c:v>0</c:v>
                </c:pt>
                <c:pt idx="14">
                  <c:v>1</c:v>
                </c:pt>
                <c:pt idx="15">
                  <c:v>0</c:v>
                </c:pt>
              </c:numCache>
            </c:numRef>
          </c:val>
        </c:ser>
        <c:dLbls>
          <c:showLegendKey val="0"/>
          <c:showVal val="0"/>
          <c:showCatName val="0"/>
          <c:showSerName val="0"/>
          <c:showPercent val="0"/>
          <c:showBubbleSize val="0"/>
        </c:dLbls>
        <c:gapWidth val="150"/>
        <c:axId val="390424832"/>
        <c:axId val="390447104"/>
      </c:barChart>
      <c:catAx>
        <c:axId val="390424832"/>
        <c:scaling>
          <c:orientation val="maxMin"/>
        </c:scaling>
        <c:delete val="0"/>
        <c:axPos val="b"/>
        <c:majorTickMark val="out"/>
        <c:minorTickMark val="none"/>
        <c:tickLblPos val="nextTo"/>
        <c:crossAx val="390447104"/>
        <c:crosses val="autoZero"/>
        <c:auto val="1"/>
        <c:lblAlgn val="ctr"/>
        <c:lblOffset val="100"/>
        <c:noMultiLvlLbl val="0"/>
      </c:catAx>
      <c:valAx>
        <c:axId val="390447104"/>
        <c:scaling>
          <c:orientation val="minMax"/>
        </c:scaling>
        <c:delete val="0"/>
        <c:axPos val="r"/>
        <c:majorGridlines/>
        <c:numFmt formatCode="General" sourceLinked="1"/>
        <c:majorTickMark val="out"/>
        <c:minorTickMark val="none"/>
        <c:tickLblPos val="nextTo"/>
        <c:crossAx val="390424832"/>
        <c:crosses val="autoZero"/>
        <c:crossBetween val="between"/>
      </c:valAx>
    </c:plotArea>
    <c:legend>
      <c:legendPos val="l"/>
      <c:layout/>
      <c:overlay val="0"/>
    </c:legend>
    <c:plotVisOnly val="1"/>
    <c:dispBlanksAs val="gap"/>
    <c:showDLblsOverMax val="0"/>
  </c:chart>
  <c:spPr>
    <a:gradFill flip="none" rotWithShape="1">
      <a:gsLst>
        <a:gs pos="0">
          <a:srgbClr val="A603AB"/>
        </a:gs>
        <a:gs pos="21001">
          <a:srgbClr val="0819FB"/>
        </a:gs>
        <a:gs pos="35001">
          <a:srgbClr val="1A8D48"/>
        </a:gs>
        <a:gs pos="52000">
          <a:srgbClr val="FFFF00"/>
        </a:gs>
        <a:gs pos="73000">
          <a:srgbClr val="EE3F17"/>
        </a:gs>
        <a:gs pos="88000">
          <a:srgbClr val="E81766"/>
        </a:gs>
        <a:gs pos="100000">
          <a:srgbClr val="A603AB"/>
        </a:gs>
      </a:gsLst>
      <a:path path="rect">
        <a:fillToRect l="100000" t="100000"/>
      </a:path>
      <a:tileRect r="-100000" b="-100000"/>
    </a:gradFill>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ar-S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9291251093613296"/>
          <c:y val="5.1400554097404488E-2"/>
          <c:w val="0.62154352580927386"/>
          <c:h val="0.5380903400321565"/>
        </c:manualLayout>
      </c:layout>
      <c:barChart>
        <c:barDir val="col"/>
        <c:grouping val="clustered"/>
        <c:varyColors val="0"/>
        <c:ser>
          <c:idx val="0"/>
          <c:order val="0"/>
          <c:tx>
            <c:strRef>
              <c:f>Sheet1!$V$190:$W$190</c:f>
              <c:strCache>
                <c:ptCount val="1"/>
                <c:pt idx="0">
                  <c:v>1.         Significant to Profession</c:v>
                </c:pt>
              </c:strCache>
            </c:strRef>
          </c:tx>
          <c:invertIfNegative val="0"/>
          <c:cat>
            <c:multiLvlStrRef>
              <c:f>Sheet1!$X$186:$BC$189</c:f>
              <c:multiLvlStrCache>
                <c:ptCount val="32"/>
                <c:lvl>
                  <c:pt idx="0">
                    <c:v>M</c:v>
                  </c:pt>
                  <c:pt idx="1">
                    <c:v>F</c:v>
                  </c:pt>
                  <c:pt idx="2">
                    <c:v>M</c:v>
                  </c:pt>
                  <c:pt idx="3">
                    <c:v>F</c:v>
                  </c:pt>
                  <c:pt idx="4">
                    <c:v>M</c:v>
                  </c:pt>
                  <c:pt idx="5">
                    <c:v>F</c:v>
                  </c:pt>
                  <c:pt idx="6">
                    <c:v>M</c:v>
                  </c:pt>
                  <c:pt idx="7">
                    <c:v>F</c:v>
                  </c:pt>
                  <c:pt idx="8">
                    <c:v>M</c:v>
                  </c:pt>
                  <c:pt idx="9">
                    <c:v>F</c:v>
                  </c:pt>
                  <c:pt idx="10">
                    <c:v>M</c:v>
                  </c:pt>
                  <c:pt idx="11">
                    <c:v>F</c:v>
                  </c:pt>
                  <c:pt idx="12">
                    <c:v>M</c:v>
                  </c:pt>
                  <c:pt idx="13">
                    <c:v>F</c:v>
                  </c:pt>
                  <c:pt idx="14">
                    <c:v>M</c:v>
                  </c:pt>
                  <c:pt idx="15">
                    <c:v>F</c:v>
                  </c:pt>
                  <c:pt idx="16">
                    <c:v>M</c:v>
                  </c:pt>
                  <c:pt idx="17">
                    <c:v>F</c:v>
                  </c:pt>
                  <c:pt idx="18">
                    <c:v>M</c:v>
                  </c:pt>
                  <c:pt idx="19">
                    <c:v>F</c:v>
                  </c:pt>
                  <c:pt idx="20">
                    <c:v>M</c:v>
                  </c:pt>
                  <c:pt idx="21">
                    <c:v>F</c:v>
                  </c:pt>
                  <c:pt idx="22">
                    <c:v>M</c:v>
                  </c:pt>
                  <c:pt idx="23">
                    <c:v>F</c:v>
                  </c:pt>
                  <c:pt idx="24">
                    <c:v>M</c:v>
                  </c:pt>
                  <c:pt idx="25">
                    <c:v>F</c:v>
                  </c:pt>
                  <c:pt idx="26">
                    <c:v>M</c:v>
                  </c:pt>
                  <c:pt idx="27">
                    <c:v>F</c:v>
                  </c:pt>
                  <c:pt idx="28">
                    <c:v>M</c:v>
                  </c:pt>
                  <c:pt idx="29">
                    <c:v>F</c:v>
                  </c:pt>
                  <c:pt idx="30">
                    <c:v>M</c:v>
                  </c:pt>
                  <c:pt idx="31">
                    <c:v>F</c:v>
                  </c:pt>
                </c:lvl>
                <c:lvl>
                  <c:pt idx="0">
                    <c:v>Y</c:v>
                  </c:pt>
                  <c:pt idx="2">
                    <c:v>N</c:v>
                  </c:pt>
                  <c:pt idx="4">
                    <c:v>Y</c:v>
                  </c:pt>
                  <c:pt idx="6">
                    <c:v>N</c:v>
                  </c:pt>
                  <c:pt idx="8">
                    <c:v>Y</c:v>
                  </c:pt>
                  <c:pt idx="10">
                    <c:v>N</c:v>
                  </c:pt>
                  <c:pt idx="12">
                    <c:v>Y</c:v>
                  </c:pt>
                  <c:pt idx="14">
                    <c:v>N</c:v>
                  </c:pt>
                  <c:pt idx="16">
                    <c:v>Y</c:v>
                  </c:pt>
                  <c:pt idx="18">
                    <c:v>N</c:v>
                  </c:pt>
                  <c:pt idx="20">
                    <c:v>Y</c:v>
                  </c:pt>
                  <c:pt idx="22">
                    <c:v>N</c:v>
                  </c:pt>
                  <c:pt idx="24">
                    <c:v>Y</c:v>
                  </c:pt>
                  <c:pt idx="28">
                    <c:v>N</c:v>
                  </c:pt>
                </c:lvl>
                <c:lvl>
                  <c:pt idx="0">
                    <c:v>Saudi</c:v>
                  </c:pt>
                  <c:pt idx="4">
                    <c:v>N Saudi</c:v>
                  </c:pt>
                  <c:pt idx="8">
                    <c:v>Saudi</c:v>
                  </c:pt>
                  <c:pt idx="12">
                    <c:v>N Saudi</c:v>
                  </c:pt>
                  <c:pt idx="16">
                    <c:v>Saudi</c:v>
                  </c:pt>
                  <c:pt idx="20">
                    <c:v>N Saudi</c:v>
                  </c:pt>
                  <c:pt idx="24">
                    <c:v>Saudi</c:v>
                  </c:pt>
                  <c:pt idx="28">
                    <c:v>N Saudi</c:v>
                  </c:pt>
                </c:lvl>
                <c:lvl>
                  <c:pt idx="0">
                    <c:v>MLTs</c:v>
                  </c:pt>
                  <c:pt idx="8">
                    <c:v>PTs</c:v>
                  </c:pt>
                  <c:pt idx="16">
                    <c:v>EMTs</c:v>
                  </c:pt>
                  <c:pt idx="24">
                    <c:v>Applied Health</c:v>
                  </c:pt>
                </c:lvl>
              </c:multiLvlStrCache>
            </c:multiLvlStrRef>
          </c:cat>
          <c:val>
            <c:numRef>
              <c:f>Sheet1!$X$190:$BC$190</c:f>
              <c:numCache>
                <c:formatCode>General</c:formatCode>
                <c:ptCount val="32"/>
                <c:pt idx="0">
                  <c:v>3</c:v>
                </c:pt>
                <c:pt idx="1">
                  <c:v>0</c:v>
                </c:pt>
                <c:pt idx="2">
                  <c:v>0</c:v>
                </c:pt>
                <c:pt idx="3">
                  <c:v>0</c:v>
                </c:pt>
                <c:pt idx="4">
                  <c:v>7</c:v>
                </c:pt>
                <c:pt idx="5">
                  <c:v>1</c:v>
                </c:pt>
                <c:pt idx="6">
                  <c:v>0</c:v>
                </c:pt>
                <c:pt idx="7">
                  <c:v>0</c:v>
                </c:pt>
                <c:pt idx="8">
                  <c:v>7</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1</c:v>
                </c:pt>
                <c:pt idx="24">
                  <c:v>1</c:v>
                </c:pt>
                <c:pt idx="25">
                  <c:v>2</c:v>
                </c:pt>
                <c:pt idx="26">
                  <c:v>0</c:v>
                </c:pt>
                <c:pt idx="27">
                  <c:v>0</c:v>
                </c:pt>
                <c:pt idx="28">
                  <c:v>1</c:v>
                </c:pt>
                <c:pt idx="29">
                  <c:v>0</c:v>
                </c:pt>
                <c:pt idx="30">
                  <c:v>0</c:v>
                </c:pt>
                <c:pt idx="31">
                  <c:v>0</c:v>
                </c:pt>
              </c:numCache>
            </c:numRef>
          </c:val>
        </c:ser>
        <c:ser>
          <c:idx val="1"/>
          <c:order val="1"/>
          <c:tx>
            <c:strRef>
              <c:f>Sheet1!$V$191:$W$191</c:f>
              <c:strCache>
                <c:ptCount val="1"/>
                <c:pt idx="0">
                  <c:v>2.         Code of Conduct</c:v>
                </c:pt>
              </c:strCache>
            </c:strRef>
          </c:tx>
          <c:invertIfNegative val="0"/>
          <c:cat>
            <c:multiLvlStrRef>
              <c:f>Sheet1!$X$186:$BC$189</c:f>
              <c:multiLvlStrCache>
                <c:ptCount val="32"/>
                <c:lvl>
                  <c:pt idx="0">
                    <c:v>M</c:v>
                  </c:pt>
                  <c:pt idx="1">
                    <c:v>F</c:v>
                  </c:pt>
                  <c:pt idx="2">
                    <c:v>M</c:v>
                  </c:pt>
                  <c:pt idx="3">
                    <c:v>F</c:v>
                  </c:pt>
                  <c:pt idx="4">
                    <c:v>M</c:v>
                  </c:pt>
                  <c:pt idx="5">
                    <c:v>F</c:v>
                  </c:pt>
                  <c:pt idx="6">
                    <c:v>M</c:v>
                  </c:pt>
                  <c:pt idx="7">
                    <c:v>F</c:v>
                  </c:pt>
                  <c:pt idx="8">
                    <c:v>M</c:v>
                  </c:pt>
                  <c:pt idx="9">
                    <c:v>F</c:v>
                  </c:pt>
                  <c:pt idx="10">
                    <c:v>M</c:v>
                  </c:pt>
                  <c:pt idx="11">
                    <c:v>F</c:v>
                  </c:pt>
                  <c:pt idx="12">
                    <c:v>M</c:v>
                  </c:pt>
                  <c:pt idx="13">
                    <c:v>F</c:v>
                  </c:pt>
                  <c:pt idx="14">
                    <c:v>M</c:v>
                  </c:pt>
                  <c:pt idx="15">
                    <c:v>F</c:v>
                  </c:pt>
                  <c:pt idx="16">
                    <c:v>M</c:v>
                  </c:pt>
                  <c:pt idx="17">
                    <c:v>F</c:v>
                  </c:pt>
                  <c:pt idx="18">
                    <c:v>M</c:v>
                  </c:pt>
                  <c:pt idx="19">
                    <c:v>F</c:v>
                  </c:pt>
                  <c:pt idx="20">
                    <c:v>M</c:v>
                  </c:pt>
                  <c:pt idx="21">
                    <c:v>F</c:v>
                  </c:pt>
                  <c:pt idx="22">
                    <c:v>M</c:v>
                  </c:pt>
                  <c:pt idx="23">
                    <c:v>F</c:v>
                  </c:pt>
                  <c:pt idx="24">
                    <c:v>M</c:v>
                  </c:pt>
                  <c:pt idx="25">
                    <c:v>F</c:v>
                  </c:pt>
                  <c:pt idx="26">
                    <c:v>M</c:v>
                  </c:pt>
                  <c:pt idx="27">
                    <c:v>F</c:v>
                  </c:pt>
                  <c:pt idx="28">
                    <c:v>M</c:v>
                  </c:pt>
                  <c:pt idx="29">
                    <c:v>F</c:v>
                  </c:pt>
                  <c:pt idx="30">
                    <c:v>M</c:v>
                  </c:pt>
                  <c:pt idx="31">
                    <c:v>F</c:v>
                  </c:pt>
                </c:lvl>
                <c:lvl>
                  <c:pt idx="0">
                    <c:v>Y</c:v>
                  </c:pt>
                  <c:pt idx="2">
                    <c:v>N</c:v>
                  </c:pt>
                  <c:pt idx="4">
                    <c:v>Y</c:v>
                  </c:pt>
                  <c:pt idx="6">
                    <c:v>N</c:v>
                  </c:pt>
                  <c:pt idx="8">
                    <c:v>Y</c:v>
                  </c:pt>
                  <c:pt idx="10">
                    <c:v>N</c:v>
                  </c:pt>
                  <c:pt idx="12">
                    <c:v>Y</c:v>
                  </c:pt>
                  <c:pt idx="14">
                    <c:v>N</c:v>
                  </c:pt>
                  <c:pt idx="16">
                    <c:v>Y</c:v>
                  </c:pt>
                  <c:pt idx="18">
                    <c:v>N</c:v>
                  </c:pt>
                  <c:pt idx="20">
                    <c:v>Y</c:v>
                  </c:pt>
                  <c:pt idx="22">
                    <c:v>N</c:v>
                  </c:pt>
                  <c:pt idx="24">
                    <c:v>Y</c:v>
                  </c:pt>
                  <c:pt idx="28">
                    <c:v>N</c:v>
                  </c:pt>
                </c:lvl>
                <c:lvl>
                  <c:pt idx="0">
                    <c:v>Saudi</c:v>
                  </c:pt>
                  <c:pt idx="4">
                    <c:v>N Saudi</c:v>
                  </c:pt>
                  <c:pt idx="8">
                    <c:v>Saudi</c:v>
                  </c:pt>
                  <c:pt idx="12">
                    <c:v>N Saudi</c:v>
                  </c:pt>
                  <c:pt idx="16">
                    <c:v>Saudi</c:v>
                  </c:pt>
                  <c:pt idx="20">
                    <c:v>N Saudi</c:v>
                  </c:pt>
                  <c:pt idx="24">
                    <c:v>Saudi</c:v>
                  </c:pt>
                  <c:pt idx="28">
                    <c:v>N Saudi</c:v>
                  </c:pt>
                </c:lvl>
                <c:lvl>
                  <c:pt idx="0">
                    <c:v>MLTs</c:v>
                  </c:pt>
                  <c:pt idx="8">
                    <c:v>PTs</c:v>
                  </c:pt>
                  <c:pt idx="16">
                    <c:v>EMTs</c:v>
                  </c:pt>
                  <c:pt idx="24">
                    <c:v>Applied Health</c:v>
                  </c:pt>
                </c:lvl>
              </c:multiLvlStrCache>
            </c:multiLvlStrRef>
          </c:cat>
          <c:val>
            <c:numRef>
              <c:f>Sheet1!$X$191:$BC$191</c:f>
              <c:numCache>
                <c:formatCode>General</c:formatCode>
                <c:ptCount val="32"/>
                <c:pt idx="0">
                  <c:v>1</c:v>
                </c:pt>
                <c:pt idx="1">
                  <c:v>0</c:v>
                </c:pt>
                <c:pt idx="2">
                  <c:v>2</c:v>
                </c:pt>
                <c:pt idx="3">
                  <c:v>0</c:v>
                </c:pt>
                <c:pt idx="4">
                  <c:v>6</c:v>
                </c:pt>
                <c:pt idx="5">
                  <c:v>0</c:v>
                </c:pt>
                <c:pt idx="6">
                  <c:v>1</c:v>
                </c:pt>
                <c:pt idx="7">
                  <c:v>1</c:v>
                </c:pt>
                <c:pt idx="8">
                  <c:v>4</c:v>
                </c:pt>
                <c:pt idx="9">
                  <c:v>0</c:v>
                </c:pt>
                <c:pt idx="10">
                  <c:v>3</c:v>
                </c:pt>
                <c:pt idx="11">
                  <c:v>0</c:v>
                </c:pt>
                <c:pt idx="12">
                  <c:v>0</c:v>
                </c:pt>
                <c:pt idx="13">
                  <c:v>0</c:v>
                </c:pt>
                <c:pt idx="14">
                  <c:v>0</c:v>
                </c:pt>
                <c:pt idx="15">
                  <c:v>0</c:v>
                </c:pt>
                <c:pt idx="16">
                  <c:v>0</c:v>
                </c:pt>
                <c:pt idx="17">
                  <c:v>0</c:v>
                </c:pt>
                <c:pt idx="18">
                  <c:v>0</c:v>
                </c:pt>
                <c:pt idx="19">
                  <c:v>0</c:v>
                </c:pt>
                <c:pt idx="20">
                  <c:v>0</c:v>
                </c:pt>
                <c:pt idx="21">
                  <c:v>0</c:v>
                </c:pt>
                <c:pt idx="22">
                  <c:v>0</c:v>
                </c:pt>
                <c:pt idx="23">
                  <c:v>1</c:v>
                </c:pt>
                <c:pt idx="24">
                  <c:v>1</c:v>
                </c:pt>
                <c:pt idx="25">
                  <c:v>1</c:v>
                </c:pt>
                <c:pt idx="27">
                  <c:v>1</c:v>
                </c:pt>
                <c:pt idx="28">
                  <c:v>1</c:v>
                </c:pt>
                <c:pt idx="29">
                  <c:v>0</c:v>
                </c:pt>
                <c:pt idx="30">
                  <c:v>0</c:v>
                </c:pt>
                <c:pt idx="31">
                  <c:v>0</c:v>
                </c:pt>
              </c:numCache>
            </c:numRef>
          </c:val>
        </c:ser>
        <c:ser>
          <c:idx val="2"/>
          <c:order val="2"/>
          <c:tx>
            <c:strRef>
              <c:f>Sheet1!$V$192:$W$192</c:f>
              <c:strCache>
                <c:ptCount val="1"/>
                <c:pt idx="0">
                  <c:v>3.         Code of Ethics</c:v>
                </c:pt>
              </c:strCache>
            </c:strRef>
          </c:tx>
          <c:invertIfNegative val="0"/>
          <c:cat>
            <c:multiLvlStrRef>
              <c:f>Sheet1!$X$186:$BC$189</c:f>
              <c:multiLvlStrCache>
                <c:ptCount val="32"/>
                <c:lvl>
                  <c:pt idx="0">
                    <c:v>M</c:v>
                  </c:pt>
                  <c:pt idx="1">
                    <c:v>F</c:v>
                  </c:pt>
                  <c:pt idx="2">
                    <c:v>M</c:v>
                  </c:pt>
                  <c:pt idx="3">
                    <c:v>F</c:v>
                  </c:pt>
                  <c:pt idx="4">
                    <c:v>M</c:v>
                  </c:pt>
                  <c:pt idx="5">
                    <c:v>F</c:v>
                  </c:pt>
                  <c:pt idx="6">
                    <c:v>M</c:v>
                  </c:pt>
                  <c:pt idx="7">
                    <c:v>F</c:v>
                  </c:pt>
                  <c:pt idx="8">
                    <c:v>M</c:v>
                  </c:pt>
                  <c:pt idx="9">
                    <c:v>F</c:v>
                  </c:pt>
                  <c:pt idx="10">
                    <c:v>M</c:v>
                  </c:pt>
                  <c:pt idx="11">
                    <c:v>F</c:v>
                  </c:pt>
                  <c:pt idx="12">
                    <c:v>M</c:v>
                  </c:pt>
                  <c:pt idx="13">
                    <c:v>F</c:v>
                  </c:pt>
                  <c:pt idx="14">
                    <c:v>M</c:v>
                  </c:pt>
                  <c:pt idx="15">
                    <c:v>F</c:v>
                  </c:pt>
                  <c:pt idx="16">
                    <c:v>M</c:v>
                  </c:pt>
                  <c:pt idx="17">
                    <c:v>F</c:v>
                  </c:pt>
                  <c:pt idx="18">
                    <c:v>M</c:v>
                  </c:pt>
                  <c:pt idx="19">
                    <c:v>F</c:v>
                  </c:pt>
                  <c:pt idx="20">
                    <c:v>M</c:v>
                  </c:pt>
                  <c:pt idx="21">
                    <c:v>F</c:v>
                  </c:pt>
                  <c:pt idx="22">
                    <c:v>M</c:v>
                  </c:pt>
                  <c:pt idx="23">
                    <c:v>F</c:v>
                  </c:pt>
                  <c:pt idx="24">
                    <c:v>M</c:v>
                  </c:pt>
                  <c:pt idx="25">
                    <c:v>F</c:v>
                  </c:pt>
                  <c:pt idx="26">
                    <c:v>M</c:v>
                  </c:pt>
                  <c:pt idx="27">
                    <c:v>F</c:v>
                  </c:pt>
                  <c:pt idx="28">
                    <c:v>M</c:v>
                  </c:pt>
                  <c:pt idx="29">
                    <c:v>F</c:v>
                  </c:pt>
                  <c:pt idx="30">
                    <c:v>M</c:v>
                  </c:pt>
                  <c:pt idx="31">
                    <c:v>F</c:v>
                  </c:pt>
                </c:lvl>
                <c:lvl>
                  <c:pt idx="0">
                    <c:v>Y</c:v>
                  </c:pt>
                  <c:pt idx="2">
                    <c:v>N</c:v>
                  </c:pt>
                  <c:pt idx="4">
                    <c:v>Y</c:v>
                  </c:pt>
                  <c:pt idx="6">
                    <c:v>N</c:v>
                  </c:pt>
                  <c:pt idx="8">
                    <c:v>Y</c:v>
                  </c:pt>
                  <c:pt idx="10">
                    <c:v>N</c:v>
                  </c:pt>
                  <c:pt idx="12">
                    <c:v>Y</c:v>
                  </c:pt>
                  <c:pt idx="14">
                    <c:v>N</c:v>
                  </c:pt>
                  <c:pt idx="16">
                    <c:v>Y</c:v>
                  </c:pt>
                  <c:pt idx="18">
                    <c:v>N</c:v>
                  </c:pt>
                  <c:pt idx="20">
                    <c:v>Y</c:v>
                  </c:pt>
                  <c:pt idx="22">
                    <c:v>N</c:v>
                  </c:pt>
                  <c:pt idx="24">
                    <c:v>Y</c:v>
                  </c:pt>
                  <c:pt idx="28">
                    <c:v>N</c:v>
                  </c:pt>
                </c:lvl>
                <c:lvl>
                  <c:pt idx="0">
                    <c:v>Saudi</c:v>
                  </c:pt>
                  <c:pt idx="4">
                    <c:v>N Saudi</c:v>
                  </c:pt>
                  <c:pt idx="8">
                    <c:v>Saudi</c:v>
                  </c:pt>
                  <c:pt idx="12">
                    <c:v>N Saudi</c:v>
                  </c:pt>
                  <c:pt idx="16">
                    <c:v>Saudi</c:v>
                  </c:pt>
                  <c:pt idx="20">
                    <c:v>N Saudi</c:v>
                  </c:pt>
                  <c:pt idx="24">
                    <c:v>Saudi</c:v>
                  </c:pt>
                  <c:pt idx="28">
                    <c:v>N Saudi</c:v>
                  </c:pt>
                </c:lvl>
                <c:lvl>
                  <c:pt idx="0">
                    <c:v>MLTs</c:v>
                  </c:pt>
                  <c:pt idx="8">
                    <c:v>PTs</c:v>
                  </c:pt>
                  <c:pt idx="16">
                    <c:v>EMTs</c:v>
                  </c:pt>
                  <c:pt idx="24">
                    <c:v>Applied Health</c:v>
                  </c:pt>
                </c:lvl>
              </c:multiLvlStrCache>
            </c:multiLvlStrRef>
          </c:cat>
          <c:val>
            <c:numRef>
              <c:f>Sheet1!$X$192:$BC$192</c:f>
              <c:numCache>
                <c:formatCode>General</c:formatCode>
                <c:ptCount val="32"/>
                <c:pt idx="0">
                  <c:v>1</c:v>
                </c:pt>
                <c:pt idx="1">
                  <c:v>0</c:v>
                </c:pt>
                <c:pt idx="2">
                  <c:v>2</c:v>
                </c:pt>
                <c:pt idx="3">
                  <c:v>0</c:v>
                </c:pt>
                <c:pt idx="4">
                  <c:v>6</c:v>
                </c:pt>
                <c:pt idx="5">
                  <c:v>0</c:v>
                </c:pt>
                <c:pt idx="6">
                  <c:v>1</c:v>
                </c:pt>
                <c:pt idx="7">
                  <c:v>1</c:v>
                </c:pt>
                <c:pt idx="8">
                  <c:v>5</c:v>
                </c:pt>
                <c:pt idx="9">
                  <c:v>0</c:v>
                </c:pt>
                <c:pt idx="10">
                  <c:v>2</c:v>
                </c:pt>
                <c:pt idx="11">
                  <c:v>0</c:v>
                </c:pt>
                <c:pt idx="12">
                  <c:v>0</c:v>
                </c:pt>
                <c:pt idx="13">
                  <c:v>0</c:v>
                </c:pt>
                <c:pt idx="14">
                  <c:v>0</c:v>
                </c:pt>
                <c:pt idx="15">
                  <c:v>0</c:v>
                </c:pt>
                <c:pt idx="16">
                  <c:v>0</c:v>
                </c:pt>
                <c:pt idx="17">
                  <c:v>2</c:v>
                </c:pt>
                <c:pt idx="18">
                  <c:v>0</c:v>
                </c:pt>
                <c:pt idx="19">
                  <c:v>0</c:v>
                </c:pt>
                <c:pt idx="20">
                  <c:v>0</c:v>
                </c:pt>
                <c:pt idx="21">
                  <c:v>0</c:v>
                </c:pt>
                <c:pt idx="22">
                  <c:v>0</c:v>
                </c:pt>
                <c:pt idx="23">
                  <c:v>1</c:v>
                </c:pt>
                <c:pt idx="24">
                  <c:v>1</c:v>
                </c:pt>
                <c:pt idx="27">
                  <c:v>2</c:v>
                </c:pt>
                <c:pt idx="28">
                  <c:v>1</c:v>
                </c:pt>
                <c:pt idx="29">
                  <c:v>0</c:v>
                </c:pt>
                <c:pt idx="30">
                  <c:v>0</c:v>
                </c:pt>
                <c:pt idx="31">
                  <c:v>0</c:v>
                </c:pt>
              </c:numCache>
            </c:numRef>
          </c:val>
        </c:ser>
        <c:ser>
          <c:idx val="3"/>
          <c:order val="3"/>
          <c:tx>
            <c:strRef>
              <c:f>Sheet1!$V$193:$W$193</c:f>
              <c:strCache>
                <c:ptCount val="1"/>
                <c:pt idx="0">
                  <c:v>4.         Place in Curriculum</c:v>
                </c:pt>
              </c:strCache>
            </c:strRef>
          </c:tx>
          <c:invertIfNegative val="0"/>
          <c:cat>
            <c:multiLvlStrRef>
              <c:f>Sheet1!$X$186:$BC$189</c:f>
              <c:multiLvlStrCache>
                <c:ptCount val="32"/>
                <c:lvl>
                  <c:pt idx="0">
                    <c:v>M</c:v>
                  </c:pt>
                  <c:pt idx="1">
                    <c:v>F</c:v>
                  </c:pt>
                  <c:pt idx="2">
                    <c:v>M</c:v>
                  </c:pt>
                  <c:pt idx="3">
                    <c:v>F</c:v>
                  </c:pt>
                  <c:pt idx="4">
                    <c:v>M</c:v>
                  </c:pt>
                  <c:pt idx="5">
                    <c:v>F</c:v>
                  </c:pt>
                  <c:pt idx="6">
                    <c:v>M</c:v>
                  </c:pt>
                  <c:pt idx="7">
                    <c:v>F</c:v>
                  </c:pt>
                  <c:pt idx="8">
                    <c:v>M</c:v>
                  </c:pt>
                  <c:pt idx="9">
                    <c:v>F</c:v>
                  </c:pt>
                  <c:pt idx="10">
                    <c:v>M</c:v>
                  </c:pt>
                  <c:pt idx="11">
                    <c:v>F</c:v>
                  </c:pt>
                  <c:pt idx="12">
                    <c:v>M</c:v>
                  </c:pt>
                  <c:pt idx="13">
                    <c:v>F</c:v>
                  </c:pt>
                  <c:pt idx="14">
                    <c:v>M</c:v>
                  </c:pt>
                  <c:pt idx="15">
                    <c:v>F</c:v>
                  </c:pt>
                  <c:pt idx="16">
                    <c:v>M</c:v>
                  </c:pt>
                  <c:pt idx="17">
                    <c:v>F</c:v>
                  </c:pt>
                  <c:pt idx="18">
                    <c:v>M</c:v>
                  </c:pt>
                  <c:pt idx="19">
                    <c:v>F</c:v>
                  </c:pt>
                  <c:pt idx="20">
                    <c:v>M</c:v>
                  </c:pt>
                  <c:pt idx="21">
                    <c:v>F</c:v>
                  </c:pt>
                  <c:pt idx="22">
                    <c:v>M</c:v>
                  </c:pt>
                  <c:pt idx="23">
                    <c:v>F</c:v>
                  </c:pt>
                  <c:pt idx="24">
                    <c:v>M</c:v>
                  </c:pt>
                  <c:pt idx="25">
                    <c:v>F</c:v>
                  </c:pt>
                  <c:pt idx="26">
                    <c:v>M</c:v>
                  </c:pt>
                  <c:pt idx="27">
                    <c:v>F</c:v>
                  </c:pt>
                  <c:pt idx="28">
                    <c:v>M</c:v>
                  </c:pt>
                  <c:pt idx="29">
                    <c:v>F</c:v>
                  </c:pt>
                  <c:pt idx="30">
                    <c:v>M</c:v>
                  </c:pt>
                  <c:pt idx="31">
                    <c:v>F</c:v>
                  </c:pt>
                </c:lvl>
                <c:lvl>
                  <c:pt idx="0">
                    <c:v>Y</c:v>
                  </c:pt>
                  <c:pt idx="2">
                    <c:v>N</c:v>
                  </c:pt>
                  <c:pt idx="4">
                    <c:v>Y</c:v>
                  </c:pt>
                  <c:pt idx="6">
                    <c:v>N</c:v>
                  </c:pt>
                  <c:pt idx="8">
                    <c:v>Y</c:v>
                  </c:pt>
                  <c:pt idx="10">
                    <c:v>N</c:v>
                  </c:pt>
                  <c:pt idx="12">
                    <c:v>Y</c:v>
                  </c:pt>
                  <c:pt idx="14">
                    <c:v>N</c:v>
                  </c:pt>
                  <c:pt idx="16">
                    <c:v>Y</c:v>
                  </c:pt>
                  <c:pt idx="18">
                    <c:v>N</c:v>
                  </c:pt>
                  <c:pt idx="20">
                    <c:v>Y</c:v>
                  </c:pt>
                  <c:pt idx="22">
                    <c:v>N</c:v>
                  </c:pt>
                  <c:pt idx="24">
                    <c:v>Y</c:v>
                  </c:pt>
                  <c:pt idx="28">
                    <c:v>N</c:v>
                  </c:pt>
                </c:lvl>
                <c:lvl>
                  <c:pt idx="0">
                    <c:v>Saudi</c:v>
                  </c:pt>
                  <c:pt idx="4">
                    <c:v>N Saudi</c:v>
                  </c:pt>
                  <c:pt idx="8">
                    <c:v>Saudi</c:v>
                  </c:pt>
                  <c:pt idx="12">
                    <c:v>N Saudi</c:v>
                  </c:pt>
                  <c:pt idx="16">
                    <c:v>Saudi</c:v>
                  </c:pt>
                  <c:pt idx="20">
                    <c:v>N Saudi</c:v>
                  </c:pt>
                  <c:pt idx="24">
                    <c:v>Saudi</c:v>
                  </c:pt>
                  <c:pt idx="28">
                    <c:v>N Saudi</c:v>
                  </c:pt>
                </c:lvl>
                <c:lvl>
                  <c:pt idx="0">
                    <c:v>MLTs</c:v>
                  </c:pt>
                  <c:pt idx="8">
                    <c:v>PTs</c:v>
                  </c:pt>
                  <c:pt idx="16">
                    <c:v>EMTs</c:v>
                  </c:pt>
                  <c:pt idx="24">
                    <c:v>Applied Health</c:v>
                  </c:pt>
                </c:lvl>
              </c:multiLvlStrCache>
            </c:multiLvlStrRef>
          </c:cat>
          <c:val>
            <c:numRef>
              <c:f>Sheet1!$X$193:$BC$193</c:f>
              <c:numCache>
                <c:formatCode>General</c:formatCode>
                <c:ptCount val="32"/>
                <c:pt idx="0">
                  <c:v>1</c:v>
                </c:pt>
                <c:pt idx="1">
                  <c:v>0</c:v>
                </c:pt>
                <c:pt idx="2">
                  <c:v>2</c:v>
                </c:pt>
                <c:pt idx="3">
                  <c:v>0</c:v>
                </c:pt>
                <c:pt idx="4">
                  <c:v>4</c:v>
                </c:pt>
                <c:pt idx="5">
                  <c:v>0</c:v>
                </c:pt>
                <c:pt idx="6">
                  <c:v>3</c:v>
                </c:pt>
                <c:pt idx="7">
                  <c:v>1</c:v>
                </c:pt>
                <c:pt idx="8">
                  <c:v>5</c:v>
                </c:pt>
                <c:pt idx="9">
                  <c:v>0</c:v>
                </c:pt>
                <c:pt idx="10">
                  <c:v>2</c:v>
                </c:pt>
                <c:pt idx="11">
                  <c:v>0</c:v>
                </c:pt>
                <c:pt idx="12">
                  <c:v>0</c:v>
                </c:pt>
                <c:pt idx="13">
                  <c:v>0</c:v>
                </c:pt>
                <c:pt idx="14">
                  <c:v>0</c:v>
                </c:pt>
                <c:pt idx="15">
                  <c:v>0</c:v>
                </c:pt>
                <c:pt idx="16">
                  <c:v>0</c:v>
                </c:pt>
                <c:pt idx="17">
                  <c:v>3</c:v>
                </c:pt>
                <c:pt idx="18">
                  <c:v>0</c:v>
                </c:pt>
                <c:pt idx="19">
                  <c:v>0</c:v>
                </c:pt>
                <c:pt idx="20">
                  <c:v>0</c:v>
                </c:pt>
                <c:pt idx="21">
                  <c:v>0</c:v>
                </c:pt>
                <c:pt idx="22">
                  <c:v>0</c:v>
                </c:pt>
                <c:pt idx="26">
                  <c:v>1</c:v>
                </c:pt>
                <c:pt idx="27">
                  <c:v>2</c:v>
                </c:pt>
                <c:pt idx="28">
                  <c:v>1</c:v>
                </c:pt>
                <c:pt idx="29">
                  <c:v>0</c:v>
                </c:pt>
                <c:pt idx="30">
                  <c:v>0</c:v>
                </c:pt>
                <c:pt idx="31">
                  <c:v>0</c:v>
                </c:pt>
              </c:numCache>
            </c:numRef>
          </c:val>
        </c:ser>
        <c:ser>
          <c:idx val="4"/>
          <c:order val="4"/>
          <c:tx>
            <c:strRef>
              <c:f>Sheet1!$V$194:$W$194</c:f>
              <c:strCache>
                <c:ptCount val="1"/>
                <c:pt idx="0">
                  <c:v>5.         Relation to Religions</c:v>
                </c:pt>
              </c:strCache>
            </c:strRef>
          </c:tx>
          <c:invertIfNegative val="0"/>
          <c:cat>
            <c:multiLvlStrRef>
              <c:f>Sheet1!$X$186:$BC$189</c:f>
              <c:multiLvlStrCache>
                <c:ptCount val="32"/>
                <c:lvl>
                  <c:pt idx="0">
                    <c:v>M</c:v>
                  </c:pt>
                  <c:pt idx="1">
                    <c:v>F</c:v>
                  </c:pt>
                  <c:pt idx="2">
                    <c:v>M</c:v>
                  </c:pt>
                  <c:pt idx="3">
                    <c:v>F</c:v>
                  </c:pt>
                  <c:pt idx="4">
                    <c:v>M</c:v>
                  </c:pt>
                  <c:pt idx="5">
                    <c:v>F</c:v>
                  </c:pt>
                  <c:pt idx="6">
                    <c:v>M</c:v>
                  </c:pt>
                  <c:pt idx="7">
                    <c:v>F</c:v>
                  </c:pt>
                  <c:pt idx="8">
                    <c:v>M</c:v>
                  </c:pt>
                  <c:pt idx="9">
                    <c:v>F</c:v>
                  </c:pt>
                  <c:pt idx="10">
                    <c:v>M</c:v>
                  </c:pt>
                  <c:pt idx="11">
                    <c:v>F</c:v>
                  </c:pt>
                  <c:pt idx="12">
                    <c:v>M</c:v>
                  </c:pt>
                  <c:pt idx="13">
                    <c:v>F</c:v>
                  </c:pt>
                  <c:pt idx="14">
                    <c:v>M</c:v>
                  </c:pt>
                  <c:pt idx="15">
                    <c:v>F</c:v>
                  </c:pt>
                  <c:pt idx="16">
                    <c:v>M</c:v>
                  </c:pt>
                  <c:pt idx="17">
                    <c:v>F</c:v>
                  </c:pt>
                  <c:pt idx="18">
                    <c:v>M</c:v>
                  </c:pt>
                  <c:pt idx="19">
                    <c:v>F</c:v>
                  </c:pt>
                  <c:pt idx="20">
                    <c:v>M</c:v>
                  </c:pt>
                  <c:pt idx="21">
                    <c:v>F</c:v>
                  </c:pt>
                  <c:pt idx="22">
                    <c:v>M</c:v>
                  </c:pt>
                  <c:pt idx="23">
                    <c:v>F</c:v>
                  </c:pt>
                  <c:pt idx="24">
                    <c:v>M</c:v>
                  </c:pt>
                  <c:pt idx="25">
                    <c:v>F</c:v>
                  </c:pt>
                  <c:pt idx="26">
                    <c:v>M</c:v>
                  </c:pt>
                  <c:pt idx="27">
                    <c:v>F</c:v>
                  </c:pt>
                  <c:pt idx="28">
                    <c:v>M</c:v>
                  </c:pt>
                  <c:pt idx="29">
                    <c:v>F</c:v>
                  </c:pt>
                  <c:pt idx="30">
                    <c:v>M</c:v>
                  </c:pt>
                  <c:pt idx="31">
                    <c:v>F</c:v>
                  </c:pt>
                </c:lvl>
                <c:lvl>
                  <c:pt idx="0">
                    <c:v>Y</c:v>
                  </c:pt>
                  <c:pt idx="2">
                    <c:v>N</c:v>
                  </c:pt>
                  <c:pt idx="4">
                    <c:v>Y</c:v>
                  </c:pt>
                  <c:pt idx="6">
                    <c:v>N</c:v>
                  </c:pt>
                  <c:pt idx="8">
                    <c:v>Y</c:v>
                  </c:pt>
                  <c:pt idx="10">
                    <c:v>N</c:v>
                  </c:pt>
                  <c:pt idx="12">
                    <c:v>Y</c:v>
                  </c:pt>
                  <c:pt idx="14">
                    <c:v>N</c:v>
                  </c:pt>
                  <c:pt idx="16">
                    <c:v>Y</c:v>
                  </c:pt>
                  <c:pt idx="18">
                    <c:v>N</c:v>
                  </c:pt>
                  <c:pt idx="20">
                    <c:v>Y</c:v>
                  </c:pt>
                  <c:pt idx="22">
                    <c:v>N</c:v>
                  </c:pt>
                  <c:pt idx="24">
                    <c:v>Y</c:v>
                  </c:pt>
                  <c:pt idx="28">
                    <c:v>N</c:v>
                  </c:pt>
                </c:lvl>
                <c:lvl>
                  <c:pt idx="0">
                    <c:v>Saudi</c:v>
                  </c:pt>
                  <c:pt idx="4">
                    <c:v>N Saudi</c:v>
                  </c:pt>
                  <c:pt idx="8">
                    <c:v>Saudi</c:v>
                  </c:pt>
                  <c:pt idx="12">
                    <c:v>N Saudi</c:v>
                  </c:pt>
                  <c:pt idx="16">
                    <c:v>Saudi</c:v>
                  </c:pt>
                  <c:pt idx="20">
                    <c:v>N Saudi</c:v>
                  </c:pt>
                  <c:pt idx="24">
                    <c:v>Saudi</c:v>
                  </c:pt>
                  <c:pt idx="28">
                    <c:v>N Saudi</c:v>
                  </c:pt>
                </c:lvl>
                <c:lvl>
                  <c:pt idx="0">
                    <c:v>MLTs</c:v>
                  </c:pt>
                  <c:pt idx="8">
                    <c:v>PTs</c:v>
                  </c:pt>
                  <c:pt idx="16">
                    <c:v>EMTs</c:v>
                  </c:pt>
                  <c:pt idx="24">
                    <c:v>Applied Health</c:v>
                  </c:pt>
                </c:lvl>
              </c:multiLvlStrCache>
            </c:multiLvlStrRef>
          </c:cat>
          <c:val>
            <c:numRef>
              <c:f>Sheet1!$X$194:$BC$194</c:f>
              <c:numCache>
                <c:formatCode>General</c:formatCode>
                <c:ptCount val="32"/>
                <c:pt idx="0">
                  <c:v>3</c:v>
                </c:pt>
                <c:pt idx="1">
                  <c:v>0</c:v>
                </c:pt>
                <c:pt idx="2">
                  <c:v>0</c:v>
                </c:pt>
                <c:pt idx="3">
                  <c:v>0</c:v>
                </c:pt>
                <c:pt idx="4">
                  <c:v>7</c:v>
                </c:pt>
                <c:pt idx="5">
                  <c:v>1</c:v>
                </c:pt>
                <c:pt idx="7">
                  <c:v>0</c:v>
                </c:pt>
                <c:pt idx="8">
                  <c:v>6</c:v>
                </c:pt>
                <c:pt idx="9">
                  <c:v>0</c:v>
                </c:pt>
                <c:pt idx="10">
                  <c:v>1</c:v>
                </c:pt>
                <c:pt idx="11">
                  <c:v>0</c:v>
                </c:pt>
                <c:pt idx="12">
                  <c:v>0</c:v>
                </c:pt>
                <c:pt idx="13">
                  <c:v>0</c:v>
                </c:pt>
                <c:pt idx="14">
                  <c:v>0</c:v>
                </c:pt>
                <c:pt idx="15">
                  <c:v>0</c:v>
                </c:pt>
                <c:pt idx="16">
                  <c:v>0</c:v>
                </c:pt>
                <c:pt idx="17">
                  <c:v>0</c:v>
                </c:pt>
                <c:pt idx="18">
                  <c:v>0</c:v>
                </c:pt>
                <c:pt idx="19">
                  <c:v>0</c:v>
                </c:pt>
                <c:pt idx="20">
                  <c:v>0</c:v>
                </c:pt>
                <c:pt idx="21">
                  <c:v>0</c:v>
                </c:pt>
                <c:pt idx="22">
                  <c:v>0</c:v>
                </c:pt>
                <c:pt idx="23">
                  <c:v>1</c:v>
                </c:pt>
                <c:pt idx="24">
                  <c:v>1</c:v>
                </c:pt>
                <c:pt idx="25">
                  <c:v>2</c:v>
                </c:pt>
                <c:pt idx="28">
                  <c:v>1</c:v>
                </c:pt>
                <c:pt idx="29">
                  <c:v>0</c:v>
                </c:pt>
                <c:pt idx="30">
                  <c:v>0</c:v>
                </c:pt>
                <c:pt idx="31">
                  <c:v>0</c:v>
                </c:pt>
              </c:numCache>
            </c:numRef>
          </c:val>
        </c:ser>
        <c:ser>
          <c:idx val="5"/>
          <c:order val="5"/>
          <c:tx>
            <c:strRef>
              <c:f>Sheet1!$V$195:$W$195</c:f>
              <c:strCache>
                <c:ptCount val="1"/>
                <c:pt idx="0">
                  <c:v>6.         Relation to Quality</c:v>
                </c:pt>
              </c:strCache>
            </c:strRef>
          </c:tx>
          <c:invertIfNegative val="0"/>
          <c:cat>
            <c:multiLvlStrRef>
              <c:f>Sheet1!$X$186:$BC$189</c:f>
              <c:multiLvlStrCache>
                <c:ptCount val="32"/>
                <c:lvl>
                  <c:pt idx="0">
                    <c:v>M</c:v>
                  </c:pt>
                  <c:pt idx="1">
                    <c:v>F</c:v>
                  </c:pt>
                  <c:pt idx="2">
                    <c:v>M</c:v>
                  </c:pt>
                  <c:pt idx="3">
                    <c:v>F</c:v>
                  </c:pt>
                  <c:pt idx="4">
                    <c:v>M</c:v>
                  </c:pt>
                  <c:pt idx="5">
                    <c:v>F</c:v>
                  </c:pt>
                  <c:pt idx="6">
                    <c:v>M</c:v>
                  </c:pt>
                  <c:pt idx="7">
                    <c:v>F</c:v>
                  </c:pt>
                  <c:pt idx="8">
                    <c:v>M</c:v>
                  </c:pt>
                  <c:pt idx="9">
                    <c:v>F</c:v>
                  </c:pt>
                  <c:pt idx="10">
                    <c:v>M</c:v>
                  </c:pt>
                  <c:pt idx="11">
                    <c:v>F</c:v>
                  </c:pt>
                  <c:pt idx="12">
                    <c:v>M</c:v>
                  </c:pt>
                  <c:pt idx="13">
                    <c:v>F</c:v>
                  </c:pt>
                  <c:pt idx="14">
                    <c:v>M</c:v>
                  </c:pt>
                  <c:pt idx="15">
                    <c:v>F</c:v>
                  </c:pt>
                  <c:pt idx="16">
                    <c:v>M</c:v>
                  </c:pt>
                  <c:pt idx="17">
                    <c:v>F</c:v>
                  </c:pt>
                  <c:pt idx="18">
                    <c:v>M</c:v>
                  </c:pt>
                  <c:pt idx="19">
                    <c:v>F</c:v>
                  </c:pt>
                  <c:pt idx="20">
                    <c:v>M</c:v>
                  </c:pt>
                  <c:pt idx="21">
                    <c:v>F</c:v>
                  </c:pt>
                  <c:pt idx="22">
                    <c:v>M</c:v>
                  </c:pt>
                  <c:pt idx="23">
                    <c:v>F</c:v>
                  </c:pt>
                  <c:pt idx="24">
                    <c:v>M</c:v>
                  </c:pt>
                  <c:pt idx="25">
                    <c:v>F</c:v>
                  </c:pt>
                  <c:pt idx="26">
                    <c:v>M</c:v>
                  </c:pt>
                  <c:pt idx="27">
                    <c:v>F</c:v>
                  </c:pt>
                  <c:pt idx="28">
                    <c:v>M</c:v>
                  </c:pt>
                  <c:pt idx="29">
                    <c:v>F</c:v>
                  </c:pt>
                  <c:pt idx="30">
                    <c:v>M</c:v>
                  </c:pt>
                  <c:pt idx="31">
                    <c:v>F</c:v>
                  </c:pt>
                </c:lvl>
                <c:lvl>
                  <c:pt idx="0">
                    <c:v>Y</c:v>
                  </c:pt>
                  <c:pt idx="2">
                    <c:v>N</c:v>
                  </c:pt>
                  <c:pt idx="4">
                    <c:v>Y</c:v>
                  </c:pt>
                  <c:pt idx="6">
                    <c:v>N</c:v>
                  </c:pt>
                  <c:pt idx="8">
                    <c:v>Y</c:v>
                  </c:pt>
                  <c:pt idx="10">
                    <c:v>N</c:v>
                  </c:pt>
                  <c:pt idx="12">
                    <c:v>Y</c:v>
                  </c:pt>
                  <c:pt idx="14">
                    <c:v>N</c:v>
                  </c:pt>
                  <c:pt idx="16">
                    <c:v>Y</c:v>
                  </c:pt>
                  <c:pt idx="18">
                    <c:v>N</c:v>
                  </c:pt>
                  <c:pt idx="20">
                    <c:v>Y</c:v>
                  </c:pt>
                  <c:pt idx="22">
                    <c:v>N</c:v>
                  </c:pt>
                  <c:pt idx="24">
                    <c:v>Y</c:v>
                  </c:pt>
                  <c:pt idx="28">
                    <c:v>N</c:v>
                  </c:pt>
                </c:lvl>
                <c:lvl>
                  <c:pt idx="0">
                    <c:v>Saudi</c:v>
                  </c:pt>
                  <c:pt idx="4">
                    <c:v>N Saudi</c:v>
                  </c:pt>
                  <c:pt idx="8">
                    <c:v>Saudi</c:v>
                  </c:pt>
                  <c:pt idx="12">
                    <c:v>N Saudi</c:v>
                  </c:pt>
                  <c:pt idx="16">
                    <c:v>Saudi</c:v>
                  </c:pt>
                  <c:pt idx="20">
                    <c:v>N Saudi</c:v>
                  </c:pt>
                  <c:pt idx="24">
                    <c:v>Saudi</c:v>
                  </c:pt>
                  <c:pt idx="28">
                    <c:v>N Saudi</c:v>
                  </c:pt>
                </c:lvl>
                <c:lvl>
                  <c:pt idx="0">
                    <c:v>MLTs</c:v>
                  </c:pt>
                  <c:pt idx="8">
                    <c:v>PTs</c:v>
                  </c:pt>
                  <c:pt idx="16">
                    <c:v>EMTs</c:v>
                  </c:pt>
                  <c:pt idx="24">
                    <c:v>Applied Health</c:v>
                  </c:pt>
                </c:lvl>
              </c:multiLvlStrCache>
            </c:multiLvlStrRef>
          </c:cat>
          <c:val>
            <c:numRef>
              <c:f>Sheet1!$X$195:$BC$195</c:f>
              <c:numCache>
                <c:formatCode>General</c:formatCode>
                <c:ptCount val="32"/>
                <c:pt idx="0">
                  <c:v>3</c:v>
                </c:pt>
                <c:pt idx="1">
                  <c:v>0</c:v>
                </c:pt>
                <c:pt idx="2">
                  <c:v>0</c:v>
                </c:pt>
                <c:pt idx="3">
                  <c:v>0</c:v>
                </c:pt>
                <c:pt idx="4">
                  <c:v>7</c:v>
                </c:pt>
                <c:pt idx="5">
                  <c:v>1</c:v>
                </c:pt>
                <c:pt idx="7">
                  <c:v>0</c:v>
                </c:pt>
                <c:pt idx="8">
                  <c:v>7</c:v>
                </c:pt>
                <c:pt idx="9">
                  <c:v>0</c:v>
                </c:pt>
                <c:pt idx="10">
                  <c:v>0</c:v>
                </c:pt>
                <c:pt idx="11">
                  <c:v>0</c:v>
                </c:pt>
                <c:pt idx="12">
                  <c:v>0</c:v>
                </c:pt>
                <c:pt idx="13">
                  <c:v>0</c:v>
                </c:pt>
                <c:pt idx="14">
                  <c:v>0</c:v>
                </c:pt>
                <c:pt idx="15">
                  <c:v>0</c:v>
                </c:pt>
                <c:pt idx="16">
                  <c:v>0</c:v>
                </c:pt>
                <c:pt idx="17">
                  <c:v>1</c:v>
                </c:pt>
                <c:pt idx="18">
                  <c:v>0</c:v>
                </c:pt>
                <c:pt idx="19">
                  <c:v>0</c:v>
                </c:pt>
                <c:pt idx="20">
                  <c:v>0</c:v>
                </c:pt>
                <c:pt idx="21">
                  <c:v>0</c:v>
                </c:pt>
                <c:pt idx="22">
                  <c:v>0</c:v>
                </c:pt>
                <c:pt idx="23">
                  <c:v>1</c:v>
                </c:pt>
                <c:pt idx="24">
                  <c:v>1</c:v>
                </c:pt>
                <c:pt idx="25">
                  <c:v>2</c:v>
                </c:pt>
                <c:pt idx="28">
                  <c:v>1</c:v>
                </c:pt>
                <c:pt idx="29">
                  <c:v>0</c:v>
                </c:pt>
                <c:pt idx="30">
                  <c:v>0</c:v>
                </c:pt>
                <c:pt idx="31">
                  <c:v>0</c:v>
                </c:pt>
              </c:numCache>
            </c:numRef>
          </c:val>
        </c:ser>
        <c:ser>
          <c:idx val="6"/>
          <c:order val="6"/>
          <c:tx>
            <c:strRef>
              <c:f>Sheet1!$V$196:$W$196</c:f>
              <c:strCache>
                <c:ptCount val="1"/>
                <c:pt idx="0">
                  <c:v>6.         Relation to Quality</c:v>
                </c:pt>
              </c:strCache>
            </c:strRef>
          </c:tx>
          <c:invertIfNegative val="0"/>
          <c:cat>
            <c:multiLvlStrRef>
              <c:f>Sheet1!$X$186:$BC$189</c:f>
              <c:multiLvlStrCache>
                <c:ptCount val="32"/>
                <c:lvl>
                  <c:pt idx="0">
                    <c:v>M</c:v>
                  </c:pt>
                  <c:pt idx="1">
                    <c:v>F</c:v>
                  </c:pt>
                  <c:pt idx="2">
                    <c:v>M</c:v>
                  </c:pt>
                  <c:pt idx="3">
                    <c:v>F</c:v>
                  </c:pt>
                  <c:pt idx="4">
                    <c:v>M</c:v>
                  </c:pt>
                  <c:pt idx="5">
                    <c:v>F</c:v>
                  </c:pt>
                  <c:pt idx="6">
                    <c:v>M</c:v>
                  </c:pt>
                  <c:pt idx="7">
                    <c:v>F</c:v>
                  </c:pt>
                  <c:pt idx="8">
                    <c:v>M</c:v>
                  </c:pt>
                  <c:pt idx="9">
                    <c:v>F</c:v>
                  </c:pt>
                  <c:pt idx="10">
                    <c:v>M</c:v>
                  </c:pt>
                  <c:pt idx="11">
                    <c:v>F</c:v>
                  </c:pt>
                  <c:pt idx="12">
                    <c:v>M</c:v>
                  </c:pt>
                  <c:pt idx="13">
                    <c:v>F</c:v>
                  </c:pt>
                  <c:pt idx="14">
                    <c:v>M</c:v>
                  </c:pt>
                  <c:pt idx="15">
                    <c:v>F</c:v>
                  </c:pt>
                  <c:pt idx="16">
                    <c:v>M</c:v>
                  </c:pt>
                  <c:pt idx="17">
                    <c:v>F</c:v>
                  </c:pt>
                  <c:pt idx="18">
                    <c:v>M</c:v>
                  </c:pt>
                  <c:pt idx="19">
                    <c:v>F</c:v>
                  </c:pt>
                  <c:pt idx="20">
                    <c:v>M</c:v>
                  </c:pt>
                  <c:pt idx="21">
                    <c:v>F</c:v>
                  </c:pt>
                  <c:pt idx="22">
                    <c:v>M</c:v>
                  </c:pt>
                  <c:pt idx="23">
                    <c:v>F</c:v>
                  </c:pt>
                  <c:pt idx="24">
                    <c:v>M</c:v>
                  </c:pt>
                  <c:pt idx="25">
                    <c:v>F</c:v>
                  </c:pt>
                  <c:pt idx="26">
                    <c:v>M</c:v>
                  </c:pt>
                  <c:pt idx="27">
                    <c:v>F</c:v>
                  </c:pt>
                  <c:pt idx="28">
                    <c:v>M</c:v>
                  </c:pt>
                  <c:pt idx="29">
                    <c:v>F</c:v>
                  </c:pt>
                  <c:pt idx="30">
                    <c:v>M</c:v>
                  </c:pt>
                  <c:pt idx="31">
                    <c:v>F</c:v>
                  </c:pt>
                </c:lvl>
                <c:lvl>
                  <c:pt idx="0">
                    <c:v>Y</c:v>
                  </c:pt>
                  <c:pt idx="2">
                    <c:v>N</c:v>
                  </c:pt>
                  <c:pt idx="4">
                    <c:v>Y</c:v>
                  </c:pt>
                  <c:pt idx="6">
                    <c:v>N</c:v>
                  </c:pt>
                  <c:pt idx="8">
                    <c:v>Y</c:v>
                  </c:pt>
                  <c:pt idx="10">
                    <c:v>N</c:v>
                  </c:pt>
                  <c:pt idx="12">
                    <c:v>Y</c:v>
                  </c:pt>
                  <c:pt idx="14">
                    <c:v>N</c:v>
                  </c:pt>
                  <c:pt idx="16">
                    <c:v>Y</c:v>
                  </c:pt>
                  <c:pt idx="18">
                    <c:v>N</c:v>
                  </c:pt>
                  <c:pt idx="20">
                    <c:v>Y</c:v>
                  </c:pt>
                  <c:pt idx="22">
                    <c:v>N</c:v>
                  </c:pt>
                  <c:pt idx="24">
                    <c:v>Y</c:v>
                  </c:pt>
                  <c:pt idx="28">
                    <c:v>N</c:v>
                  </c:pt>
                </c:lvl>
                <c:lvl>
                  <c:pt idx="0">
                    <c:v>Saudi</c:v>
                  </c:pt>
                  <c:pt idx="4">
                    <c:v>N Saudi</c:v>
                  </c:pt>
                  <c:pt idx="8">
                    <c:v>Saudi</c:v>
                  </c:pt>
                  <c:pt idx="12">
                    <c:v>N Saudi</c:v>
                  </c:pt>
                  <c:pt idx="16">
                    <c:v>Saudi</c:v>
                  </c:pt>
                  <c:pt idx="20">
                    <c:v>N Saudi</c:v>
                  </c:pt>
                  <c:pt idx="24">
                    <c:v>Saudi</c:v>
                  </c:pt>
                  <c:pt idx="28">
                    <c:v>N Saudi</c:v>
                  </c:pt>
                </c:lvl>
                <c:lvl>
                  <c:pt idx="0">
                    <c:v>MLTs</c:v>
                  </c:pt>
                  <c:pt idx="8">
                    <c:v>PTs</c:v>
                  </c:pt>
                  <c:pt idx="16">
                    <c:v>EMTs</c:v>
                  </c:pt>
                  <c:pt idx="24">
                    <c:v>Applied Health</c:v>
                  </c:pt>
                </c:lvl>
              </c:multiLvlStrCache>
            </c:multiLvlStrRef>
          </c:cat>
          <c:val>
            <c:numRef>
              <c:f>Sheet1!$X$196:$BC$196</c:f>
              <c:numCache>
                <c:formatCode>General</c:formatCode>
                <c:ptCount val="32"/>
                <c:pt idx="0">
                  <c:v>11</c:v>
                </c:pt>
                <c:pt idx="8">
                  <c:v>7</c:v>
                </c:pt>
                <c:pt idx="16">
                  <c:v>4</c:v>
                </c:pt>
                <c:pt idx="24">
                  <c:v>4</c:v>
                </c:pt>
              </c:numCache>
            </c:numRef>
          </c:val>
        </c:ser>
        <c:dLbls>
          <c:showLegendKey val="0"/>
          <c:showVal val="0"/>
          <c:showCatName val="0"/>
          <c:showSerName val="0"/>
          <c:showPercent val="0"/>
          <c:showBubbleSize val="0"/>
        </c:dLbls>
        <c:gapWidth val="150"/>
        <c:axId val="394015104"/>
        <c:axId val="394016640"/>
      </c:barChart>
      <c:catAx>
        <c:axId val="394015104"/>
        <c:scaling>
          <c:orientation val="maxMin"/>
        </c:scaling>
        <c:delete val="0"/>
        <c:axPos val="b"/>
        <c:majorTickMark val="out"/>
        <c:minorTickMark val="none"/>
        <c:tickLblPos val="nextTo"/>
        <c:txPr>
          <a:bodyPr/>
          <a:lstStyle/>
          <a:p>
            <a:pPr>
              <a:defRPr sz="800"/>
            </a:pPr>
            <a:endParaRPr lang="ar-SA"/>
          </a:p>
        </c:txPr>
        <c:crossAx val="394016640"/>
        <c:crosses val="autoZero"/>
        <c:auto val="1"/>
        <c:lblAlgn val="ctr"/>
        <c:lblOffset val="100"/>
        <c:noMultiLvlLbl val="0"/>
      </c:catAx>
      <c:valAx>
        <c:axId val="394016640"/>
        <c:scaling>
          <c:orientation val="minMax"/>
        </c:scaling>
        <c:delete val="0"/>
        <c:axPos val="r"/>
        <c:majorGridlines>
          <c:spPr>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c:spPr>
        </c:majorGridlines>
        <c:numFmt formatCode="General" sourceLinked="1"/>
        <c:majorTickMark val="out"/>
        <c:minorTickMark val="none"/>
        <c:tickLblPos val="nextTo"/>
        <c:crossAx val="394015104"/>
        <c:crosses val="autoZero"/>
        <c:crossBetween val="between"/>
      </c:valAx>
    </c:plotArea>
    <c:legend>
      <c:legendPos val="l"/>
      <c:layout>
        <c:manualLayout>
          <c:xMode val="edge"/>
          <c:yMode val="edge"/>
          <c:x val="1.6666666666666701E-2"/>
          <c:y val="2.5474628171478601E-2"/>
          <c:w val="0.2416666666666667"/>
          <c:h val="0.93516185476815394"/>
        </c:manualLayout>
      </c:layout>
      <c:overlay val="0"/>
      <c:txPr>
        <a:bodyPr/>
        <a:lstStyle/>
        <a:p>
          <a:pPr>
            <a:defRPr sz="800">
              <a:cs typeface="+mj-cs"/>
            </a:defRPr>
          </a:pPr>
          <a:endParaRPr lang="ar-SA"/>
        </a:p>
      </c:txPr>
    </c:legend>
    <c:plotVisOnly val="1"/>
    <c:dispBlanksAs val="gap"/>
    <c:showDLblsOverMax val="0"/>
  </c:chart>
  <c:spPr>
    <a:blipFill>
      <a:blip xmlns:r="http://schemas.openxmlformats.org/officeDocument/2006/relationships" r:embed="rId1"/>
      <a:tile tx="0" ty="0" sx="100000" sy="100000" flip="none" algn="tl"/>
    </a:blip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5502275" y="0"/>
            <a:ext cx="4208463"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32771" name="Rectangle 3"/>
          <p:cNvSpPr>
            <a:spLocks noGrp="1" noChangeArrowheads="1"/>
          </p:cNvSpPr>
          <p:nvPr>
            <p:ph type="dt" sz="quarter" idx="1"/>
          </p:nvPr>
        </p:nvSpPr>
        <p:spPr bwMode="auto">
          <a:xfrm>
            <a:off x="1588" y="0"/>
            <a:ext cx="4208462"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32772" name="Rectangle 4"/>
          <p:cNvSpPr>
            <a:spLocks noGrp="1" noChangeArrowheads="1"/>
          </p:cNvSpPr>
          <p:nvPr>
            <p:ph type="ftr" sz="quarter" idx="2"/>
          </p:nvPr>
        </p:nvSpPr>
        <p:spPr bwMode="auto">
          <a:xfrm>
            <a:off x="5502275" y="6513513"/>
            <a:ext cx="4208463"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endParaRPr lang="en-US"/>
          </a:p>
        </p:txBody>
      </p:sp>
      <p:sp>
        <p:nvSpPr>
          <p:cNvPr id="32773" name="Rectangle 5"/>
          <p:cNvSpPr>
            <a:spLocks noGrp="1" noChangeArrowheads="1"/>
          </p:cNvSpPr>
          <p:nvPr>
            <p:ph type="sldNum" sz="quarter" idx="3"/>
          </p:nvPr>
        </p:nvSpPr>
        <p:spPr bwMode="auto">
          <a:xfrm>
            <a:off x="1588" y="6513513"/>
            <a:ext cx="4208462"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fld id="{FBABCF49-A549-4EEB-8BAF-8727CD128734}" type="slidenum">
              <a:rPr lang="ar-SA"/>
              <a:pPr>
                <a:defRPr/>
              </a:pPr>
              <a:t>‹#›</a:t>
            </a:fld>
            <a:endParaRPr lang="en-US"/>
          </a:p>
        </p:txBody>
      </p:sp>
    </p:spTree>
    <p:extLst>
      <p:ext uri="{BB962C8B-B14F-4D97-AF65-F5344CB8AC3E}">
        <p14:creationId xmlns:p14="http://schemas.microsoft.com/office/powerpoint/2010/main" val="264533547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4" name="Rectangle 11"/>
          <p:cNvSpPr>
            <a:spLocks noChangeArrowheads="1"/>
          </p:cNvSpPr>
          <p:nvPr userDrawn="1"/>
        </p:nvSpPr>
        <p:spPr bwMode="auto">
          <a:xfrm>
            <a:off x="0" y="0"/>
            <a:ext cx="42062400" cy="5221288"/>
          </a:xfrm>
          <a:prstGeom prst="rect">
            <a:avLst/>
          </a:prstGeom>
          <a:solidFill>
            <a:schemeClr val="tx1"/>
          </a:solidFill>
          <a:ln w="9525">
            <a:noFill/>
            <a:miter lim="800000"/>
            <a:headEnd/>
            <a:tailEnd/>
          </a:ln>
          <a:effectLst/>
        </p:spPr>
        <p:txBody>
          <a:bodyPr wrap="none" anchor="ctr"/>
          <a:lstStyle/>
          <a:p>
            <a:pPr>
              <a:defRPr/>
            </a:pPr>
            <a:endParaRPr lang="ar-SA"/>
          </a:p>
        </p:txBody>
      </p:sp>
      <p:pic>
        <p:nvPicPr>
          <p:cNvPr id="5" name="Picture 18" descr="TTU 2 Title Page_logo"/>
          <p:cNvPicPr>
            <a:picLocks noChangeAspect="1" noChangeArrowheads="1"/>
          </p:cNvPicPr>
          <p:nvPr userDrawn="1"/>
        </p:nvPicPr>
        <p:blipFill>
          <a:blip r:embed="rId2"/>
          <a:srcRect/>
          <a:stretch>
            <a:fillRect/>
          </a:stretch>
        </p:blipFill>
        <p:spPr bwMode="auto">
          <a:xfrm>
            <a:off x="36695063" y="-14288"/>
            <a:ext cx="5075237" cy="5207001"/>
          </a:xfrm>
          <a:prstGeom prst="rect">
            <a:avLst/>
          </a:prstGeom>
          <a:noFill/>
          <a:ln w="9525">
            <a:noFill/>
            <a:miter lim="800000"/>
            <a:headEnd/>
            <a:tailEnd/>
          </a:ln>
        </p:spPr>
      </p:pic>
      <p:sp>
        <p:nvSpPr>
          <p:cNvPr id="3074" name="Rectangle 2"/>
          <p:cNvSpPr>
            <a:spLocks noGrp="1" noChangeArrowheads="1"/>
          </p:cNvSpPr>
          <p:nvPr>
            <p:ph type="ctrTitle"/>
          </p:nvPr>
        </p:nvSpPr>
        <p:spPr>
          <a:xfrm>
            <a:off x="2827338" y="-196850"/>
            <a:ext cx="34561462" cy="5221288"/>
          </a:xfrm>
        </p:spPr>
        <p:txBody>
          <a:bodyPr/>
          <a:lstStyle>
            <a:lvl1pPr>
              <a:lnSpc>
                <a:spcPct val="120000"/>
              </a:lnSpc>
              <a:spcAft>
                <a:spcPct val="20000"/>
              </a:spcAft>
              <a:defRPr/>
            </a:lvl1pPr>
          </a:lstStyle>
          <a:p>
            <a:r>
              <a:rPr lang="en-US"/>
              <a:t>Click to edit Master title style</a:t>
            </a:r>
          </a:p>
        </p:txBody>
      </p:sp>
      <p:sp>
        <p:nvSpPr>
          <p:cNvPr id="3075" name="Rectangle 3"/>
          <p:cNvSpPr>
            <a:spLocks noGrp="1" noChangeArrowheads="1"/>
          </p:cNvSpPr>
          <p:nvPr>
            <p:ph type="subTitle" idx="1"/>
          </p:nvPr>
        </p:nvSpPr>
        <p:spPr>
          <a:xfrm>
            <a:off x="2608263" y="14050963"/>
            <a:ext cx="29441775" cy="8007350"/>
          </a:xfrm>
        </p:spPr>
        <p:txBody>
          <a:bodyPr/>
          <a:lstStyle>
            <a:lvl1pPr>
              <a:spcBef>
                <a:spcPct val="0"/>
              </a:spcBef>
              <a:spcAft>
                <a:spcPct val="0"/>
              </a:spcAft>
              <a:defRPr sz="16500">
                <a:solidFill>
                  <a:schemeClr val="bg1"/>
                </a:solidFill>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31013400" y="-117475"/>
            <a:ext cx="9463088" cy="3052127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2620963" y="-117475"/>
            <a:ext cx="28240037" cy="3052127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عنوان، ونص،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2827338" y="-117475"/>
            <a:ext cx="34569400" cy="5221288"/>
          </a:xfrm>
        </p:spPr>
        <p:txBody>
          <a:bodyPr/>
          <a:lstStyle/>
          <a:p>
            <a:r>
              <a:rPr lang="ar-SA" smtClean="0"/>
              <a:t>انقر لتحرير نمط العنوان الرئيسي</a:t>
            </a:r>
            <a:endParaRPr lang="ar-SA"/>
          </a:p>
        </p:txBody>
      </p:sp>
      <p:sp>
        <p:nvSpPr>
          <p:cNvPr id="3" name="عنصر نائب للنص 2"/>
          <p:cNvSpPr>
            <a:spLocks noGrp="1"/>
          </p:cNvSpPr>
          <p:nvPr>
            <p:ph type="body" sz="half" idx="1"/>
          </p:nvPr>
        </p:nvSpPr>
        <p:spPr>
          <a:xfrm>
            <a:off x="2620963" y="9731375"/>
            <a:ext cx="18851562" cy="20672425"/>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21624925" y="9731375"/>
            <a:ext cx="18851563" cy="20672425"/>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3322638" y="20129500"/>
            <a:ext cx="35753675" cy="6221413"/>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3322638" y="13276263"/>
            <a:ext cx="35753675" cy="68532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2620963" y="9731375"/>
            <a:ext cx="18851562" cy="2067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21624925" y="9731375"/>
            <a:ext cx="18851563" cy="2067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2103438" y="1254125"/>
            <a:ext cx="37855525" cy="5221288"/>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2103438" y="7011988"/>
            <a:ext cx="18584862" cy="29225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2103438" y="9934575"/>
            <a:ext cx="18584862" cy="18046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21367750" y="7011988"/>
            <a:ext cx="18591213" cy="29225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21367750" y="9934575"/>
            <a:ext cx="18591213" cy="18046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103438" y="1247775"/>
            <a:ext cx="13838237" cy="5307013"/>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16444913" y="1247775"/>
            <a:ext cx="23514050" cy="267335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2103438" y="6554788"/>
            <a:ext cx="13838237" cy="214264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243888" y="21926550"/>
            <a:ext cx="25238075" cy="2589213"/>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8243888" y="2798763"/>
            <a:ext cx="25238075" cy="187944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smtClean="0"/>
          </a:p>
        </p:txBody>
      </p:sp>
      <p:sp>
        <p:nvSpPr>
          <p:cNvPr id="4" name="عنصر نائب للنص 3"/>
          <p:cNvSpPr>
            <a:spLocks noGrp="1"/>
          </p:cNvSpPr>
          <p:nvPr>
            <p:ph type="body" sz="half" idx="2"/>
          </p:nvPr>
        </p:nvSpPr>
        <p:spPr>
          <a:xfrm>
            <a:off x="8243888" y="24515763"/>
            <a:ext cx="25238075" cy="36766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00"/>
        </a:solidFill>
        <a:effectLst/>
      </p:bgPr>
    </p:bg>
    <p:spTree>
      <p:nvGrpSpPr>
        <p:cNvPr id="1" name=""/>
        <p:cNvGrpSpPr/>
        <p:nvPr/>
      </p:nvGrpSpPr>
      <p:grpSpPr>
        <a:xfrm>
          <a:off x="0" y="0"/>
          <a:ext cx="0" cy="0"/>
          <a:chOff x="0" y="0"/>
          <a:chExt cx="0" cy="0"/>
        </a:xfrm>
      </p:grpSpPr>
      <p:sp>
        <p:nvSpPr>
          <p:cNvPr id="1032" name="Rectangle 8"/>
          <p:cNvSpPr>
            <a:spLocks noChangeArrowheads="1"/>
          </p:cNvSpPr>
          <p:nvPr userDrawn="1"/>
        </p:nvSpPr>
        <p:spPr bwMode="auto">
          <a:xfrm>
            <a:off x="0" y="0"/>
            <a:ext cx="42062400" cy="5221288"/>
          </a:xfrm>
          <a:prstGeom prst="rect">
            <a:avLst/>
          </a:prstGeom>
          <a:solidFill>
            <a:schemeClr val="tx1"/>
          </a:solidFill>
          <a:ln w="9525">
            <a:noFill/>
            <a:miter lim="800000"/>
            <a:headEnd/>
            <a:tailEnd/>
          </a:ln>
          <a:effectLst/>
        </p:spPr>
        <p:txBody>
          <a:bodyPr wrap="none" anchor="ctr"/>
          <a:lstStyle/>
          <a:p>
            <a:pPr>
              <a:defRPr/>
            </a:pPr>
            <a:endParaRPr lang="ar-SA"/>
          </a:p>
        </p:txBody>
      </p:sp>
      <p:sp>
        <p:nvSpPr>
          <p:cNvPr id="1027" name="Rectangle 2"/>
          <p:cNvSpPr>
            <a:spLocks noGrp="1" noChangeArrowheads="1"/>
          </p:cNvSpPr>
          <p:nvPr>
            <p:ph type="title"/>
          </p:nvPr>
        </p:nvSpPr>
        <p:spPr bwMode="auto">
          <a:xfrm>
            <a:off x="2827338" y="-117475"/>
            <a:ext cx="34569400" cy="5221288"/>
          </a:xfrm>
          <a:prstGeom prst="rect">
            <a:avLst/>
          </a:prstGeom>
          <a:noFill/>
          <a:ln w="9525">
            <a:noFill/>
            <a:miter lim="800000"/>
            <a:headEnd/>
            <a:tailEnd/>
          </a:ln>
        </p:spPr>
        <p:txBody>
          <a:bodyPr vert="horz" wrap="square" lIns="417976" tIns="208988" rIns="417976" bIns="208988"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2620963" y="9731375"/>
            <a:ext cx="37855525" cy="20672425"/>
          </a:xfrm>
          <a:prstGeom prst="rect">
            <a:avLst/>
          </a:prstGeom>
          <a:noFill/>
          <a:ln w="9525">
            <a:noFill/>
            <a:miter lim="800000"/>
            <a:headEnd/>
            <a:tailEnd/>
          </a:ln>
        </p:spPr>
        <p:txBody>
          <a:bodyPr vert="horz" wrap="square" lIns="417976" tIns="208988" rIns="417976" bIns="20898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9" name="Picture 17" descr="TTU 2 Title Page_logo"/>
          <p:cNvPicPr>
            <a:picLocks noChangeAspect="1" noChangeArrowheads="1"/>
          </p:cNvPicPr>
          <p:nvPr userDrawn="1"/>
        </p:nvPicPr>
        <p:blipFill>
          <a:blip r:embed="rId14"/>
          <a:srcRect/>
          <a:stretch>
            <a:fillRect/>
          </a:stretch>
        </p:blipFill>
        <p:spPr bwMode="auto">
          <a:xfrm>
            <a:off x="36695063" y="-14288"/>
            <a:ext cx="5075237" cy="5207001"/>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3"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4179888" rtl="0" eaLnBrk="0" fontAlgn="base" hangingPunct="0">
        <a:spcBef>
          <a:spcPct val="0"/>
        </a:spcBef>
        <a:spcAft>
          <a:spcPct val="0"/>
        </a:spcAft>
        <a:defRPr sz="9100">
          <a:solidFill>
            <a:schemeClr val="bg1"/>
          </a:solidFill>
          <a:latin typeface="+mj-lt"/>
          <a:ea typeface="+mj-ea"/>
          <a:cs typeface="+mj-cs"/>
        </a:defRPr>
      </a:lvl1pPr>
      <a:lvl2pPr algn="l" defTabSz="4179888" rtl="0" eaLnBrk="0" fontAlgn="base" hangingPunct="0">
        <a:spcBef>
          <a:spcPct val="0"/>
        </a:spcBef>
        <a:spcAft>
          <a:spcPct val="0"/>
        </a:spcAft>
        <a:defRPr sz="9100">
          <a:solidFill>
            <a:schemeClr val="bg1"/>
          </a:solidFill>
          <a:latin typeface="Times New Roman" pitchFamily="18" charset="0"/>
        </a:defRPr>
      </a:lvl2pPr>
      <a:lvl3pPr algn="l" defTabSz="4179888" rtl="0" eaLnBrk="0" fontAlgn="base" hangingPunct="0">
        <a:spcBef>
          <a:spcPct val="0"/>
        </a:spcBef>
        <a:spcAft>
          <a:spcPct val="0"/>
        </a:spcAft>
        <a:defRPr sz="9100">
          <a:solidFill>
            <a:schemeClr val="bg1"/>
          </a:solidFill>
          <a:latin typeface="Times New Roman" pitchFamily="18" charset="0"/>
        </a:defRPr>
      </a:lvl3pPr>
      <a:lvl4pPr algn="l" defTabSz="4179888" rtl="0" eaLnBrk="0" fontAlgn="base" hangingPunct="0">
        <a:spcBef>
          <a:spcPct val="0"/>
        </a:spcBef>
        <a:spcAft>
          <a:spcPct val="0"/>
        </a:spcAft>
        <a:defRPr sz="9100">
          <a:solidFill>
            <a:schemeClr val="bg1"/>
          </a:solidFill>
          <a:latin typeface="Times New Roman" pitchFamily="18" charset="0"/>
        </a:defRPr>
      </a:lvl4pPr>
      <a:lvl5pPr algn="l" defTabSz="4179888" rtl="0" eaLnBrk="0" fontAlgn="base" hangingPunct="0">
        <a:spcBef>
          <a:spcPct val="0"/>
        </a:spcBef>
        <a:spcAft>
          <a:spcPct val="0"/>
        </a:spcAft>
        <a:defRPr sz="9100">
          <a:solidFill>
            <a:schemeClr val="bg1"/>
          </a:solidFill>
          <a:latin typeface="Times New Roman" pitchFamily="18" charset="0"/>
        </a:defRPr>
      </a:lvl5pPr>
      <a:lvl6pPr marL="457200" algn="l" defTabSz="4179888" rtl="0" fontAlgn="base">
        <a:spcBef>
          <a:spcPct val="0"/>
        </a:spcBef>
        <a:spcAft>
          <a:spcPct val="0"/>
        </a:spcAft>
        <a:defRPr sz="9100">
          <a:solidFill>
            <a:schemeClr val="bg1"/>
          </a:solidFill>
          <a:latin typeface="Times New Roman" pitchFamily="18" charset="0"/>
        </a:defRPr>
      </a:lvl6pPr>
      <a:lvl7pPr marL="914400" algn="l" defTabSz="4179888" rtl="0" fontAlgn="base">
        <a:spcBef>
          <a:spcPct val="0"/>
        </a:spcBef>
        <a:spcAft>
          <a:spcPct val="0"/>
        </a:spcAft>
        <a:defRPr sz="9100">
          <a:solidFill>
            <a:schemeClr val="bg1"/>
          </a:solidFill>
          <a:latin typeface="Times New Roman" pitchFamily="18" charset="0"/>
        </a:defRPr>
      </a:lvl7pPr>
      <a:lvl8pPr marL="1371600" algn="l" defTabSz="4179888" rtl="0" fontAlgn="base">
        <a:spcBef>
          <a:spcPct val="0"/>
        </a:spcBef>
        <a:spcAft>
          <a:spcPct val="0"/>
        </a:spcAft>
        <a:defRPr sz="9100">
          <a:solidFill>
            <a:schemeClr val="bg1"/>
          </a:solidFill>
          <a:latin typeface="Times New Roman" pitchFamily="18" charset="0"/>
        </a:defRPr>
      </a:lvl8pPr>
      <a:lvl9pPr marL="1828800" algn="l" defTabSz="4179888" rtl="0" fontAlgn="base">
        <a:spcBef>
          <a:spcPct val="0"/>
        </a:spcBef>
        <a:spcAft>
          <a:spcPct val="0"/>
        </a:spcAft>
        <a:defRPr sz="9100">
          <a:solidFill>
            <a:schemeClr val="bg1"/>
          </a:solidFill>
          <a:latin typeface="Times New Roman" pitchFamily="18" charset="0"/>
        </a:defRPr>
      </a:lvl9pPr>
    </p:titleStyle>
    <p:bodyStyle>
      <a:lvl1pPr marL="342900" indent="-342900" algn="l" defTabSz="4179888" rtl="0" eaLnBrk="0" fontAlgn="base" hangingPunct="0">
        <a:spcBef>
          <a:spcPct val="20000"/>
        </a:spcBef>
        <a:spcAft>
          <a:spcPct val="25000"/>
        </a:spcAft>
        <a:buChar char="•"/>
        <a:defRPr sz="14700">
          <a:solidFill>
            <a:schemeClr val="tx1"/>
          </a:solidFill>
          <a:latin typeface="+mn-lt"/>
          <a:ea typeface="+mn-ea"/>
          <a:cs typeface="+mn-cs"/>
        </a:defRPr>
      </a:lvl1pPr>
      <a:lvl2pPr marL="1828800" indent="-1306513" algn="l" defTabSz="4179888" rtl="0" eaLnBrk="0" fontAlgn="base" hangingPunct="0">
        <a:spcBef>
          <a:spcPct val="20000"/>
        </a:spcBef>
        <a:spcAft>
          <a:spcPct val="0"/>
        </a:spcAft>
        <a:buClr>
          <a:srgbClr val="CC0000"/>
        </a:buClr>
        <a:buSzPct val="90000"/>
        <a:buFont typeface="Wingdings" pitchFamily="2" charset="2"/>
        <a:buChar char="§"/>
        <a:defRPr sz="11000">
          <a:solidFill>
            <a:schemeClr val="tx1"/>
          </a:solidFill>
          <a:latin typeface="+mn-lt"/>
        </a:defRPr>
      </a:lvl2pPr>
      <a:lvl3pPr marL="3395663" indent="-1044575" algn="l" defTabSz="4179888" rtl="0" eaLnBrk="0" fontAlgn="base" hangingPunct="0">
        <a:spcBef>
          <a:spcPct val="40000"/>
        </a:spcBef>
        <a:spcAft>
          <a:spcPct val="0"/>
        </a:spcAft>
        <a:buChar char="•"/>
        <a:defRPr sz="9100" i="1">
          <a:solidFill>
            <a:schemeClr val="tx1"/>
          </a:solidFill>
          <a:latin typeface="+mn-lt"/>
        </a:defRPr>
      </a:lvl3pPr>
      <a:lvl4pPr marL="5753100" indent="-1044575" algn="l" defTabSz="4179888" rtl="0" eaLnBrk="0" fontAlgn="base" hangingPunct="0">
        <a:spcBef>
          <a:spcPct val="40000"/>
        </a:spcBef>
        <a:spcAft>
          <a:spcPct val="0"/>
        </a:spcAft>
        <a:buChar char="–"/>
        <a:defRPr sz="8200">
          <a:solidFill>
            <a:schemeClr val="tx1"/>
          </a:solidFill>
          <a:latin typeface="+mn-lt"/>
        </a:defRPr>
      </a:lvl4pPr>
      <a:lvl5pPr marL="6502400" indent="-4673600" algn="l" defTabSz="4179888" rtl="0" eaLnBrk="0" fontAlgn="base" hangingPunct="0">
        <a:spcBef>
          <a:spcPct val="20000"/>
        </a:spcBef>
        <a:spcAft>
          <a:spcPct val="0"/>
        </a:spcAft>
        <a:buChar char="»"/>
        <a:defRPr sz="8200">
          <a:solidFill>
            <a:schemeClr val="tx1"/>
          </a:solidFill>
          <a:latin typeface="+mn-lt"/>
        </a:defRPr>
      </a:lvl5pPr>
      <a:lvl6pPr marL="6959600" algn="l" defTabSz="4179888" rtl="0" fontAlgn="base">
        <a:spcBef>
          <a:spcPct val="20000"/>
        </a:spcBef>
        <a:spcAft>
          <a:spcPct val="0"/>
        </a:spcAft>
        <a:defRPr sz="8200">
          <a:solidFill>
            <a:schemeClr val="tx1"/>
          </a:solidFill>
          <a:latin typeface="+mn-lt"/>
        </a:defRPr>
      </a:lvl6pPr>
      <a:lvl7pPr marL="7416800" algn="l" defTabSz="4179888" rtl="0" fontAlgn="base">
        <a:spcBef>
          <a:spcPct val="20000"/>
        </a:spcBef>
        <a:spcAft>
          <a:spcPct val="0"/>
        </a:spcAft>
        <a:defRPr sz="8200">
          <a:solidFill>
            <a:schemeClr val="tx1"/>
          </a:solidFill>
          <a:latin typeface="+mn-lt"/>
        </a:defRPr>
      </a:lvl7pPr>
      <a:lvl8pPr marL="7874000" algn="l" defTabSz="4179888" rtl="0" fontAlgn="base">
        <a:spcBef>
          <a:spcPct val="20000"/>
        </a:spcBef>
        <a:spcAft>
          <a:spcPct val="0"/>
        </a:spcAft>
        <a:defRPr sz="8200">
          <a:solidFill>
            <a:schemeClr val="tx1"/>
          </a:solidFill>
          <a:latin typeface="+mn-lt"/>
        </a:defRPr>
      </a:lvl8pPr>
      <a:lvl9pPr marL="8331200" algn="l" defTabSz="4179888" rtl="0" fontAlgn="base">
        <a:spcBef>
          <a:spcPct val="20000"/>
        </a:spcBef>
        <a:spcAft>
          <a:spcPct val="0"/>
        </a:spcAft>
        <a:defRPr sz="8200">
          <a:solidFill>
            <a:schemeClr val="tx1"/>
          </a:solidFill>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chart" Target="../charts/chart3.xml"/><Relationship Id="rId3" Type="http://schemas.openxmlformats.org/officeDocument/2006/relationships/image" Target="../media/image2.jpeg"/><Relationship Id="rId7" Type="http://schemas.openxmlformats.org/officeDocument/2006/relationships/hyperlink" Target="http://upload.wikimedia.org/wikipedia/commons/2/26/Coat_of_arms_of_Saudi_Arabia.svg" TargetMode="External"/><Relationship Id="rId12" Type="http://schemas.openxmlformats.org/officeDocument/2006/relationships/chart" Target="../charts/chart2.xml"/><Relationship Id="rId2" Type="http://schemas.openxmlformats.org/officeDocument/2006/relationships/hyperlink" Target="mailto:ejohali@ksu.edu.sa" TargetMode="External"/><Relationship Id="rId16" Type="http://schemas.openxmlformats.org/officeDocument/2006/relationships/chart" Target="../charts/chart6.xml"/><Relationship Id="rId1" Type="http://schemas.openxmlformats.org/officeDocument/2006/relationships/slideLayout" Target="../slideLayouts/slideLayout12.xml"/><Relationship Id="rId6" Type="http://schemas.openxmlformats.org/officeDocument/2006/relationships/image" Target="../media/image5.jpeg"/><Relationship Id="rId11" Type="http://schemas.openxmlformats.org/officeDocument/2006/relationships/chart" Target="../charts/chart1.xml"/><Relationship Id="rId5" Type="http://schemas.openxmlformats.org/officeDocument/2006/relationships/image" Target="../media/image4.png"/><Relationship Id="rId15" Type="http://schemas.openxmlformats.org/officeDocument/2006/relationships/chart" Target="../charts/chart5.xml"/><Relationship Id="rId10" Type="http://schemas.openxmlformats.org/officeDocument/2006/relationships/image" Target="../media/image8.png"/><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79"/>
          <p:cNvSpPr>
            <a:spLocks noGrp="1" noChangeArrowheads="1"/>
          </p:cNvSpPr>
          <p:nvPr>
            <p:ph type="title"/>
          </p:nvPr>
        </p:nvSpPr>
        <p:spPr>
          <a:xfrm>
            <a:off x="6063916" y="748518"/>
            <a:ext cx="29405179" cy="2488986"/>
          </a:xfrm>
        </p:spPr>
        <p:txBody>
          <a:bodyPr/>
          <a:lstStyle/>
          <a:p>
            <a:pPr algn="ctr" eaLnBrk="1" hangingPunct="1"/>
            <a:r>
              <a:rPr lang="en-US" sz="3600" dirty="0" smtClean="0">
                <a:solidFill>
                  <a:schemeClr val="tx1"/>
                </a:solidFill>
                <a:latin typeface="Arial Black" pitchFamily="34" charset="0"/>
              </a:rPr>
              <a:t>THE PLACE &amp; SIGNIFICANCE OF ETHICS  IN SA HEALTH PROFESSIONAL’S EDUCATION AND PRACTICE  </a:t>
            </a:r>
            <a:br>
              <a:rPr lang="en-US" sz="3600" dirty="0" smtClean="0">
                <a:solidFill>
                  <a:schemeClr val="tx1"/>
                </a:solidFill>
                <a:latin typeface="Arial Black" pitchFamily="34" charset="0"/>
              </a:rPr>
            </a:br>
            <a:r>
              <a:rPr lang="en-US" sz="3600" dirty="0" smtClean="0">
                <a:solidFill>
                  <a:schemeClr val="tx1"/>
                </a:solidFill>
                <a:latin typeface="Arial Black" pitchFamily="34" charset="0"/>
              </a:rPr>
              <a:t>  </a:t>
            </a:r>
            <a:r>
              <a:rPr lang="en-US" sz="3200" i="1" dirty="0" err="1" smtClean="0">
                <a:latin typeface="Arial Black" pitchFamily="34" charset="0"/>
              </a:rPr>
              <a:t>Johali</a:t>
            </a:r>
            <a:r>
              <a:rPr lang="en-US" sz="3200" i="1" dirty="0" smtClean="0">
                <a:latin typeface="Arial Black" pitchFamily="34" charset="0"/>
              </a:rPr>
              <a:t> SAHPER MOVING ETHICS TO ACHIEVE ZD PRACTICE 7</a:t>
            </a:r>
            <a:r>
              <a:rPr lang="en-US" sz="3200" i="1" baseline="30000" dirty="0" smtClean="0">
                <a:latin typeface="Arial Black" pitchFamily="34" charset="0"/>
              </a:rPr>
              <a:t>th</a:t>
            </a:r>
            <a:r>
              <a:rPr lang="en-US" sz="3200" i="1" dirty="0" smtClean="0">
                <a:latin typeface="Arial Black" pitchFamily="34" charset="0"/>
              </a:rPr>
              <a:t> ICCEC NETHERLANDS MAY 2011</a:t>
            </a:r>
            <a:r>
              <a:rPr lang="en-US" sz="3200" b="1" i="1" dirty="0" smtClean="0">
                <a:latin typeface="Broadway" pitchFamily="82" charset="0"/>
              </a:rPr>
              <a:t>    </a:t>
            </a:r>
            <a:r>
              <a:rPr lang="en-US" sz="4000" b="1" dirty="0" smtClean="0">
                <a:solidFill>
                  <a:schemeClr val="tx1"/>
                </a:solidFill>
                <a:latin typeface="Broadway" pitchFamily="82" charset="0"/>
              </a:rPr>
              <a:t/>
            </a:r>
            <a:br>
              <a:rPr lang="en-US" sz="4000" b="1" dirty="0" smtClean="0">
                <a:solidFill>
                  <a:schemeClr val="tx1"/>
                </a:solidFill>
                <a:latin typeface="Broadway" pitchFamily="82" charset="0"/>
              </a:rPr>
            </a:br>
            <a:r>
              <a:rPr lang="en-US" sz="3200" b="1" dirty="0" smtClean="0">
                <a:solidFill>
                  <a:srgbClr val="00B0F0"/>
                </a:solidFill>
                <a:latin typeface="Broadway" pitchFamily="82" charset="0"/>
              </a:rPr>
              <a:t>A Poster Presentation to the   </a:t>
            </a:r>
            <a:r>
              <a:rPr lang="en-US" sz="3200" b="1" i="1" dirty="0" smtClean="0">
                <a:solidFill>
                  <a:srgbClr val="00B0F0"/>
                </a:solidFill>
              </a:rPr>
              <a:t> </a:t>
            </a:r>
            <a:r>
              <a:rPr lang="en-US" sz="2000" b="1" i="1" dirty="0" smtClean="0">
                <a:solidFill>
                  <a:schemeClr val="tx1"/>
                </a:solidFill>
              </a:rPr>
              <a:t/>
            </a:r>
            <a:br>
              <a:rPr lang="en-US" sz="2000" b="1" i="1" dirty="0" smtClean="0">
                <a:solidFill>
                  <a:schemeClr val="tx1"/>
                </a:solidFill>
              </a:rPr>
            </a:br>
            <a:r>
              <a:rPr lang="en-US" sz="3200" b="1" dirty="0" smtClean="0">
                <a:solidFill>
                  <a:schemeClr val="tx1"/>
                </a:solidFill>
                <a:latin typeface="Broadway" pitchFamily="82" charset="0"/>
              </a:rPr>
              <a:t>By   </a:t>
            </a:r>
            <a:r>
              <a:rPr lang="en-US" sz="3200" b="1" dirty="0" err="1" smtClean="0">
                <a:solidFill>
                  <a:schemeClr val="tx1"/>
                </a:solidFill>
                <a:latin typeface="Broadway" pitchFamily="82" charset="0"/>
              </a:rPr>
              <a:t>Eisa</a:t>
            </a:r>
            <a:r>
              <a:rPr lang="en-US" sz="3200" b="1" dirty="0" smtClean="0">
                <a:solidFill>
                  <a:schemeClr val="tx1"/>
                </a:solidFill>
                <a:latin typeface="Broadway" pitchFamily="82" charset="0"/>
              </a:rPr>
              <a:t> Ali </a:t>
            </a:r>
            <a:r>
              <a:rPr lang="en-US" sz="3200" b="1" dirty="0" err="1" smtClean="0">
                <a:solidFill>
                  <a:schemeClr val="tx1"/>
                </a:solidFill>
                <a:latin typeface="Broadway" pitchFamily="82" charset="0"/>
              </a:rPr>
              <a:t>Johali</a:t>
            </a:r>
            <a:r>
              <a:rPr lang="en-US" sz="3200" b="1" dirty="0" smtClean="0">
                <a:solidFill>
                  <a:schemeClr val="tx1"/>
                </a:solidFill>
                <a:latin typeface="Arial Black" pitchFamily="34" charset="0"/>
              </a:rPr>
              <a:t> </a:t>
            </a:r>
            <a:r>
              <a:rPr lang="en-US" sz="4400" b="1" dirty="0" smtClean="0">
                <a:solidFill>
                  <a:schemeClr val="tx1"/>
                </a:solidFill>
                <a:latin typeface="Arial Black" pitchFamily="34" charset="0"/>
              </a:rPr>
              <a:t/>
            </a:r>
            <a:br>
              <a:rPr lang="en-US" sz="4400" b="1" dirty="0" smtClean="0">
                <a:solidFill>
                  <a:schemeClr val="tx1"/>
                </a:solidFill>
                <a:latin typeface="Arial Black" pitchFamily="34" charset="0"/>
              </a:rPr>
            </a:br>
            <a:r>
              <a:rPr lang="en-US" sz="2400" dirty="0" smtClean="0">
                <a:latin typeface="Arial Black" pitchFamily="34" charset="0"/>
                <a:hlinkClick r:id="rId2"/>
              </a:rPr>
              <a:t>ejohali@ksu.edu.sa</a:t>
            </a:r>
            <a:r>
              <a:rPr lang="en-US" sz="2400" dirty="0" smtClean="0">
                <a:latin typeface="Arial Black" pitchFamily="34" charset="0"/>
              </a:rPr>
              <a:t> </a:t>
            </a:r>
          </a:p>
        </p:txBody>
      </p:sp>
      <p:sp>
        <p:nvSpPr>
          <p:cNvPr id="3075" name="Rectangle 37"/>
          <p:cNvSpPr>
            <a:spLocks noGrp="1" noChangeArrowheads="1"/>
          </p:cNvSpPr>
          <p:nvPr>
            <p:ph type="body" sz="half" idx="1"/>
          </p:nvPr>
        </p:nvSpPr>
        <p:spPr>
          <a:xfrm>
            <a:off x="531830" y="3765473"/>
            <a:ext cx="8595576" cy="8190241"/>
          </a:xfrm>
          <a:blipFill>
            <a:blip r:embed="rId3"/>
            <a:tile tx="0" ty="0" sx="100000" sy="100000" flip="none" algn="tl"/>
          </a:blipFill>
          <a:ln w="50800">
            <a:solidFill>
              <a:schemeClr val="bg1"/>
            </a:solidFill>
          </a:ln>
        </p:spPr>
        <p:txBody>
          <a:bodyPr/>
          <a:lstStyle/>
          <a:p>
            <a:pPr marL="609600" algn="just" eaLnBrk="1" hangingPunct="1">
              <a:buFontTx/>
              <a:buNone/>
              <a:tabLst>
                <a:tab pos="533400" algn="l"/>
              </a:tabLst>
            </a:pPr>
            <a:r>
              <a:rPr lang="en-US" sz="1800" b="1" u="sng" dirty="0" smtClean="0">
                <a:solidFill>
                  <a:srgbClr val="009900"/>
                </a:solidFill>
                <a:latin typeface="Bodoni MT Black" pitchFamily="18" charset="0"/>
              </a:rPr>
              <a:t>1. ABSTRACT</a:t>
            </a:r>
          </a:p>
          <a:p>
            <a:pPr marL="609600" eaLnBrk="1" hangingPunct="1">
              <a:buFontTx/>
              <a:buNone/>
              <a:tabLst>
                <a:tab pos="533400" algn="l"/>
              </a:tabLst>
            </a:pPr>
            <a:endParaRPr lang="en-US" sz="1800" b="1" u="sng" dirty="0" smtClean="0">
              <a:latin typeface="Arial Black" pitchFamily="34" charset="0"/>
            </a:endParaRPr>
          </a:p>
          <a:p>
            <a:r>
              <a:rPr lang="en-US" sz="1800" dirty="0" smtClean="0"/>
              <a:t>The Kingdom of Saudi Arabia (KSA) is a newly developed nation, with deep historical and moral roots. Its people as well its health care personnel s suppose to be free of disuse and all medical errors . they should do the right thing first time and all the time. They should be honest, trustee and perfect in everything. However, due to increasing medical errors mainly with malpractice. There are widely claimants for studying this strange phenomena. </a:t>
            </a:r>
          </a:p>
          <a:p>
            <a:r>
              <a:rPr lang="en-US" sz="1800" dirty="0" smtClean="0"/>
              <a:t> As educationist I believe that this problem starts from education by which we can produce perfect healthcare or healthy heaven on the earth. As it widely noticed that the is no or low place for ethics in health sciences education, I started my first step to investigate this notice with its strange phenomena. With Curriculum Documentary Analysis, a survey study was conduct to explore the place and significance of ethics in the Saudi Arabian Health Professions Education and Practice (SAHPEP) . </a:t>
            </a:r>
          </a:p>
          <a:p>
            <a:r>
              <a:rPr lang="en-US" sz="1800" dirty="0" smtClean="0"/>
              <a:t>As it is expected, all participants the physicians, dentists, pharmacists, nurses and the applied medical assistants 347 (100%) said "Ethics is significance for their professions. The results were more stranger, almost there is no place for modern ethics in many SAHPEP, the majority have no idea about code of ethics and many have no idea about code of conduct. Almost they taught Islamic culture that we taught during general education in high schools. It is true that almost all Islamic cultures are ethics but my argument that we do not practice, we have to move Islamic ethics to be practice in our professional competencies. </a:t>
            </a:r>
          </a:p>
          <a:p>
            <a:endParaRPr lang="en-US" sz="1800" dirty="0" smtClean="0"/>
          </a:p>
          <a:p>
            <a:r>
              <a:rPr lang="en-US" sz="1800" dirty="0" smtClean="0"/>
              <a:t>Abstract internet id  16 </a:t>
            </a:r>
            <a:endParaRPr lang="en-US" sz="1800" dirty="0"/>
          </a:p>
        </p:txBody>
      </p:sp>
      <p:sp>
        <p:nvSpPr>
          <p:cNvPr id="3078" name="Rectangle 81"/>
          <p:cNvSpPr>
            <a:spLocks noChangeArrowheads="1"/>
          </p:cNvSpPr>
          <p:nvPr/>
        </p:nvSpPr>
        <p:spPr bwMode="auto">
          <a:xfrm>
            <a:off x="9493691" y="5039843"/>
            <a:ext cx="8823823" cy="9642175"/>
          </a:xfrm>
          <a:prstGeom prst="rect">
            <a:avLst/>
          </a:prstGeom>
          <a:solidFill>
            <a:schemeClr val="bg1"/>
          </a:solidFill>
          <a:ln w="12700">
            <a:solidFill>
              <a:srgbClr val="CC0000"/>
            </a:solidFill>
            <a:miter lim="800000"/>
            <a:headEnd/>
            <a:tailEnd/>
          </a:ln>
        </p:spPr>
        <p:txBody>
          <a:bodyPr lIns="417976" tIns="208988" rIns="417976" bIns="208988"/>
          <a:lstStyle/>
          <a:p>
            <a:pPr defTabSz="4179888">
              <a:lnSpc>
                <a:spcPct val="90000"/>
              </a:lnSpc>
              <a:spcBef>
                <a:spcPct val="20000"/>
              </a:spcBef>
              <a:spcAft>
                <a:spcPct val="25000"/>
              </a:spcAft>
            </a:pPr>
            <a:r>
              <a:rPr lang="en-US" sz="2400" b="1" u="sng" dirty="0">
                <a:latin typeface="Arial Black" pitchFamily="34" charset="0"/>
              </a:rPr>
              <a:t>3-1:  Probing </a:t>
            </a:r>
            <a:r>
              <a:rPr lang="en-US" sz="2400" b="1" u="sng" dirty="0" smtClean="0">
                <a:latin typeface="Arial Black" pitchFamily="34" charset="0"/>
              </a:rPr>
              <a:t>Nature &amp; Historical Development of Ethics: </a:t>
            </a:r>
            <a:endParaRPr lang="en-US" sz="2400" b="1" u="sng" dirty="0">
              <a:latin typeface="Arial Black" pitchFamily="34" charset="0"/>
            </a:endParaRPr>
          </a:p>
          <a:p>
            <a:pPr defTabSz="4179888">
              <a:lnSpc>
                <a:spcPct val="90000"/>
              </a:lnSpc>
              <a:spcBef>
                <a:spcPct val="20000"/>
              </a:spcBef>
              <a:spcAft>
                <a:spcPct val="25000"/>
              </a:spcAft>
            </a:pPr>
            <a:r>
              <a:rPr lang="en-US" sz="2400" dirty="0">
                <a:latin typeface="Times New Roman" pitchFamily="18" charset="0"/>
                <a:cs typeface="Times New Roman" pitchFamily="18" charset="0"/>
              </a:rPr>
              <a:t>Since spirituality comes from “Spirit” it have huge meaning and concepts,</a:t>
            </a:r>
            <a:r>
              <a:rPr lang="en-US" sz="2400" b="1" dirty="0">
                <a:latin typeface="Times New Roman" pitchFamily="18" charset="0"/>
                <a:cs typeface="Times New Roman" pitchFamily="18" charset="0"/>
              </a:rPr>
              <a:t> the most literature health related are: </a:t>
            </a:r>
          </a:p>
          <a:p>
            <a:pPr defTabSz="4179888">
              <a:lnSpc>
                <a:spcPct val="90000"/>
              </a:lnSpc>
              <a:spcBef>
                <a:spcPct val="20000"/>
              </a:spcBef>
              <a:spcAft>
                <a:spcPct val="25000"/>
              </a:spcAft>
              <a:buFontTx/>
              <a:buChar char="•"/>
            </a:pPr>
            <a:r>
              <a:rPr lang="en-US" sz="2800" b="1" dirty="0">
                <a:latin typeface="Times New Roman" pitchFamily="18" charset="0"/>
                <a:cs typeface="Times New Roman" pitchFamily="18" charset="0"/>
              </a:rPr>
              <a:t>Worldwide: </a:t>
            </a:r>
            <a:r>
              <a:rPr lang="en-US" sz="2400" dirty="0">
                <a:latin typeface="Times New Roman" pitchFamily="18" charset="0"/>
                <a:cs typeface="Times New Roman" pitchFamily="18" charset="0"/>
              </a:rPr>
              <a:t>Religious</a:t>
            </a:r>
            <a:r>
              <a:rPr lang="en-US" sz="2400" dirty="0" smtClean="0">
                <a:latin typeface="Times New Roman" pitchFamily="18" charset="0"/>
                <a:cs typeface="Times New Roman" pitchFamily="18" charset="0"/>
              </a:rPr>
              <a:t>; Moral; Believe </a:t>
            </a:r>
            <a:r>
              <a:rPr lang="en-US" sz="2400" dirty="0">
                <a:latin typeface="Times New Roman" pitchFamily="18" charset="0"/>
                <a:cs typeface="Times New Roman" pitchFamily="18" charset="0"/>
              </a:rPr>
              <a:t>Values; Ethics; Mediation; contemplation; Self; Nature, Devine &amp; cosmos or unitary Universe</a:t>
            </a:r>
          </a:p>
          <a:p>
            <a:pPr defTabSz="4179888">
              <a:lnSpc>
                <a:spcPct val="90000"/>
              </a:lnSpc>
              <a:spcBef>
                <a:spcPct val="20000"/>
              </a:spcBef>
              <a:spcAft>
                <a:spcPct val="25000"/>
              </a:spcAft>
              <a:buFontTx/>
              <a:buChar char="•"/>
            </a:pPr>
            <a:r>
              <a:rPr lang="en-US" sz="2800" b="1" dirty="0" smtClean="0">
                <a:latin typeface="Times New Roman" pitchFamily="18" charset="0"/>
                <a:cs typeface="Times New Roman" pitchFamily="18" charset="0"/>
              </a:rPr>
              <a:t> </a:t>
            </a:r>
            <a:r>
              <a:rPr lang="en-US" sz="2400" dirty="0" smtClean="0">
                <a:latin typeface="+mn-lt"/>
                <a:cs typeface="Times New Roman" pitchFamily="18" charset="0"/>
              </a:rPr>
              <a:t>As Muslims, we strongly belief that  Allah” the Only God created ‘Adam’ in a perfect shape and manner, in optimum state of a human ‘person’, with perfect body including miracles’ Heart, Mind, and Spirit the top wonder secrete. History of medicine discovered many of these miracles mainly body with mind and heart and unstable ideas about spirit, moral and ethics. </a:t>
            </a:r>
            <a:r>
              <a:rPr lang="en-US" sz="2400" b="1" dirty="0" smtClean="0">
                <a:latin typeface="+mn-lt"/>
              </a:rPr>
              <a:t>The best structure can be summarized in:</a:t>
            </a:r>
            <a:endParaRPr lang="en-US" sz="2800" b="1" dirty="0">
              <a:latin typeface="Arial Black" pitchFamily="34" charset="0"/>
            </a:endParaRPr>
          </a:p>
          <a:p>
            <a:pPr defTabSz="4179888">
              <a:lnSpc>
                <a:spcPct val="90000"/>
              </a:lnSpc>
              <a:spcBef>
                <a:spcPct val="20000"/>
              </a:spcBef>
              <a:spcAft>
                <a:spcPct val="25000"/>
              </a:spcAft>
            </a:pPr>
            <a:endParaRPr lang="en-US" sz="2800" b="1" dirty="0">
              <a:latin typeface="Arial Black" pitchFamily="34" charset="0"/>
            </a:endParaRPr>
          </a:p>
          <a:p>
            <a:pPr defTabSz="4179888">
              <a:lnSpc>
                <a:spcPct val="90000"/>
              </a:lnSpc>
              <a:spcBef>
                <a:spcPct val="20000"/>
              </a:spcBef>
              <a:spcAft>
                <a:spcPct val="25000"/>
              </a:spcAft>
            </a:pPr>
            <a:endParaRPr lang="en-US" sz="2800" b="1" dirty="0" smtClean="0">
              <a:latin typeface="Arial Black" pitchFamily="34" charset="0"/>
            </a:endParaRPr>
          </a:p>
          <a:p>
            <a:pPr defTabSz="4179888">
              <a:lnSpc>
                <a:spcPct val="90000"/>
              </a:lnSpc>
              <a:spcBef>
                <a:spcPct val="20000"/>
              </a:spcBef>
              <a:spcAft>
                <a:spcPct val="25000"/>
              </a:spcAft>
            </a:pPr>
            <a:endParaRPr lang="en-US" sz="2800" b="1" dirty="0" smtClean="0">
              <a:latin typeface="Arial Black" pitchFamily="34" charset="0"/>
            </a:endParaRPr>
          </a:p>
          <a:p>
            <a:pPr defTabSz="4179888">
              <a:lnSpc>
                <a:spcPct val="90000"/>
              </a:lnSpc>
              <a:spcBef>
                <a:spcPct val="20000"/>
              </a:spcBef>
              <a:spcAft>
                <a:spcPct val="25000"/>
              </a:spcAft>
            </a:pPr>
            <a:endParaRPr lang="en-US" sz="2800" b="1" dirty="0" smtClean="0">
              <a:latin typeface="Arial Black" pitchFamily="34" charset="0"/>
            </a:endParaRPr>
          </a:p>
          <a:p>
            <a:pPr algn="ctr" defTabSz="4179888">
              <a:lnSpc>
                <a:spcPct val="90000"/>
              </a:lnSpc>
              <a:spcBef>
                <a:spcPct val="20000"/>
              </a:spcBef>
              <a:spcAft>
                <a:spcPct val="25000"/>
              </a:spcAft>
            </a:pPr>
            <a:endParaRPr lang="en-US" sz="1600" b="1" dirty="0" smtClean="0">
              <a:latin typeface="Arial Black" pitchFamily="34" charset="0"/>
            </a:endParaRPr>
          </a:p>
          <a:p>
            <a:pPr algn="ctr" defTabSz="4179888">
              <a:lnSpc>
                <a:spcPct val="90000"/>
              </a:lnSpc>
              <a:spcBef>
                <a:spcPct val="20000"/>
              </a:spcBef>
              <a:spcAft>
                <a:spcPct val="25000"/>
              </a:spcAft>
            </a:pPr>
            <a:r>
              <a:rPr lang="en-US" sz="1600" b="1" dirty="0" smtClean="0">
                <a:latin typeface="Arial Black" pitchFamily="34" charset="0"/>
              </a:rPr>
              <a:t>(</a:t>
            </a:r>
            <a:r>
              <a:rPr lang="en-US" sz="1600" b="1" dirty="0" err="1">
                <a:latin typeface="Arial Black" pitchFamily="34" charset="0"/>
              </a:rPr>
              <a:t>Johali</a:t>
            </a:r>
            <a:r>
              <a:rPr lang="en-US" sz="1600" b="1" dirty="0">
                <a:latin typeface="Arial Black" pitchFamily="34" charset="0"/>
              </a:rPr>
              <a:t> Tentative model as n outcome of deliberated outcome with my colleague Sheikh A. Al </a:t>
            </a:r>
            <a:r>
              <a:rPr lang="en-US" sz="1600" b="1" dirty="0" err="1">
                <a:latin typeface="Arial Black" pitchFamily="34" charset="0"/>
              </a:rPr>
              <a:t>Rezgan</a:t>
            </a:r>
            <a:r>
              <a:rPr lang="en-US" sz="1600" b="1" dirty="0">
                <a:latin typeface="Arial Black" pitchFamily="34" charset="0"/>
              </a:rPr>
              <a:t>)  </a:t>
            </a:r>
            <a:endParaRPr lang="en-US" sz="1600" b="1" dirty="0" smtClean="0">
              <a:latin typeface="Arial Black" pitchFamily="34" charset="0"/>
            </a:endParaRPr>
          </a:p>
          <a:p>
            <a:pPr algn="ctr" defTabSz="4179888">
              <a:lnSpc>
                <a:spcPct val="90000"/>
              </a:lnSpc>
              <a:spcBef>
                <a:spcPct val="20000"/>
              </a:spcBef>
              <a:spcAft>
                <a:spcPct val="25000"/>
              </a:spcAft>
            </a:pPr>
            <a:r>
              <a:rPr lang="en-US" sz="2000" dirty="0" smtClean="0">
                <a:latin typeface="Arial Black" pitchFamily="34" charset="0"/>
              </a:rPr>
              <a:t>Think </a:t>
            </a:r>
            <a:r>
              <a:rPr lang="en-US" sz="2000" dirty="0">
                <a:latin typeface="Arial Black" pitchFamily="34" charset="0"/>
              </a:rPr>
              <a:t>why Spirit the </a:t>
            </a:r>
            <a:r>
              <a:rPr lang="en-US" sz="2000" dirty="0" smtClean="0">
                <a:latin typeface="Arial Black" pitchFamily="34" charset="0"/>
              </a:rPr>
              <a:t>Biggest</a:t>
            </a:r>
            <a:r>
              <a:rPr lang="en-US" sz="2000" b="1" dirty="0" smtClean="0">
                <a:latin typeface="Arial Black" pitchFamily="34" charset="0"/>
              </a:rPr>
              <a:t> ?!</a:t>
            </a:r>
            <a:endParaRPr lang="en-US" sz="2000" b="1" dirty="0">
              <a:latin typeface="Arial Black" pitchFamily="34" charset="0"/>
            </a:endParaRPr>
          </a:p>
          <a:p>
            <a:pPr defTabSz="4179888">
              <a:lnSpc>
                <a:spcPct val="90000"/>
              </a:lnSpc>
              <a:spcBef>
                <a:spcPct val="20000"/>
              </a:spcBef>
              <a:spcAft>
                <a:spcPct val="25000"/>
              </a:spcAft>
            </a:pPr>
            <a:endParaRPr lang="en-US" sz="2800" b="1" dirty="0">
              <a:latin typeface="Arial Black" pitchFamily="34" charset="0"/>
            </a:endParaRPr>
          </a:p>
        </p:txBody>
      </p:sp>
      <p:pic>
        <p:nvPicPr>
          <p:cNvPr id="3080" name="Picture 10" descr="C:\Users\ejohali\Pictures\Header_02[1].jpg"/>
          <p:cNvPicPr preferRelativeResize="0">
            <a:picLocks noChangeArrowheads="1"/>
          </p:cNvPicPr>
          <p:nvPr/>
        </p:nvPicPr>
        <p:blipFill>
          <a:blip r:embed="rId4"/>
          <a:srcRect l="43294"/>
          <a:stretch>
            <a:fillRect/>
          </a:stretch>
        </p:blipFill>
        <p:spPr bwMode="auto">
          <a:xfrm>
            <a:off x="597212" y="1639439"/>
            <a:ext cx="4091923" cy="1780849"/>
          </a:xfrm>
          <a:prstGeom prst="rect">
            <a:avLst/>
          </a:prstGeom>
          <a:noFill/>
          <a:ln w="9525">
            <a:noFill/>
            <a:miter lim="800000"/>
            <a:headEnd/>
            <a:tailEnd/>
          </a:ln>
        </p:spPr>
      </p:pic>
      <p:sp>
        <p:nvSpPr>
          <p:cNvPr id="3083" name="Oval 89"/>
          <p:cNvSpPr>
            <a:spLocks noChangeArrowheads="1"/>
          </p:cNvSpPr>
          <p:nvPr/>
        </p:nvSpPr>
        <p:spPr bwMode="auto">
          <a:xfrm>
            <a:off x="9886950" y="3418836"/>
            <a:ext cx="7693025" cy="1212906"/>
          </a:xfrm>
          <a:prstGeom prst="ellipse">
            <a:avLst/>
          </a:prstGeom>
          <a:noFill/>
          <a:ln w="57150">
            <a:solidFill>
              <a:schemeClr val="bg1"/>
            </a:solidFill>
            <a:round/>
            <a:headEnd/>
            <a:tailEnd/>
          </a:ln>
        </p:spPr>
        <p:txBody>
          <a:bodyPr wrap="none" lIns="438912" tIns="219456" rIns="438912" bIns="219456" anchor="ctr"/>
          <a:lstStyle/>
          <a:p>
            <a:pPr algn="ctr" defTabSz="4179888"/>
            <a:r>
              <a:rPr lang="en-US" sz="4000" b="1" u="sng" dirty="0">
                <a:solidFill>
                  <a:schemeClr val="bg1"/>
                </a:solidFill>
                <a:latin typeface="Bodoni MT Black" pitchFamily="18" charset="0"/>
              </a:rPr>
              <a:t>3. The Results</a:t>
            </a:r>
          </a:p>
        </p:txBody>
      </p:sp>
      <p:sp>
        <p:nvSpPr>
          <p:cNvPr id="3084" name="Oval 149"/>
          <p:cNvSpPr>
            <a:spLocks noChangeArrowheads="1"/>
          </p:cNvSpPr>
          <p:nvPr/>
        </p:nvSpPr>
        <p:spPr bwMode="auto">
          <a:xfrm>
            <a:off x="9725464" y="10242634"/>
            <a:ext cx="6418427" cy="2799984"/>
          </a:xfrm>
          <a:prstGeom prst="ellipse">
            <a:avLst/>
          </a:prstGeom>
          <a:solidFill>
            <a:schemeClr val="bg1"/>
          </a:solidFill>
          <a:ln w="28575">
            <a:solidFill>
              <a:schemeClr val="tx1"/>
            </a:solidFill>
            <a:round/>
            <a:headEnd/>
            <a:tailEnd/>
          </a:ln>
        </p:spPr>
        <p:txBody>
          <a:bodyPr wrap="none" anchor="ctr"/>
          <a:lstStyle/>
          <a:p>
            <a:pPr algn="ctr"/>
            <a:r>
              <a:rPr lang="en-US" sz="2000" b="1" dirty="0" smtClean="0">
                <a:cs typeface="Arial" pitchFamily="34" charset="0"/>
              </a:rPr>
              <a:t>Human Being                                            Humanity </a:t>
            </a:r>
            <a:endParaRPr lang="ar-SA" sz="2000" b="1" dirty="0">
              <a:cs typeface="Arial" pitchFamily="34" charset="0"/>
            </a:endParaRPr>
          </a:p>
        </p:txBody>
      </p:sp>
      <p:sp>
        <p:nvSpPr>
          <p:cNvPr id="3085" name="Oval 152"/>
          <p:cNvSpPr>
            <a:spLocks noChangeArrowheads="1"/>
          </p:cNvSpPr>
          <p:nvPr/>
        </p:nvSpPr>
        <p:spPr bwMode="auto">
          <a:xfrm>
            <a:off x="11211150" y="11435061"/>
            <a:ext cx="2029938" cy="1527175"/>
          </a:xfrm>
          <a:prstGeom prst="ellipse">
            <a:avLst/>
          </a:prstGeom>
          <a:solidFill>
            <a:schemeClr val="accent1"/>
          </a:solidFill>
          <a:ln w="9525">
            <a:solidFill>
              <a:schemeClr val="tx1"/>
            </a:solidFill>
            <a:round/>
            <a:headEnd/>
            <a:tailEnd/>
          </a:ln>
        </p:spPr>
        <p:txBody>
          <a:bodyPr wrap="none" anchor="ctr"/>
          <a:lstStyle/>
          <a:p>
            <a:pPr algn="ctr" rtl="1"/>
            <a:r>
              <a:rPr lang="ar-SA" sz="1800" dirty="0">
                <a:solidFill>
                  <a:schemeClr val="bg1"/>
                </a:solidFill>
                <a:cs typeface="Arial" pitchFamily="34" charset="0"/>
              </a:rPr>
              <a:t>القلب </a:t>
            </a:r>
          </a:p>
          <a:p>
            <a:pPr algn="ctr" rtl="1"/>
            <a:r>
              <a:rPr lang="en-US" sz="1800" dirty="0">
                <a:solidFill>
                  <a:schemeClr val="bg1"/>
                </a:solidFill>
                <a:cs typeface="Arial" pitchFamily="34" charset="0"/>
              </a:rPr>
              <a:t>Heart</a:t>
            </a:r>
          </a:p>
        </p:txBody>
      </p:sp>
      <p:sp>
        <p:nvSpPr>
          <p:cNvPr id="3086" name="Oval 153"/>
          <p:cNvSpPr>
            <a:spLocks noChangeArrowheads="1"/>
          </p:cNvSpPr>
          <p:nvPr/>
        </p:nvSpPr>
        <p:spPr bwMode="auto">
          <a:xfrm>
            <a:off x="12802412" y="11344586"/>
            <a:ext cx="1906569" cy="1684826"/>
          </a:xfrm>
          <a:prstGeom prst="ellipse">
            <a:avLst/>
          </a:prstGeom>
          <a:solidFill>
            <a:srgbClr val="FFCC00"/>
          </a:solidFill>
          <a:ln w="9525">
            <a:solidFill>
              <a:schemeClr val="tx1"/>
            </a:solidFill>
            <a:round/>
            <a:headEnd/>
            <a:tailEnd/>
          </a:ln>
        </p:spPr>
        <p:txBody>
          <a:bodyPr wrap="none" anchor="ctr"/>
          <a:lstStyle/>
          <a:p>
            <a:pPr algn="ctr" rtl="1"/>
            <a:r>
              <a:rPr lang="ar-SA" sz="1800" dirty="0">
                <a:solidFill>
                  <a:schemeClr val="accent6"/>
                </a:solidFill>
                <a:cs typeface="Arial" pitchFamily="34" charset="0"/>
              </a:rPr>
              <a:t>العقل </a:t>
            </a:r>
          </a:p>
          <a:p>
            <a:pPr algn="ctr"/>
            <a:r>
              <a:rPr lang="ar-SA" sz="1800" dirty="0" smtClean="0">
                <a:solidFill>
                  <a:schemeClr val="accent6"/>
                </a:solidFill>
                <a:cs typeface="Arial" pitchFamily="34" charset="0"/>
              </a:rPr>
              <a:t> </a:t>
            </a:r>
            <a:r>
              <a:rPr lang="en-US" sz="1800" dirty="0" smtClean="0">
                <a:solidFill>
                  <a:schemeClr val="accent6"/>
                </a:solidFill>
                <a:cs typeface="Arial" pitchFamily="34" charset="0"/>
              </a:rPr>
              <a:t>logos\</a:t>
            </a:r>
            <a:r>
              <a:rPr lang="en-US" sz="1800" dirty="0" err="1" smtClean="0">
                <a:solidFill>
                  <a:schemeClr val="accent6"/>
                </a:solidFill>
                <a:cs typeface="Arial" pitchFamily="34" charset="0"/>
              </a:rPr>
              <a:t>Psychsoma</a:t>
            </a:r>
            <a:endParaRPr lang="en-US" sz="1800" dirty="0">
              <a:solidFill>
                <a:schemeClr val="accent6"/>
              </a:solidFill>
              <a:cs typeface="Arial" pitchFamily="34" charset="0"/>
            </a:endParaRPr>
          </a:p>
        </p:txBody>
      </p:sp>
      <p:sp>
        <p:nvSpPr>
          <p:cNvPr id="3087" name="Oval 154"/>
          <p:cNvSpPr>
            <a:spLocks noChangeArrowheads="1"/>
          </p:cNvSpPr>
          <p:nvPr/>
        </p:nvSpPr>
        <p:spPr bwMode="auto">
          <a:xfrm>
            <a:off x="11576484" y="10108282"/>
            <a:ext cx="2582199" cy="1426544"/>
          </a:xfrm>
          <a:prstGeom prst="ellipse">
            <a:avLst/>
          </a:prstGeom>
          <a:solidFill>
            <a:srgbClr val="008000"/>
          </a:solidFill>
          <a:ln w="9525">
            <a:solidFill>
              <a:schemeClr val="tx1"/>
            </a:solidFill>
            <a:round/>
            <a:headEnd/>
            <a:tailEnd/>
          </a:ln>
        </p:spPr>
        <p:txBody>
          <a:bodyPr wrap="none" anchor="ctr"/>
          <a:lstStyle/>
          <a:p>
            <a:pPr algn="ctr" rtl="1"/>
            <a:r>
              <a:rPr lang="en-US" sz="2400" b="1" dirty="0">
                <a:solidFill>
                  <a:schemeClr val="bg1"/>
                </a:solidFill>
                <a:cs typeface="Arial" pitchFamily="34" charset="0"/>
              </a:rPr>
              <a:t>Spirit</a:t>
            </a:r>
            <a:r>
              <a:rPr lang="ar-SA" sz="1800" dirty="0">
                <a:solidFill>
                  <a:schemeClr val="bg1"/>
                </a:solidFill>
                <a:cs typeface="Arial" pitchFamily="34" charset="0"/>
              </a:rPr>
              <a:t> </a:t>
            </a:r>
          </a:p>
          <a:p>
            <a:pPr algn="ctr" rtl="1"/>
            <a:r>
              <a:rPr lang="ar-SA" sz="1800" dirty="0">
                <a:solidFill>
                  <a:schemeClr val="bg1"/>
                </a:solidFill>
                <a:cs typeface="Arial" pitchFamily="34" charset="0"/>
              </a:rPr>
              <a:t>الروح</a:t>
            </a:r>
            <a:endParaRPr lang="en-US" sz="1800" dirty="0">
              <a:solidFill>
                <a:schemeClr val="bg1"/>
              </a:solidFill>
              <a:cs typeface="Arial" pitchFamily="34" charset="0"/>
            </a:endParaRPr>
          </a:p>
        </p:txBody>
      </p:sp>
      <p:sp>
        <p:nvSpPr>
          <p:cNvPr id="3088" name="Rectangle 155"/>
          <p:cNvSpPr>
            <a:spLocks noChangeArrowheads="1"/>
          </p:cNvSpPr>
          <p:nvPr/>
        </p:nvSpPr>
        <p:spPr bwMode="auto">
          <a:xfrm>
            <a:off x="387421" y="12340722"/>
            <a:ext cx="8603427" cy="15139404"/>
          </a:xfrm>
          <a:prstGeom prst="rect">
            <a:avLst/>
          </a:prstGeom>
          <a:noFill/>
          <a:ln w="38100">
            <a:solidFill>
              <a:schemeClr val="bg1"/>
            </a:solidFill>
            <a:miter lim="800000"/>
            <a:headEnd/>
            <a:tailEnd/>
          </a:ln>
        </p:spPr>
        <p:txBody>
          <a:bodyPr lIns="417976" tIns="208988" rIns="417976" bIns="208988"/>
          <a:lstStyle/>
          <a:p>
            <a:pPr algn="l" defTabSz="4179888">
              <a:spcBef>
                <a:spcPct val="20000"/>
              </a:spcBef>
              <a:spcAft>
                <a:spcPct val="25000"/>
              </a:spcAft>
            </a:pPr>
            <a:r>
              <a:rPr lang="en-US" sz="2800" b="1" u="sng" dirty="0">
                <a:solidFill>
                  <a:schemeClr val="bg1"/>
                </a:solidFill>
                <a:latin typeface="Arial Black" pitchFamily="34" charset="0"/>
              </a:rPr>
              <a:t>2. Methodology</a:t>
            </a:r>
            <a:r>
              <a:rPr lang="en-US" sz="2800" b="1" u="sng" dirty="0">
                <a:latin typeface="Arial Black" pitchFamily="34" charset="0"/>
              </a:rPr>
              <a:t>:</a:t>
            </a:r>
            <a:endParaRPr lang="en-US" sz="3200" b="1" u="sng" dirty="0">
              <a:latin typeface="Arial Black" pitchFamily="34" charset="0"/>
            </a:endParaRPr>
          </a:p>
          <a:p>
            <a:pPr algn="l" defTabSz="4179888">
              <a:spcBef>
                <a:spcPct val="20000"/>
              </a:spcBef>
              <a:spcAft>
                <a:spcPct val="25000"/>
              </a:spcAft>
              <a:buFontTx/>
              <a:buChar char="-"/>
            </a:pPr>
            <a:r>
              <a:rPr lang="en-US" sz="2400" b="1" u="sng" dirty="0" smtClean="0">
                <a:latin typeface="Arial Black" pitchFamily="34" charset="0"/>
              </a:rPr>
              <a:t> </a:t>
            </a:r>
            <a:r>
              <a:rPr lang="en-US" sz="2400" b="1" u="sng" dirty="0" err="1" smtClean="0">
                <a:latin typeface="Arial Black" pitchFamily="34" charset="0"/>
              </a:rPr>
              <a:t>Johali</a:t>
            </a:r>
            <a:r>
              <a:rPr lang="en-US" sz="2400" b="1" u="sng" dirty="0" smtClean="0">
                <a:latin typeface="Arial Black" pitchFamily="34" charset="0"/>
              </a:rPr>
              <a:t> self created HDEDA (</a:t>
            </a:r>
            <a:r>
              <a:rPr lang="en-US" sz="2400" b="1" u="sng" dirty="0" err="1">
                <a:latin typeface="Arial Black" pitchFamily="34" charset="0"/>
              </a:rPr>
              <a:t>Johali</a:t>
            </a:r>
            <a:r>
              <a:rPr lang="en-US" sz="2400" b="1" u="sng" dirty="0">
                <a:latin typeface="Arial Black" pitchFamily="34" charset="0"/>
              </a:rPr>
              <a:t> 1995):  </a:t>
            </a:r>
          </a:p>
          <a:p>
            <a:pPr algn="l" defTabSz="4179888">
              <a:spcBef>
                <a:spcPct val="20000"/>
              </a:spcBef>
              <a:spcAft>
                <a:spcPct val="25000"/>
              </a:spcAft>
              <a:buFontTx/>
              <a:buChar char="-"/>
            </a:pPr>
            <a:endParaRPr lang="en-US" sz="3200" b="1" u="sng" dirty="0">
              <a:latin typeface="Arial Black" pitchFamily="34" charset="0"/>
            </a:endParaRPr>
          </a:p>
          <a:p>
            <a:pPr algn="l" defTabSz="4179888">
              <a:spcBef>
                <a:spcPct val="20000"/>
              </a:spcBef>
              <a:spcAft>
                <a:spcPct val="25000"/>
              </a:spcAft>
              <a:buFontTx/>
              <a:buChar char="-"/>
            </a:pPr>
            <a:endParaRPr lang="en-US" sz="3200" b="1" u="sng" dirty="0">
              <a:latin typeface="Arial Black" pitchFamily="34" charset="0"/>
            </a:endParaRPr>
          </a:p>
        </p:txBody>
      </p:sp>
      <p:pic>
        <p:nvPicPr>
          <p:cNvPr id="3093" name="Picture 162"/>
          <p:cNvPicPr>
            <a:picLocks noChangeAspect="1" noChangeArrowheads="1"/>
          </p:cNvPicPr>
          <p:nvPr/>
        </p:nvPicPr>
        <p:blipFill>
          <a:blip r:embed="rId5"/>
          <a:srcRect/>
          <a:stretch>
            <a:fillRect/>
          </a:stretch>
        </p:blipFill>
        <p:spPr bwMode="auto">
          <a:xfrm>
            <a:off x="174457" y="29687837"/>
            <a:ext cx="2190750" cy="1636713"/>
          </a:xfrm>
          <a:prstGeom prst="rect">
            <a:avLst/>
          </a:prstGeom>
          <a:noFill/>
          <a:ln w="9525" algn="in">
            <a:noFill/>
            <a:miter lim="800000"/>
            <a:headEnd/>
            <a:tailEnd/>
          </a:ln>
        </p:spPr>
      </p:pic>
      <p:sp>
        <p:nvSpPr>
          <p:cNvPr id="3095" name="Rectangle 165"/>
          <p:cNvSpPr>
            <a:spLocks noChangeArrowheads="1"/>
          </p:cNvSpPr>
          <p:nvPr/>
        </p:nvSpPr>
        <p:spPr bwMode="auto">
          <a:xfrm>
            <a:off x="31152220" y="3394744"/>
            <a:ext cx="10617845" cy="17443951"/>
          </a:xfrm>
          <a:prstGeom prst="rect">
            <a:avLst/>
          </a:prstGeom>
          <a:blipFill>
            <a:blip r:embed="rId6"/>
            <a:tile tx="0" ty="0" sx="100000" sy="100000" flip="none" algn="tl"/>
          </a:blipFill>
          <a:ln w="12700">
            <a:solidFill>
              <a:srgbClr val="CC0000"/>
            </a:solidFill>
            <a:miter lim="800000"/>
            <a:headEnd/>
            <a:tailEnd/>
          </a:ln>
        </p:spPr>
        <p:txBody>
          <a:bodyPr lIns="417976" tIns="208988" rIns="417976" bIns="208988"/>
          <a:lstStyle/>
          <a:p>
            <a:pPr defTabSz="4179888"/>
            <a:r>
              <a:rPr lang="en-US" sz="2000" b="1" dirty="0">
                <a:solidFill>
                  <a:srgbClr val="000000"/>
                </a:solidFill>
                <a:latin typeface="Arial Black" pitchFamily="34" charset="0"/>
                <a:cs typeface="Times New Roman" pitchFamily="18" charset="0"/>
              </a:rPr>
              <a:t> </a:t>
            </a:r>
            <a:r>
              <a:rPr lang="en-US" sz="2400" b="1" u="sng" dirty="0" smtClean="0">
                <a:solidFill>
                  <a:srgbClr val="000000"/>
                </a:solidFill>
                <a:latin typeface="Arial Black" pitchFamily="34" charset="0"/>
                <a:cs typeface="Times New Roman" pitchFamily="18" charset="0"/>
              </a:rPr>
              <a:t>3-4:  SURVEY the HPs Perceptions:  </a:t>
            </a:r>
            <a:endParaRPr lang="en-US" sz="2400" b="1" u="sng" dirty="0">
              <a:solidFill>
                <a:srgbClr val="000000"/>
              </a:solidFill>
              <a:latin typeface="Arial Black" pitchFamily="34" charset="0"/>
              <a:cs typeface="Times New Roman" pitchFamily="18" charset="0"/>
            </a:endParaRPr>
          </a:p>
          <a:p>
            <a:pPr defTabSz="4179888"/>
            <a:endParaRPr lang="en-US" sz="2800" b="1" u="sng" dirty="0">
              <a:solidFill>
                <a:srgbClr val="000000"/>
              </a:solidFill>
              <a:latin typeface="Arial Black" pitchFamily="34" charset="0"/>
              <a:cs typeface="Times New Roman" pitchFamily="18" charset="0"/>
            </a:endParaRPr>
          </a:p>
          <a:p>
            <a:pPr defTabSz="4179888"/>
            <a:endParaRPr lang="en-US" sz="2000" b="1" u="sng" dirty="0">
              <a:solidFill>
                <a:srgbClr val="000000"/>
              </a:solidFill>
              <a:latin typeface="Arial Black" pitchFamily="34" charset="0"/>
              <a:cs typeface="Times New Roman" pitchFamily="18" charset="0"/>
            </a:endParaRPr>
          </a:p>
          <a:p>
            <a:pPr defTabSz="4179888"/>
            <a:endParaRPr lang="en-US" sz="2000" b="1" u="sng" dirty="0">
              <a:solidFill>
                <a:srgbClr val="000000"/>
              </a:solidFill>
              <a:latin typeface="Arial Black" pitchFamily="34" charset="0"/>
              <a:cs typeface="Times New Roman" pitchFamily="18" charset="0"/>
            </a:endParaRPr>
          </a:p>
          <a:p>
            <a:pPr defTabSz="4179888"/>
            <a:endParaRPr lang="en-US" sz="2000" b="1" u="sng" dirty="0">
              <a:solidFill>
                <a:srgbClr val="000000"/>
              </a:solidFill>
              <a:latin typeface="Arial Black" pitchFamily="34" charset="0"/>
              <a:cs typeface="Times New Roman" pitchFamily="18" charset="0"/>
            </a:endParaRPr>
          </a:p>
          <a:p>
            <a:pPr defTabSz="4179888"/>
            <a:endParaRPr lang="en-US" sz="2000" b="1" u="sng" dirty="0">
              <a:solidFill>
                <a:srgbClr val="000000"/>
              </a:solidFill>
              <a:latin typeface="Arial Black" pitchFamily="34" charset="0"/>
              <a:cs typeface="Times New Roman" pitchFamily="18" charset="0"/>
            </a:endParaRPr>
          </a:p>
          <a:p>
            <a:pPr defTabSz="4179888"/>
            <a:endParaRPr lang="en-US" sz="2000" b="1" u="sng" dirty="0">
              <a:solidFill>
                <a:srgbClr val="000000"/>
              </a:solidFill>
              <a:latin typeface="Arial Black" pitchFamily="34" charset="0"/>
              <a:cs typeface="Times New Roman" pitchFamily="18" charset="0"/>
            </a:endParaRPr>
          </a:p>
          <a:p>
            <a:pPr defTabSz="4179888"/>
            <a:endParaRPr lang="en-US" sz="2000" b="1" dirty="0">
              <a:latin typeface="Arial Black" pitchFamily="34" charset="0"/>
              <a:cs typeface="Times New Roman" pitchFamily="18" charset="0"/>
            </a:endParaRPr>
          </a:p>
        </p:txBody>
      </p:sp>
      <p:graphicFrame>
        <p:nvGraphicFramePr>
          <p:cNvPr id="24898" name="Group 322"/>
          <p:cNvGraphicFramePr>
            <a:graphicFrameLocks noGrp="1"/>
          </p:cNvGraphicFramePr>
          <p:nvPr>
            <p:ph sz="half" idx="2"/>
          </p:nvPr>
        </p:nvGraphicFramePr>
        <p:xfrm>
          <a:off x="9441885" y="15395907"/>
          <a:ext cx="8904210" cy="12201336"/>
        </p:xfrm>
        <a:graphic>
          <a:graphicData uri="http://schemas.openxmlformats.org/drawingml/2006/table">
            <a:tbl>
              <a:tblPr/>
              <a:tblGrid>
                <a:gridCol w="2967614"/>
                <a:gridCol w="2968982"/>
                <a:gridCol w="2967614"/>
              </a:tblGrid>
              <a:tr h="1122612">
                <a:tc rowSpan="2">
                  <a:txBody>
                    <a:bodyPr/>
                    <a:lstStyle/>
                    <a:p>
                      <a:pPr marL="0" marR="0" lvl="0" indent="0" algn="just" defTabSz="4179888" rtl="0" eaLnBrk="1" fontAlgn="base" latinLnBrk="0" hangingPunct="1">
                        <a:lnSpc>
                          <a:spcPct val="100000"/>
                        </a:lnSpc>
                        <a:spcBef>
                          <a:spcPct val="20000"/>
                        </a:spcBef>
                        <a:spcAft>
                          <a:spcPct val="25000"/>
                        </a:spcAft>
                        <a:buClrTx/>
                        <a:buSzTx/>
                        <a:buFontTx/>
                        <a:buNone/>
                        <a:tabLst/>
                      </a:pPr>
                      <a:r>
                        <a:rPr lang="en-US" sz="3200" b="1" kern="1200" dirty="0" smtClean="0">
                          <a:solidFill>
                            <a:schemeClr val="tx1"/>
                          </a:solidFill>
                          <a:latin typeface="Arial Black" pitchFamily="34" charset="0"/>
                          <a:ea typeface="+mn-ea"/>
                          <a:cs typeface="+mn-cs"/>
                        </a:rPr>
                        <a:t>Ethical Concepts</a:t>
                      </a:r>
                      <a:endParaRPr kumimoji="0" lang="en-US" sz="3200" b="1" i="0" u="none" strike="noStrike" cap="none" normalizeH="0" baseline="0" dirty="0" smtClean="0">
                        <a:ln>
                          <a:noFill/>
                        </a:ln>
                        <a:solidFill>
                          <a:schemeClr val="tx2"/>
                        </a:solidFill>
                        <a:effectLst/>
                        <a:latin typeface="Arial Black" pitchFamily="34" charset="0"/>
                      </a:endParaRPr>
                    </a:p>
                  </a:txBody>
                  <a:tcPr marL="438912" marR="438912" marT="219456" marB="21945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gridSpan="2">
                  <a:txBody>
                    <a:bodyPr/>
                    <a:lstStyle/>
                    <a:p>
                      <a:pPr algn="ctr" rtl="0">
                        <a:lnSpc>
                          <a:spcPct val="115000"/>
                        </a:lnSpc>
                        <a:spcAft>
                          <a:spcPts val="0"/>
                        </a:spcAft>
                      </a:pPr>
                      <a:r>
                        <a:rPr lang="en-US" sz="2800" b="0" dirty="0">
                          <a:solidFill>
                            <a:schemeClr val="tx1"/>
                          </a:solidFill>
                          <a:latin typeface="Arial Black" pitchFamily="34" charset="0"/>
                          <a:ea typeface="Calibri"/>
                          <a:cs typeface="Arial"/>
                        </a:rPr>
                        <a:t>Place in Islam the Saudi Culture</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hMerge="1">
                  <a:txBody>
                    <a:bodyPr/>
                    <a:lstStyle/>
                    <a:p>
                      <a:pPr rtl="1"/>
                      <a:endParaRPr lang="ar-SA"/>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r h="1570957">
                <a:tc vMerge="1">
                  <a:txBody>
                    <a:bodyPr/>
                    <a:lstStyle/>
                    <a:p>
                      <a:pPr marL="0" marR="0" lvl="0" indent="0" algn="l" defTabSz="4179888" rtl="0" eaLnBrk="1" fontAlgn="base" latinLnBrk="0" hangingPunct="1">
                        <a:lnSpc>
                          <a:spcPct val="100000"/>
                        </a:lnSpc>
                        <a:spcBef>
                          <a:spcPct val="20000"/>
                        </a:spcBef>
                        <a:spcAft>
                          <a:spcPct val="25000"/>
                        </a:spcAft>
                        <a:buClrTx/>
                        <a:buSzTx/>
                        <a:buFontTx/>
                        <a:buNone/>
                        <a:tabLst/>
                      </a:pPr>
                      <a:endParaRPr kumimoji="0" lang="en-US" sz="2400" b="1" i="0" u="none" strike="noStrike" cap="none" normalizeH="0" baseline="0" dirty="0" smtClean="0">
                        <a:ln>
                          <a:noFill/>
                        </a:ln>
                        <a:solidFill>
                          <a:schemeClr val="tx2"/>
                        </a:solidFill>
                        <a:effectLst/>
                        <a:latin typeface="Times New Roman" pitchFamily="18" charset="0"/>
                        <a:ea typeface="MS Mincho" pitchFamily="49" charset="-128"/>
                        <a:cs typeface="Times New Roman" pitchFamily="18" charset="0"/>
                      </a:endParaRPr>
                    </a:p>
                  </a:txBody>
                  <a:tcPr marL="438912" marR="438912" marT="219456" marB="21945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rtl="0">
                        <a:lnSpc>
                          <a:spcPct val="115000"/>
                        </a:lnSpc>
                        <a:spcAft>
                          <a:spcPts val="0"/>
                        </a:spcAft>
                      </a:pPr>
                      <a:r>
                        <a:rPr lang="en-US" sz="2800" dirty="0">
                          <a:solidFill>
                            <a:schemeClr val="tx1"/>
                          </a:solidFill>
                          <a:latin typeface="Calibri"/>
                          <a:ea typeface="Calibri"/>
                          <a:cs typeface="Arial"/>
                        </a:rPr>
                        <a:t>Holy Quran</a:t>
                      </a:r>
                    </a:p>
                    <a:p>
                      <a:pPr algn="ctr" rtl="0">
                        <a:lnSpc>
                          <a:spcPct val="115000"/>
                        </a:lnSpc>
                        <a:spcAft>
                          <a:spcPts val="0"/>
                        </a:spcAft>
                      </a:pPr>
                      <a:r>
                        <a:rPr lang="en-US" sz="2800" dirty="0">
                          <a:solidFill>
                            <a:schemeClr val="tx1"/>
                          </a:solidFill>
                          <a:latin typeface="Calibri"/>
                          <a:ea typeface="Calibri"/>
                          <a:cs typeface="Arial"/>
                        </a:rPr>
                        <a:t>(Rep Times)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solidFill>
                            <a:schemeClr val="tx1"/>
                          </a:solidFill>
                          <a:latin typeface="Calibri"/>
                          <a:ea typeface="Calibri"/>
                          <a:cs typeface="Arial"/>
                        </a:rPr>
                        <a:t>*HQ</a:t>
                      </a:r>
                    </a:p>
                    <a:p>
                      <a:pPr algn="ctr" rtl="0">
                        <a:lnSpc>
                          <a:spcPct val="115000"/>
                        </a:lnSpc>
                        <a:spcAft>
                          <a:spcPts val="0"/>
                        </a:spcAft>
                      </a:pPr>
                      <a:r>
                        <a:rPr lang="en-US" sz="2800" dirty="0">
                          <a:solidFill>
                            <a:schemeClr val="tx1"/>
                          </a:solidFill>
                          <a:latin typeface="Calibri"/>
                          <a:ea typeface="Calibri"/>
                          <a:cs typeface="Arial"/>
                        </a:rPr>
                        <a:t>Commentaries</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r h="816878">
                <a:tc>
                  <a:txBody>
                    <a:bodyPr/>
                    <a:lstStyle/>
                    <a:p>
                      <a:pPr algn="ctr" rtl="1">
                        <a:lnSpc>
                          <a:spcPct val="115000"/>
                        </a:lnSpc>
                        <a:spcAft>
                          <a:spcPts val="0"/>
                        </a:spcAft>
                      </a:pPr>
                      <a:r>
                        <a:rPr lang="en-US" sz="2800" spc="-50" dirty="0">
                          <a:latin typeface="Calibri"/>
                          <a:ea typeface="Calibri"/>
                          <a:cs typeface="AneesMuna"/>
                        </a:rPr>
                        <a:t>Creation</a:t>
                      </a:r>
                      <a:endParaRPr lang="en-US" sz="2800" dirty="0">
                        <a:latin typeface="Calibri"/>
                        <a:ea typeface="Calibri"/>
                        <a:cs typeface="Arial"/>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204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773</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r h="745121">
                <a:tc>
                  <a:txBody>
                    <a:bodyPr/>
                    <a:lstStyle/>
                    <a:p>
                      <a:pPr algn="ctr" rtl="1">
                        <a:lnSpc>
                          <a:spcPct val="115000"/>
                        </a:lnSpc>
                        <a:spcAft>
                          <a:spcPts val="0"/>
                        </a:spcAft>
                      </a:pPr>
                      <a:r>
                        <a:rPr lang="en-US" sz="2800" dirty="0">
                          <a:latin typeface="Calibri"/>
                          <a:ea typeface="Calibri"/>
                          <a:cs typeface="AneesMuna"/>
                        </a:rPr>
                        <a:t>Ethics</a:t>
                      </a:r>
                      <a:endParaRPr lang="en-US" sz="2800" dirty="0">
                        <a:latin typeface="Calibri"/>
                        <a:ea typeface="Calibri"/>
                        <a:cs typeface="Arial"/>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a:latin typeface="Calibri"/>
                          <a:ea typeface="Calibri"/>
                          <a:cs typeface="Arial"/>
                        </a:rPr>
                        <a:t>79</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r h="832778">
                <a:tc>
                  <a:txBody>
                    <a:bodyPr/>
                    <a:lstStyle/>
                    <a:p>
                      <a:pPr algn="ctr" rtl="1">
                        <a:lnSpc>
                          <a:spcPct val="115000"/>
                        </a:lnSpc>
                        <a:spcAft>
                          <a:spcPts val="0"/>
                        </a:spcAft>
                      </a:pPr>
                      <a:r>
                        <a:rPr lang="en-US" sz="2800">
                          <a:latin typeface="Calibri"/>
                          <a:ea typeface="Calibri"/>
                          <a:cs typeface="AneesMuna"/>
                        </a:rPr>
                        <a:t>Moral\Spiritual</a:t>
                      </a:r>
                      <a:endParaRPr lang="en-US" sz="2800">
                        <a:latin typeface="Calibri"/>
                        <a:ea typeface="Calibri"/>
                        <a:cs typeface="Arial"/>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140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300</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r h="966666">
                <a:tc>
                  <a:txBody>
                    <a:bodyPr/>
                    <a:lstStyle/>
                    <a:p>
                      <a:pPr algn="ctr" rtl="1">
                        <a:lnSpc>
                          <a:spcPct val="115000"/>
                        </a:lnSpc>
                        <a:spcAft>
                          <a:spcPts val="0"/>
                        </a:spcAft>
                      </a:pPr>
                      <a:r>
                        <a:rPr lang="en-US" sz="2800" dirty="0">
                          <a:latin typeface="Calibri"/>
                          <a:ea typeface="Calibri"/>
                          <a:cs typeface="AneesMuna"/>
                        </a:rPr>
                        <a:t>Values</a:t>
                      </a:r>
                      <a:endParaRPr lang="en-US" sz="2800" dirty="0">
                        <a:latin typeface="Calibri"/>
                        <a:ea typeface="Calibri"/>
                        <a:cs typeface="Arial"/>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93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500</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r h="742724">
                <a:tc>
                  <a:txBody>
                    <a:bodyPr/>
                    <a:lstStyle/>
                    <a:p>
                      <a:pPr algn="ctr" rtl="1">
                        <a:lnSpc>
                          <a:spcPct val="115000"/>
                        </a:lnSpc>
                        <a:spcAft>
                          <a:spcPts val="0"/>
                        </a:spcAft>
                      </a:pPr>
                      <a:r>
                        <a:rPr lang="en-US" sz="2800" dirty="0">
                          <a:latin typeface="Calibri"/>
                          <a:ea typeface="Calibri"/>
                          <a:cs typeface="AneesMuna"/>
                        </a:rPr>
                        <a:t>Fidelity</a:t>
                      </a:r>
                      <a:endParaRPr lang="en-US" sz="2800" dirty="0">
                        <a:latin typeface="Calibri"/>
                        <a:ea typeface="Calibri"/>
                        <a:cs typeface="Arial"/>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27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70</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r h="561307">
                <a:tc>
                  <a:txBody>
                    <a:bodyPr/>
                    <a:lstStyle/>
                    <a:p>
                      <a:pPr algn="ctr" rtl="0">
                        <a:lnSpc>
                          <a:spcPct val="115000"/>
                        </a:lnSpc>
                        <a:spcAft>
                          <a:spcPts val="0"/>
                        </a:spcAft>
                      </a:pPr>
                      <a:r>
                        <a:rPr lang="en-US" sz="2800">
                          <a:latin typeface="Calibri"/>
                          <a:ea typeface="Calibri"/>
                          <a:cs typeface="AneesMuna"/>
                        </a:rPr>
                        <a:t>Honesty</a:t>
                      </a:r>
                      <a:endParaRPr lang="en-US" sz="2800">
                        <a:latin typeface="Calibri"/>
                        <a:ea typeface="Calibri"/>
                        <a:cs typeface="Arial"/>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14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63</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r h="682148">
                <a:tc>
                  <a:txBody>
                    <a:bodyPr/>
                    <a:lstStyle/>
                    <a:p>
                      <a:pPr algn="ctr" rtl="0">
                        <a:lnSpc>
                          <a:spcPct val="115000"/>
                        </a:lnSpc>
                        <a:spcAft>
                          <a:spcPts val="0"/>
                        </a:spcAft>
                      </a:pPr>
                      <a:r>
                        <a:rPr lang="en-US" sz="2800" dirty="0">
                          <a:latin typeface="Calibri"/>
                          <a:ea typeface="Calibri"/>
                          <a:cs typeface="AneesMuna"/>
                        </a:rPr>
                        <a:t>Truthfulness</a:t>
                      </a:r>
                      <a:endParaRPr lang="en-US" sz="2800" dirty="0">
                        <a:latin typeface="Calibri"/>
                        <a:ea typeface="Calibri"/>
                        <a:cs typeface="Arial"/>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a:latin typeface="Calibri"/>
                          <a:ea typeface="Calibri"/>
                          <a:cs typeface="Arial"/>
                        </a:rPr>
                        <a:t>139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615</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r h="682148">
                <a:tc>
                  <a:txBody>
                    <a:bodyPr/>
                    <a:lstStyle/>
                    <a:p>
                      <a:pPr algn="ctr" rtl="0">
                        <a:lnSpc>
                          <a:spcPct val="115000"/>
                        </a:lnSpc>
                        <a:spcAft>
                          <a:spcPts val="0"/>
                        </a:spcAft>
                      </a:pPr>
                      <a:r>
                        <a:rPr lang="en-US" sz="2800">
                          <a:latin typeface="Calibri"/>
                          <a:ea typeface="Calibri"/>
                          <a:cs typeface="AneesMuna"/>
                        </a:rPr>
                        <a:t>Good\G. Manner</a:t>
                      </a:r>
                      <a:endParaRPr lang="en-US" sz="2800">
                        <a:latin typeface="Calibri"/>
                        <a:ea typeface="Calibri"/>
                        <a:cs typeface="Arial"/>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a:latin typeface="Calibri"/>
                          <a:ea typeface="Calibri"/>
                          <a:cs typeface="Arial"/>
                        </a:rPr>
                        <a:t>165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1482</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r h="716671">
                <a:tc>
                  <a:txBody>
                    <a:bodyPr/>
                    <a:lstStyle/>
                    <a:p>
                      <a:pPr algn="ctr" rtl="0">
                        <a:lnSpc>
                          <a:spcPct val="115000"/>
                        </a:lnSpc>
                        <a:spcAft>
                          <a:spcPts val="0"/>
                        </a:spcAft>
                      </a:pPr>
                      <a:r>
                        <a:rPr lang="en-US" sz="2800">
                          <a:latin typeface="Calibri"/>
                          <a:ea typeface="Calibri"/>
                          <a:cs typeface="AneesMuna"/>
                        </a:rPr>
                        <a:t>Justice</a:t>
                      </a:r>
                      <a:endParaRPr lang="en-US" sz="2800">
                        <a:latin typeface="Calibri"/>
                        <a:ea typeface="Calibri"/>
                        <a:cs typeface="Arial"/>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82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200</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r h="920442">
                <a:tc>
                  <a:txBody>
                    <a:bodyPr/>
                    <a:lstStyle/>
                    <a:p>
                      <a:pPr algn="ctr" rtl="0">
                        <a:lnSpc>
                          <a:spcPct val="115000"/>
                        </a:lnSpc>
                        <a:spcAft>
                          <a:spcPts val="0"/>
                        </a:spcAft>
                      </a:pPr>
                      <a:r>
                        <a:rPr lang="en-US" sz="2800" dirty="0">
                          <a:latin typeface="Calibri"/>
                          <a:ea typeface="Calibri"/>
                          <a:cs typeface="AneesMuna"/>
                        </a:rPr>
                        <a:t>Beneficent</a:t>
                      </a:r>
                      <a:endParaRPr lang="en-US" sz="2800" dirty="0">
                        <a:latin typeface="Calibri"/>
                        <a:ea typeface="Calibri"/>
                        <a:cs typeface="Arial"/>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174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a:latin typeface="Calibri"/>
                          <a:ea typeface="Calibri"/>
                          <a:cs typeface="Arial"/>
                        </a:rPr>
                        <a:t>263</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r h="920442">
                <a:tc>
                  <a:txBody>
                    <a:bodyPr/>
                    <a:lstStyle/>
                    <a:p>
                      <a:pPr algn="ctr" rtl="0">
                        <a:lnSpc>
                          <a:spcPct val="115000"/>
                        </a:lnSpc>
                        <a:spcAft>
                          <a:spcPts val="0"/>
                        </a:spcAft>
                      </a:pPr>
                      <a:r>
                        <a:rPr lang="en-US" sz="2800" dirty="0" smtClean="0">
                          <a:latin typeface="Calibri"/>
                          <a:ea typeface="Calibri"/>
                          <a:cs typeface="Arial"/>
                        </a:rPr>
                        <a:t>Humanity </a:t>
                      </a:r>
                      <a:endParaRPr lang="en-US" sz="2800" dirty="0">
                        <a:latin typeface="Calibri"/>
                        <a:ea typeface="Calibri"/>
                        <a:cs typeface="Arial"/>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smtClean="0">
                          <a:latin typeface="Calibri"/>
                          <a:ea typeface="Calibri"/>
                          <a:cs typeface="Arial"/>
                        </a:rPr>
                        <a:t>567</a:t>
                      </a:r>
                      <a:endParaRPr lang="en-US" sz="2800" dirty="0">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smtClean="0">
                          <a:latin typeface="Calibri"/>
                          <a:ea typeface="Calibri"/>
                          <a:cs typeface="Arial"/>
                        </a:rPr>
                        <a:t>764 +</a:t>
                      </a:r>
                      <a:endParaRPr lang="en-US" sz="2800" dirty="0">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r h="920442">
                <a:tc>
                  <a:txBody>
                    <a:bodyPr/>
                    <a:lstStyle/>
                    <a:p>
                      <a:pPr algn="ctr" rtl="0">
                        <a:lnSpc>
                          <a:spcPct val="115000"/>
                        </a:lnSpc>
                        <a:spcAft>
                          <a:spcPts val="0"/>
                        </a:spcAft>
                      </a:pPr>
                      <a:r>
                        <a:rPr lang="en-US" sz="2800" dirty="0" smtClean="0">
                          <a:latin typeface="Calibri"/>
                          <a:ea typeface="Calibri"/>
                          <a:cs typeface="AneesMuna"/>
                        </a:rPr>
                        <a:t>Pledge</a:t>
                      </a:r>
                      <a:r>
                        <a:rPr lang="en-US" sz="2800" dirty="0" smtClean="0">
                          <a:latin typeface="Calibri"/>
                          <a:ea typeface="Calibri"/>
                          <a:cs typeface="Arial"/>
                        </a:rPr>
                        <a:t>\Promise</a:t>
                      </a:r>
                      <a:endParaRPr lang="en-US" sz="2800" dirty="0">
                        <a:latin typeface="Calibri"/>
                        <a:ea typeface="Calibri"/>
                        <a:cs typeface="Arial"/>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smtClean="0">
                          <a:latin typeface="Calibri"/>
                          <a:ea typeface="Calibri"/>
                          <a:cs typeface="Arial"/>
                        </a:rPr>
                        <a:t>111</a:t>
                      </a:r>
                      <a:endParaRPr lang="en-US" sz="2800" dirty="0">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c>
                  <a:txBody>
                    <a:bodyPr/>
                    <a:lstStyle/>
                    <a:p>
                      <a:pPr algn="ctr" rtl="0">
                        <a:lnSpc>
                          <a:spcPct val="115000"/>
                        </a:lnSpc>
                        <a:spcAft>
                          <a:spcPts val="0"/>
                        </a:spcAft>
                      </a:pPr>
                      <a:r>
                        <a:rPr lang="en-US" sz="2800" dirty="0" smtClean="0">
                          <a:latin typeface="Calibri"/>
                          <a:ea typeface="Calibri"/>
                          <a:cs typeface="Arial"/>
                        </a:rPr>
                        <a:t>355</a:t>
                      </a:r>
                      <a:endParaRPr lang="en-US" sz="2800" dirty="0">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a:gsLst>
                        <a:gs pos="0">
                          <a:srgbClr val="5E9EFF"/>
                        </a:gs>
                        <a:gs pos="39999">
                          <a:srgbClr val="85C2FF"/>
                        </a:gs>
                        <a:gs pos="70000">
                          <a:srgbClr val="C4D6EB"/>
                        </a:gs>
                        <a:gs pos="100000">
                          <a:srgbClr val="FFEBFA"/>
                        </a:gs>
                      </a:gsLst>
                      <a:path path="circle">
                        <a:fillToRect l="100000" t="100000"/>
                      </a:path>
                    </a:gradFill>
                  </a:tcPr>
                </a:tc>
              </a:tr>
            </a:tbl>
          </a:graphicData>
        </a:graphic>
      </p:graphicFrame>
      <p:sp>
        <p:nvSpPr>
          <p:cNvPr id="3126" name="Rectangle 287"/>
          <p:cNvSpPr>
            <a:spLocks noChangeArrowheads="1"/>
          </p:cNvSpPr>
          <p:nvPr/>
        </p:nvSpPr>
        <p:spPr bwMode="auto">
          <a:xfrm>
            <a:off x="18782831" y="21464336"/>
            <a:ext cx="22561271" cy="6641431"/>
          </a:xfrm>
          <a:prstGeom prst="rect">
            <a:avLst/>
          </a:prstGeom>
          <a:gradFill flip="none" rotWithShape="1">
            <a:gsLst>
              <a:gs pos="0">
                <a:srgbClr val="DDEBCF"/>
              </a:gs>
              <a:gs pos="50000">
                <a:srgbClr val="9CB86E"/>
              </a:gs>
              <a:gs pos="100000">
                <a:srgbClr val="156B13"/>
              </a:gs>
            </a:gsLst>
            <a:path path="rect">
              <a:fillToRect l="100000" t="100000"/>
            </a:path>
            <a:tileRect r="-100000" b="-100000"/>
          </a:gradFill>
          <a:ln w="38100">
            <a:solidFill>
              <a:schemeClr val="bg1"/>
            </a:solidFill>
            <a:miter lim="800000"/>
            <a:headEnd/>
            <a:tailEnd/>
          </a:ln>
        </p:spPr>
        <p:txBody>
          <a:bodyPr lIns="417976" tIns="208988" rIns="417976" bIns="208988"/>
          <a:lstStyle/>
          <a:p>
            <a:r>
              <a:rPr lang="en-US" sz="4000" u="sng" dirty="0" smtClean="0"/>
              <a:t>4. Conclusion &amp; Recommendations</a:t>
            </a:r>
            <a:endParaRPr lang="en-US" sz="4000" dirty="0" smtClean="0"/>
          </a:p>
          <a:p>
            <a:pPr algn="just"/>
            <a:r>
              <a:rPr lang="en-US" sz="4000" dirty="0" smtClean="0"/>
              <a:t>As the first as national and regional level, this results of this study achieved its objectives. It explore that ethics have a place in the most popular national HPE colleges and programs.  However, one course means ethic place is low compare to its significance amongst 347 (100%) of the surveyed health professionals. Further, 344 ( 99.14%) support my nation that 'there is no quality without ethics'.   </a:t>
            </a:r>
          </a:p>
          <a:p>
            <a:pPr algn="just"/>
            <a:r>
              <a:rPr lang="en-US" sz="4000" dirty="0" smtClean="0"/>
              <a:t>Finally, the study asserts urgent action to move ethics from culture to professional practice and education. This claim can be applied soon by introducing more than one course in the curriculum of all health professions education programs, plus developing national laws or  codes of conduct, and national codes of ethics are very essentials for every profession, not one for all .</a:t>
            </a:r>
            <a:endParaRPr lang="en-US" sz="4000" b="1" dirty="0">
              <a:solidFill>
                <a:schemeClr val="bg1"/>
              </a:solidFill>
              <a:latin typeface="Calibri" pitchFamily="34" charset="0"/>
              <a:cs typeface="Calibri" pitchFamily="34" charset="0"/>
            </a:endParaRPr>
          </a:p>
        </p:txBody>
      </p:sp>
      <p:sp>
        <p:nvSpPr>
          <p:cNvPr id="3128" name="Rectangle 308"/>
          <p:cNvSpPr>
            <a:spLocks noChangeArrowheads="1"/>
          </p:cNvSpPr>
          <p:nvPr/>
        </p:nvSpPr>
        <p:spPr bwMode="auto">
          <a:xfrm>
            <a:off x="834940" y="14208233"/>
            <a:ext cx="7673878" cy="2443093"/>
          </a:xfrm>
          <a:prstGeom prst="rect">
            <a:avLst/>
          </a:prstGeom>
          <a:blipFill>
            <a:blip r:embed="rId6"/>
            <a:tile tx="0" ty="0" sx="100000" sy="100000" flip="none" algn="tl"/>
          </a:blipFill>
          <a:ln w="9525">
            <a:solidFill>
              <a:srgbClr val="000000"/>
            </a:solidFill>
            <a:miter lim="800000"/>
            <a:headEnd/>
            <a:tailEnd/>
          </a:ln>
        </p:spPr>
        <p:txBody>
          <a:bodyPr/>
          <a:lstStyle/>
          <a:p>
            <a:pPr algn="ctr" defTabSz="4179888" rtl="1"/>
            <a:r>
              <a:rPr lang="en-US" sz="2400" b="1" dirty="0">
                <a:latin typeface="Times New Roman" pitchFamily="18" charset="0"/>
              </a:rPr>
              <a:t>Past               Present                Future</a:t>
            </a:r>
          </a:p>
          <a:p>
            <a:pPr algn="ctr" defTabSz="4179888" rtl="1"/>
            <a:r>
              <a:rPr lang="en-US" sz="2000" dirty="0">
                <a:latin typeface="Times New Roman" pitchFamily="18" charset="0"/>
              </a:rPr>
              <a:t> </a:t>
            </a:r>
          </a:p>
          <a:p>
            <a:pPr algn="ctr" defTabSz="4179888" rtl="1"/>
            <a:endParaRPr lang="en-US" sz="2000" dirty="0">
              <a:latin typeface="Times New Roman" pitchFamily="18" charset="0"/>
            </a:endParaRPr>
          </a:p>
          <a:p>
            <a:pPr algn="ctr" defTabSz="4179888" rtl="1"/>
            <a:endParaRPr lang="en-US" sz="2000" dirty="0">
              <a:latin typeface="Times New Roman" pitchFamily="18" charset="0"/>
            </a:endParaRPr>
          </a:p>
          <a:p>
            <a:pPr algn="ctr" defTabSz="4179888" rtl="1"/>
            <a:endParaRPr lang="en-US" sz="2000" dirty="0">
              <a:latin typeface="Times New Roman" pitchFamily="18" charset="0"/>
            </a:endParaRPr>
          </a:p>
          <a:p>
            <a:pPr algn="ctr" defTabSz="4179888"/>
            <a:r>
              <a:rPr lang="en-US" sz="2000" b="1" dirty="0">
                <a:latin typeface="Times New Roman" pitchFamily="18" charset="0"/>
              </a:rPr>
              <a:t>History     </a:t>
            </a:r>
            <a:r>
              <a:rPr lang="en-US" sz="2000" b="1" dirty="0" smtClean="0">
                <a:latin typeface="Times New Roman" pitchFamily="18" charset="0"/>
              </a:rPr>
              <a:t>       Documentary                </a:t>
            </a:r>
            <a:r>
              <a:rPr lang="en-US" sz="2000" b="1" dirty="0">
                <a:latin typeface="Times New Roman" pitchFamily="18" charset="0"/>
              </a:rPr>
              <a:t>Development  </a:t>
            </a:r>
            <a:endParaRPr lang="en-US" sz="2000" dirty="0"/>
          </a:p>
        </p:txBody>
      </p:sp>
      <p:sp>
        <p:nvSpPr>
          <p:cNvPr id="3129" name="Oval 310"/>
          <p:cNvSpPr>
            <a:spLocks noChangeArrowheads="1"/>
          </p:cNvSpPr>
          <p:nvPr/>
        </p:nvSpPr>
        <p:spPr bwMode="auto">
          <a:xfrm>
            <a:off x="1670082" y="14728237"/>
            <a:ext cx="5907341" cy="1003300"/>
          </a:xfrm>
          <a:prstGeom prst="ellipse">
            <a:avLst/>
          </a:prstGeom>
          <a:solidFill>
            <a:schemeClr val="bg1"/>
          </a:solidFill>
          <a:ln w="12700">
            <a:solidFill>
              <a:srgbClr val="CC0000"/>
            </a:solidFill>
            <a:round/>
            <a:headEnd/>
            <a:tailEnd/>
          </a:ln>
        </p:spPr>
        <p:txBody>
          <a:bodyPr wrap="none" lIns="438912" tIns="219456" rIns="438912" bIns="219456" anchor="ctr"/>
          <a:lstStyle/>
          <a:p>
            <a:pPr algn="ctr" defTabSz="4179888"/>
            <a:r>
              <a:rPr lang="en-US" sz="2400" b="1" dirty="0" smtClean="0"/>
              <a:t>Spirit-Spiritual-Moral-Human Values</a:t>
            </a:r>
            <a:endParaRPr lang="en-US" sz="2400" b="1" dirty="0"/>
          </a:p>
        </p:txBody>
      </p:sp>
      <p:pic>
        <p:nvPicPr>
          <p:cNvPr id="33" name="Picture 85" descr="ملف:Coat of arms of Saudi Arabia.svg">
            <a:hlinkClick r:id="rId7"/>
          </p:cNvPr>
          <p:cNvPicPr>
            <a:picLocks noChangeAspect="1" noChangeArrowheads="1"/>
          </p:cNvPicPr>
          <p:nvPr/>
        </p:nvPicPr>
        <p:blipFill>
          <a:blip r:embed="rId8"/>
          <a:srcRect l="7904" r="10477" b="38565"/>
          <a:stretch>
            <a:fillRect/>
          </a:stretch>
        </p:blipFill>
        <p:spPr bwMode="auto">
          <a:xfrm>
            <a:off x="579956" y="-244223"/>
            <a:ext cx="4091923" cy="2796791"/>
          </a:xfrm>
          <a:prstGeom prst="rect">
            <a:avLst/>
          </a:prstGeom>
          <a:noFill/>
          <a:ln w="9525">
            <a:noFill/>
            <a:miter lim="800000"/>
            <a:headEnd/>
            <a:tailEnd/>
          </a:ln>
        </p:spPr>
      </p:pic>
      <p:pic>
        <p:nvPicPr>
          <p:cNvPr id="34" name="Picture 2"/>
          <p:cNvPicPr>
            <a:picLocks noChangeAspect="1" noChangeArrowheads="1"/>
          </p:cNvPicPr>
          <p:nvPr/>
        </p:nvPicPr>
        <p:blipFill>
          <a:blip r:embed="rId9" cstate="print"/>
          <a:srcRect/>
          <a:stretch>
            <a:fillRect/>
          </a:stretch>
        </p:blipFill>
        <p:spPr bwMode="auto">
          <a:xfrm>
            <a:off x="37561604" y="74198"/>
            <a:ext cx="4208462" cy="3163305"/>
          </a:xfrm>
          <a:prstGeom prst="rect">
            <a:avLst/>
          </a:prstGeom>
          <a:noFill/>
          <a:ln w="9525">
            <a:noFill/>
            <a:miter lim="800000"/>
            <a:headEnd/>
            <a:tailEnd/>
          </a:ln>
          <a:effectLst/>
        </p:spPr>
      </p:pic>
      <p:pic>
        <p:nvPicPr>
          <p:cNvPr id="35" name="Picture 7"/>
          <p:cNvPicPr>
            <a:picLocks noChangeAspect="1" noChangeArrowheads="1"/>
          </p:cNvPicPr>
          <p:nvPr/>
        </p:nvPicPr>
        <p:blipFill>
          <a:blip r:embed="rId10" cstate="print"/>
          <a:srcRect/>
          <a:stretch>
            <a:fillRect/>
          </a:stretch>
        </p:blipFill>
        <p:spPr bwMode="auto">
          <a:xfrm>
            <a:off x="39992969" y="29687837"/>
            <a:ext cx="2069432" cy="1650531"/>
          </a:xfrm>
          <a:prstGeom prst="rect">
            <a:avLst/>
          </a:prstGeom>
          <a:noFill/>
          <a:ln w="9525">
            <a:noFill/>
            <a:miter lim="800000"/>
            <a:headEnd/>
            <a:tailEnd/>
          </a:ln>
          <a:effectLst/>
        </p:spPr>
      </p:pic>
      <p:sp>
        <p:nvSpPr>
          <p:cNvPr id="36" name="Rectangle 87"/>
          <p:cNvSpPr>
            <a:spLocks noChangeArrowheads="1"/>
          </p:cNvSpPr>
          <p:nvPr/>
        </p:nvSpPr>
        <p:spPr bwMode="auto">
          <a:xfrm>
            <a:off x="18846901" y="3765473"/>
            <a:ext cx="11809559" cy="17073222"/>
          </a:xfrm>
          <a:prstGeom prst="rect">
            <a:avLst/>
          </a:prstGeom>
          <a:gradFill>
            <a:gsLst>
              <a:gs pos="0">
                <a:srgbClr val="FFEFD1"/>
              </a:gs>
              <a:gs pos="64999">
                <a:srgbClr val="F0EBD5"/>
              </a:gs>
              <a:gs pos="100000">
                <a:srgbClr val="D1C39F"/>
              </a:gs>
            </a:gsLst>
            <a:lin ang="5400000" scaled="0"/>
          </a:gradFill>
          <a:ln w="1270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p:spPr>
        <p:txBody>
          <a:bodyPr lIns="417976" tIns="208988" rIns="417976" bIns="208988"/>
          <a:lstStyle/>
          <a:p>
            <a:pPr defTabSz="4179888">
              <a:lnSpc>
                <a:spcPct val="90000"/>
              </a:lnSpc>
              <a:spcBef>
                <a:spcPct val="20000"/>
              </a:spcBef>
              <a:spcAft>
                <a:spcPct val="25000"/>
              </a:spcAft>
            </a:pPr>
            <a:r>
              <a:rPr lang="en-US" sz="2400" b="1" dirty="0" smtClean="0">
                <a:latin typeface="Arial Black" pitchFamily="34" charset="0"/>
                <a:cs typeface="Times New Roman" pitchFamily="18" charset="0"/>
              </a:rPr>
              <a:t>3-3: Place of Ethics in HPs Curriculum </a:t>
            </a:r>
            <a:endParaRPr lang="en-US" sz="2400" b="1" dirty="0">
              <a:latin typeface="Arial Black" pitchFamily="34" charset="0"/>
              <a:cs typeface="Times New Roman" pitchFamily="18" charset="0"/>
            </a:endParaRPr>
          </a:p>
        </p:txBody>
      </p:sp>
      <p:sp>
        <p:nvSpPr>
          <p:cNvPr id="42" name="مستطيل 41"/>
          <p:cNvSpPr/>
          <p:nvPr/>
        </p:nvSpPr>
        <p:spPr>
          <a:xfrm>
            <a:off x="9390803" y="14730145"/>
            <a:ext cx="2814262" cy="523220"/>
          </a:xfrm>
          <a:prstGeom prst="rect">
            <a:avLst/>
          </a:prstGeom>
        </p:spPr>
        <p:txBody>
          <a:bodyPr wrap="square">
            <a:spAutoFit/>
          </a:bodyPr>
          <a:lstStyle/>
          <a:p>
            <a:r>
              <a:rPr lang="en-US" sz="2800" dirty="0" smtClean="0">
                <a:latin typeface="Arial Black" pitchFamily="34" charset="0"/>
              </a:rPr>
              <a:t>3-2:     </a:t>
            </a:r>
            <a:endParaRPr lang="ar-SA" sz="2800" dirty="0"/>
          </a:p>
        </p:txBody>
      </p:sp>
      <p:sp>
        <p:nvSpPr>
          <p:cNvPr id="43" name="مستطيل 42"/>
          <p:cNvSpPr/>
          <p:nvPr/>
        </p:nvSpPr>
        <p:spPr>
          <a:xfrm>
            <a:off x="1872942" y="16869103"/>
            <a:ext cx="4857074" cy="523220"/>
          </a:xfrm>
          <a:prstGeom prst="rect">
            <a:avLst/>
          </a:prstGeom>
        </p:spPr>
        <p:txBody>
          <a:bodyPr wrap="square">
            <a:spAutoFit/>
          </a:bodyPr>
          <a:lstStyle/>
          <a:p>
            <a:r>
              <a:rPr lang="en-US" sz="2800" dirty="0" err="1" smtClean="0">
                <a:solidFill>
                  <a:schemeClr val="accent6"/>
                </a:solidFill>
                <a:latin typeface="Arial Black" pitchFamily="34" charset="0"/>
              </a:rPr>
              <a:t>Johali</a:t>
            </a:r>
            <a:r>
              <a:rPr lang="en-US" sz="2800" dirty="0" smtClean="0">
                <a:solidFill>
                  <a:schemeClr val="accent6"/>
                </a:solidFill>
                <a:latin typeface="Arial Black" pitchFamily="34" charset="0"/>
              </a:rPr>
              <a:t> Survey Model     </a:t>
            </a:r>
            <a:endParaRPr lang="ar-SA" sz="2800" dirty="0">
              <a:solidFill>
                <a:schemeClr val="accent6"/>
              </a:solidFill>
            </a:endParaRPr>
          </a:p>
        </p:txBody>
      </p:sp>
      <p:graphicFrame>
        <p:nvGraphicFramePr>
          <p:cNvPr id="39" name="مخطط 38"/>
          <p:cNvGraphicFramePr/>
          <p:nvPr/>
        </p:nvGraphicFramePr>
        <p:xfrm>
          <a:off x="31152220" y="3909852"/>
          <a:ext cx="10288134" cy="2427889"/>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41" name="مخطط 40"/>
          <p:cNvGraphicFramePr/>
          <p:nvPr/>
        </p:nvGraphicFramePr>
        <p:xfrm>
          <a:off x="31481931" y="6697717"/>
          <a:ext cx="9958423" cy="2552620"/>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44" name="مخطط 43"/>
          <p:cNvGraphicFramePr/>
          <p:nvPr/>
        </p:nvGraphicFramePr>
        <p:xfrm>
          <a:off x="31481931" y="9568870"/>
          <a:ext cx="9958423" cy="2677593"/>
        </p:xfrm>
        <a:graphic>
          <a:graphicData uri="http://schemas.openxmlformats.org/drawingml/2006/chart">
            <c:chart xmlns:c="http://schemas.openxmlformats.org/drawingml/2006/chart" xmlns:r="http://schemas.openxmlformats.org/officeDocument/2006/relationships" r:id="rId13"/>
          </a:graphicData>
        </a:graphic>
      </p:graphicFrame>
      <p:graphicFrame>
        <p:nvGraphicFramePr>
          <p:cNvPr id="45" name="مخطط 44"/>
          <p:cNvGraphicFramePr/>
          <p:nvPr/>
        </p:nvGraphicFramePr>
        <p:xfrm>
          <a:off x="31481932" y="12527134"/>
          <a:ext cx="9671259" cy="2531892"/>
        </p:xfrm>
        <a:graphic>
          <a:graphicData uri="http://schemas.openxmlformats.org/drawingml/2006/chart">
            <c:chart xmlns:c="http://schemas.openxmlformats.org/drawingml/2006/chart" xmlns:r="http://schemas.openxmlformats.org/officeDocument/2006/relationships" r:id="rId14"/>
          </a:graphicData>
        </a:graphic>
      </p:graphicFrame>
      <p:graphicFrame>
        <p:nvGraphicFramePr>
          <p:cNvPr id="46" name="مخطط 45"/>
          <p:cNvGraphicFramePr/>
          <p:nvPr/>
        </p:nvGraphicFramePr>
        <p:xfrm>
          <a:off x="31481932" y="15059026"/>
          <a:ext cx="9671260" cy="2333297"/>
        </p:xfrm>
        <a:graphic>
          <a:graphicData uri="http://schemas.openxmlformats.org/drawingml/2006/chart">
            <c:chart xmlns:c="http://schemas.openxmlformats.org/drawingml/2006/chart" xmlns:r="http://schemas.openxmlformats.org/officeDocument/2006/relationships" r:id="rId15"/>
          </a:graphicData>
        </a:graphic>
      </p:graphicFrame>
      <p:graphicFrame>
        <p:nvGraphicFramePr>
          <p:cNvPr id="48" name="مخطط 47"/>
          <p:cNvGraphicFramePr/>
          <p:nvPr/>
        </p:nvGraphicFramePr>
        <p:xfrm>
          <a:off x="31481933" y="17392323"/>
          <a:ext cx="9671260" cy="2917577"/>
        </p:xfrm>
        <a:graphic>
          <a:graphicData uri="http://schemas.openxmlformats.org/drawingml/2006/chart">
            <c:chart xmlns:c="http://schemas.openxmlformats.org/drawingml/2006/chart" xmlns:r="http://schemas.openxmlformats.org/officeDocument/2006/relationships" r:id="rId16"/>
          </a:graphicData>
        </a:graphic>
      </p:graphicFrame>
      <p:sp>
        <p:nvSpPr>
          <p:cNvPr id="2049" name="Rectangle 1"/>
          <p:cNvSpPr>
            <a:spLocks noChangeArrowheads="1"/>
          </p:cNvSpPr>
          <p:nvPr/>
        </p:nvSpPr>
        <p:spPr bwMode="auto">
          <a:xfrm>
            <a:off x="18317513" y="347507"/>
            <a:ext cx="9616965"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0" name="Rectangle 2"/>
          <p:cNvSpPr>
            <a:spLocks noChangeArrowheads="1"/>
          </p:cNvSpPr>
          <p:nvPr/>
        </p:nvSpPr>
        <p:spPr bwMode="auto">
          <a:xfrm>
            <a:off x="17655361" y="347507"/>
            <a:ext cx="9547031"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2400" i="0" u="none" strike="noStrike" cap="none" normalizeH="0" baseline="0" dirty="0" smtClean="0">
                <a:ln>
                  <a:noFill/>
                </a:ln>
                <a:solidFill>
                  <a:schemeClr val="bg1"/>
                </a:solidFill>
                <a:effectLst/>
                <a:latin typeface="Bernard MT Condensed" pitchFamily="18" charset="0"/>
                <a:ea typeface="Times New Roman" pitchFamily="18" charset="0"/>
                <a:cs typeface="Arial" pitchFamily="34" charset="0"/>
              </a:rPr>
              <a:t>In the Name of God the Most Graceful  the Most Merciful</a:t>
            </a:r>
            <a:endParaRPr kumimoji="0" lang="en-US" sz="2400" i="0" u="none" strike="noStrike" cap="none" normalizeH="0" baseline="0" dirty="0" smtClean="0">
              <a:ln>
                <a:noFill/>
              </a:ln>
              <a:solidFill>
                <a:schemeClr val="bg1"/>
              </a:solidFill>
              <a:effectLst/>
              <a:latin typeface="Bernard MT Condensed" pitchFamily="18" charset="0"/>
              <a:cs typeface="Arial" pitchFamily="34" charset="0"/>
            </a:endParaRPr>
          </a:p>
        </p:txBody>
      </p:sp>
      <p:sp>
        <p:nvSpPr>
          <p:cNvPr id="38" name="عنصر نائب للمحتوى 2"/>
          <p:cNvSpPr txBox="1">
            <a:spLocks/>
          </p:cNvSpPr>
          <p:nvPr/>
        </p:nvSpPr>
        <p:spPr bwMode="auto">
          <a:xfrm>
            <a:off x="660274" y="17632952"/>
            <a:ext cx="7928004" cy="9462161"/>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solidFill>
              <a:srgbClr val="5C1C49">
                <a:alpha val="99000"/>
              </a:srgbClr>
            </a:solidFill>
            <a:miter lim="800000"/>
            <a:headEnd/>
            <a:tailEnd/>
          </a:ln>
        </p:spPr>
        <p:txBody>
          <a:bodyPr vert="horz" wrap="square" lIns="417976" tIns="208988" rIns="417976" bIns="208988" numCol="1" anchor="t" anchorCtr="0" compatLnSpc="1">
            <a:prstTxWarp prst="textNoShape">
              <a:avLst/>
            </a:prstTxWarp>
            <a:noAutofit/>
          </a:bodyPr>
          <a:lstStyle/>
          <a:p>
            <a:pPr marL="342900" marR="0" lvl="0" indent="-342900" algn="ctr" defTabSz="4179888" rtl="0" eaLnBrk="0" fontAlgn="base" latinLnBrk="0" hangingPunct="0">
              <a:lnSpc>
                <a:spcPct val="100000"/>
              </a:lnSpc>
              <a:spcBef>
                <a:spcPct val="20000"/>
              </a:spcBef>
              <a:spcAft>
                <a:spcPct val="25000"/>
              </a:spcAft>
              <a:buClrTx/>
              <a:buSzTx/>
              <a:buFontTx/>
              <a:buNone/>
              <a:tabLst/>
              <a:defRPr/>
            </a:pPr>
            <a:r>
              <a:rPr kumimoji="0" lang="ar-SA" sz="1000" b="1" i="0" u="none" strike="noStrike" kern="0" cap="none" spc="0" normalizeH="0" baseline="0" noProof="0" dirty="0" smtClean="0">
                <a:ln>
                  <a:noFill/>
                </a:ln>
                <a:effectLst/>
                <a:uLnTx/>
                <a:uFillTx/>
                <a:latin typeface="+mn-lt"/>
                <a:ea typeface="+mn-ea"/>
                <a:cs typeface="+mn-cs"/>
              </a:rPr>
              <a:t> بسم الله الرحمن الرحيم  </a:t>
            </a:r>
          </a:p>
          <a:p>
            <a:pPr marL="342900" marR="0" lvl="0" indent="-342900" algn="ctr"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In the Name of God the Most Graceful  the Most Merciful</a:t>
            </a:r>
          </a:p>
          <a:p>
            <a:pPr marL="342900" marR="0" lvl="0" indent="-342900" algn="ctr"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The Significance &amp; Place of  Ethics in Health Professionals  Education and Practice </a:t>
            </a:r>
          </a:p>
          <a:p>
            <a:pPr marL="342900" marR="0" lvl="0" indent="-342900" algn="ctr" defTabSz="4179888" rtl="0" eaLnBrk="0" fontAlgn="base" latinLnBrk="0" hangingPunct="0">
              <a:lnSpc>
                <a:spcPct val="100000"/>
              </a:lnSpc>
              <a:spcBef>
                <a:spcPct val="20000"/>
              </a:spcBef>
              <a:spcAft>
                <a:spcPct val="25000"/>
              </a:spcAft>
              <a:buClrTx/>
              <a:buSzTx/>
              <a:buFontTx/>
              <a:buNone/>
              <a:tabLst/>
              <a:defRPr/>
            </a:pPr>
            <a:r>
              <a:rPr kumimoji="0" lang="en-US" sz="1000" b="1" i="1" u="none" strike="noStrike" kern="0" cap="none" spc="0" normalizeH="0" baseline="0" noProof="0" dirty="0" smtClean="0">
                <a:ln>
                  <a:noFill/>
                </a:ln>
                <a:effectLst/>
                <a:uLnTx/>
                <a:uFillTx/>
                <a:latin typeface="+mn-lt"/>
                <a:ea typeface="+mn-ea"/>
                <a:cs typeface="+mn-cs"/>
              </a:rPr>
              <a:t>An English Survey for Exploring the Opinions of HPs       </a:t>
            </a:r>
            <a:endParaRPr kumimoji="0" lang="en-US" sz="1000" b="1" i="0" u="none" strike="noStrike" kern="0" cap="none" spc="0" normalizeH="0" baseline="0" noProof="0" dirty="0" smtClean="0">
              <a:ln>
                <a:noFill/>
              </a:ln>
              <a:effectLst/>
              <a:uLnTx/>
              <a:uFillTx/>
              <a:latin typeface="+mn-lt"/>
              <a:ea typeface="+mn-ea"/>
              <a:cs typeface="+mn-cs"/>
            </a:endParaRPr>
          </a:p>
          <a:p>
            <a:pPr marL="342900" marR="0" lvl="0" indent="-342900" algn="ctr"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err="1" smtClean="0">
                <a:ln>
                  <a:noFill/>
                </a:ln>
                <a:effectLst/>
                <a:uLnTx/>
                <a:uFillTx/>
                <a:latin typeface="+mn-lt"/>
                <a:ea typeface="+mn-ea"/>
                <a:cs typeface="+mn-cs"/>
              </a:rPr>
              <a:t>Eisa</a:t>
            </a:r>
            <a:r>
              <a:rPr kumimoji="0" lang="en-US" sz="1000" b="1" i="0" u="none" strike="noStrike" kern="0" cap="none" spc="0" normalizeH="0" baseline="0" noProof="0" dirty="0" smtClean="0">
                <a:ln>
                  <a:noFill/>
                </a:ln>
                <a:effectLst/>
                <a:uLnTx/>
                <a:uFillTx/>
                <a:latin typeface="+mn-lt"/>
                <a:ea typeface="+mn-ea"/>
                <a:cs typeface="+mn-cs"/>
              </a:rPr>
              <a:t> Ali </a:t>
            </a:r>
            <a:r>
              <a:rPr kumimoji="0" lang="en-US" sz="1000" b="1" i="0" u="none" strike="noStrike" kern="0" cap="none" spc="0" normalizeH="0" baseline="0" noProof="0" dirty="0" err="1" smtClean="0">
                <a:ln>
                  <a:noFill/>
                </a:ln>
                <a:effectLst/>
                <a:uLnTx/>
                <a:uFillTx/>
                <a:latin typeface="+mn-lt"/>
                <a:ea typeface="+mn-ea"/>
                <a:cs typeface="+mn-cs"/>
              </a:rPr>
              <a:t>Johali</a:t>
            </a:r>
            <a:r>
              <a:rPr kumimoji="0" lang="en-US" sz="1000" b="1" i="0" u="none" strike="noStrike" kern="0" cap="none" spc="0" normalizeH="0" baseline="0" noProof="0" dirty="0" smtClean="0">
                <a:ln>
                  <a:noFill/>
                </a:ln>
                <a:effectLst/>
                <a:uLnTx/>
                <a:uFillTx/>
                <a:latin typeface="+mn-lt"/>
                <a:ea typeface="+mn-ea"/>
                <a:cs typeface="+mn-cs"/>
              </a:rPr>
              <a:t> </a:t>
            </a:r>
          </a:p>
          <a:p>
            <a:pPr marL="80963" marR="0" lvl="0" indent="-80963"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Dear colleague, this is a scientific education small assignment for all health professionals, kindly give us few minutes of</a:t>
            </a:r>
            <a:r>
              <a:rPr kumimoji="0" lang="en-US" sz="1000" b="1" i="0" u="none" strike="noStrike" kern="0" cap="none" spc="0" normalizeH="0" noProof="0" dirty="0" smtClean="0">
                <a:ln>
                  <a:noFill/>
                </a:ln>
                <a:effectLst/>
                <a:uLnTx/>
                <a:uFillTx/>
                <a:latin typeface="+mn-lt"/>
                <a:ea typeface="+mn-ea"/>
                <a:cs typeface="+mn-cs"/>
              </a:rPr>
              <a:t> </a:t>
            </a:r>
            <a:r>
              <a:rPr kumimoji="0" lang="en-US" sz="1000" b="1" i="0" u="none" strike="noStrike" kern="0" cap="none" spc="0" normalizeH="0" baseline="0" noProof="0" dirty="0" smtClean="0">
                <a:ln>
                  <a:noFill/>
                </a:ln>
                <a:effectLst/>
                <a:uLnTx/>
                <a:uFillTx/>
                <a:latin typeface="+mn-lt"/>
                <a:ea typeface="+mn-ea"/>
                <a:cs typeface="+mn-cs"/>
              </a:rPr>
              <a:t>your dear time to fill these survey , with your welcome comments. </a:t>
            </a:r>
          </a:p>
          <a:p>
            <a:pPr marL="342900" marR="0" lvl="0" indent="-342900" algn="ctr"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General Information</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Professional job title: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Employment Sector ( Optional ) :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Qualification (Please: the last Q: title, date &amp; college, university &amp; state):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Nationality:   (</a:t>
            </a:r>
            <a:r>
              <a:rPr kumimoji="0" lang="en-US" sz="1000" b="1" i="0" u="none" strike="noStrike" kern="0" cap="none" spc="0" normalizeH="0" noProof="0" dirty="0">
                <a:ln>
                  <a:noFill/>
                </a:ln>
                <a:effectLst/>
                <a:uLnTx/>
                <a:uFillTx/>
                <a:ea typeface="+mn-ea"/>
                <a:cs typeface="+mn-cs"/>
              </a:rPr>
              <a:t> </a:t>
            </a:r>
            <a:r>
              <a:rPr kumimoji="0" lang="en-US" sz="1000" b="1" i="0" u="none" strike="noStrike" kern="0" cap="none" spc="0" normalizeH="0" noProof="0" dirty="0" smtClean="0">
                <a:ln>
                  <a:noFill/>
                </a:ln>
                <a:effectLst/>
                <a:uLnTx/>
                <a:uFillTx/>
                <a:ea typeface="+mn-ea"/>
                <a:cs typeface="+mn-cs"/>
              </a:rPr>
              <a:t>     )  </a:t>
            </a:r>
            <a:r>
              <a:rPr kumimoji="0" lang="en-US" sz="1000" b="1" i="0" u="none" strike="noStrike" kern="0" cap="none" spc="0" normalizeH="0" baseline="0" noProof="0" dirty="0" smtClean="0">
                <a:ln>
                  <a:noFill/>
                </a:ln>
                <a:effectLst/>
                <a:uLnTx/>
                <a:uFillTx/>
                <a:latin typeface="+mn-lt"/>
                <a:ea typeface="+mn-ea"/>
                <a:cs typeface="+mn-cs"/>
              </a:rPr>
              <a:t>Saudi  </a:t>
            </a:r>
            <a:r>
              <a:rPr lang="en-US" sz="1000" b="1" kern="0" dirty="0"/>
              <a:t> </a:t>
            </a:r>
            <a:r>
              <a:rPr lang="en-US" sz="1000" b="1" kern="0" dirty="0" smtClean="0"/>
              <a:t>    </a:t>
            </a:r>
            <a:r>
              <a:rPr kumimoji="0" lang="en-US" sz="1000" b="1" i="0" u="none" strike="noStrike" kern="0" cap="none" spc="0" normalizeH="0" baseline="0" noProof="0" dirty="0" smtClean="0">
                <a:ln>
                  <a:noFill/>
                </a:ln>
                <a:effectLst/>
                <a:uLnTx/>
                <a:uFillTx/>
                <a:latin typeface="+mn-lt"/>
                <a:ea typeface="+mn-ea"/>
                <a:cs typeface="+mn-cs"/>
              </a:rPr>
              <a:t>(</a:t>
            </a:r>
            <a:r>
              <a:rPr lang="en-US" sz="1000" b="1" kern="0" dirty="0"/>
              <a:t> </a:t>
            </a:r>
            <a:r>
              <a:rPr lang="en-US" sz="1000" b="1" kern="0" dirty="0" smtClean="0"/>
              <a:t>       </a:t>
            </a:r>
            <a:r>
              <a:rPr kumimoji="0" lang="en-US" sz="1000" b="1" i="0" u="none" strike="noStrike" kern="0" cap="none" spc="0" normalizeH="0" baseline="0" noProof="0" dirty="0" smtClean="0">
                <a:ln>
                  <a:noFill/>
                </a:ln>
                <a:effectLst/>
                <a:uLnTx/>
                <a:uFillTx/>
                <a:latin typeface="+mn-lt"/>
                <a:ea typeface="+mn-ea"/>
                <a:cs typeface="+mn-cs"/>
              </a:rPr>
              <a:t>) </a:t>
            </a:r>
            <a:r>
              <a:rPr kumimoji="0" lang="en-US" sz="1000" b="1" i="0" u="none" strike="noStrike" kern="0" cap="none" spc="0" normalizeH="0" noProof="0" dirty="0" smtClean="0">
                <a:ln>
                  <a:noFill/>
                </a:ln>
                <a:effectLst/>
                <a:uLnTx/>
                <a:uFillTx/>
                <a:latin typeface="+mn-lt"/>
                <a:ea typeface="+mn-ea"/>
                <a:cs typeface="+mn-cs"/>
              </a:rPr>
              <a:t>  </a:t>
            </a:r>
            <a:r>
              <a:rPr kumimoji="0" lang="en-US" sz="1000" b="1" i="0" u="none" strike="noStrike" kern="0" cap="none" spc="0" normalizeH="0" baseline="0" noProof="0" dirty="0" smtClean="0">
                <a:ln>
                  <a:noFill/>
                </a:ln>
                <a:effectLst/>
                <a:uLnTx/>
                <a:uFillTx/>
                <a:latin typeface="+mn-lt"/>
                <a:ea typeface="+mn-ea"/>
                <a:cs typeface="+mn-cs"/>
              </a:rPr>
              <a:t>Non Saudi, please, specify: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Gender:  (     )</a:t>
            </a:r>
            <a:r>
              <a:rPr lang="en-US" sz="1000" b="1" kern="0" dirty="0"/>
              <a:t> </a:t>
            </a:r>
            <a:r>
              <a:rPr lang="en-US" sz="1000" b="1" kern="0" dirty="0" smtClean="0"/>
              <a:t> </a:t>
            </a:r>
            <a:r>
              <a:rPr kumimoji="0" lang="en-US" sz="1000" b="1" i="0" u="none" strike="noStrike" kern="0" cap="none" spc="0" normalizeH="0" baseline="0" noProof="0" dirty="0" smtClean="0">
                <a:ln>
                  <a:noFill/>
                </a:ln>
                <a:effectLst/>
                <a:uLnTx/>
                <a:uFillTx/>
                <a:latin typeface="+mn-lt"/>
                <a:ea typeface="+mn-ea"/>
                <a:cs typeface="+mn-cs"/>
              </a:rPr>
              <a:t>Male </a:t>
            </a:r>
            <a:r>
              <a:rPr lang="en-US" sz="1000" b="1" kern="0" dirty="0"/>
              <a:t> </a:t>
            </a:r>
            <a:r>
              <a:rPr lang="en-US" sz="1000" b="1" kern="0" dirty="0" smtClean="0"/>
              <a:t>               </a:t>
            </a:r>
            <a:r>
              <a:rPr kumimoji="0" lang="en-US" sz="1000" b="1" i="0" u="none" strike="noStrike" kern="0" cap="none" spc="0" normalizeH="0" baseline="0" noProof="0" dirty="0" smtClean="0">
                <a:ln>
                  <a:noFill/>
                </a:ln>
                <a:effectLst/>
                <a:uLnTx/>
                <a:uFillTx/>
                <a:latin typeface="+mn-lt"/>
                <a:ea typeface="+mn-ea"/>
                <a:cs typeface="+mn-cs"/>
              </a:rPr>
              <a:t>(</a:t>
            </a:r>
            <a:r>
              <a:rPr kumimoji="0" lang="en-US" sz="1000" b="1" i="0" u="none" strike="noStrike" kern="0" cap="none" spc="0" normalizeH="0" noProof="0" dirty="0" smtClean="0">
                <a:ln>
                  <a:noFill/>
                </a:ln>
                <a:effectLst/>
                <a:uLnTx/>
                <a:uFillTx/>
                <a:latin typeface="+mn-lt"/>
                <a:ea typeface="+mn-ea"/>
                <a:cs typeface="+mn-cs"/>
              </a:rPr>
              <a:t>      </a:t>
            </a:r>
            <a:r>
              <a:rPr kumimoji="0" lang="en-US" sz="1000" b="1" i="0" u="none" strike="noStrike" kern="0" cap="none" spc="0" normalizeH="0" baseline="0" noProof="0" dirty="0" smtClean="0">
                <a:ln>
                  <a:noFill/>
                </a:ln>
                <a:effectLst/>
                <a:uLnTx/>
                <a:uFillTx/>
                <a:latin typeface="+mn-lt"/>
                <a:ea typeface="+mn-ea"/>
                <a:cs typeface="+mn-cs"/>
              </a:rPr>
              <a:t>) Female</a:t>
            </a:r>
          </a:p>
          <a:p>
            <a:pPr marL="342900" marR="0" lvl="0" indent="-342900" algn="ctr"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The Survey</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Do you see that Ethics is significant your profession?: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Yes, it is significant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No, it is not</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Did you see your “Job Description (JD) /Code of Conduct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Yes, please, where …………………………………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No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Do you see that there is relationship between ethics and religion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Yes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No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Do you see that there is relationship between ethics and quality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Yes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No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During you study, did you study “Ethics Course”?: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Yes</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No .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Other comment……………………………..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Did you hear about “Code of Ethics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Yes, please from where ………………………………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 No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Do you have any related comments and suggestions::</a:t>
            </a:r>
            <a:r>
              <a:rPr kumimoji="0" lang="en-US" sz="1000" b="1" i="0" u="none" strike="noStrike" kern="0" cap="none" spc="0" normalizeH="0" noProof="0" dirty="0" smtClean="0">
                <a:ln>
                  <a:noFill/>
                </a:ln>
                <a:effectLst/>
                <a:uLnTx/>
                <a:uFillTx/>
                <a:latin typeface="+mn-lt"/>
                <a:ea typeface="+mn-ea"/>
                <a:cs typeface="+mn-cs"/>
              </a:rPr>
              <a:t> </a:t>
            </a:r>
            <a:r>
              <a:rPr kumimoji="0" lang="en-US" sz="1000" b="1" i="0" u="none" strike="noStrike" kern="0" cap="none" spc="0" normalizeH="0" baseline="0" noProof="0" dirty="0" smtClean="0">
                <a:ln>
                  <a:noFill/>
                </a:ln>
                <a:effectLst/>
                <a:uLnTx/>
                <a:uFillTx/>
                <a:latin typeface="+mn-lt"/>
                <a:ea typeface="+mn-ea"/>
                <a:cs typeface="+mn-cs"/>
              </a:rPr>
              <a:t>……………………</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0" u="none" strike="noStrike" kern="0" cap="none" spc="0" normalizeH="0" baseline="0" noProof="0" dirty="0" smtClean="0">
                <a:ln>
                  <a:noFill/>
                </a:ln>
                <a:effectLst/>
                <a:uLnTx/>
                <a:uFillTx/>
                <a:latin typeface="+mn-lt"/>
                <a:ea typeface="+mn-ea"/>
                <a:cs typeface="+mn-cs"/>
              </a:rPr>
              <a:t> </a:t>
            </a:r>
          </a:p>
          <a:p>
            <a:pPr marL="342900" marR="0" lvl="0" indent="-342900" algn="ctr" defTabSz="4179888" rtl="0" eaLnBrk="0" fontAlgn="base" latinLnBrk="0" hangingPunct="0">
              <a:lnSpc>
                <a:spcPct val="100000"/>
              </a:lnSpc>
              <a:spcBef>
                <a:spcPct val="20000"/>
              </a:spcBef>
              <a:spcAft>
                <a:spcPct val="25000"/>
              </a:spcAft>
              <a:buClrTx/>
              <a:buSzTx/>
              <a:buFontTx/>
              <a:buNone/>
              <a:tabLst/>
              <a:defRPr/>
            </a:pPr>
            <a:r>
              <a:rPr kumimoji="0" lang="en-US" sz="1000" b="1" i="1" u="none" strike="noStrike" kern="0" cap="none" spc="0" normalizeH="0" baseline="0" noProof="0" dirty="0" smtClean="0">
                <a:ln>
                  <a:noFill/>
                </a:ln>
                <a:effectLst/>
                <a:uLnTx/>
                <a:uFillTx/>
                <a:latin typeface="+mn-lt"/>
                <a:ea typeface="+mn-ea"/>
                <a:cs typeface="+mn-cs"/>
              </a:rPr>
              <a:t>Thank  You Very Much, indeed,  for Your Credible Scientific Participation </a:t>
            </a:r>
          </a:p>
          <a:p>
            <a:pPr marL="342900" marR="0" lvl="0" indent="-342900" algn="just" defTabSz="4179888" rtl="0" eaLnBrk="0" fontAlgn="base" latinLnBrk="0" hangingPunct="0">
              <a:lnSpc>
                <a:spcPct val="100000"/>
              </a:lnSpc>
              <a:spcBef>
                <a:spcPct val="20000"/>
              </a:spcBef>
              <a:spcAft>
                <a:spcPct val="25000"/>
              </a:spcAft>
              <a:buClrTx/>
              <a:buSzTx/>
              <a:buFontTx/>
              <a:buNone/>
              <a:tabLst/>
              <a:defRPr/>
            </a:pPr>
            <a:r>
              <a:rPr kumimoji="0" lang="en-US" sz="1000" b="1" i="1" u="none" strike="noStrike" kern="0" cap="none" spc="0" normalizeH="0" baseline="0" noProof="0" dirty="0" smtClean="0">
                <a:ln>
                  <a:noFill/>
                </a:ln>
                <a:effectLst/>
                <a:uLnTx/>
                <a:uFillTx/>
                <a:latin typeface="+mn-lt"/>
                <a:ea typeface="+mn-ea"/>
                <a:cs typeface="+mn-cs"/>
              </a:rPr>
              <a:t> </a:t>
            </a:r>
            <a:endParaRPr kumimoji="0" lang="en-US" sz="1000" b="1" i="0" u="none" strike="noStrike" kern="0" cap="none" spc="0" normalizeH="0" baseline="0" noProof="0" dirty="0">
              <a:ln>
                <a:noFill/>
              </a:ln>
              <a:effectLst/>
              <a:uLnTx/>
              <a:uFillTx/>
              <a:latin typeface="+mn-lt"/>
              <a:ea typeface="+mn-ea"/>
              <a:cs typeface="+mn-cs"/>
            </a:endParaRPr>
          </a:p>
        </p:txBody>
      </p:sp>
      <p:graphicFrame>
        <p:nvGraphicFramePr>
          <p:cNvPr id="40" name="جدول 39"/>
          <p:cNvGraphicFramePr>
            <a:graphicFrameLocks noGrp="1"/>
          </p:cNvGraphicFramePr>
          <p:nvPr/>
        </p:nvGraphicFramePr>
        <p:xfrm>
          <a:off x="19260490" y="4775378"/>
          <a:ext cx="11251591" cy="16141846"/>
        </p:xfrm>
        <a:graphic>
          <a:graphicData uri="http://schemas.openxmlformats.org/drawingml/2006/table">
            <a:tbl>
              <a:tblPr>
                <a:effectLst>
                  <a:outerShdw blurRad="50800" dist="38100" dir="8100000" algn="tr" rotWithShape="0">
                    <a:schemeClr val="tx2">
                      <a:alpha val="40000"/>
                    </a:schemeClr>
                  </a:outerShdw>
                </a:effectLst>
              </a:tblPr>
              <a:tblGrid>
                <a:gridCol w="2518525"/>
                <a:gridCol w="2518525"/>
                <a:gridCol w="2171959"/>
                <a:gridCol w="4042582"/>
              </a:tblGrid>
              <a:tr h="315889">
                <a:tc gridSpan="4">
                  <a:txBody>
                    <a:bodyPr/>
                    <a:lstStyle/>
                    <a:p>
                      <a:pPr algn="ctr" rtl="0">
                        <a:lnSpc>
                          <a:spcPct val="115000"/>
                        </a:lnSpc>
                        <a:spcAft>
                          <a:spcPts val="1000"/>
                        </a:spcAft>
                      </a:pPr>
                      <a:r>
                        <a:rPr lang="en-US" sz="1800" b="0" dirty="0">
                          <a:latin typeface="Calibri" pitchFamily="34" charset="0"/>
                          <a:ea typeface="Calibri"/>
                          <a:cs typeface="+mn-cs"/>
                        </a:rPr>
                        <a:t>PLACE OF ETHICS IN CUCRRICULUM OF SAMPLE SAUDI HEALTH COLLEGES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551906">
                <a:tc rowSpan="2">
                  <a:txBody>
                    <a:bodyPr/>
                    <a:lstStyle/>
                    <a:p>
                      <a:pPr algn="l" rtl="0">
                        <a:lnSpc>
                          <a:spcPct val="115000"/>
                        </a:lnSpc>
                        <a:spcAft>
                          <a:spcPts val="1000"/>
                        </a:spcAft>
                      </a:pPr>
                      <a:r>
                        <a:rPr lang="en-US" sz="1800" b="0">
                          <a:latin typeface="Calibri" pitchFamily="34" charset="0"/>
                          <a:ea typeface="Calibri"/>
                          <a:cs typeface="+mn-cs"/>
                        </a:rPr>
                        <a:t>Universities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rowSpan="2">
                  <a:txBody>
                    <a:bodyPr/>
                    <a:lstStyle/>
                    <a:p>
                      <a:pPr algn="l" rtl="0">
                        <a:lnSpc>
                          <a:spcPct val="115000"/>
                        </a:lnSpc>
                        <a:spcAft>
                          <a:spcPts val="1000"/>
                        </a:spcAft>
                      </a:pPr>
                      <a:r>
                        <a:rPr lang="en-US" sz="1800" b="0">
                          <a:latin typeface="Calibri" pitchFamily="34" charset="0"/>
                          <a:ea typeface="Calibri"/>
                          <a:cs typeface="+mn-cs"/>
                        </a:rPr>
                        <a:t>Colleges &amp; Programs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gridSpan="2">
                  <a:txBody>
                    <a:bodyPr/>
                    <a:lstStyle/>
                    <a:p>
                      <a:pPr algn="ctr" rtl="0">
                        <a:lnSpc>
                          <a:spcPct val="115000"/>
                        </a:lnSpc>
                        <a:spcAft>
                          <a:spcPts val="1000"/>
                        </a:spcAft>
                      </a:pPr>
                      <a:r>
                        <a:rPr lang="en-US" sz="1800" b="0" dirty="0">
                          <a:latin typeface="Calibri" pitchFamily="34" charset="0"/>
                          <a:ea typeface="Calibri"/>
                          <a:cs typeface="+mn-cs"/>
                        </a:rPr>
                        <a:t>Place of Ethics in Curriculum as a course</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pPr rtl="1"/>
                      <a:endParaRPr lang="ar-SA"/>
                    </a:p>
                  </a:txBody>
                  <a:tcPr/>
                </a:tc>
              </a:tr>
              <a:tr h="315889">
                <a:tc vMerge="1">
                  <a:txBody>
                    <a:bodyPr/>
                    <a:lstStyle/>
                    <a:p>
                      <a:pPr rtl="1"/>
                      <a:endParaRPr lang="ar-SA"/>
                    </a:p>
                  </a:txBody>
                  <a:tcPr/>
                </a:tc>
                <a:tc vMerge="1">
                  <a:txBody>
                    <a:bodyPr/>
                    <a:lstStyle/>
                    <a:p>
                      <a:pPr rtl="1"/>
                      <a:endParaRPr lang="ar-SA"/>
                    </a:p>
                  </a:txBody>
                  <a:tcPr/>
                </a:tc>
                <a:tc>
                  <a:txBody>
                    <a:bodyPr/>
                    <a:lstStyle/>
                    <a:p>
                      <a:pPr algn="ctr" rtl="0">
                        <a:lnSpc>
                          <a:spcPct val="115000"/>
                        </a:lnSpc>
                        <a:spcAft>
                          <a:spcPts val="1000"/>
                        </a:spcAft>
                      </a:pPr>
                      <a:r>
                        <a:rPr lang="en-US" sz="1800" b="0">
                          <a:latin typeface="Calibri" pitchFamily="34" charset="0"/>
                          <a:ea typeface="Calibri"/>
                          <a:cs typeface="+mn-cs"/>
                        </a:rPr>
                        <a:t>Place</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en-US" sz="1800" b="0">
                          <a:latin typeface="Calibri" pitchFamily="34" charset="0"/>
                          <a:ea typeface="Calibri"/>
                          <a:cs typeface="+mn-cs"/>
                        </a:rPr>
                        <a:t>Course</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622958">
                <a:tc rowSpan="8">
                  <a:txBody>
                    <a:bodyPr/>
                    <a:lstStyle/>
                    <a:p>
                      <a:pPr algn="l" rtl="0">
                        <a:lnSpc>
                          <a:spcPct val="115000"/>
                        </a:lnSpc>
                        <a:spcAft>
                          <a:spcPts val="1000"/>
                        </a:spcAft>
                      </a:pPr>
                      <a:r>
                        <a:rPr lang="en-US" sz="1800" b="0" dirty="0">
                          <a:latin typeface="Calibri" pitchFamily="34" charset="0"/>
                          <a:ea typeface="Calibri"/>
                          <a:cs typeface="+mn-cs"/>
                        </a:rPr>
                        <a:t>K Faisal U, </a:t>
                      </a:r>
                      <a:r>
                        <a:rPr lang="en-US" sz="1800" b="0" dirty="0" err="1">
                          <a:latin typeface="Calibri" pitchFamily="34" charset="0"/>
                          <a:ea typeface="Calibri"/>
                          <a:cs typeface="+mn-cs"/>
                        </a:rPr>
                        <a:t>Dammam</a:t>
                      </a:r>
                      <a:r>
                        <a:rPr lang="en-US" sz="1800" b="0" dirty="0">
                          <a:latin typeface="Calibri" pitchFamily="34" charset="0"/>
                          <a:ea typeface="Calibri"/>
                          <a:cs typeface="+mn-cs"/>
                        </a:rPr>
                        <a:t>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800" b="0">
                          <a:latin typeface="Calibri" pitchFamily="34" charset="0"/>
                          <a:ea typeface="Calibri"/>
                          <a:cs typeface="+mn-cs"/>
                        </a:rPr>
                        <a:t>College of Medicine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endParaRPr lang="en-US" sz="1800" b="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524855">
                <a:tc vMerge="1">
                  <a:txBody>
                    <a:bodyPr/>
                    <a:lstStyle/>
                    <a:p>
                      <a:pPr rtl="1"/>
                      <a:endParaRPr lang="ar-SA"/>
                    </a:p>
                  </a:txBody>
                  <a:tcPr/>
                </a:tc>
                <a:tc>
                  <a:txBody>
                    <a:bodyPr/>
                    <a:lstStyle/>
                    <a:p>
                      <a:pPr algn="l" rtl="0">
                        <a:lnSpc>
                          <a:spcPct val="115000"/>
                        </a:lnSpc>
                        <a:spcAft>
                          <a:spcPts val="1000"/>
                        </a:spcAft>
                      </a:pPr>
                      <a:r>
                        <a:rPr lang="en-US" sz="1800" b="0">
                          <a:latin typeface="Calibri" pitchFamily="34" charset="0"/>
                          <a:ea typeface="Calibri"/>
                          <a:cs typeface="+mn-cs"/>
                        </a:rPr>
                        <a:t>Pharmacy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r>
                        <a:rPr lang="en-US" sz="1800" b="0" dirty="0" smtClean="0">
                          <a:latin typeface="Calibri" pitchFamily="34" charset="0"/>
                          <a:cs typeface="+mn-cs"/>
                        </a:rPr>
                        <a:t>Many</a:t>
                      </a:r>
                      <a:r>
                        <a:rPr lang="en-US" sz="1800" b="0" baseline="0" dirty="0" smtClean="0">
                          <a:latin typeface="Calibri" pitchFamily="34" charset="0"/>
                          <a:cs typeface="+mn-cs"/>
                        </a:rPr>
                        <a:t> courses Faithfully College</a:t>
                      </a:r>
                      <a:endParaRPr lang="en-US" sz="1800" b="0" dirty="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602239">
                <a:tc vMerge="1">
                  <a:txBody>
                    <a:bodyPr/>
                    <a:lstStyle/>
                    <a:p>
                      <a:pPr rtl="1"/>
                      <a:endParaRPr lang="ar-SA"/>
                    </a:p>
                  </a:txBody>
                  <a:tcPr/>
                </a:tc>
                <a:tc>
                  <a:txBody>
                    <a:bodyPr/>
                    <a:lstStyle/>
                    <a:p>
                      <a:pPr algn="l" rtl="0">
                        <a:lnSpc>
                          <a:spcPct val="115000"/>
                        </a:lnSpc>
                        <a:spcAft>
                          <a:spcPts val="1000"/>
                        </a:spcAft>
                      </a:pPr>
                      <a:r>
                        <a:rPr lang="en-US" sz="1800" b="0" dirty="0">
                          <a:latin typeface="Calibri" pitchFamily="34" charset="0"/>
                          <a:ea typeface="Calibri"/>
                          <a:cs typeface="+mn-cs"/>
                        </a:rPr>
                        <a:t>Medical Laboratory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en-US" sz="1800" b="0" dirty="0">
                          <a:latin typeface="Calibri" pitchFamily="34" charset="0"/>
                          <a:ea typeface="Calibri"/>
                          <a:cs typeface="+mn-cs"/>
                        </a:rPr>
                        <a:t>X</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endParaRPr lang="en-US" sz="1800" b="0" dirty="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602239">
                <a:tc vMerge="1">
                  <a:txBody>
                    <a:bodyPr/>
                    <a:lstStyle/>
                    <a:p>
                      <a:pPr rtl="1"/>
                      <a:endParaRPr lang="ar-SA"/>
                    </a:p>
                  </a:txBody>
                  <a:tcPr/>
                </a:tc>
                <a:tc>
                  <a:txBody>
                    <a:bodyPr/>
                    <a:lstStyle/>
                    <a:p>
                      <a:pPr algn="l" rtl="0">
                        <a:lnSpc>
                          <a:spcPct val="115000"/>
                        </a:lnSpc>
                        <a:spcAft>
                          <a:spcPts val="1000"/>
                        </a:spcAft>
                      </a:pPr>
                      <a:r>
                        <a:rPr lang="en-US" sz="1800" b="0" dirty="0">
                          <a:latin typeface="Calibri" pitchFamily="34" charset="0"/>
                          <a:ea typeface="Calibri"/>
                          <a:cs typeface="+mn-cs"/>
                        </a:rPr>
                        <a:t>Respiratory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dirty="0">
                          <a:latin typeface="Calibri" pitchFamily="34" charset="0"/>
                          <a:ea typeface="Calibri"/>
                          <a:cs typeface="+mn-cs"/>
                        </a:rPr>
                        <a:t>√</a:t>
                      </a:r>
                      <a:endParaRPr lang="en-US" sz="1800" b="0" dirty="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en-US" dirty="0" smtClean="0">
                          <a:latin typeface="Calibri" pitchFamily="34" charset="0"/>
                          <a:cs typeface="Calibri" pitchFamily="34" charset="0"/>
                        </a:rPr>
                        <a:t>Professional Ethics in Respiratory Care</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1063682">
                <a:tc vMerge="1">
                  <a:txBody>
                    <a:bodyPr/>
                    <a:lstStyle/>
                    <a:p>
                      <a:pPr rtl="1"/>
                      <a:endParaRPr lang="ar-SA"/>
                    </a:p>
                  </a:txBody>
                  <a:tcPr/>
                </a:tc>
                <a:tc>
                  <a:txBody>
                    <a:bodyPr/>
                    <a:lstStyle/>
                    <a:p>
                      <a:pPr algn="l" rtl="0">
                        <a:lnSpc>
                          <a:spcPct val="115000"/>
                        </a:lnSpc>
                        <a:spcAft>
                          <a:spcPts val="1000"/>
                        </a:spcAft>
                      </a:pPr>
                      <a:r>
                        <a:rPr lang="en-US" sz="1800" b="0" dirty="0">
                          <a:latin typeface="Calibri" pitchFamily="34" charset="0"/>
                          <a:ea typeface="Calibri"/>
                          <a:cs typeface="+mn-cs"/>
                        </a:rPr>
                        <a:t>Health Information and Technology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600" b="0" dirty="0" smtClean="0">
                          <a:latin typeface="Calibri" pitchFamily="34" charset="0"/>
                          <a:ea typeface="Calibri"/>
                          <a:cs typeface="+mn-cs"/>
                        </a:rPr>
                        <a:t>Legal </a:t>
                      </a:r>
                      <a:r>
                        <a:rPr lang="en-US" sz="1600" b="0" dirty="0">
                          <a:latin typeface="Calibri" pitchFamily="34" charset="0"/>
                          <a:ea typeface="Calibri"/>
                          <a:cs typeface="+mn-cs"/>
                        </a:rPr>
                        <a:t>Aspects and Ethics Health Information MSCH414 (2 hrs) + Professional Code of Ethics MSCH 421 (1 hr)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15889">
                <a:tc vMerge="1">
                  <a:txBody>
                    <a:bodyPr/>
                    <a:lstStyle/>
                    <a:p>
                      <a:pPr rtl="1"/>
                      <a:endParaRPr lang="ar-SA"/>
                    </a:p>
                  </a:txBody>
                  <a:tcPr/>
                </a:tc>
                <a:tc>
                  <a:txBody>
                    <a:bodyPr/>
                    <a:lstStyle/>
                    <a:p>
                      <a:pPr algn="l" rtl="0">
                        <a:lnSpc>
                          <a:spcPct val="115000"/>
                        </a:lnSpc>
                        <a:spcAft>
                          <a:spcPts val="1000"/>
                        </a:spcAft>
                      </a:pPr>
                      <a:r>
                        <a:rPr lang="en-US" sz="1800" b="0" dirty="0" smtClean="0">
                          <a:latin typeface="Calibri" pitchFamily="34" charset="0"/>
                          <a:ea typeface="Calibri"/>
                          <a:cs typeface="+mn-cs"/>
                        </a:rPr>
                        <a:t>Physical Therapy </a:t>
                      </a:r>
                      <a:endParaRPr lang="en-US" sz="1800" b="0" dirty="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en-US" sz="1800" b="0" dirty="0" smtClean="0">
                          <a:latin typeface="Calibri" pitchFamily="34" charset="0"/>
                          <a:ea typeface="Calibri"/>
                          <a:cs typeface="+mn-cs"/>
                        </a:rPr>
                        <a:t>X</a:t>
                      </a:r>
                      <a:endParaRPr lang="en-US" sz="1800" b="0" dirty="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endParaRPr lang="en-US" sz="1800" b="0" dirty="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622520">
                <a:tc vMerge="1">
                  <a:txBody>
                    <a:bodyPr/>
                    <a:lstStyle/>
                    <a:p>
                      <a:pPr rtl="1"/>
                      <a:endParaRPr lang="ar-SA"/>
                    </a:p>
                  </a:txBody>
                  <a:tcPr/>
                </a:tc>
                <a:tc>
                  <a:txBody>
                    <a:bodyPr/>
                    <a:lstStyle/>
                    <a:p>
                      <a:pPr algn="l" rtl="0">
                        <a:lnSpc>
                          <a:spcPct val="115000"/>
                        </a:lnSpc>
                        <a:spcAft>
                          <a:spcPts val="1000"/>
                        </a:spcAft>
                      </a:pPr>
                      <a:r>
                        <a:rPr lang="en-US" sz="1800" b="0" dirty="0" smtClean="0">
                          <a:latin typeface="Calibri" pitchFamily="34" charset="0"/>
                          <a:ea typeface="Calibri"/>
                          <a:cs typeface="+mn-cs"/>
                        </a:rPr>
                        <a:t>Applied Science </a:t>
                      </a:r>
                      <a:r>
                        <a:rPr lang="en-US" sz="1800" b="0" dirty="0" err="1" smtClean="0">
                          <a:latin typeface="Calibri" pitchFamily="34" charset="0"/>
                          <a:ea typeface="Calibri"/>
                          <a:cs typeface="+mn-cs"/>
                        </a:rPr>
                        <a:t>Comm</a:t>
                      </a:r>
                      <a:r>
                        <a:rPr lang="en-US" sz="1800" b="0" dirty="0" smtClean="0">
                          <a:latin typeface="Calibri" pitchFamily="34" charset="0"/>
                          <a:ea typeface="Calibri"/>
                          <a:cs typeface="+mn-cs"/>
                        </a:rPr>
                        <a:t> Services</a:t>
                      </a:r>
                      <a:endParaRPr lang="en-US" sz="1800" b="0" dirty="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en-US" sz="1800" b="0" dirty="0" smtClean="0">
                          <a:latin typeface="Calibri" pitchFamily="34" charset="0"/>
                          <a:ea typeface="Calibri"/>
                          <a:cs typeface="+mn-cs"/>
                        </a:rPr>
                        <a:t>X</a:t>
                      </a:r>
                      <a:endParaRPr lang="en-US" sz="1800" b="0" dirty="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endParaRPr lang="en-US" sz="1800" b="0" dirty="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898881">
                <a:tc vMerge="1">
                  <a:txBody>
                    <a:bodyPr/>
                    <a:lstStyle/>
                    <a:p>
                      <a:pPr rtl="1"/>
                      <a:endParaRPr lang="ar-SA"/>
                    </a:p>
                  </a:txBody>
                  <a:tcPr/>
                </a:tc>
                <a:tc>
                  <a:txBody>
                    <a:bodyPr/>
                    <a:lstStyle/>
                    <a:p>
                      <a:pPr algn="l" rtl="0">
                        <a:lnSpc>
                          <a:spcPct val="115000"/>
                        </a:lnSpc>
                        <a:spcAft>
                          <a:spcPts val="1000"/>
                        </a:spcAft>
                      </a:pPr>
                      <a:r>
                        <a:rPr lang="en-US" sz="1800" b="0">
                          <a:latin typeface="Calibri" pitchFamily="34" charset="0"/>
                          <a:ea typeface="Calibri"/>
                          <a:cs typeface="+mn-cs"/>
                        </a:rPr>
                        <a:t>Western R Health Sciences Colleges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dirty="0">
                          <a:latin typeface="Calibri" pitchFamily="34" charset="0"/>
                          <a:ea typeface="Calibri"/>
                          <a:cs typeface="+mn-cs"/>
                        </a:rPr>
                        <a:t>√</a:t>
                      </a:r>
                      <a:endParaRPr lang="en-US" sz="1800" b="0" dirty="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800" b="0">
                          <a:latin typeface="Calibri" pitchFamily="34" charset="0"/>
                          <a:ea typeface="Calibri"/>
                          <a:cs typeface="+mn-cs"/>
                        </a:rPr>
                        <a:t>Professional Ethics + Specialized courses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602239">
                <a:tc rowSpan="7">
                  <a:txBody>
                    <a:bodyPr/>
                    <a:lstStyle/>
                    <a:p>
                      <a:pPr algn="l" rtl="0">
                        <a:lnSpc>
                          <a:spcPct val="115000"/>
                        </a:lnSpc>
                        <a:spcAft>
                          <a:spcPts val="1000"/>
                        </a:spcAft>
                      </a:pPr>
                      <a:r>
                        <a:rPr lang="en-US" sz="1800" b="0" dirty="0">
                          <a:latin typeface="Calibri" pitchFamily="34" charset="0"/>
                          <a:ea typeface="Calibri"/>
                          <a:cs typeface="+mn-cs"/>
                        </a:rPr>
                        <a:t>KSU, </a:t>
                      </a:r>
                      <a:r>
                        <a:rPr lang="en-US" sz="1800" b="0" dirty="0" err="1">
                          <a:latin typeface="Calibri" pitchFamily="34" charset="0"/>
                          <a:ea typeface="Calibri"/>
                          <a:cs typeface="+mn-cs"/>
                        </a:rPr>
                        <a:t>Riydh</a:t>
                      </a:r>
                      <a:r>
                        <a:rPr lang="en-US" sz="1800" b="0" dirty="0">
                          <a:latin typeface="Calibri" pitchFamily="34" charset="0"/>
                          <a:ea typeface="Calibri"/>
                          <a:cs typeface="+mn-cs"/>
                        </a:rPr>
                        <a:t>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800" b="0" dirty="0">
                          <a:latin typeface="Calibri" pitchFamily="34" charset="0"/>
                          <a:ea typeface="Calibri"/>
                          <a:cs typeface="+mn-cs"/>
                        </a:rPr>
                        <a:t>Medicine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800" b="0">
                          <a:latin typeface="Calibri" pitchFamily="34" charset="0"/>
                          <a:ea typeface="Calibri"/>
                          <a:cs typeface="+mn-cs"/>
                        </a:rPr>
                        <a:t>Islamic Values &amp; Medical Ethics (1 hrs)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15889">
                <a:tc vMerge="1">
                  <a:txBody>
                    <a:bodyPr/>
                    <a:lstStyle/>
                    <a:p>
                      <a:pPr rtl="1"/>
                      <a:endParaRPr lang="ar-SA"/>
                    </a:p>
                  </a:txBody>
                  <a:tcPr/>
                </a:tc>
                <a:tc>
                  <a:txBody>
                    <a:bodyPr/>
                    <a:lstStyle/>
                    <a:p>
                      <a:pPr algn="l" rtl="0">
                        <a:lnSpc>
                          <a:spcPct val="115000"/>
                        </a:lnSpc>
                        <a:spcAft>
                          <a:spcPts val="1000"/>
                        </a:spcAft>
                      </a:pPr>
                      <a:r>
                        <a:rPr lang="en-US" sz="1800" b="0">
                          <a:latin typeface="Calibri" pitchFamily="34" charset="0"/>
                          <a:ea typeface="Calibri"/>
                          <a:cs typeface="+mn-cs"/>
                        </a:rPr>
                        <a:t>Dentistry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X</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800" b="0">
                          <a:latin typeface="Calibri" pitchFamily="34" charset="0"/>
                          <a:ea typeface="Calibri"/>
                          <a:cs typeface="+mn-cs"/>
                        </a:rPr>
                        <a:t>Was, now no course</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98291">
                <a:tc vMerge="1">
                  <a:txBody>
                    <a:bodyPr/>
                    <a:lstStyle/>
                    <a:p>
                      <a:pPr rtl="1"/>
                      <a:endParaRPr lang="ar-SA"/>
                    </a:p>
                  </a:txBody>
                  <a:tcPr/>
                </a:tc>
                <a:tc>
                  <a:txBody>
                    <a:bodyPr/>
                    <a:lstStyle/>
                    <a:p>
                      <a:pPr algn="l" rtl="0">
                        <a:lnSpc>
                          <a:spcPct val="115000"/>
                        </a:lnSpc>
                        <a:spcAft>
                          <a:spcPts val="1000"/>
                        </a:spcAft>
                      </a:pPr>
                      <a:r>
                        <a:rPr lang="en-US" sz="1800" b="0">
                          <a:latin typeface="Calibri" pitchFamily="34" charset="0"/>
                          <a:ea typeface="Calibri"/>
                          <a:cs typeface="+mn-cs"/>
                        </a:rPr>
                        <a:t>Pharmacy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endParaRPr lang="en-US" sz="1800" b="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15889">
                <a:tc vMerge="1">
                  <a:txBody>
                    <a:bodyPr/>
                    <a:lstStyle/>
                    <a:p>
                      <a:pPr rtl="1"/>
                      <a:endParaRPr lang="ar-SA"/>
                    </a:p>
                  </a:txBody>
                  <a:tcPr/>
                </a:tc>
                <a:tc>
                  <a:txBody>
                    <a:bodyPr/>
                    <a:lstStyle/>
                    <a:p>
                      <a:pPr algn="l" rtl="0">
                        <a:lnSpc>
                          <a:spcPct val="115000"/>
                        </a:lnSpc>
                        <a:spcAft>
                          <a:spcPts val="1000"/>
                        </a:spcAft>
                      </a:pPr>
                      <a:r>
                        <a:rPr lang="en-US" sz="1800" b="0" dirty="0">
                          <a:latin typeface="Calibri" pitchFamily="34" charset="0"/>
                          <a:ea typeface="Calibri"/>
                          <a:cs typeface="+mn-cs"/>
                        </a:rPr>
                        <a:t>Nursing (</a:t>
                      </a:r>
                      <a:r>
                        <a:rPr lang="en-US" sz="1800" b="0" dirty="0" err="1">
                          <a:latin typeface="Calibri" pitchFamily="34" charset="0"/>
                          <a:ea typeface="Calibri"/>
                          <a:cs typeface="+mn-cs"/>
                        </a:rPr>
                        <a:t>BSc</a:t>
                      </a:r>
                      <a:r>
                        <a:rPr lang="en-US" sz="1800" b="0" dirty="0">
                          <a:latin typeface="Calibri" pitchFamily="34" charset="0"/>
                          <a:ea typeface="Calibri"/>
                          <a:cs typeface="+mn-cs"/>
                        </a:rPr>
                        <a:t>)</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X</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rtl="1"/>
                      <a:endParaRPr lang="ar-SA"/>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602239">
                <a:tc vMerge="1">
                  <a:txBody>
                    <a:bodyPr/>
                    <a:lstStyle/>
                    <a:p>
                      <a:pPr rtl="1"/>
                      <a:endParaRPr lang="ar-SA"/>
                    </a:p>
                  </a:txBody>
                  <a:tcPr/>
                </a:tc>
                <a:tc>
                  <a:txBody>
                    <a:bodyPr/>
                    <a:lstStyle/>
                    <a:p>
                      <a:pPr algn="l" rtl="0">
                        <a:lnSpc>
                          <a:spcPct val="115000"/>
                        </a:lnSpc>
                        <a:spcAft>
                          <a:spcPts val="1000"/>
                        </a:spcAft>
                      </a:pPr>
                      <a:r>
                        <a:rPr lang="en-US" sz="1800" b="0">
                          <a:latin typeface="Calibri" pitchFamily="34" charset="0"/>
                          <a:ea typeface="Calibri"/>
                          <a:cs typeface="+mn-cs"/>
                        </a:rPr>
                        <a:t>Applied M Sciences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dirty="0">
                          <a:latin typeface="Calibri" pitchFamily="34" charset="0"/>
                          <a:ea typeface="Calibri"/>
                          <a:cs typeface="+mn-cs"/>
                        </a:rPr>
                        <a:t>X</a:t>
                      </a:r>
                      <a:endParaRPr lang="en-US" sz="1800" b="0" dirty="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endParaRPr lang="en-US" sz="1800" b="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602239">
                <a:tc vMerge="1">
                  <a:txBody>
                    <a:bodyPr/>
                    <a:lstStyle/>
                    <a:p>
                      <a:pPr rtl="1"/>
                      <a:endParaRPr lang="ar-SA"/>
                    </a:p>
                  </a:txBody>
                  <a:tcPr/>
                </a:tc>
                <a:tc>
                  <a:txBody>
                    <a:bodyPr/>
                    <a:lstStyle/>
                    <a:p>
                      <a:pPr algn="l" rtl="0">
                        <a:lnSpc>
                          <a:spcPct val="115000"/>
                        </a:lnSpc>
                        <a:spcAft>
                          <a:spcPts val="1000"/>
                        </a:spcAft>
                      </a:pPr>
                      <a:r>
                        <a:rPr lang="en-US" sz="1800" b="0">
                          <a:latin typeface="Calibri" pitchFamily="34" charset="0"/>
                          <a:ea typeface="Calibri"/>
                          <a:cs typeface="+mn-cs"/>
                        </a:rPr>
                        <a:t>R Community College</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800" b="0" dirty="0">
                          <a:solidFill>
                            <a:srgbClr val="000000"/>
                          </a:solidFill>
                          <a:latin typeface="Calibri" pitchFamily="34" charset="0"/>
                          <a:ea typeface="Calibri"/>
                          <a:cs typeface="+mn-cs"/>
                        </a:rPr>
                        <a:t>Professional Ethics</a:t>
                      </a:r>
                      <a:r>
                        <a:rPr lang="en-US" sz="1800" b="0" dirty="0">
                          <a:latin typeface="Calibri" pitchFamily="34" charset="0"/>
                          <a:ea typeface="Calibri"/>
                          <a:cs typeface="+mn-cs"/>
                        </a:rPr>
                        <a:t> (2hrs)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602239">
                <a:tc vMerge="1">
                  <a:txBody>
                    <a:bodyPr/>
                    <a:lstStyle/>
                    <a:p>
                      <a:pPr rtl="1"/>
                      <a:endParaRPr lang="ar-SA"/>
                    </a:p>
                  </a:txBody>
                  <a:tcPr/>
                </a:tc>
                <a:tc>
                  <a:txBody>
                    <a:bodyPr/>
                    <a:lstStyle/>
                    <a:p>
                      <a:pPr algn="just" rtl="0">
                        <a:spcAft>
                          <a:spcPts val="0"/>
                        </a:spcAft>
                      </a:pPr>
                      <a:r>
                        <a:rPr lang="en-US" sz="1800" b="0" dirty="0">
                          <a:latin typeface="Calibri" pitchFamily="34" charset="0"/>
                          <a:ea typeface="Times New Roman"/>
                          <a:cs typeface="+mn-cs"/>
                        </a:rPr>
                        <a:t>R College of Health Sciences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dirty="0">
                          <a:latin typeface="Calibri" pitchFamily="34" charset="0"/>
                          <a:ea typeface="Calibri"/>
                          <a:cs typeface="+mn-cs"/>
                        </a:rPr>
                        <a:t>√</a:t>
                      </a:r>
                      <a:endParaRPr lang="en-US" sz="1800" b="0" dirty="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800" b="0" dirty="0">
                          <a:latin typeface="Calibri" pitchFamily="34" charset="0"/>
                          <a:ea typeface="Calibri"/>
                          <a:cs typeface="+mn-cs"/>
                        </a:rPr>
                        <a:t>Professional Ethics + Specialized courses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451109">
                <a:tc rowSpan="2">
                  <a:txBody>
                    <a:bodyPr/>
                    <a:lstStyle/>
                    <a:p>
                      <a:pPr algn="l" rtl="0">
                        <a:lnSpc>
                          <a:spcPct val="115000"/>
                        </a:lnSpc>
                        <a:spcAft>
                          <a:spcPts val="1000"/>
                        </a:spcAft>
                      </a:pPr>
                      <a:r>
                        <a:rPr lang="en-US" sz="1800" b="0">
                          <a:latin typeface="Calibri" pitchFamily="34" charset="0"/>
                          <a:ea typeface="Calibri"/>
                          <a:cs typeface="+mn-cs"/>
                        </a:rPr>
                        <a:t>KSU Health Sciences, NG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r>
                        <a:rPr lang="en-US" sz="1800" b="0" dirty="0" smtClean="0">
                          <a:latin typeface="Calibri" pitchFamily="34" charset="0"/>
                          <a:cs typeface="+mn-cs"/>
                        </a:rPr>
                        <a:t>Medicine</a:t>
                      </a:r>
                      <a:r>
                        <a:rPr lang="en-US" sz="1800" b="0" baseline="0" dirty="0" smtClean="0">
                          <a:latin typeface="Calibri" pitchFamily="34" charset="0"/>
                          <a:cs typeface="+mn-cs"/>
                        </a:rPr>
                        <a:t> </a:t>
                      </a:r>
                      <a:endParaRPr lang="en-US" sz="1800" b="0" dirty="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dirty="0" smtClean="0">
                          <a:latin typeface="Calibri" pitchFamily="34" charset="0"/>
                          <a:ea typeface="Calibri"/>
                          <a:cs typeface="+mn-cs"/>
                        </a:rPr>
                        <a:t>√</a:t>
                      </a:r>
                      <a:endParaRPr lang="en-US" sz="1800" b="0" dirty="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r>
                        <a:rPr lang="en-US" sz="1600" b="0" dirty="0" smtClean="0">
                          <a:latin typeface="Calibri" pitchFamily="34" charset="0"/>
                          <a:cs typeface="Calibri" pitchFamily="34" charset="0"/>
                        </a:rPr>
                        <a:t>Ethics &amp; Patient Safety ,</a:t>
                      </a:r>
                      <a:r>
                        <a:rPr lang="en-US" sz="1600" b="0" baseline="0" dirty="0" smtClean="0">
                          <a:latin typeface="Calibri" pitchFamily="34" charset="0"/>
                          <a:cs typeface="Calibri" pitchFamily="34" charset="0"/>
                        </a:rPr>
                        <a:t> plus</a:t>
                      </a:r>
                      <a:endParaRPr lang="en-US" sz="1600" b="0" dirty="0">
                        <a:latin typeface="Calibri" pitchFamily="34" charset="0"/>
                        <a:cs typeface="Calibri"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512903">
                <a:tc vMerge="1">
                  <a:txBody>
                    <a:bodyPr/>
                    <a:lstStyle/>
                    <a:p>
                      <a:pPr rtl="1"/>
                      <a:endParaRPr lang="ar-SA"/>
                    </a:p>
                  </a:txBody>
                  <a:tcPr/>
                </a:tc>
                <a:tc>
                  <a:txBody>
                    <a:bodyPr/>
                    <a:lstStyle/>
                    <a:p>
                      <a:pPr algn="l" rtl="0"/>
                      <a:r>
                        <a:rPr lang="en-US" sz="1800" b="0" dirty="0" smtClean="0">
                          <a:latin typeface="Calibri" pitchFamily="34" charset="0"/>
                          <a:cs typeface="+mn-cs"/>
                        </a:rPr>
                        <a:t>Nursing </a:t>
                      </a:r>
                      <a:endParaRPr lang="en-US" sz="1800" b="0" dirty="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dirty="0" smtClean="0">
                          <a:latin typeface="Calibri" pitchFamily="34" charset="0"/>
                          <a:ea typeface="Calibri"/>
                          <a:cs typeface="+mn-cs"/>
                        </a:rPr>
                        <a:t>√</a:t>
                      </a:r>
                      <a:endParaRPr lang="en-US" sz="1800" b="0" dirty="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just" rtl="0"/>
                      <a:r>
                        <a:rPr lang="en-US" sz="1600" kern="1200" baseline="0" dirty="0" smtClean="0">
                          <a:solidFill>
                            <a:schemeClr val="tx1"/>
                          </a:solidFill>
                          <a:latin typeface="Calibri" pitchFamily="34" charset="0"/>
                          <a:ea typeface="+mn-ea"/>
                          <a:cs typeface="Calibri" pitchFamily="34" charset="0"/>
                        </a:rPr>
                        <a:t>Islamic ethics and</a:t>
                      </a:r>
                    </a:p>
                    <a:p>
                      <a:pPr algn="just" rtl="0"/>
                      <a:r>
                        <a:rPr lang="en-US" sz="1600" kern="1200" baseline="0" dirty="0" smtClean="0">
                          <a:solidFill>
                            <a:schemeClr val="tx1"/>
                          </a:solidFill>
                          <a:latin typeface="Calibri" pitchFamily="34" charset="0"/>
                          <a:ea typeface="+mn-ea"/>
                          <a:cs typeface="Calibri" pitchFamily="34" charset="0"/>
                        </a:rPr>
                        <a:t>culture</a:t>
                      </a:r>
                      <a:r>
                        <a:rPr lang="en-US" sz="1800" kern="1200" baseline="0" dirty="0" smtClean="0">
                          <a:solidFill>
                            <a:schemeClr val="tx1"/>
                          </a:solidFill>
                          <a:latin typeface="+mn-lt"/>
                          <a:ea typeface="+mn-ea"/>
                          <a:cs typeface="+mn-cs"/>
                        </a:rPr>
                        <a:t>,</a:t>
                      </a:r>
                      <a:endParaRPr lang="en-US" sz="1800" b="0" dirty="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524855">
                <a:tc rowSpan="8">
                  <a:txBody>
                    <a:bodyPr/>
                    <a:lstStyle/>
                    <a:p>
                      <a:pPr algn="l" rtl="0">
                        <a:lnSpc>
                          <a:spcPct val="115000"/>
                        </a:lnSpc>
                        <a:spcAft>
                          <a:spcPts val="1000"/>
                        </a:spcAft>
                      </a:pPr>
                      <a:r>
                        <a:rPr lang="en-US" sz="1800" b="0" dirty="0">
                          <a:latin typeface="Calibri" pitchFamily="34" charset="0"/>
                          <a:ea typeface="Calibri"/>
                          <a:cs typeface="+mn-cs"/>
                        </a:rPr>
                        <a:t>KAU, Jeddah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800" b="0" dirty="0">
                          <a:latin typeface="Calibri" pitchFamily="34" charset="0"/>
                          <a:ea typeface="Calibri"/>
                          <a:cs typeface="+mn-cs"/>
                        </a:rPr>
                        <a:t>Medicine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spcAft>
                          <a:spcPts val="0"/>
                        </a:spcAft>
                      </a:pPr>
                      <a:r>
                        <a:rPr lang="en-US" sz="1800" b="0" dirty="0">
                          <a:solidFill>
                            <a:srgbClr val="000000"/>
                          </a:solidFill>
                          <a:latin typeface="Calibri" pitchFamily="34" charset="0"/>
                          <a:ea typeface="Calibri"/>
                          <a:cs typeface="+mn-cs"/>
                        </a:rPr>
                        <a:t>Islamic Studies (4)&amp; Medical Ethics (2hrs)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15889">
                <a:tc vMerge="1">
                  <a:txBody>
                    <a:bodyPr/>
                    <a:lstStyle/>
                    <a:p>
                      <a:pPr rtl="1"/>
                      <a:endParaRPr lang="ar-SA"/>
                    </a:p>
                  </a:txBody>
                  <a:tcPr/>
                </a:tc>
                <a:tc>
                  <a:txBody>
                    <a:bodyPr/>
                    <a:lstStyle/>
                    <a:p>
                      <a:pPr algn="l" rtl="0">
                        <a:lnSpc>
                          <a:spcPct val="115000"/>
                        </a:lnSpc>
                        <a:spcAft>
                          <a:spcPts val="1000"/>
                        </a:spcAft>
                      </a:pPr>
                      <a:r>
                        <a:rPr lang="en-US" sz="1800" b="0">
                          <a:latin typeface="Calibri" pitchFamily="34" charset="0"/>
                          <a:ea typeface="Calibri"/>
                          <a:cs typeface="+mn-cs"/>
                        </a:rPr>
                        <a:t>Dentistry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X</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endParaRPr lang="en-US" sz="1800" b="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15889">
                <a:tc vMerge="1">
                  <a:txBody>
                    <a:bodyPr/>
                    <a:lstStyle/>
                    <a:p>
                      <a:pPr rtl="1"/>
                      <a:endParaRPr lang="ar-SA"/>
                    </a:p>
                  </a:txBody>
                  <a:tcPr/>
                </a:tc>
                <a:tc>
                  <a:txBody>
                    <a:bodyPr/>
                    <a:lstStyle/>
                    <a:p>
                      <a:pPr algn="l" rtl="0">
                        <a:lnSpc>
                          <a:spcPct val="115000"/>
                        </a:lnSpc>
                        <a:spcAft>
                          <a:spcPts val="1000"/>
                        </a:spcAft>
                      </a:pPr>
                      <a:r>
                        <a:rPr lang="en-US" sz="1800" b="0">
                          <a:latin typeface="Calibri" pitchFamily="34" charset="0"/>
                          <a:ea typeface="Calibri"/>
                          <a:cs typeface="+mn-cs"/>
                        </a:rPr>
                        <a:t>Pharmacy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X</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endParaRPr lang="en-US" sz="1800" b="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602239">
                <a:tc vMerge="1">
                  <a:txBody>
                    <a:bodyPr/>
                    <a:lstStyle/>
                    <a:p>
                      <a:pPr rtl="1"/>
                      <a:endParaRPr lang="ar-SA"/>
                    </a:p>
                  </a:txBody>
                  <a:tcPr/>
                </a:tc>
                <a:tc>
                  <a:txBody>
                    <a:bodyPr/>
                    <a:lstStyle/>
                    <a:p>
                      <a:pPr algn="l" rtl="0">
                        <a:lnSpc>
                          <a:spcPct val="115000"/>
                        </a:lnSpc>
                        <a:spcAft>
                          <a:spcPts val="1000"/>
                        </a:spcAft>
                      </a:pPr>
                      <a:r>
                        <a:rPr lang="en-US" sz="1800" b="0">
                          <a:latin typeface="Calibri" pitchFamily="34" charset="0"/>
                          <a:ea typeface="Calibri"/>
                          <a:cs typeface="+mn-cs"/>
                        </a:rPr>
                        <a:t>AMS Radiology</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800" b="0">
                          <a:latin typeface="Calibri" pitchFamily="34" charset="0"/>
                          <a:ea typeface="Calibri"/>
                          <a:cs typeface="+mn-cs"/>
                        </a:rPr>
                        <a:t>Medical Ethics &amp; Patient Care</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602239">
                <a:tc vMerge="1">
                  <a:txBody>
                    <a:bodyPr/>
                    <a:lstStyle/>
                    <a:p>
                      <a:pPr rtl="1"/>
                      <a:endParaRPr lang="ar-SA"/>
                    </a:p>
                  </a:txBody>
                  <a:tcPr/>
                </a:tc>
                <a:tc>
                  <a:txBody>
                    <a:bodyPr/>
                    <a:lstStyle/>
                    <a:p>
                      <a:pPr algn="l" rtl="0">
                        <a:lnSpc>
                          <a:spcPct val="115000"/>
                        </a:lnSpc>
                        <a:spcAft>
                          <a:spcPts val="1000"/>
                        </a:spcAft>
                      </a:pPr>
                      <a:r>
                        <a:rPr lang="en-US" sz="1800" b="0" dirty="0">
                          <a:latin typeface="Calibri" pitchFamily="34" charset="0"/>
                          <a:ea typeface="Calibri"/>
                          <a:cs typeface="+mn-cs"/>
                        </a:rPr>
                        <a:t>A Medical Sciences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X</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endParaRPr lang="en-US" sz="1800" b="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15889">
                <a:tc vMerge="1">
                  <a:txBody>
                    <a:bodyPr/>
                    <a:lstStyle/>
                    <a:p>
                      <a:pPr rtl="1"/>
                      <a:endParaRPr lang="ar-SA"/>
                    </a:p>
                  </a:txBody>
                  <a:tcPr/>
                </a:tc>
                <a:tc>
                  <a:txBody>
                    <a:bodyPr/>
                    <a:lstStyle/>
                    <a:p>
                      <a:pPr algn="l" rtl="0">
                        <a:lnSpc>
                          <a:spcPct val="115000"/>
                        </a:lnSpc>
                        <a:spcAft>
                          <a:spcPts val="1000"/>
                        </a:spcAft>
                      </a:pPr>
                      <a:r>
                        <a:rPr lang="en-US" sz="1800" b="0">
                          <a:latin typeface="Calibri" pitchFamily="34" charset="0"/>
                          <a:ea typeface="Calibri"/>
                          <a:cs typeface="+mn-cs"/>
                        </a:rPr>
                        <a:t>Nursing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X</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endParaRPr lang="en-US" sz="1800" b="0">
                        <a:latin typeface="Calibri" pitchFamily="34" charset="0"/>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622520">
                <a:tc vMerge="1">
                  <a:txBody>
                    <a:bodyPr/>
                    <a:lstStyle/>
                    <a:p>
                      <a:pPr rtl="1"/>
                      <a:endParaRPr lang="ar-SA"/>
                    </a:p>
                  </a:txBody>
                  <a:tcPr/>
                </a:tc>
                <a:tc>
                  <a:txBody>
                    <a:bodyPr/>
                    <a:lstStyle/>
                    <a:p>
                      <a:pPr algn="l" rtl="0">
                        <a:lnSpc>
                          <a:spcPct val="115000"/>
                        </a:lnSpc>
                        <a:spcAft>
                          <a:spcPts val="1000"/>
                        </a:spcAft>
                      </a:pPr>
                      <a:r>
                        <a:rPr lang="en-US" sz="1800" b="0">
                          <a:latin typeface="Calibri" pitchFamily="34" charset="0"/>
                          <a:ea typeface="Calibri"/>
                          <a:cs typeface="+mn-cs"/>
                        </a:rPr>
                        <a:t>J Community College (HIT\PA)</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a:latin typeface="Calibri" pitchFamily="34" charset="0"/>
                          <a:ea typeface="Calibri"/>
                          <a:cs typeface="+mn-cs"/>
                        </a:rPr>
                        <a:t>√</a:t>
                      </a:r>
                      <a:endParaRPr lang="en-US" sz="1800" b="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800" b="0">
                          <a:latin typeface="Calibri" pitchFamily="34" charset="0"/>
                          <a:ea typeface="Calibri"/>
                          <a:cs typeface="+mn-cs"/>
                        </a:rPr>
                        <a:t>WORKS ETHICS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622520">
                <a:tc vMerge="1">
                  <a:txBody>
                    <a:bodyPr/>
                    <a:lstStyle/>
                    <a:p>
                      <a:pPr rtl="1"/>
                      <a:endParaRPr lang="ar-SA"/>
                    </a:p>
                  </a:txBody>
                  <a:tcPr/>
                </a:tc>
                <a:tc>
                  <a:txBody>
                    <a:bodyPr/>
                    <a:lstStyle/>
                    <a:p>
                      <a:pPr algn="l" rtl="0">
                        <a:lnSpc>
                          <a:spcPct val="115000"/>
                        </a:lnSpc>
                        <a:spcAft>
                          <a:spcPts val="1000"/>
                        </a:spcAft>
                      </a:pPr>
                      <a:r>
                        <a:rPr lang="en-US" sz="1800" b="0">
                          <a:latin typeface="Calibri" pitchFamily="34" charset="0"/>
                          <a:ea typeface="Calibri"/>
                          <a:cs typeface="+mn-cs"/>
                        </a:rPr>
                        <a:t>J College of Health Sciences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dirty="0">
                          <a:latin typeface="Calibri" pitchFamily="34" charset="0"/>
                          <a:ea typeface="Calibri"/>
                          <a:cs typeface="+mn-cs"/>
                        </a:rPr>
                        <a:t>√</a:t>
                      </a:r>
                      <a:endParaRPr lang="en-US" sz="1800" b="0" dirty="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800" b="0">
                          <a:latin typeface="Calibri" pitchFamily="34" charset="0"/>
                          <a:ea typeface="Calibri"/>
                          <a:cs typeface="+mn-cs"/>
                        </a:rPr>
                        <a:t> Professional Ethics + Specialized courses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1238385">
                <a:tc>
                  <a:txBody>
                    <a:bodyPr/>
                    <a:lstStyle/>
                    <a:p>
                      <a:pPr algn="l" rtl="0">
                        <a:lnSpc>
                          <a:spcPct val="115000"/>
                        </a:lnSpc>
                        <a:spcAft>
                          <a:spcPts val="1000"/>
                        </a:spcAft>
                      </a:pPr>
                      <a:r>
                        <a:rPr lang="en-US" sz="1800" b="0" dirty="0">
                          <a:latin typeface="Calibri" pitchFamily="34" charset="0"/>
                          <a:ea typeface="Calibri"/>
                          <a:cs typeface="+mn-cs"/>
                        </a:rPr>
                        <a:t>IMAM University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l" rtl="0">
                        <a:lnSpc>
                          <a:spcPct val="115000"/>
                        </a:lnSpc>
                        <a:spcAft>
                          <a:spcPts val="1000"/>
                        </a:spcAft>
                      </a:pPr>
                      <a:r>
                        <a:rPr lang="en-US" sz="1800" b="0" dirty="0">
                          <a:latin typeface="Calibri" pitchFamily="34" charset="0"/>
                          <a:ea typeface="Calibri"/>
                          <a:cs typeface="+mn-cs"/>
                        </a:rPr>
                        <a:t>Medicine</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1000"/>
                        </a:spcAft>
                      </a:pPr>
                      <a:r>
                        <a:rPr lang="ar-SA" sz="1800" b="0" dirty="0">
                          <a:latin typeface="Calibri" pitchFamily="34" charset="0"/>
                          <a:ea typeface="Calibri"/>
                          <a:cs typeface="+mn-cs"/>
                        </a:rPr>
                        <a:t>√</a:t>
                      </a:r>
                      <a:endParaRPr lang="en-US" sz="1800" b="0" dirty="0">
                        <a:latin typeface="Calibri" pitchFamily="34" charset="0"/>
                        <a:ea typeface="Calibri"/>
                        <a:cs typeface="+mn-cs"/>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rtl="0">
                        <a:lnSpc>
                          <a:spcPct val="115000"/>
                        </a:lnSpc>
                        <a:spcAft>
                          <a:spcPts val="0"/>
                        </a:spcAft>
                      </a:pPr>
                      <a:r>
                        <a:rPr lang="en-US" sz="1800" b="0" dirty="0">
                          <a:solidFill>
                            <a:srgbClr val="000000"/>
                          </a:solidFill>
                          <a:latin typeface="Calibri" pitchFamily="34" charset="0"/>
                          <a:ea typeface="Times New Roman"/>
                          <a:cs typeface="+mn-cs"/>
                        </a:rPr>
                        <a:t>IMAM </a:t>
                      </a:r>
                      <a:r>
                        <a:rPr lang="en-US" sz="1800" b="0" dirty="0" smtClean="0">
                          <a:solidFill>
                            <a:srgbClr val="000000"/>
                          </a:solidFill>
                          <a:latin typeface="Calibri" pitchFamily="34" charset="0"/>
                          <a:ea typeface="Times New Roman"/>
                          <a:cs typeface="+mn-cs"/>
                        </a:rPr>
                        <a:t>324</a:t>
                      </a:r>
                      <a:r>
                        <a:rPr lang="en-US" sz="1800" b="0" baseline="0" dirty="0">
                          <a:solidFill>
                            <a:srgbClr val="000000"/>
                          </a:solidFill>
                          <a:latin typeface="Calibri" pitchFamily="34" charset="0"/>
                          <a:ea typeface="Times New Roman"/>
                          <a:cs typeface="+mn-cs"/>
                        </a:rPr>
                        <a:t> </a:t>
                      </a:r>
                      <a:r>
                        <a:rPr lang="en-US" sz="1800" b="0" baseline="0" dirty="0" smtClean="0">
                          <a:solidFill>
                            <a:srgbClr val="000000"/>
                          </a:solidFill>
                          <a:latin typeface="Calibri" pitchFamily="34" charset="0"/>
                          <a:ea typeface="Times New Roman"/>
                          <a:cs typeface="+mn-cs"/>
                        </a:rPr>
                        <a:t>I</a:t>
                      </a:r>
                      <a:r>
                        <a:rPr lang="en-US" sz="1800" b="0" dirty="0" smtClean="0">
                          <a:latin typeface="Calibri" pitchFamily="34" charset="0"/>
                          <a:ea typeface="Calibri"/>
                          <a:cs typeface="+mn-cs"/>
                        </a:rPr>
                        <a:t>slamic </a:t>
                      </a:r>
                      <a:r>
                        <a:rPr lang="en-US" sz="1800" b="0" dirty="0">
                          <a:latin typeface="Calibri" pitchFamily="34" charset="0"/>
                          <a:ea typeface="Calibri"/>
                          <a:cs typeface="+mn-cs"/>
                        </a:rPr>
                        <a:t>Values &amp; Medical Ethics (1 hrs)</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646464"/>
      </a:lt2>
      <a:accent1>
        <a:srgbClr val="B50C00"/>
      </a:accent1>
      <a:accent2>
        <a:srgbClr val="052147"/>
      </a:accent2>
      <a:accent3>
        <a:srgbClr val="FFFFFF"/>
      </a:accent3>
      <a:accent4>
        <a:srgbClr val="000000"/>
      </a:accent4>
      <a:accent5>
        <a:srgbClr val="D7AAAA"/>
      </a:accent5>
      <a:accent6>
        <a:srgbClr val="041D3F"/>
      </a:accent6>
      <a:hlink>
        <a:srgbClr val="BD8C00"/>
      </a:hlink>
      <a:folHlink>
        <a:srgbClr val="3F4A13"/>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rgbClr val="CC0000"/>
          </a:solidFill>
          <a:prstDash val="solid"/>
          <a:round/>
          <a:headEnd type="none" w="med" len="med"/>
          <a:tailEnd type="none" w="med" len="med"/>
        </a:ln>
        <a:effectLst/>
      </a:spPr>
      <a:bodyPr vert="horz" wrap="square" lIns="438912" tIns="219456" rIns="438912" bIns="219456" numCol="1" anchor="t" anchorCtr="0" compatLnSpc="1">
        <a:prstTxWarp prst="textNoShape">
          <a:avLst/>
        </a:prstTxWarp>
      </a:bodyPr>
      <a:lstStyle>
        <a:defPPr marL="0" marR="0" indent="0" algn="l" defTabSz="4179888" rtl="0" eaLnBrk="1" fontAlgn="base" latinLnBrk="0" hangingPunct="1">
          <a:lnSpc>
            <a:spcPct val="100000"/>
          </a:lnSpc>
          <a:spcBef>
            <a:spcPct val="0"/>
          </a:spcBef>
          <a:spcAft>
            <a:spcPct val="0"/>
          </a:spcAft>
          <a:buClrTx/>
          <a:buSzTx/>
          <a:buFontTx/>
          <a:buNone/>
          <a:tabLst/>
          <a:defRPr kumimoji="0" lang="en-US" sz="82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12700" cap="flat" cmpd="sng" algn="ctr">
          <a:solidFill>
            <a:srgbClr val="CC0000"/>
          </a:solidFill>
          <a:prstDash val="solid"/>
          <a:round/>
          <a:headEnd type="none" w="med" len="med"/>
          <a:tailEnd type="none" w="med" len="med"/>
        </a:ln>
        <a:effectLst/>
      </a:spPr>
      <a:bodyPr vert="horz" wrap="square" lIns="438912" tIns="219456" rIns="438912" bIns="219456" numCol="1" anchor="t" anchorCtr="0" compatLnSpc="1">
        <a:prstTxWarp prst="textNoShape">
          <a:avLst/>
        </a:prstTxWarp>
      </a:bodyPr>
      <a:lstStyle>
        <a:defPPr marL="0" marR="0" indent="0" algn="l" defTabSz="4179888" rtl="0" eaLnBrk="1" fontAlgn="base" latinLnBrk="0" hangingPunct="1">
          <a:lnSpc>
            <a:spcPct val="100000"/>
          </a:lnSpc>
          <a:spcBef>
            <a:spcPct val="0"/>
          </a:spcBef>
          <a:spcAft>
            <a:spcPct val="0"/>
          </a:spcAft>
          <a:buClrTx/>
          <a:buSzTx/>
          <a:buFontTx/>
          <a:buNone/>
          <a:tabLst/>
          <a:defRPr kumimoji="0" lang="en-US" sz="82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333333"/>
        </a:lt2>
        <a:accent1>
          <a:srgbClr val="FF1100"/>
        </a:accent1>
        <a:accent2>
          <a:srgbClr val="333399"/>
        </a:accent2>
        <a:accent3>
          <a:srgbClr val="FFFFFF"/>
        </a:accent3>
        <a:accent4>
          <a:srgbClr val="000000"/>
        </a:accent4>
        <a:accent5>
          <a:srgbClr val="FFAAAA"/>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000000"/>
        </a:dk2>
        <a:lt2>
          <a:srgbClr val="333333"/>
        </a:lt2>
        <a:accent1>
          <a:srgbClr val="CC0000"/>
        </a:accent1>
        <a:accent2>
          <a:srgbClr val="333399"/>
        </a:accent2>
        <a:accent3>
          <a:srgbClr val="FFFFFF"/>
        </a:accent3>
        <a:accent4>
          <a:srgbClr val="000000"/>
        </a:accent4>
        <a:accent5>
          <a:srgbClr val="E2AAAA"/>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6">
        <a:dk1>
          <a:srgbClr val="000000"/>
        </a:dk1>
        <a:lt1>
          <a:srgbClr val="FFFFFF"/>
        </a:lt1>
        <a:dk2>
          <a:srgbClr val="000000"/>
        </a:dk2>
        <a:lt2>
          <a:srgbClr val="333333"/>
        </a:lt2>
        <a:accent1>
          <a:srgbClr val="B50C00"/>
        </a:accent1>
        <a:accent2>
          <a:srgbClr val="052147"/>
        </a:accent2>
        <a:accent3>
          <a:srgbClr val="FFFFFF"/>
        </a:accent3>
        <a:accent4>
          <a:srgbClr val="000000"/>
        </a:accent4>
        <a:accent5>
          <a:srgbClr val="D7AAAA"/>
        </a:accent5>
        <a:accent6>
          <a:srgbClr val="041D3F"/>
        </a:accent6>
        <a:hlink>
          <a:srgbClr val="BD8C00"/>
        </a:hlink>
        <a:folHlink>
          <a:srgbClr val="3F4A1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660EB9A3BA09F49A4294A076B7591DC" ma:contentTypeVersion="0" ma:contentTypeDescription="Create a new document." ma:contentTypeScope="" ma:versionID="74c859071fbb2caf9cd96a0d09e4cfc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23004C0-750B-4A31-826C-A66F91F6F019}">
  <ds:schemaRefs>
    <ds:schemaRef ds:uri="http://purl.org/dc/terms/"/>
    <ds:schemaRef ds:uri="http://schemas.openxmlformats.org/package/2006/metadata/core-properties"/>
    <ds:schemaRef ds:uri="http://schemas.microsoft.com/office/2006/documentManagement/types"/>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7A78D3B9-34FD-4E16-8F6B-C512FC544751}">
  <ds:schemaRefs>
    <ds:schemaRef ds:uri="http://schemas.microsoft.com/sharepoint/v3/contenttype/forms"/>
  </ds:schemaRefs>
</ds:datastoreItem>
</file>

<file path=customXml/itemProps3.xml><?xml version="1.0" encoding="utf-8"?>
<ds:datastoreItem xmlns:ds="http://schemas.openxmlformats.org/officeDocument/2006/customXml" ds:itemID="{1CBB141E-AE60-4B24-A36D-86437C8892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3768</TotalTime>
  <Words>773</Words>
  <Application>Microsoft Office PowerPoint</Application>
  <PresentationFormat>مخصص</PresentationFormat>
  <Paragraphs>208</Paragraphs>
  <Slides>1</Slides>
  <Notes>0</Notes>
  <HiddenSlides>0</HiddenSlides>
  <MMClips>0</MMClips>
  <ScaleCrop>false</ScaleCrop>
  <HeadingPairs>
    <vt:vector size="4" baseType="variant">
      <vt:variant>
        <vt:lpstr>نسق</vt:lpstr>
      </vt:variant>
      <vt:variant>
        <vt:i4>1</vt:i4>
      </vt:variant>
      <vt:variant>
        <vt:lpstr>عناوين الشرائح</vt:lpstr>
      </vt:variant>
      <vt:variant>
        <vt:i4>1</vt:i4>
      </vt:variant>
    </vt:vector>
  </HeadingPairs>
  <TitlesOfParts>
    <vt:vector size="2" baseType="lpstr">
      <vt:lpstr>Default Design</vt:lpstr>
      <vt:lpstr>THE PLACE &amp; SIGNIFICANCE OF ETHICS  IN SA HEALTH PROFESSIONAL’S EDUCATION AND PRACTICE     Johali SAHPER MOVING ETHICS TO ACHIEVE ZD PRACTICE 7th ICCEC NETHERLANDS MAY 2011     A Poster Presentation to the     By   Eisa Ali Johali  ejohali@ksu.edu.sa </vt:lpstr>
    </vt:vector>
  </TitlesOfParts>
  <Company>Presentation Diva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Lori Randel</dc:creator>
  <cp:lastModifiedBy>Eisa Johali</cp:lastModifiedBy>
  <cp:revision>220</cp:revision>
  <cp:lastPrinted>2005-08-11T16:16:04Z</cp:lastPrinted>
  <dcterms:created xsi:type="dcterms:W3CDTF">2005-04-19T19:05:52Z</dcterms:created>
  <dcterms:modified xsi:type="dcterms:W3CDTF">2019-01-09T23:51:05Z</dcterms:modified>
</cp:coreProperties>
</file>