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7"/>
  </p:notesMasterIdLst>
  <p:handoutMasterIdLst>
    <p:handoutMasterId r:id="rId78"/>
  </p:handoutMasterIdLst>
  <p:sldIdLst>
    <p:sldId id="258" r:id="rId2"/>
    <p:sldId id="294" r:id="rId3"/>
    <p:sldId id="307" r:id="rId4"/>
    <p:sldId id="316" r:id="rId5"/>
    <p:sldId id="383" r:id="rId6"/>
    <p:sldId id="308" r:id="rId7"/>
    <p:sldId id="324" r:id="rId8"/>
    <p:sldId id="303" r:id="rId9"/>
    <p:sldId id="377" r:id="rId10"/>
    <p:sldId id="305" r:id="rId11"/>
    <p:sldId id="358" r:id="rId12"/>
    <p:sldId id="360" r:id="rId13"/>
    <p:sldId id="363" r:id="rId14"/>
    <p:sldId id="315" r:id="rId15"/>
    <p:sldId id="295" r:id="rId16"/>
    <p:sldId id="327" r:id="rId17"/>
    <p:sldId id="374" r:id="rId18"/>
    <p:sldId id="375" r:id="rId19"/>
    <p:sldId id="326" r:id="rId20"/>
    <p:sldId id="298" r:id="rId21"/>
    <p:sldId id="332" r:id="rId22"/>
    <p:sldId id="364" r:id="rId23"/>
    <p:sldId id="297" r:id="rId24"/>
    <p:sldId id="335" r:id="rId25"/>
    <p:sldId id="337" r:id="rId26"/>
    <p:sldId id="340" r:id="rId27"/>
    <p:sldId id="376" r:id="rId28"/>
    <p:sldId id="299" r:id="rId29"/>
    <p:sldId id="333" r:id="rId30"/>
    <p:sldId id="321" r:id="rId31"/>
    <p:sldId id="328" r:id="rId32"/>
    <p:sldId id="296" r:id="rId33"/>
    <p:sldId id="259" r:id="rId34"/>
    <p:sldId id="260" r:id="rId35"/>
    <p:sldId id="261" r:id="rId36"/>
    <p:sldId id="286" r:id="rId37"/>
    <p:sldId id="265" r:id="rId38"/>
    <p:sldId id="267" r:id="rId39"/>
    <p:sldId id="273" r:id="rId40"/>
    <p:sldId id="291" r:id="rId41"/>
    <p:sldId id="331" r:id="rId42"/>
    <p:sldId id="287" r:id="rId43"/>
    <p:sldId id="288" r:id="rId44"/>
    <p:sldId id="279" r:id="rId45"/>
    <p:sldId id="289" r:id="rId46"/>
    <p:sldId id="378" r:id="rId47"/>
    <p:sldId id="310" r:id="rId48"/>
    <p:sldId id="325" r:id="rId49"/>
    <p:sldId id="313" r:id="rId50"/>
    <p:sldId id="368" r:id="rId51"/>
    <p:sldId id="373" r:id="rId52"/>
    <p:sldId id="311" r:id="rId53"/>
    <p:sldId id="352" r:id="rId54"/>
    <p:sldId id="353" r:id="rId55"/>
    <p:sldId id="350" r:id="rId56"/>
    <p:sldId id="354" r:id="rId57"/>
    <p:sldId id="382" r:id="rId58"/>
    <p:sldId id="356" r:id="rId59"/>
    <p:sldId id="371" r:id="rId60"/>
    <p:sldId id="379" r:id="rId61"/>
    <p:sldId id="343" r:id="rId62"/>
    <p:sldId id="349" r:id="rId63"/>
    <p:sldId id="301" r:id="rId64"/>
    <p:sldId id="348" r:id="rId65"/>
    <p:sldId id="346" r:id="rId66"/>
    <p:sldId id="359" r:id="rId67"/>
    <p:sldId id="380" r:id="rId68"/>
    <p:sldId id="342" r:id="rId69"/>
    <p:sldId id="306" r:id="rId70"/>
    <p:sldId id="381" r:id="rId71"/>
    <p:sldId id="317" r:id="rId72"/>
    <p:sldId id="319" r:id="rId73"/>
    <p:sldId id="365" r:id="rId74"/>
    <p:sldId id="372" r:id="rId75"/>
    <p:sldId id="366" r:id="rId76"/>
  </p:sldIdLst>
  <p:sldSz cx="9144000" cy="6858000" type="screen4x3"/>
  <p:notesSz cx="6889750" cy="960755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99"/>
    <a:srgbClr val="CC0000"/>
    <a:srgbClr val="FFFF00"/>
    <a:srgbClr val="FF0000"/>
    <a:srgbClr val="FFCC00"/>
    <a:srgbClr val="FF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26" autoAdjust="0"/>
    <p:restoredTop sz="92910" autoAdjust="0"/>
  </p:normalViewPr>
  <p:slideViewPr>
    <p:cSldViewPr>
      <p:cViewPr varScale="1">
        <p:scale>
          <a:sx n="64" d="100"/>
          <a:sy n="64" d="100"/>
        </p:scale>
        <p:origin x="822" y="60"/>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7514"/>
    </p:cViewPr>
  </p:sorterViewPr>
  <p:notesViewPr>
    <p:cSldViewPr>
      <p:cViewPr>
        <p:scale>
          <a:sx n="100" d="100"/>
          <a:sy n="100" d="100"/>
        </p:scale>
        <p:origin x="-1806" y="1128"/>
      </p:cViewPr>
      <p:guideLst>
        <p:guide orient="horz" pos="3025"/>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57237-5A0E-42E6-9213-1535D10F5471}"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SA"/>
        </a:p>
      </dgm:t>
    </dgm:pt>
    <dgm:pt modelId="{DBA6BFCF-08F3-4648-9811-C118DB86D080}">
      <dgm:prSet phldrT="[نص]" custT="1"/>
      <dgm:spPr/>
      <dgm:t>
        <a:bodyPr/>
        <a:lstStyle/>
        <a:p>
          <a:pPr algn="ctr" rtl="1"/>
          <a:r>
            <a:rPr lang="en-US" sz="2000" b="1" dirty="0"/>
            <a:t>Quality </a:t>
          </a:r>
        </a:p>
        <a:p>
          <a:pPr algn="ctr" rtl="1"/>
          <a:r>
            <a:rPr lang="en-US" sz="2000" b="1" dirty="0"/>
            <a:t>CFP</a:t>
          </a:r>
        </a:p>
      </dgm:t>
    </dgm:pt>
    <dgm:pt modelId="{F01219BA-10E3-479B-A486-84F678F1CEBB}" type="parTrans" cxnId="{7B62D479-A80F-4C49-AD27-5BA9F469E7B3}">
      <dgm:prSet/>
      <dgm:spPr/>
      <dgm:t>
        <a:bodyPr/>
        <a:lstStyle/>
        <a:p>
          <a:pPr rtl="1"/>
          <a:endParaRPr lang="ar-SA"/>
        </a:p>
      </dgm:t>
    </dgm:pt>
    <dgm:pt modelId="{4117922A-B8B6-46A7-94A1-2EAF8805CA46}" type="sibTrans" cxnId="{7B62D479-A80F-4C49-AD27-5BA9F469E7B3}">
      <dgm:prSet/>
      <dgm:spPr/>
      <dgm:t>
        <a:bodyPr/>
        <a:lstStyle/>
        <a:p>
          <a:pPr rtl="1"/>
          <a:endParaRPr lang="ar-SA"/>
        </a:p>
      </dgm:t>
    </dgm:pt>
    <dgm:pt modelId="{1F59C265-C69C-4832-8BA4-ED3E81AC0CF1}">
      <dgm:prSet phldrT="[نص]" custT="1"/>
      <dgm:spPr/>
      <dgm:t>
        <a:bodyPr/>
        <a:lstStyle/>
        <a:p>
          <a:pPr rtl="1"/>
          <a:r>
            <a:rPr lang="en-US" sz="1400" dirty="0"/>
            <a:t>Marriage . HE</a:t>
          </a:r>
          <a:r>
            <a:rPr lang="ar-SA" sz="1400" dirty="0"/>
            <a:t> </a:t>
          </a:r>
        </a:p>
      </dgm:t>
    </dgm:pt>
    <dgm:pt modelId="{75FB10D4-9D12-48D9-B922-EAF2A51C5900}" type="parTrans" cxnId="{BCBD2A8C-4D7C-4DBE-9EBB-A7B4BFB8BA53}">
      <dgm:prSet/>
      <dgm:spPr/>
      <dgm:t>
        <a:bodyPr/>
        <a:lstStyle/>
        <a:p>
          <a:pPr rtl="1"/>
          <a:endParaRPr lang="ar-SA"/>
        </a:p>
      </dgm:t>
    </dgm:pt>
    <dgm:pt modelId="{26BD549C-A5A1-4F13-8F7E-90180BC77AEF}" type="sibTrans" cxnId="{BCBD2A8C-4D7C-4DBE-9EBB-A7B4BFB8BA53}">
      <dgm:prSet/>
      <dgm:spPr/>
      <dgm:t>
        <a:bodyPr/>
        <a:lstStyle/>
        <a:p>
          <a:pPr rtl="1"/>
          <a:endParaRPr lang="ar-SA"/>
        </a:p>
      </dgm:t>
    </dgm:pt>
    <dgm:pt modelId="{5B252206-87B6-4734-B350-04578831C54F}">
      <dgm:prSet phldrT="[نص]" custT="1"/>
      <dgm:spPr/>
      <dgm:t>
        <a:bodyPr/>
        <a:lstStyle/>
        <a:p>
          <a:pPr rtl="0"/>
          <a:r>
            <a:rPr lang="en-US" sz="1400" dirty="0"/>
            <a:t>Pregnancy</a:t>
          </a:r>
          <a:r>
            <a:rPr lang="en-US" sz="1400" baseline="0" dirty="0"/>
            <a:t> HE </a:t>
          </a:r>
          <a:endParaRPr lang="ar-SA" sz="1400" dirty="0"/>
        </a:p>
      </dgm:t>
    </dgm:pt>
    <dgm:pt modelId="{151CB2C5-4A49-4902-B44F-D224D796CB13}" type="parTrans" cxnId="{DB9C9B3F-08B7-46D8-86FA-B7FF459633C6}">
      <dgm:prSet/>
      <dgm:spPr/>
      <dgm:t>
        <a:bodyPr/>
        <a:lstStyle/>
        <a:p>
          <a:pPr rtl="1"/>
          <a:endParaRPr lang="ar-SA"/>
        </a:p>
      </dgm:t>
    </dgm:pt>
    <dgm:pt modelId="{21BCE5A1-5846-4149-AD90-F733ABA297BE}" type="sibTrans" cxnId="{DB9C9B3F-08B7-46D8-86FA-B7FF459633C6}">
      <dgm:prSet/>
      <dgm:spPr/>
      <dgm:t>
        <a:bodyPr/>
        <a:lstStyle/>
        <a:p>
          <a:pPr rtl="1"/>
          <a:endParaRPr lang="ar-SA"/>
        </a:p>
      </dgm:t>
    </dgm:pt>
    <dgm:pt modelId="{F264E8A6-5039-4B7E-8853-FF5F00376958}">
      <dgm:prSet phldrT="[نص]" custT="1"/>
      <dgm:spPr/>
      <dgm:t>
        <a:bodyPr/>
        <a:lstStyle/>
        <a:p>
          <a:pPr rtl="1"/>
          <a:r>
            <a:rPr lang="en-US" sz="1400" dirty="0"/>
            <a:t>Generic HE</a:t>
          </a:r>
          <a:endParaRPr lang="ar-SA" sz="1400" dirty="0"/>
        </a:p>
      </dgm:t>
    </dgm:pt>
    <dgm:pt modelId="{48E1758F-2633-45DA-AC11-031C6AF386AC}" type="parTrans" cxnId="{7232DD43-29A4-4685-8ED3-FC7660DFAAF4}">
      <dgm:prSet/>
      <dgm:spPr/>
      <dgm:t>
        <a:bodyPr/>
        <a:lstStyle/>
        <a:p>
          <a:pPr rtl="1"/>
          <a:endParaRPr lang="ar-SA"/>
        </a:p>
      </dgm:t>
    </dgm:pt>
    <dgm:pt modelId="{C97DE823-C7DB-495E-B519-7F8A6008E8CC}" type="sibTrans" cxnId="{7232DD43-29A4-4685-8ED3-FC7660DFAAF4}">
      <dgm:prSet/>
      <dgm:spPr/>
      <dgm:t>
        <a:bodyPr/>
        <a:lstStyle/>
        <a:p>
          <a:pPr rtl="1"/>
          <a:endParaRPr lang="ar-SA"/>
        </a:p>
      </dgm:t>
    </dgm:pt>
    <dgm:pt modelId="{F241C83F-5B08-4960-ABF0-9ED45ACE1A37}">
      <dgm:prSet phldrT="[نص]"/>
      <dgm:spPr/>
      <dgm:t>
        <a:bodyPr/>
        <a:lstStyle/>
        <a:p>
          <a:pPr rtl="1"/>
          <a:r>
            <a:rPr lang="en-US" dirty="0"/>
            <a:t>Birth HE</a:t>
          </a:r>
          <a:endParaRPr lang="ar-SA" dirty="0"/>
        </a:p>
      </dgm:t>
    </dgm:pt>
    <dgm:pt modelId="{75A8EE2A-7D0E-4126-BD4D-8BA64B0F4C21}" type="parTrans" cxnId="{6B0DD1D3-EF41-44A4-A3B8-0B03D33120E3}">
      <dgm:prSet/>
      <dgm:spPr/>
      <dgm:t>
        <a:bodyPr/>
        <a:lstStyle/>
        <a:p>
          <a:pPr rtl="1"/>
          <a:endParaRPr lang="ar-SA"/>
        </a:p>
      </dgm:t>
    </dgm:pt>
    <dgm:pt modelId="{4C5C9B85-50A6-4F7D-AF30-4ACE6FB4FD06}" type="sibTrans" cxnId="{6B0DD1D3-EF41-44A4-A3B8-0B03D33120E3}">
      <dgm:prSet/>
      <dgm:spPr/>
      <dgm:t>
        <a:bodyPr/>
        <a:lstStyle/>
        <a:p>
          <a:pPr rtl="1"/>
          <a:endParaRPr lang="ar-SA"/>
        </a:p>
      </dgm:t>
    </dgm:pt>
    <dgm:pt modelId="{3604B4C9-81CD-41A8-B342-D5D2486EDB32}" type="pres">
      <dgm:prSet presAssocID="{AD157237-5A0E-42E6-9213-1535D10F5471}" presName="Name0" presStyleCnt="0">
        <dgm:presLayoutVars>
          <dgm:chMax val="1"/>
          <dgm:dir/>
          <dgm:animLvl val="ctr"/>
          <dgm:resizeHandles val="exact"/>
        </dgm:presLayoutVars>
      </dgm:prSet>
      <dgm:spPr/>
    </dgm:pt>
    <dgm:pt modelId="{D4B04551-8A4C-4990-BF4C-D0B89965F80F}" type="pres">
      <dgm:prSet presAssocID="{DBA6BFCF-08F3-4648-9811-C118DB86D080}" presName="centerShape" presStyleLbl="node0" presStyleIdx="0" presStyleCnt="1"/>
      <dgm:spPr/>
    </dgm:pt>
    <dgm:pt modelId="{0C75EA13-43B4-4734-A535-CDBC59B57E4A}" type="pres">
      <dgm:prSet presAssocID="{1F59C265-C69C-4832-8BA4-ED3E81AC0CF1}" presName="node" presStyleLbl="node1" presStyleIdx="0" presStyleCnt="4" custScaleX="114689">
        <dgm:presLayoutVars>
          <dgm:bulletEnabled val="1"/>
        </dgm:presLayoutVars>
      </dgm:prSet>
      <dgm:spPr/>
    </dgm:pt>
    <dgm:pt modelId="{E1681FA5-3C67-4C87-92F9-86CAA10FD772}" type="pres">
      <dgm:prSet presAssocID="{1F59C265-C69C-4832-8BA4-ED3E81AC0CF1}" presName="dummy" presStyleCnt="0"/>
      <dgm:spPr/>
    </dgm:pt>
    <dgm:pt modelId="{C01AA752-1226-41E2-8049-D95893EF5CBD}" type="pres">
      <dgm:prSet presAssocID="{26BD549C-A5A1-4F13-8F7E-90180BC77AEF}" presName="sibTrans" presStyleLbl="sibTrans2D1" presStyleIdx="0" presStyleCnt="4" custLinFactNeighborX="5021" custLinFactNeighborY="-3630"/>
      <dgm:spPr/>
    </dgm:pt>
    <dgm:pt modelId="{A0CF8455-D1AE-49D6-8348-705E4416D810}" type="pres">
      <dgm:prSet presAssocID="{5B252206-87B6-4734-B350-04578831C54F}" presName="node" presStyleLbl="node1" presStyleIdx="1" presStyleCnt="4">
        <dgm:presLayoutVars>
          <dgm:bulletEnabled val="1"/>
        </dgm:presLayoutVars>
      </dgm:prSet>
      <dgm:spPr/>
    </dgm:pt>
    <dgm:pt modelId="{A1D8DBBC-56AA-4155-8736-F4A8C1F1DDC3}" type="pres">
      <dgm:prSet presAssocID="{5B252206-87B6-4734-B350-04578831C54F}" presName="dummy" presStyleCnt="0"/>
      <dgm:spPr/>
    </dgm:pt>
    <dgm:pt modelId="{94BEAE79-731D-4482-B0E9-694020EC131A}" type="pres">
      <dgm:prSet presAssocID="{21BCE5A1-5846-4149-AD90-F733ABA297BE}" presName="sibTrans" presStyleLbl="sibTrans2D1" presStyleIdx="1" presStyleCnt="4" custLinFactNeighborX="3442" custLinFactNeighborY="1906"/>
      <dgm:spPr/>
    </dgm:pt>
    <dgm:pt modelId="{78D698F7-F4C1-4E37-AD7D-58DF95B46291}" type="pres">
      <dgm:prSet presAssocID="{F264E8A6-5039-4B7E-8853-FF5F00376958}" presName="node" presStyleLbl="node1" presStyleIdx="2" presStyleCnt="4">
        <dgm:presLayoutVars>
          <dgm:bulletEnabled val="1"/>
        </dgm:presLayoutVars>
      </dgm:prSet>
      <dgm:spPr/>
    </dgm:pt>
    <dgm:pt modelId="{D9A67138-E845-43C3-AA70-6CF92A43FDA8}" type="pres">
      <dgm:prSet presAssocID="{F264E8A6-5039-4B7E-8853-FF5F00376958}" presName="dummy" presStyleCnt="0"/>
      <dgm:spPr/>
    </dgm:pt>
    <dgm:pt modelId="{EA020DB9-42D0-4C84-885E-C477872B34ED}" type="pres">
      <dgm:prSet presAssocID="{C97DE823-C7DB-495E-B519-7F8A6008E8CC}" presName="sibTrans" presStyleLbl="sibTrans2D1" presStyleIdx="2" presStyleCnt="4"/>
      <dgm:spPr/>
    </dgm:pt>
    <dgm:pt modelId="{B645CCC7-B4F6-4370-B208-59496D334106}" type="pres">
      <dgm:prSet presAssocID="{F241C83F-5B08-4960-ABF0-9ED45ACE1A37}" presName="node" presStyleLbl="node1" presStyleIdx="3" presStyleCnt="4">
        <dgm:presLayoutVars>
          <dgm:bulletEnabled val="1"/>
        </dgm:presLayoutVars>
      </dgm:prSet>
      <dgm:spPr/>
    </dgm:pt>
    <dgm:pt modelId="{B64EDBE7-1034-4A75-BD74-611FAF8E2AF3}" type="pres">
      <dgm:prSet presAssocID="{F241C83F-5B08-4960-ABF0-9ED45ACE1A37}" presName="dummy" presStyleCnt="0"/>
      <dgm:spPr/>
    </dgm:pt>
    <dgm:pt modelId="{0DBDCF70-9D4E-4C82-989E-2D3D5194FB26}" type="pres">
      <dgm:prSet presAssocID="{4C5C9B85-50A6-4F7D-AF30-4ACE6FB4FD06}" presName="sibTrans" presStyleLbl="sibTrans2D1" presStyleIdx="3" presStyleCnt="4"/>
      <dgm:spPr/>
    </dgm:pt>
  </dgm:ptLst>
  <dgm:cxnLst>
    <dgm:cxn modelId="{B4B06039-A5F3-497E-BE50-FEA2D8D6278F}" type="presOf" srcId="{21BCE5A1-5846-4149-AD90-F733ABA297BE}" destId="{94BEAE79-731D-4482-B0E9-694020EC131A}" srcOrd="0" destOrd="0" presId="urn:microsoft.com/office/officeart/2005/8/layout/radial6"/>
    <dgm:cxn modelId="{DB9C9B3F-08B7-46D8-86FA-B7FF459633C6}" srcId="{DBA6BFCF-08F3-4648-9811-C118DB86D080}" destId="{5B252206-87B6-4734-B350-04578831C54F}" srcOrd="1" destOrd="0" parTransId="{151CB2C5-4A49-4902-B44F-D224D796CB13}" sibTransId="{21BCE5A1-5846-4149-AD90-F733ABA297BE}"/>
    <dgm:cxn modelId="{7232DD43-29A4-4685-8ED3-FC7660DFAAF4}" srcId="{DBA6BFCF-08F3-4648-9811-C118DB86D080}" destId="{F264E8A6-5039-4B7E-8853-FF5F00376958}" srcOrd="2" destOrd="0" parTransId="{48E1758F-2633-45DA-AC11-031C6AF386AC}" sibTransId="{C97DE823-C7DB-495E-B519-7F8A6008E8CC}"/>
    <dgm:cxn modelId="{383EB14F-9108-4810-B87C-C32175E57532}" type="presOf" srcId="{26BD549C-A5A1-4F13-8F7E-90180BC77AEF}" destId="{C01AA752-1226-41E2-8049-D95893EF5CBD}" srcOrd="0" destOrd="0" presId="urn:microsoft.com/office/officeart/2005/8/layout/radial6"/>
    <dgm:cxn modelId="{7B62D479-A80F-4C49-AD27-5BA9F469E7B3}" srcId="{AD157237-5A0E-42E6-9213-1535D10F5471}" destId="{DBA6BFCF-08F3-4648-9811-C118DB86D080}" srcOrd="0" destOrd="0" parTransId="{F01219BA-10E3-479B-A486-84F678F1CEBB}" sibTransId="{4117922A-B8B6-46A7-94A1-2EAF8805CA46}"/>
    <dgm:cxn modelId="{34E51D7C-8F96-4522-A161-C2A6722165E3}" type="presOf" srcId="{DBA6BFCF-08F3-4648-9811-C118DB86D080}" destId="{D4B04551-8A4C-4990-BF4C-D0B89965F80F}" srcOrd="0" destOrd="0" presId="urn:microsoft.com/office/officeart/2005/8/layout/radial6"/>
    <dgm:cxn modelId="{AB500388-D898-4A20-86F1-5CCA25C03E34}" type="presOf" srcId="{AD157237-5A0E-42E6-9213-1535D10F5471}" destId="{3604B4C9-81CD-41A8-B342-D5D2486EDB32}" srcOrd="0" destOrd="0" presId="urn:microsoft.com/office/officeart/2005/8/layout/radial6"/>
    <dgm:cxn modelId="{BCBD2A8C-4D7C-4DBE-9EBB-A7B4BFB8BA53}" srcId="{DBA6BFCF-08F3-4648-9811-C118DB86D080}" destId="{1F59C265-C69C-4832-8BA4-ED3E81AC0CF1}" srcOrd="0" destOrd="0" parTransId="{75FB10D4-9D12-48D9-B922-EAF2A51C5900}" sibTransId="{26BD549C-A5A1-4F13-8F7E-90180BC77AEF}"/>
    <dgm:cxn modelId="{E55F42A3-3B40-47B0-939D-27E5ECE69BF9}" type="presOf" srcId="{5B252206-87B6-4734-B350-04578831C54F}" destId="{A0CF8455-D1AE-49D6-8348-705E4416D810}" srcOrd="0" destOrd="0" presId="urn:microsoft.com/office/officeart/2005/8/layout/radial6"/>
    <dgm:cxn modelId="{3379DFCF-972C-4F23-8F3A-1BD1719D956C}" type="presOf" srcId="{F264E8A6-5039-4B7E-8853-FF5F00376958}" destId="{78D698F7-F4C1-4E37-AD7D-58DF95B46291}" srcOrd="0" destOrd="0" presId="urn:microsoft.com/office/officeart/2005/8/layout/radial6"/>
    <dgm:cxn modelId="{87F84DD3-A2C7-49CC-97AF-83F974EDA781}" type="presOf" srcId="{C97DE823-C7DB-495E-B519-7F8A6008E8CC}" destId="{EA020DB9-42D0-4C84-885E-C477872B34ED}" srcOrd="0" destOrd="0" presId="urn:microsoft.com/office/officeart/2005/8/layout/radial6"/>
    <dgm:cxn modelId="{6B0DD1D3-EF41-44A4-A3B8-0B03D33120E3}" srcId="{DBA6BFCF-08F3-4648-9811-C118DB86D080}" destId="{F241C83F-5B08-4960-ABF0-9ED45ACE1A37}" srcOrd="3" destOrd="0" parTransId="{75A8EE2A-7D0E-4126-BD4D-8BA64B0F4C21}" sibTransId="{4C5C9B85-50A6-4F7D-AF30-4ACE6FB4FD06}"/>
    <dgm:cxn modelId="{42E96BD7-302F-4A7D-B38D-252BB88DF9EB}" type="presOf" srcId="{1F59C265-C69C-4832-8BA4-ED3E81AC0CF1}" destId="{0C75EA13-43B4-4734-A535-CDBC59B57E4A}" srcOrd="0" destOrd="0" presId="urn:microsoft.com/office/officeart/2005/8/layout/radial6"/>
    <dgm:cxn modelId="{272C5CE4-9198-41A9-A82E-25411D4EAC6A}" type="presOf" srcId="{4C5C9B85-50A6-4F7D-AF30-4ACE6FB4FD06}" destId="{0DBDCF70-9D4E-4C82-989E-2D3D5194FB26}" srcOrd="0" destOrd="0" presId="urn:microsoft.com/office/officeart/2005/8/layout/radial6"/>
    <dgm:cxn modelId="{5C07BEFB-F110-4D19-8EAD-223E11BFA75F}" type="presOf" srcId="{F241C83F-5B08-4960-ABF0-9ED45ACE1A37}" destId="{B645CCC7-B4F6-4370-B208-59496D334106}" srcOrd="0" destOrd="0" presId="urn:microsoft.com/office/officeart/2005/8/layout/radial6"/>
    <dgm:cxn modelId="{1AB8174C-243F-404E-8B51-D93176641AAA}" type="presParOf" srcId="{3604B4C9-81CD-41A8-B342-D5D2486EDB32}" destId="{D4B04551-8A4C-4990-BF4C-D0B89965F80F}" srcOrd="0" destOrd="0" presId="urn:microsoft.com/office/officeart/2005/8/layout/radial6"/>
    <dgm:cxn modelId="{16B75A7C-B80D-4AE9-AB34-D930CA6CDF11}" type="presParOf" srcId="{3604B4C9-81CD-41A8-B342-D5D2486EDB32}" destId="{0C75EA13-43B4-4734-A535-CDBC59B57E4A}" srcOrd="1" destOrd="0" presId="urn:microsoft.com/office/officeart/2005/8/layout/radial6"/>
    <dgm:cxn modelId="{12CB6211-CCEF-4CEC-BA89-090D4550EB8D}" type="presParOf" srcId="{3604B4C9-81CD-41A8-B342-D5D2486EDB32}" destId="{E1681FA5-3C67-4C87-92F9-86CAA10FD772}" srcOrd="2" destOrd="0" presId="urn:microsoft.com/office/officeart/2005/8/layout/radial6"/>
    <dgm:cxn modelId="{D2DB6EF1-2B77-465F-B4FE-4D3D6AD32438}" type="presParOf" srcId="{3604B4C9-81CD-41A8-B342-D5D2486EDB32}" destId="{C01AA752-1226-41E2-8049-D95893EF5CBD}" srcOrd="3" destOrd="0" presId="urn:microsoft.com/office/officeart/2005/8/layout/radial6"/>
    <dgm:cxn modelId="{84698BE5-3C8B-4EAD-953A-D620FAB3BB86}" type="presParOf" srcId="{3604B4C9-81CD-41A8-B342-D5D2486EDB32}" destId="{A0CF8455-D1AE-49D6-8348-705E4416D810}" srcOrd="4" destOrd="0" presId="urn:microsoft.com/office/officeart/2005/8/layout/radial6"/>
    <dgm:cxn modelId="{D6DF43D0-09E6-4811-AD93-EAA7FA96F12F}" type="presParOf" srcId="{3604B4C9-81CD-41A8-B342-D5D2486EDB32}" destId="{A1D8DBBC-56AA-4155-8736-F4A8C1F1DDC3}" srcOrd="5" destOrd="0" presId="urn:microsoft.com/office/officeart/2005/8/layout/radial6"/>
    <dgm:cxn modelId="{CFC8240E-002C-40DD-9262-581F23498591}" type="presParOf" srcId="{3604B4C9-81CD-41A8-B342-D5D2486EDB32}" destId="{94BEAE79-731D-4482-B0E9-694020EC131A}" srcOrd="6" destOrd="0" presId="urn:microsoft.com/office/officeart/2005/8/layout/radial6"/>
    <dgm:cxn modelId="{57A4D345-DDF9-4019-9602-7819A09B2D3B}" type="presParOf" srcId="{3604B4C9-81CD-41A8-B342-D5D2486EDB32}" destId="{78D698F7-F4C1-4E37-AD7D-58DF95B46291}" srcOrd="7" destOrd="0" presId="urn:microsoft.com/office/officeart/2005/8/layout/radial6"/>
    <dgm:cxn modelId="{CFEA0BBD-5E1E-44F2-A2D3-1CAD53A8238E}" type="presParOf" srcId="{3604B4C9-81CD-41A8-B342-D5D2486EDB32}" destId="{D9A67138-E845-43C3-AA70-6CF92A43FDA8}" srcOrd="8" destOrd="0" presId="urn:microsoft.com/office/officeart/2005/8/layout/radial6"/>
    <dgm:cxn modelId="{82DE64C4-4663-4FE8-89C3-445E1DCA1F2A}" type="presParOf" srcId="{3604B4C9-81CD-41A8-B342-D5D2486EDB32}" destId="{EA020DB9-42D0-4C84-885E-C477872B34ED}" srcOrd="9" destOrd="0" presId="urn:microsoft.com/office/officeart/2005/8/layout/radial6"/>
    <dgm:cxn modelId="{D7FEF49E-5A52-4F28-9491-D50CBA2A0ED5}" type="presParOf" srcId="{3604B4C9-81CD-41A8-B342-D5D2486EDB32}" destId="{B645CCC7-B4F6-4370-B208-59496D334106}" srcOrd="10" destOrd="0" presId="urn:microsoft.com/office/officeart/2005/8/layout/radial6"/>
    <dgm:cxn modelId="{B4504FF6-1839-46EC-808E-80BBD17572EF}" type="presParOf" srcId="{3604B4C9-81CD-41A8-B342-D5D2486EDB32}" destId="{B64EDBE7-1034-4A75-BD74-611FAF8E2AF3}" srcOrd="11" destOrd="0" presId="urn:microsoft.com/office/officeart/2005/8/layout/radial6"/>
    <dgm:cxn modelId="{8669F95C-5BBB-4DF5-9EBB-90A5B2CD29FD}" type="presParOf" srcId="{3604B4C9-81CD-41A8-B342-D5D2486EDB32}" destId="{0DBDCF70-9D4E-4C82-989E-2D3D5194FB2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CF70-9D4E-4C82-989E-2D3D5194FB26}">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20DB9-42D0-4C84-885E-C477872B34ED}">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BEAE79-731D-4482-B0E9-694020EC131A}">
      <dsp:nvSpPr>
        <dsp:cNvPr id="0" name=""/>
        <dsp:cNvSpPr/>
      </dsp:nvSpPr>
      <dsp:spPr>
        <a:xfrm>
          <a:off x="1592862" y="528856"/>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1AA752-1226-41E2-8049-D95893EF5CBD}">
      <dsp:nvSpPr>
        <dsp:cNvPr id="0" name=""/>
        <dsp:cNvSpPr/>
      </dsp:nvSpPr>
      <dsp:spPr>
        <a:xfrm>
          <a:off x="1642213" y="355832"/>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B04551-8A4C-4990-BF4C-D0B89965F80F}">
      <dsp:nvSpPr>
        <dsp:cNvPr id="0" name=""/>
        <dsp:cNvSpPr/>
      </dsp:nvSpPr>
      <dsp:spPr>
        <a:xfrm>
          <a:off x="2328416" y="1312416"/>
          <a:ext cx="1439167" cy="1439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en-US" sz="2000" b="1" kern="1200" dirty="0"/>
            <a:t>Quality </a:t>
          </a:r>
        </a:p>
        <a:p>
          <a:pPr marL="0" lvl="0" indent="0" algn="ctr" defTabSz="889000" rtl="1">
            <a:lnSpc>
              <a:spcPct val="90000"/>
            </a:lnSpc>
            <a:spcBef>
              <a:spcPct val="0"/>
            </a:spcBef>
            <a:spcAft>
              <a:spcPct val="35000"/>
            </a:spcAft>
            <a:buNone/>
          </a:pPr>
          <a:r>
            <a:rPr lang="en-US" sz="2000" b="1" kern="1200" dirty="0"/>
            <a:t>CFP</a:t>
          </a:r>
        </a:p>
      </dsp:txBody>
      <dsp:txXfrm>
        <a:off x="2539177" y="1523177"/>
        <a:ext cx="1017645" cy="1017645"/>
      </dsp:txXfrm>
    </dsp:sp>
    <dsp:sp modelId="{0C75EA13-43B4-4734-A535-CDBC59B57E4A}">
      <dsp:nvSpPr>
        <dsp:cNvPr id="0" name=""/>
        <dsp:cNvSpPr/>
      </dsp:nvSpPr>
      <dsp:spPr>
        <a:xfrm>
          <a:off x="2470301" y="1843"/>
          <a:ext cx="115539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en-US" sz="1400" kern="1200" dirty="0"/>
            <a:t>Marriage . HE</a:t>
          </a:r>
          <a:r>
            <a:rPr lang="ar-SA" sz="1400" kern="1200" dirty="0"/>
            <a:t> </a:t>
          </a:r>
        </a:p>
      </dsp:txBody>
      <dsp:txXfrm>
        <a:off x="2639505" y="149376"/>
        <a:ext cx="816989" cy="712351"/>
      </dsp:txXfrm>
    </dsp:sp>
    <dsp:sp modelId="{A0CF8455-D1AE-49D6-8348-705E4416D810}">
      <dsp:nvSpPr>
        <dsp:cNvPr id="0" name=""/>
        <dsp:cNvSpPr/>
      </dsp:nvSpPr>
      <dsp:spPr>
        <a:xfrm>
          <a:off x="4070738"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Pregnancy</a:t>
          </a:r>
          <a:r>
            <a:rPr lang="en-US" sz="1400" kern="1200" baseline="0" dirty="0"/>
            <a:t> HE </a:t>
          </a:r>
          <a:endParaRPr lang="ar-SA" sz="1400" kern="1200" dirty="0"/>
        </a:p>
      </dsp:txBody>
      <dsp:txXfrm>
        <a:off x="4218271" y="1675824"/>
        <a:ext cx="712351" cy="712351"/>
      </dsp:txXfrm>
    </dsp:sp>
    <dsp:sp modelId="{78D698F7-F4C1-4E37-AD7D-58DF95B46291}">
      <dsp:nvSpPr>
        <dsp:cNvPr id="0" name=""/>
        <dsp:cNvSpPr/>
      </dsp:nvSpPr>
      <dsp:spPr>
        <a:xfrm>
          <a:off x="2544291" y="3054738"/>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en-US" sz="1400" kern="1200" dirty="0"/>
            <a:t>Generic HE</a:t>
          </a:r>
          <a:endParaRPr lang="ar-SA" sz="1400" kern="1200" dirty="0"/>
        </a:p>
      </dsp:txBody>
      <dsp:txXfrm>
        <a:off x="2691824" y="3202271"/>
        <a:ext cx="712351" cy="712351"/>
      </dsp:txXfrm>
    </dsp:sp>
    <dsp:sp modelId="{B645CCC7-B4F6-4370-B208-59496D334106}">
      <dsp:nvSpPr>
        <dsp:cNvPr id="0" name=""/>
        <dsp:cNvSpPr/>
      </dsp:nvSpPr>
      <dsp:spPr>
        <a:xfrm>
          <a:off x="1017843"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en-US" sz="2400" kern="1200" dirty="0"/>
            <a:t>Birth HE</a:t>
          </a:r>
          <a:endParaRPr lang="ar-SA" sz="2400" kern="1200" dirty="0"/>
        </a:p>
      </dsp:txBody>
      <dsp:txXfrm>
        <a:off x="1165376" y="1675824"/>
        <a:ext cx="712351" cy="7123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85558" cy="477476"/>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19811" name="Rectangle 3"/>
          <p:cNvSpPr>
            <a:spLocks noGrp="1" noChangeArrowheads="1"/>
          </p:cNvSpPr>
          <p:nvPr>
            <p:ph type="dt" sz="quarter" idx="1"/>
          </p:nvPr>
        </p:nvSpPr>
        <p:spPr bwMode="auto">
          <a:xfrm>
            <a:off x="3904192" y="0"/>
            <a:ext cx="2985558" cy="477476"/>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19812" name="Rectangle 4"/>
          <p:cNvSpPr>
            <a:spLocks noGrp="1" noChangeArrowheads="1"/>
          </p:cNvSpPr>
          <p:nvPr>
            <p:ph type="ftr" sz="quarter" idx="2"/>
          </p:nvPr>
        </p:nvSpPr>
        <p:spPr bwMode="auto">
          <a:xfrm>
            <a:off x="0" y="9151626"/>
            <a:ext cx="2985558" cy="477476"/>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19813" name="Rectangle 5"/>
          <p:cNvSpPr>
            <a:spLocks noGrp="1" noChangeArrowheads="1"/>
          </p:cNvSpPr>
          <p:nvPr>
            <p:ph type="sldNum" sz="quarter" idx="3"/>
          </p:nvPr>
        </p:nvSpPr>
        <p:spPr bwMode="auto">
          <a:xfrm>
            <a:off x="3904192" y="9151626"/>
            <a:ext cx="2985558" cy="477476"/>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7415A0B7-A6F5-479B-A204-F861ED47A6B0}" type="slidenum">
              <a:rPr lang="en-US"/>
              <a:pPr/>
              <a:t>‹#›</a:t>
            </a:fld>
            <a:endParaRPr lang="en-US"/>
          </a:p>
        </p:txBody>
      </p:sp>
    </p:spTree>
    <p:extLst>
      <p:ext uri="{BB962C8B-B14F-4D97-AF65-F5344CB8AC3E}">
        <p14:creationId xmlns:p14="http://schemas.microsoft.com/office/powerpoint/2010/main" val="2824967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5558" cy="480792"/>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904192" y="0"/>
            <a:ext cx="2985558" cy="480792"/>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044575" y="720725"/>
            <a:ext cx="4802188" cy="36036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8634" y="4564208"/>
            <a:ext cx="5052483" cy="432215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9126759"/>
            <a:ext cx="2985558" cy="480792"/>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904192" y="9126759"/>
            <a:ext cx="2985558" cy="480792"/>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E8579D15-10C4-4E66-99FC-B5D71FDA98B7}" type="slidenum">
              <a:rPr lang="en-US"/>
              <a:pPr/>
              <a:t>‹#›</a:t>
            </a:fld>
            <a:endParaRPr lang="en-US"/>
          </a:p>
        </p:txBody>
      </p:sp>
    </p:spTree>
    <p:extLst>
      <p:ext uri="{BB962C8B-B14F-4D97-AF65-F5344CB8AC3E}">
        <p14:creationId xmlns:p14="http://schemas.microsoft.com/office/powerpoint/2010/main" val="1876714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0457C-8EB6-4330-9A63-CF72DD5E8550}" type="slidenum">
              <a:rPr lang="en-US"/>
              <a:pPr/>
              <a:t>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sz="1400" b="1" dirty="0"/>
          </a:p>
          <a:p>
            <a:r>
              <a:rPr lang="ar-SA" sz="1400" b="1"/>
              <a:t>نقل </a:t>
            </a:r>
            <a:endParaRPr lang="en-US" sz="1400" b="1"/>
          </a:p>
          <a:p>
            <a:r>
              <a:rPr lang="en-US" sz="1400" b="1" dirty="0"/>
              <a:t>The Reproductive and Child Health </a:t>
            </a:r>
            <a:r>
              <a:rPr lang="en-US" sz="1400" b="1" dirty="0" err="1"/>
              <a:t>Programme</a:t>
            </a:r>
            <a:r>
              <a:rPr lang="en-US" sz="1400" b="1" dirty="0"/>
              <a:t> is oriented to meet the health needs of women and children completely.  With regard to family planning, the approach emphasizes the </a:t>
            </a:r>
          </a:p>
          <a:p>
            <a:pPr>
              <a:buFontTx/>
              <a:buChar char="-"/>
            </a:pPr>
            <a:r>
              <a:rPr lang="en-US" sz="1400" b="1" dirty="0"/>
              <a:t> target-free promotion of contraceptive use among eligible couples; </a:t>
            </a:r>
          </a:p>
          <a:p>
            <a:pPr>
              <a:buFontTx/>
              <a:buChar char="-"/>
            </a:pPr>
            <a:r>
              <a:rPr lang="en-US" sz="1400" b="1" dirty="0"/>
              <a:t> the provision to couples of a choice of contraception; and </a:t>
            </a:r>
          </a:p>
          <a:p>
            <a:pPr>
              <a:buFontTx/>
              <a:buChar char="-"/>
            </a:pPr>
            <a:r>
              <a:rPr lang="en-US" sz="1400" b="1" dirty="0"/>
              <a:t> the assurance of high-quality care.</a:t>
            </a:r>
          </a:p>
          <a:p>
            <a:r>
              <a:rPr lang="en-US" sz="1400" b="1" dirty="0"/>
              <a:t>An important component of the </a:t>
            </a:r>
            <a:r>
              <a:rPr lang="en-US" sz="1400" b="1" dirty="0" err="1"/>
              <a:t>programme</a:t>
            </a:r>
            <a:r>
              <a:rPr lang="en-US" sz="1400" b="1" dirty="0"/>
              <a:t> is the encouragement of adequate spacing of births, with at least three years between births…….. </a:t>
            </a:r>
          </a:p>
          <a:p>
            <a:endParaRPr lang="en-US" sz="1400" b="1" dirty="0"/>
          </a:p>
          <a:p>
            <a:endParaRPr 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Draw  all 8 Objectives in one smart figure-Self Model   FOR YOU</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27</a:t>
            </a:fld>
            <a:endParaRPr lang="en-US"/>
          </a:p>
        </p:txBody>
      </p:sp>
    </p:spTree>
    <p:extLst>
      <p:ext uri="{BB962C8B-B14F-4D97-AF65-F5344CB8AC3E}">
        <p14:creationId xmlns:p14="http://schemas.microsoft.com/office/powerpoint/2010/main" val="675700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Comply With FP = LOVE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28</a:t>
            </a:fld>
            <a:endParaRPr lang="en-US"/>
          </a:p>
        </p:txBody>
      </p:sp>
    </p:spTree>
    <p:extLst>
      <p:ext uri="{BB962C8B-B14F-4D97-AF65-F5344CB8AC3E}">
        <p14:creationId xmlns:p14="http://schemas.microsoft.com/office/powerpoint/2010/main" val="377600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Feeding infants support two years pregnancy</a:t>
            </a:r>
            <a:r>
              <a:rPr lang="en-US" baseline="0" dirty="0"/>
              <a:t> </a:t>
            </a:r>
            <a:r>
              <a:rPr lang="en-US" dirty="0"/>
              <a:t>spacing time Islam rejected family preventing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30</a:t>
            </a:fld>
            <a:endParaRPr lang="en-US"/>
          </a:p>
        </p:txBody>
      </p:sp>
    </p:spTree>
    <p:extLst>
      <p:ext uri="{BB962C8B-B14F-4D97-AF65-F5344CB8AC3E}">
        <p14:creationId xmlns:p14="http://schemas.microsoft.com/office/powerpoint/2010/main" val="242160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a:t>Primi</a:t>
            </a:r>
            <a:r>
              <a:rPr lang="en-US" dirty="0"/>
              <a:t> = first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31</a:t>
            </a:fld>
            <a:endParaRPr lang="en-US"/>
          </a:p>
        </p:txBody>
      </p:sp>
    </p:spTree>
    <p:extLst>
      <p:ext uri="{BB962C8B-B14F-4D97-AF65-F5344CB8AC3E}">
        <p14:creationId xmlns:p14="http://schemas.microsoft.com/office/powerpoint/2010/main" val="352023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0457C-8EB6-4330-9A63-CF72DD5E8550}" type="slidenum">
              <a:rPr lang="en-US"/>
              <a:pPr/>
              <a:t>32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sz="1400" b="1"/>
              <a:t>The new National Population Policy, 2000, adopted by the Government of India, has set as its immediate objective the task of addressing unmet need for contraception in order to achieve the medium-term objective of bringing the total fertility rate down to replacement level by the year 2010.</a:t>
            </a:r>
          </a:p>
          <a:p>
            <a:endParaRPr lang="en-US" sz="1400" b="1"/>
          </a:p>
          <a:p>
            <a:r>
              <a:rPr lang="en-US" sz="1400" b="1"/>
              <a:t>The Reproductive and Child Health Programme is oriented to meet the health needs of women and children completely.  With regard to family planning, the approach emphasizes the </a:t>
            </a:r>
          </a:p>
          <a:p>
            <a:pPr>
              <a:buFontTx/>
              <a:buChar char="-"/>
            </a:pPr>
            <a:r>
              <a:rPr lang="en-US" sz="1400" b="1"/>
              <a:t> target-free promotion of contraceptive use among eligible couples; </a:t>
            </a:r>
          </a:p>
          <a:p>
            <a:pPr>
              <a:buFontTx/>
              <a:buChar char="-"/>
            </a:pPr>
            <a:r>
              <a:rPr lang="en-US" sz="1400" b="1"/>
              <a:t> the provision to couples of a choice of contraception; and </a:t>
            </a:r>
          </a:p>
          <a:p>
            <a:pPr>
              <a:buFontTx/>
              <a:buChar char="-"/>
            </a:pPr>
            <a:r>
              <a:rPr lang="en-US" sz="1400" b="1"/>
              <a:t> the assurance of high-quality care.</a:t>
            </a:r>
          </a:p>
          <a:p>
            <a:r>
              <a:rPr lang="en-US" sz="1400" b="1"/>
              <a:t>An important component of the programme is the encouragement of adequate spacing of births, with at least three years between births…….. </a:t>
            </a:r>
          </a:p>
          <a:p>
            <a:endParaRPr lang="en-US" sz="1400" b="1"/>
          </a:p>
          <a:p>
            <a:endParaRPr lang="en-US"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63936-CB82-4BE3-BF2A-54C71C977E9F}" type="slidenum">
              <a:rPr lang="en-US"/>
              <a:pPr/>
              <a:t>33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marL="234841" indent="-234841" algn="just"/>
            <a:r>
              <a:rPr lang="en-GB" sz="1400" b="1"/>
              <a:t>As you can see… </a:t>
            </a:r>
          </a:p>
          <a:p>
            <a:pPr marL="234841" indent="-234841" algn="just">
              <a:buFontTx/>
              <a:buAutoNum type="arabicPeriod"/>
            </a:pPr>
            <a:r>
              <a:rPr lang="en-GB" sz="1400" b="1"/>
              <a:t>Knowledge of contraceptive methods is nearly universal in Bihar with 99 percent of currently married women recognizing at least one method of contraception and at least one modern method, up from 95 percent in NFHS-1 respectively.</a:t>
            </a:r>
          </a:p>
          <a:p>
            <a:pPr marL="234841" indent="-234841" algn="just"/>
            <a:endParaRPr lang="en-GB" sz="1400" b="1"/>
          </a:p>
          <a:p>
            <a:pPr marL="234841" indent="-234841" algn="just"/>
            <a:r>
              <a:rPr lang="en-GB" sz="1400" b="1"/>
              <a:t>2. Two-fifths (40 percent) of women knew a traditional method, up from 29 percent in NFHS-1.</a:t>
            </a:r>
          </a:p>
          <a:p>
            <a:pPr marL="234841" indent="-234841" algn="just"/>
            <a:endParaRPr lang="en-GB" sz="1400" b="1"/>
          </a:p>
          <a:p>
            <a:pPr marL="234841" indent="-234841" algn="just"/>
            <a:endParaRPr lang="en-GB" sz="1400" b="1"/>
          </a:p>
          <a:p>
            <a:pPr marL="234841" indent="-234841" algn="just"/>
            <a:r>
              <a:rPr lang="en-GB" sz="1400" b="1"/>
              <a:t>Source: Table 5.1 for NFHS-2 (p. 92); Table 6.1 for NFHS-1 – currently married women (p. 94).</a:t>
            </a:r>
          </a:p>
          <a:p>
            <a:pPr marL="234841" indent="-234841" algn="just"/>
            <a:endParaRPr lang="en-US" sz="1400" b="1"/>
          </a:p>
          <a:p>
            <a:pPr marL="234841" indent="-234841"/>
            <a:endParaRPr lang="en-US"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BBB54-BFD8-4D70-98E7-58D2B93F8F42}" type="slidenum">
              <a:rPr lang="en-US"/>
              <a:pPr/>
              <a:t>34</a:t>
            </a:fld>
            <a:endParaRPr lang="en-US"/>
          </a:p>
        </p:txBody>
      </p:sp>
      <p:sp>
        <p:nvSpPr>
          <p:cNvPr id="54274" name="Rectangle 1026"/>
          <p:cNvSpPr>
            <a:spLocks noGrp="1" noRot="1" noChangeAspect="1" noChangeArrowheads="1" noTextEdit="1"/>
          </p:cNvSpPr>
          <p:nvPr>
            <p:ph type="sldImg"/>
          </p:nvPr>
        </p:nvSpPr>
        <p:spPr>
          <a:ln/>
        </p:spPr>
      </p:sp>
      <p:sp>
        <p:nvSpPr>
          <p:cNvPr id="54275" name="Rectangle 1027"/>
          <p:cNvSpPr>
            <a:spLocks noGrp="1" noChangeArrowheads="1"/>
          </p:cNvSpPr>
          <p:nvPr>
            <p:ph type="body" idx="1"/>
          </p:nvPr>
        </p:nvSpPr>
        <p:spPr/>
        <p:txBody>
          <a:bodyPr/>
          <a:lstStyle/>
          <a:p>
            <a:pPr marL="234841" indent="-234841">
              <a:buFontTx/>
              <a:buAutoNum type="arabicPeriod"/>
            </a:pPr>
            <a:r>
              <a:rPr lang="en-US" sz="1400" b="1" dirty="0">
                <a:latin typeface="CG Times" pitchFamily="18" charset="0"/>
              </a:rPr>
              <a:t>Female sterilization is the most widely known method of contraception, followed by male sterilization. Overall, 99 percent of currently married women know about female sterilization and 97 percent know about male sterilization.</a:t>
            </a:r>
          </a:p>
          <a:p>
            <a:pPr marL="234841" indent="-234841">
              <a:buFontTx/>
              <a:buAutoNum type="arabicPeriod"/>
            </a:pPr>
            <a:r>
              <a:rPr lang="en-US" sz="1400" b="1" dirty="0">
                <a:latin typeface="CG Times" pitchFamily="18" charset="0"/>
              </a:rPr>
              <a:t>Knowledge about spacing methods is less widespread.  The best known spacing method is the pill (75 percent), followed by the condom (64 percent) and the IUD (59 percent).</a:t>
            </a:r>
          </a:p>
          <a:p>
            <a:pPr marL="234841" indent="-234841">
              <a:buFontTx/>
              <a:buAutoNum type="arabicPeriod"/>
            </a:pPr>
            <a:r>
              <a:rPr lang="en-US" sz="1400" b="1" dirty="0">
                <a:latin typeface="CG Times" pitchFamily="18" charset="0"/>
              </a:rPr>
              <a:t>Although knowledge of these spacing methods remain much lower than knowledge of sterilization, a look at trends since NFHS-1 suggests that knowledge has gone up! </a:t>
            </a:r>
          </a:p>
          <a:p>
            <a:pPr marL="234841" indent="-234841"/>
            <a:r>
              <a:rPr lang="en-US" sz="1400" b="1" dirty="0">
                <a:latin typeface="CG Times" pitchFamily="18" charset="0"/>
              </a:rPr>
              <a:t>      - only slightly over half of women in the early 1990s knew about the pill compared to three quarters today……..</a:t>
            </a:r>
          </a:p>
          <a:p>
            <a:pPr marL="234841" indent="-234841"/>
            <a:r>
              <a:rPr lang="en-US" sz="1400" b="1" dirty="0">
                <a:latin typeface="CG Times" pitchFamily="18" charset="0"/>
              </a:rPr>
              <a:t>	</a:t>
            </a:r>
          </a:p>
          <a:p>
            <a:pPr marL="234841" indent="-234841"/>
            <a:r>
              <a:rPr lang="en-US" sz="1400" b="1" dirty="0">
                <a:latin typeface="CG Times" pitchFamily="18" charset="0"/>
              </a:rPr>
              <a:t>Source: Table 5.1 for NFHS-2 (P. 92); Table 6.1 for NFHS-1 (pp. 94).  </a:t>
            </a:r>
          </a:p>
          <a:p>
            <a:pPr marL="234841" indent="-234841"/>
            <a:endParaRPr lang="en-US"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C2228-778D-4CEF-AEB5-2604873C038E}" type="slidenum">
              <a:rPr lang="en-US"/>
              <a:pPr/>
              <a:t>35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marL="234841" indent="-234841"/>
            <a:r>
              <a:rPr lang="en-US" sz="1400" b="1" dirty="0"/>
              <a:t>For many years, the FP </a:t>
            </a:r>
            <a:r>
              <a:rPr lang="en-US" sz="1400" b="1" dirty="0" err="1"/>
              <a:t>programme</a:t>
            </a:r>
            <a:r>
              <a:rPr lang="en-US" sz="1400" b="1" dirty="0"/>
              <a:t> has been using electronic and other means of mass media to promote family planning.  Studies have confirmed that exposure to electronic mass media has a substantial effect on contraceptive use.</a:t>
            </a:r>
          </a:p>
          <a:p>
            <a:pPr marL="234841" indent="-234841"/>
            <a:endParaRPr lang="en-US" sz="1400" b="1" dirty="0"/>
          </a:p>
          <a:p>
            <a:pPr marL="234841" indent="-234841"/>
            <a:r>
              <a:rPr lang="en-US" sz="1400" b="1" dirty="0"/>
              <a:t>In order to explore the reach of family planning messages disseminated through various mass media channels, NFHS-2 asked women whether they had heard or seen any message about FP in the past few months. The results indicate that:</a:t>
            </a:r>
          </a:p>
          <a:p>
            <a:pPr marL="234841" indent="-234841"/>
            <a:endParaRPr lang="en-US" sz="1400" b="1" dirty="0"/>
          </a:p>
          <a:p>
            <a:pPr marL="234841" indent="-234841"/>
            <a:r>
              <a:rPr lang="en-US" sz="1400" b="1" dirty="0"/>
              <a:t>Overall, FP messages have reached about two out of every five ever-married women in Bihar, with 72 percent of women in urban areas reporting having heard or seen a message from any source, compared to 36% in rural areas.</a:t>
            </a:r>
          </a:p>
          <a:p>
            <a:pPr marL="234841" indent="-234841"/>
            <a:r>
              <a:rPr lang="en-US" sz="1400" b="1" dirty="0"/>
              <a:t>The most common source of recent exposure is TV, with 62% of women in urban areas reporting having seen a message, and 16% in rural areas.</a:t>
            </a:r>
          </a:p>
          <a:p>
            <a:pPr marL="234841" indent="-234841"/>
            <a:endParaRPr lang="en-US" sz="1400" b="1" dirty="0"/>
          </a:p>
          <a:p>
            <a:pPr marL="234841" indent="-234841"/>
            <a:r>
              <a:rPr lang="en-US" sz="1400" b="1" dirty="0"/>
              <a:t>Source: Table 5.13 (p. 114).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40BE5-E706-4198-ADB6-F63474546407}" type="slidenum">
              <a:rPr lang="en-US"/>
              <a:pPr/>
              <a:t>36</a:t>
            </a:fld>
            <a:endParaRPr lang="en-US"/>
          </a:p>
        </p:txBody>
      </p:sp>
      <p:sp>
        <p:nvSpPr>
          <p:cNvPr id="123906" name="Rectangle 1026"/>
          <p:cNvSpPr>
            <a:spLocks noGrp="1" noRot="1" noChangeAspect="1" noChangeArrowheads="1" noTextEdit="1"/>
          </p:cNvSpPr>
          <p:nvPr>
            <p:ph type="sldImg"/>
          </p:nvPr>
        </p:nvSpPr>
        <p:spPr>
          <a:ln/>
        </p:spPr>
      </p:sp>
      <p:sp>
        <p:nvSpPr>
          <p:cNvPr id="123907" name="Rectangle 1027"/>
          <p:cNvSpPr>
            <a:spLocks noGrp="1" noChangeArrowheads="1"/>
          </p:cNvSpPr>
          <p:nvPr>
            <p:ph type="body" idx="1"/>
          </p:nvPr>
        </p:nvSpPr>
        <p:spPr/>
        <p:txBody>
          <a:bodyPr/>
          <a:lstStyle/>
          <a:p>
            <a:r>
              <a:rPr lang="en-US" sz="1400" b="1"/>
              <a:t>Moving on to current contraceptive use and trends and intention to use……………………….</a:t>
            </a:r>
          </a:p>
          <a:p>
            <a:endParaRPr lang="en-US" sz="1400" b="1"/>
          </a:p>
          <a:p>
            <a:r>
              <a:rPr lang="en-US" sz="1400" b="1"/>
              <a:t> </a:t>
            </a:r>
          </a:p>
          <a:p>
            <a:endParaRPr lang="en-US"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2223A-BFF9-4314-BFD9-2A349D072B2D}" type="slidenum">
              <a:rPr lang="en-US"/>
              <a:pPr/>
              <a:t>37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marL="234841" indent="-234841"/>
            <a:r>
              <a:rPr lang="en-US" sz="1400" b="1"/>
              <a:t>Turning to the differences in use of contraceptives in urban versus rural settings: </a:t>
            </a:r>
          </a:p>
          <a:p>
            <a:pPr marL="234841" indent="-234841">
              <a:buFontTx/>
              <a:buAutoNum type="arabicPeriod"/>
            </a:pPr>
            <a:r>
              <a:rPr lang="en-US" sz="1400" b="1"/>
              <a:t>Current use for any method is considerably higher in urban areas (39%) than in rural areas (23%). </a:t>
            </a:r>
          </a:p>
          <a:p>
            <a:pPr marL="234841" indent="-234841">
              <a:buFontTx/>
              <a:buAutoNum type="arabicPeriod"/>
            </a:pPr>
            <a:endParaRPr lang="en-US" sz="1400" b="1"/>
          </a:p>
          <a:p>
            <a:pPr marL="234841" indent="-234841">
              <a:buFontTx/>
              <a:buAutoNum type="arabicPeriod"/>
            </a:pPr>
            <a:r>
              <a:rPr lang="en-US" sz="1400" b="1"/>
              <a:t>The urban/rural difference is also true for female sterilization  at 27 percent in urban areas versus 18 percent in rural areas, and for modern spacing methods with 7 percent contraceptive prevalence in urban populations and only 2 percent prevalence in rural populations.  </a:t>
            </a:r>
          </a:p>
          <a:p>
            <a:pPr marL="234841" indent="-234841"/>
            <a:endParaRPr lang="en-US" sz="1400" b="1"/>
          </a:p>
          <a:p>
            <a:pPr marL="234841" indent="-234841"/>
            <a:r>
              <a:rPr lang="en-US" sz="1400" b="1"/>
              <a:t>Source: Table 5.4.</a:t>
            </a:r>
          </a:p>
          <a:p>
            <a:pPr marL="234841" indent="-234841"/>
            <a:endParaRPr 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a:p>
            <a:endParaRPr lang="ar-SA" dirty="0"/>
          </a:p>
          <a:p>
            <a:pPr algn="ctr"/>
            <a:r>
              <a:rPr lang="en-US" baseline="0" dirty="0"/>
              <a:t>Write at least 3 smart question covering every objective and domain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6</a:t>
            </a:fld>
            <a:endParaRPr lang="en-US"/>
          </a:p>
        </p:txBody>
      </p:sp>
    </p:spTree>
    <p:extLst>
      <p:ext uri="{BB962C8B-B14F-4D97-AF65-F5344CB8AC3E}">
        <p14:creationId xmlns:p14="http://schemas.microsoft.com/office/powerpoint/2010/main" val="450687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68BD7-61FB-4F33-A63B-32FC361CD027}" type="slidenum">
              <a:rPr lang="en-US"/>
              <a:pPr/>
              <a:t>38</a:t>
            </a:fld>
            <a:endParaRPr lang="en-US"/>
          </a:p>
        </p:txBody>
      </p:sp>
      <p:sp>
        <p:nvSpPr>
          <p:cNvPr id="72706" name="Rectangle 1026"/>
          <p:cNvSpPr>
            <a:spLocks noGrp="1" noRot="1" noChangeAspect="1" noChangeArrowheads="1" noTextEdit="1"/>
          </p:cNvSpPr>
          <p:nvPr>
            <p:ph type="sldImg"/>
          </p:nvPr>
        </p:nvSpPr>
        <p:spPr>
          <a:xfrm>
            <a:off x="1057275" y="715963"/>
            <a:ext cx="4802188" cy="3603625"/>
          </a:xfrm>
          <a:ln/>
        </p:spPr>
      </p:sp>
      <p:sp>
        <p:nvSpPr>
          <p:cNvPr id="72707" name="Rectangle 1027"/>
          <p:cNvSpPr>
            <a:spLocks noGrp="1" noChangeArrowheads="1"/>
          </p:cNvSpPr>
          <p:nvPr>
            <p:ph type="body" idx="1"/>
          </p:nvPr>
        </p:nvSpPr>
        <p:spPr/>
        <p:txBody>
          <a:bodyPr/>
          <a:lstStyle/>
          <a:p>
            <a:r>
              <a:rPr lang="en-US" sz="1400"/>
              <a:t>It appears that both in terms of female sterilization, as well as use of modern spacing methods, there is very little variation in contraceptive prevalence between the three regions in Bihar. Whether considered regionally or for the state as a whole, prevalence is far below the all-India average. </a:t>
            </a:r>
          </a:p>
          <a:p>
            <a:endParaRPr lang="en-US" sz="1400"/>
          </a:p>
          <a:p>
            <a:r>
              <a:rPr lang="en-US" sz="1400"/>
              <a:t>Source: NFHS-2 Bihar, Table 5.4, p. 98. </a:t>
            </a:r>
          </a:p>
          <a:p>
            <a:r>
              <a:rPr lang="en-US" sz="1400"/>
              <a:t>All India, table 5.5. in the all-India final report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A07C-A912-49DC-AD6F-0BF31683BC3C}" type="slidenum">
              <a:rPr lang="en-US"/>
              <a:pPr/>
              <a:t>39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842080" y="4564208"/>
            <a:ext cx="5282142" cy="4322153"/>
          </a:xfrm>
        </p:spPr>
        <p:txBody>
          <a:bodyPr/>
          <a:lstStyle/>
          <a:p>
            <a:pPr marL="234841" indent="-234841"/>
            <a:r>
              <a:rPr lang="en-US" sz="1400" b="1"/>
              <a:t>For women not using, but that intended to use in the future, another question asked was……What is the preferred method?</a:t>
            </a:r>
          </a:p>
          <a:p>
            <a:pPr marL="234841" indent="-234841"/>
            <a:r>
              <a:rPr lang="en-US" sz="1400" b="1"/>
              <a:t>1. Not surprisingly, the large majority, 68 percent, say they intend to use sterilization. The next most preferred method is the pill (25 percent) and only 1 percent prefer that their husbands get sterilized and 1 percent prefer to use the IUD.</a:t>
            </a:r>
          </a:p>
          <a:p>
            <a:pPr marL="234841" indent="-234841"/>
            <a:r>
              <a:rPr lang="en-US" sz="1400" b="1"/>
              <a:t>[Note: 25 % of intended users say they prefer the pill, while only 1 percent of current users use the pill…………..suggesting some potential underlying demand for pills!]</a:t>
            </a:r>
          </a:p>
          <a:p>
            <a:pPr marL="234841" indent="-234841"/>
            <a:endParaRPr lang="en-US" sz="1400" b="1"/>
          </a:p>
          <a:p>
            <a:pPr marL="234841" indent="-234841"/>
            <a:r>
              <a:rPr lang="en-US" sz="1400" b="1"/>
              <a:t>2. There are important differences in choice of preferred methods by timing of intended use: Women who intend to use contraception in the next 12 months stated a greater preference for spacing methods (37%). While those intending to use them later, rely primarily on female sterilization. </a:t>
            </a:r>
          </a:p>
          <a:p>
            <a:pPr marL="234841" indent="-234841"/>
            <a:endParaRPr lang="en-US" sz="1400" b="1"/>
          </a:p>
          <a:p>
            <a:pPr marL="234841" indent="-234841">
              <a:buFontTx/>
              <a:buAutoNum type="arabicPeriod" startAt="2"/>
            </a:pPr>
            <a:endParaRPr lang="en-US" sz="1400" b="1"/>
          </a:p>
          <a:p>
            <a:pPr marL="234841" indent="-234841"/>
            <a:r>
              <a:rPr lang="en-US" sz="1400" b="1"/>
              <a:t>Source: Table 5.12 and narrative p. 112</a:t>
            </a:r>
          </a:p>
          <a:p>
            <a:pPr marL="234841" indent="-234841"/>
            <a:endParaRPr lang="en-US"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F4B0F-39C1-4D80-9196-E2446E26C80F}" type="slidenum">
              <a:rPr lang="en-US"/>
              <a:pPr/>
              <a:t>40</a:t>
            </a:fld>
            <a:endParaRPr lang="en-US"/>
          </a:p>
        </p:txBody>
      </p:sp>
      <p:sp>
        <p:nvSpPr>
          <p:cNvPr id="91138" name="Rectangle 2"/>
          <p:cNvSpPr>
            <a:spLocks noGrp="1" noRot="1" noChangeAspect="1" noChangeArrowheads="1" noTextEdit="1"/>
          </p:cNvSpPr>
          <p:nvPr>
            <p:ph type="sldImg"/>
          </p:nvPr>
        </p:nvSpPr>
        <p:spPr>
          <a:xfrm>
            <a:off x="1114425" y="720725"/>
            <a:ext cx="4341813" cy="3257550"/>
          </a:xfrm>
          <a:ln/>
        </p:spPr>
      </p:sp>
      <p:sp>
        <p:nvSpPr>
          <p:cNvPr id="91139" name="Rectangle 3"/>
          <p:cNvSpPr>
            <a:spLocks noGrp="1" noChangeArrowheads="1"/>
          </p:cNvSpPr>
          <p:nvPr>
            <p:ph type="body" idx="1"/>
          </p:nvPr>
        </p:nvSpPr>
        <p:spPr>
          <a:xfrm>
            <a:off x="535869" y="4138127"/>
            <a:ext cx="5664906" cy="4322154"/>
          </a:xfrm>
        </p:spPr>
        <p:txBody>
          <a:bodyPr/>
          <a:lstStyle/>
          <a:p>
            <a:pPr marL="234841" indent="-234841">
              <a:buFontTx/>
              <a:buChar char="-"/>
            </a:pPr>
            <a:r>
              <a:rPr lang="en-US" sz="1400" b="1" dirty="0"/>
              <a:t>Family planning methods and services in Bihar are provided primarily through a network of govt. hospitals and urban family welfare </a:t>
            </a:r>
            <a:r>
              <a:rPr lang="en-US" sz="1400" b="1" dirty="0" err="1"/>
              <a:t>centres</a:t>
            </a:r>
            <a:r>
              <a:rPr lang="en-US" sz="1400" b="1" dirty="0"/>
              <a:t> in urban areas, and primary health </a:t>
            </a:r>
            <a:r>
              <a:rPr lang="en-US" sz="1400" b="1" dirty="0" err="1"/>
              <a:t>centres</a:t>
            </a:r>
            <a:r>
              <a:rPr lang="en-US" sz="1400" b="1" dirty="0"/>
              <a:t>  (PHC) and sub-</a:t>
            </a:r>
            <a:r>
              <a:rPr lang="en-US" sz="1400" b="1" dirty="0" err="1"/>
              <a:t>centres</a:t>
            </a:r>
            <a:r>
              <a:rPr lang="en-US" sz="1400" b="1" dirty="0"/>
              <a:t> in rural areas.  They are also provided by private hospitals and clinics, as well as NGOs.  </a:t>
            </a:r>
          </a:p>
          <a:p>
            <a:pPr marL="234841" indent="-234841">
              <a:buFontTx/>
              <a:buChar char="-"/>
            </a:pPr>
            <a:r>
              <a:rPr lang="en-US" sz="1400" b="1" dirty="0"/>
              <a:t>1. The public medical sector, is the source of contraception for over three-fourths (77%) of current users of modern methods.  The private medical sector, including private hospitals or clinics, private doctors, private mobile clinics, private paramedics, </a:t>
            </a:r>
            <a:r>
              <a:rPr lang="en-US" sz="1400" b="1" dirty="0" err="1"/>
              <a:t>vaidyas</a:t>
            </a:r>
            <a:r>
              <a:rPr lang="en-US" sz="1400" b="1" dirty="0"/>
              <a:t>, hakims, homeopaths, traditional healers, and pharmacies or drugstores, is the source of 18 percent of current users.  4 percent of current users obtain their methods from other sources such as shops, friends, and relatives, and less than 1 percent from NGOs. </a:t>
            </a:r>
          </a:p>
          <a:p>
            <a:pPr marL="234841" indent="-234841"/>
            <a:r>
              <a:rPr lang="en-US" sz="1400" b="1" dirty="0"/>
              <a:t>2  Government hospitals are the main source (70%) for female sterilization, followed by private hospitals or clinics (13%), sterilization camps (7%), and community health centers, rural hospitals, or PHC (4%). Similar sources are used for male sterilizations.</a:t>
            </a:r>
          </a:p>
          <a:p>
            <a:pPr marL="234841" indent="-234841"/>
            <a:r>
              <a:rPr lang="en-US" sz="1400" b="1" dirty="0"/>
              <a:t>3. About half of IUD users obtain their IUDs from the public medical sector, and the other half from the private medical sector.</a:t>
            </a:r>
          </a:p>
          <a:p>
            <a:pPr marL="234841" indent="-234841"/>
            <a:r>
              <a:rPr lang="en-US" sz="1400" b="1" dirty="0"/>
              <a:t>4. Private shops are the major source for condoms and pills (55-56%)</a:t>
            </a:r>
          </a:p>
          <a:p>
            <a:pPr marL="234841" indent="-234841"/>
            <a:r>
              <a:rPr lang="en-US" sz="1400" b="1" dirty="0"/>
              <a:t>Source: Table 5.8, p. 106, narrative p. 103.</a:t>
            </a:r>
          </a:p>
          <a:p>
            <a:pPr marL="234841" indent="-234841"/>
            <a:endParaRPr lang="en-US" sz="14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464F0-2918-428F-B69B-4BB884DE4239}" type="slidenum">
              <a:rPr lang="en-US"/>
              <a:pPr/>
              <a:t>42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sz="1400" b="1" dirty="0"/>
              <a:t>Maybe FP Program planning steps …………..</a:t>
            </a:r>
          </a:p>
          <a:p>
            <a:endParaRPr lang="en-US" sz="1400" b="1" dirty="0"/>
          </a:p>
          <a:p>
            <a:r>
              <a:rPr lang="en-US" sz="1400" b="1" dirty="0"/>
              <a:t>Next are some highlights on where women obtain their contraceptives and services</a:t>
            </a:r>
            <a:endParaRPr lang="en-US" sz="14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22513-CD3B-4048-ACDE-640787E609D1}" type="slidenum">
              <a:rPr lang="en-US"/>
              <a:pPr/>
              <a:t>43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sz="1400" b="1"/>
              <a:t>Moving now to informed choice and follow-up, NFHS-2 asked users questions about who had motivated them to use their current method, the types of information given, and follow-up.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BAE08-C39D-4020-8516-CF23DF79AAD7}" type="slidenum">
              <a:rPr lang="en-US"/>
              <a:pPr/>
              <a:t>44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sz="1400" b="1"/>
              <a:t>Another important element of informed contraceptive choice is explaining about any side effects at the time the method is being accepted…….</a:t>
            </a:r>
          </a:p>
          <a:p>
            <a:endParaRPr lang="en-US" sz="1400" b="1"/>
          </a:p>
          <a:p>
            <a:r>
              <a:rPr lang="en-US" sz="1400" b="1"/>
              <a:t>1. Only 16 percent of modern method users were informed about possible side effects of their current method by a health or family planning worker at the time of adoption of the method, less than the all-India average of 22 percent.</a:t>
            </a:r>
          </a:p>
          <a:p>
            <a:endParaRPr lang="en-US" sz="1400" b="1"/>
          </a:p>
          <a:p>
            <a:r>
              <a:rPr lang="en-US" sz="1400" b="1"/>
              <a:t>2. 19 percent of urban users were informed about side effects, compared to only 15 percent of rural users. </a:t>
            </a:r>
          </a:p>
          <a:p>
            <a:endParaRPr lang="en-US" sz="1400" b="1"/>
          </a:p>
          <a:p>
            <a:r>
              <a:rPr lang="en-US" sz="1400" b="1"/>
              <a:t>Clearly, neither public or private health workers are providing couples with all of the information they need to make an informed choice about contraceptive methods.</a:t>
            </a:r>
          </a:p>
          <a:p>
            <a:endParaRPr lang="en-US" sz="1400" b="1"/>
          </a:p>
          <a:p>
            <a:r>
              <a:rPr lang="en-US" sz="1400" b="1"/>
              <a:t>Source: Table 9. 10, narrative p. 224. </a:t>
            </a:r>
          </a:p>
          <a:p>
            <a:endParaRPr lang="en-US"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E5771-E6D0-4D4D-B4DB-506A7B662A6E}" type="slidenum">
              <a:rPr lang="en-US"/>
              <a:pPr/>
              <a:t>45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sz="1400" b="1" dirty="0"/>
              <a:t>And…..[click to bring in the arrow]…… the last important aspect of family planning services is examining the unmet need for family planning.</a:t>
            </a:r>
          </a:p>
          <a:p>
            <a:r>
              <a:rPr lang="en-US" sz="1400" b="1" dirty="0"/>
              <a:t> </a:t>
            </a:r>
          </a:p>
          <a:p>
            <a:endParaRPr lang="en-US" sz="14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Abstinence  contraceptive  what is SDM in family planning </a:t>
            </a:r>
            <a:r>
              <a:rPr lang="en-US" baseline="0" dirty="0"/>
              <a:t> ………………..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48</a:t>
            </a:fld>
            <a:endParaRPr lang="en-US"/>
          </a:p>
        </p:txBody>
      </p:sp>
    </p:spTree>
    <p:extLst>
      <p:ext uri="{BB962C8B-B14F-4D97-AF65-F5344CB8AC3E}">
        <p14:creationId xmlns:p14="http://schemas.microsoft.com/office/powerpoint/2010/main" val="499506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Almost all in Natural  Abstinence is the perfect method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49</a:t>
            </a:fld>
            <a:endParaRPr lang="en-US"/>
          </a:p>
        </p:txBody>
      </p:sp>
    </p:spTree>
    <p:extLst>
      <p:ext uri="{BB962C8B-B14F-4D97-AF65-F5344CB8AC3E}">
        <p14:creationId xmlns:p14="http://schemas.microsoft.com/office/powerpoint/2010/main" val="3358278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a:p>
            <a:r>
              <a:rPr lang="en-US" dirty="0"/>
              <a:t>Artificial</a:t>
            </a:r>
            <a:r>
              <a:rPr lang="en-US" baseline="0" dirty="0"/>
              <a:t> Intrauterine </a:t>
            </a:r>
          </a:p>
          <a:p>
            <a:endParaRPr lang="en-US" baseline="0" dirty="0"/>
          </a:p>
          <a:p>
            <a:r>
              <a:rPr lang="en-US" baseline="0" dirty="0"/>
              <a:t>Natural </a:t>
            </a:r>
          </a:p>
          <a:p>
            <a:endParaRPr lang="en-US" dirty="0"/>
          </a:p>
          <a:p>
            <a:r>
              <a:rPr lang="en-US" dirty="0"/>
              <a:t>Barrier</a:t>
            </a:r>
            <a:r>
              <a:rPr lang="en-US" baseline="0" dirty="0"/>
              <a:t> </a:t>
            </a:r>
          </a:p>
          <a:p>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50</a:t>
            </a:fld>
            <a:endParaRPr lang="en-US"/>
          </a:p>
        </p:txBody>
      </p:sp>
    </p:spTree>
    <p:extLst>
      <p:ext uri="{BB962C8B-B14F-4D97-AF65-F5344CB8AC3E}">
        <p14:creationId xmlns:p14="http://schemas.microsoft.com/office/powerpoint/2010/main" val="237152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History</a:t>
            </a:r>
            <a:r>
              <a:rPr lang="en-US" baseline="0" dirty="0"/>
              <a:t> of Family Planning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7</a:t>
            </a:fld>
            <a:endParaRPr lang="en-US"/>
          </a:p>
        </p:txBody>
      </p:sp>
    </p:spTree>
    <p:extLst>
      <p:ext uri="{BB962C8B-B14F-4D97-AF65-F5344CB8AC3E}">
        <p14:creationId xmlns:p14="http://schemas.microsoft.com/office/powerpoint/2010/main" val="450687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See  and draw the Pictures shown in Nasser </a:t>
            </a:r>
            <a:r>
              <a:rPr lang="en-US" dirty="0" err="1"/>
              <a:t>Almalki</a:t>
            </a:r>
            <a:r>
              <a:rPr lang="en-US" dirty="0"/>
              <a:t> </a:t>
            </a:r>
            <a:r>
              <a:rPr lang="en-US" dirty="0" err="1"/>
              <a:t>Vedio</a:t>
            </a:r>
            <a:r>
              <a:rPr lang="en-US" dirty="0"/>
              <a:t> </a:t>
            </a:r>
            <a:r>
              <a:rPr lang="en-US" dirty="0" err="1"/>
              <a:t>Wasstap</a:t>
            </a:r>
            <a:r>
              <a:rPr lang="en-US" baseline="0" dirty="0"/>
              <a:t> …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51</a:t>
            </a:fld>
            <a:endParaRPr lang="en-US"/>
          </a:p>
        </p:txBody>
      </p:sp>
    </p:spTree>
    <p:extLst>
      <p:ext uri="{BB962C8B-B14F-4D97-AF65-F5344CB8AC3E}">
        <p14:creationId xmlns:p14="http://schemas.microsoft.com/office/powerpoint/2010/main" val="147773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Redraw</a:t>
            </a:r>
            <a:r>
              <a:rPr lang="en-US" baseline="0" dirty="0"/>
              <a:t>  </a:t>
            </a:r>
            <a:r>
              <a:rPr lang="ar-SA" baseline="0" dirty="0"/>
              <a:t>تجرأ </a:t>
            </a:r>
            <a:r>
              <a:rPr lang="ar-SA" baseline="0" dirty="0" err="1"/>
              <a:t>هههه</a:t>
            </a:r>
            <a:r>
              <a:rPr lang="ar-SA" baseline="0" dirty="0"/>
              <a:t> </a:t>
            </a:r>
            <a:r>
              <a:rPr lang="en-US" baseline="0" dirty="0"/>
              <a:t>….  </a:t>
            </a:r>
            <a:r>
              <a:rPr lang="ar-SA" baseline="0" dirty="0"/>
              <a:t>غريبة مع ما عرفت وخلال الشرح  تفاجأت ... اذكر انني كنت اعتقد حتى درستها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52</a:t>
            </a:fld>
            <a:endParaRPr lang="en-US"/>
          </a:p>
        </p:txBody>
      </p:sp>
    </p:spTree>
    <p:extLst>
      <p:ext uri="{BB962C8B-B14F-4D97-AF65-F5344CB8AC3E}">
        <p14:creationId xmlns:p14="http://schemas.microsoft.com/office/powerpoint/2010/main" val="3486100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dirty="0">
                <a:latin typeface="Arial" pitchFamily="34" charset="0"/>
                <a:cs typeface="Arial" pitchFamily="34" charset="0"/>
              </a:rPr>
              <a:t>Abstinence is the only method that is effective a hundred percent.</a:t>
            </a:r>
          </a:p>
          <a:p>
            <a:pPr eaLnBrk="1" hangingPunct="1">
              <a:lnSpc>
                <a:spcPct val="90000"/>
              </a:lnSpc>
            </a:pPr>
            <a:r>
              <a:rPr lang="es-ES" dirty="0">
                <a:latin typeface="Arial" pitchFamily="34" charset="0"/>
                <a:cs typeface="Arial" pitchFamily="34" charset="0"/>
              </a:rPr>
              <a:t> Natural Family Planning (NFP) can be 90-98% effective.</a:t>
            </a:r>
            <a:endParaRPr lang="en-US" dirty="0">
              <a:latin typeface="Arial" pitchFamily="34" charset="0"/>
              <a:cs typeface="Arial" pitchFamily="34" charset="0"/>
            </a:endParaRPr>
          </a:p>
          <a:p>
            <a:pPr eaLnBrk="1" hangingPunct="1">
              <a:lnSpc>
                <a:spcPct val="90000"/>
              </a:lnSpc>
            </a:pPr>
            <a:r>
              <a:rPr lang="en-US" sz="800" dirty="0">
                <a:latin typeface="Arial" pitchFamily="34" charset="0"/>
                <a:cs typeface="Arial" pitchFamily="34" charset="0"/>
              </a:rPr>
              <a:t>Approved by many religions and ethnic groups  throughout the world.</a:t>
            </a:r>
          </a:p>
          <a:p>
            <a:endParaRPr 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3233" indent="-293551" eaLnBrk="0" hangingPunct="0">
              <a:defRPr>
                <a:solidFill>
                  <a:schemeClr val="tx1"/>
                </a:solidFill>
                <a:latin typeface="Arial" pitchFamily="34" charset="0"/>
                <a:ea typeface="MS PGothic" pitchFamily="34" charset="-128"/>
              </a:defRPr>
            </a:lvl2pPr>
            <a:lvl3pPr marL="1174204" indent="-234841" eaLnBrk="0" hangingPunct="0">
              <a:defRPr>
                <a:solidFill>
                  <a:schemeClr val="tx1"/>
                </a:solidFill>
                <a:latin typeface="Arial" pitchFamily="34" charset="0"/>
                <a:ea typeface="MS PGothic" pitchFamily="34" charset="-128"/>
              </a:defRPr>
            </a:lvl3pPr>
            <a:lvl4pPr marL="1643885" indent="-234841" eaLnBrk="0" hangingPunct="0">
              <a:defRPr>
                <a:solidFill>
                  <a:schemeClr val="tx1"/>
                </a:solidFill>
                <a:latin typeface="Arial" pitchFamily="34" charset="0"/>
                <a:ea typeface="MS PGothic" pitchFamily="34" charset="-128"/>
              </a:defRPr>
            </a:lvl4pPr>
            <a:lvl5pPr marL="2113567" indent="-234841" eaLnBrk="0" hangingPunct="0">
              <a:defRPr>
                <a:solidFill>
                  <a:schemeClr val="tx1"/>
                </a:solidFill>
                <a:latin typeface="Arial" pitchFamily="34" charset="0"/>
                <a:ea typeface="MS PGothic" pitchFamily="34" charset="-128"/>
              </a:defRPr>
            </a:lvl5pPr>
            <a:lvl6pPr marL="2583249"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6pPr>
            <a:lvl7pPr marL="3052930"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7pPr>
            <a:lvl8pPr marL="3522612"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8pPr>
            <a:lvl9pPr marL="3992293"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C54D619-A5E3-4538-9DC5-49AB3B3A71F5}" type="slidenum">
              <a:rPr lang="en-US" smtClean="0">
                <a:latin typeface="Calibri" pitchFamily="34" charset="0"/>
              </a:rPr>
              <a:pPr eaLnBrk="1" hangingPunct="1"/>
              <a:t>53</a:t>
            </a:fld>
            <a:endParaRPr 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682" indent="-469682" eaLnBrk="1" hangingPunct="1"/>
            <a:r>
              <a:rPr lang="en-US" dirty="0"/>
              <a:t>The three methods are = Calendar, Temperature and Fertile Mucous.   I find by using these methods together, you are more accurate in predicting when you are fertile. You may also notice changes such as pain in the area of the ovaries, water retention, low backache and breast tenderness.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3233" indent="-293551" eaLnBrk="0" hangingPunct="0">
              <a:defRPr>
                <a:solidFill>
                  <a:schemeClr val="tx1"/>
                </a:solidFill>
                <a:latin typeface="Arial" pitchFamily="34" charset="0"/>
                <a:ea typeface="MS PGothic" pitchFamily="34" charset="-128"/>
              </a:defRPr>
            </a:lvl2pPr>
            <a:lvl3pPr marL="1174204" indent="-234841" eaLnBrk="0" hangingPunct="0">
              <a:defRPr>
                <a:solidFill>
                  <a:schemeClr val="tx1"/>
                </a:solidFill>
                <a:latin typeface="Arial" pitchFamily="34" charset="0"/>
                <a:ea typeface="MS PGothic" pitchFamily="34" charset="-128"/>
              </a:defRPr>
            </a:lvl3pPr>
            <a:lvl4pPr marL="1643885" indent="-234841" eaLnBrk="0" hangingPunct="0">
              <a:defRPr>
                <a:solidFill>
                  <a:schemeClr val="tx1"/>
                </a:solidFill>
                <a:latin typeface="Arial" pitchFamily="34" charset="0"/>
                <a:ea typeface="MS PGothic" pitchFamily="34" charset="-128"/>
              </a:defRPr>
            </a:lvl4pPr>
            <a:lvl5pPr marL="2113567" indent="-234841" eaLnBrk="0" hangingPunct="0">
              <a:defRPr>
                <a:solidFill>
                  <a:schemeClr val="tx1"/>
                </a:solidFill>
                <a:latin typeface="Arial" pitchFamily="34" charset="0"/>
                <a:ea typeface="MS PGothic" pitchFamily="34" charset="-128"/>
              </a:defRPr>
            </a:lvl5pPr>
            <a:lvl6pPr marL="2583249"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6pPr>
            <a:lvl7pPr marL="3052930"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7pPr>
            <a:lvl8pPr marL="3522612"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8pPr>
            <a:lvl9pPr marL="3992293"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A02291C-C9F2-4935-B938-7A13770F608E}" type="slidenum">
              <a:rPr lang="en-US" smtClean="0">
                <a:latin typeface="Calibri" pitchFamily="34" charset="0"/>
              </a:rPr>
              <a:pPr eaLnBrk="1" hangingPunct="1"/>
              <a:t>54</a:t>
            </a:fld>
            <a:endParaRPr lang="en-US">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 We have found it is better to assemble the bracelets before you teach the class and give them to the women ready-made. We have found from our experience that women were too distracted making bracelets and listening to the class at the same time.  Some people found that the color of beads were helpful. Red symbolized menses whereas white was purity. Yellow could mean caution…but any color does well here. </a:t>
            </a:r>
          </a:p>
          <a:p>
            <a:r>
              <a:rPr lang="en-US" dirty="0"/>
              <a:t>The next slide starts the presentations for your patients.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3233" indent="-293551" eaLnBrk="0" hangingPunct="0">
              <a:defRPr>
                <a:solidFill>
                  <a:schemeClr val="tx1"/>
                </a:solidFill>
                <a:latin typeface="Arial" pitchFamily="34" charset="0"/>
                <a:ea typeface="MS PGothic" pitchFamily="34" charset="-128"/>
              </a:defRPr>
            </a:lvl2pPr>
            <a:lvl3pPr marL="1174204" indent="-234841" eaLnBrk="0" hangingPunct="0">
              <a:defRPr>
                <a:solidFill>
                  <a:schemeClr val="tx1"/>
                </a:solidFill>
                <a:latin typeface="Arial" pitchFamily="34" charset="0"/>
                <a:ea typeface="MS PGothic" pitchFamily="34" charset="-128"/>
              </a:defRPr>
            </a:lvl3pPr>
            <a:lvl4pPr marL="1643885" indent="-234841" eaLnBrk="0" hangingPunct="0">
              <a:defRPr>
                <a:solidFill>
                  <a:schemeClr val="tx1"/>
                </a:solidFill>
                <a:latin typeface="Arial" pitchFamily="34" charset="0"/>
                <a:ea typeface="MS PGothic" pitchFamily="34" charset="-128"/>
              </a:defRPr>
            </a:lvl4pPr>
            <a:lvl5pPr marL="2113567" indent="-234841" eaLnBrk="0" hangingPunct="0">
              <a:defRPr>
                <a:solidFill>
                  <a:schemeClr val="tx1"/>
                </a:solidFill>
                <a:latin typeface="Arial" pitchFamily="34" charset="0"/>
                <a:ea typeface="MS PGothic" pitchFamily="34" charset="-128"/>
              </a:defRPr>
            </a:lvl5pPr>
            <a:lvl6pPr marL="2583249"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6pPr>
            <a:lvl7pPr marL="3052930"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7pPr>
            <a:lvl8pPr marL="3522612"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8pPr>
            <a:lvl9pPr marL="3992293"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05525DF-D2D2-418E-A24E-FF6B169FDD37}" type="slidenum">
              <a:rPr lang="en-US" smtClean="0">
                <a:latin typeface="Calibri" pitchFamily="34" charset="0"/>
              </a:rPr>
              <a:pPr eaLnBrk="1" hangingPunct="1"/>
              <a:t>55</a:t>
            </a:fld>
            <a:endParaRPr 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Arial" pitchFamily="34" charset="0"/>
                <a:cs typeface="Arial" pitchFamily="34" charset="0"/>
              </a:rPr>
              <a:t>What do we do? </a:t>
            </a:r>
            <a:r>
              <a:rPr lang="en-US">
                <a:latin typeface="Arial" pitchFamily="34" charset="0"/>
                <a:cs typeface="Arial" pitchFamily="34" charset="0"/>
              </a:rPr>
              <a:t>Men are always fertile and  women are fertile once a month.</a:t>
            </a:r>
          </a:p>
          <a:p>
            <a:pPr eaLnBrk="1" hangingPunct="1"/>
            <a:r>
              <a:rPr lang="es-ES">
                <a:latin typeface="Arial" pitchFamily="34" charset="0"/>
                <a:cs typeface="Arial" pitchFamily="34" charset="0"/>
              </a:rPr>
              <a:t>Answer = </a:t>
            </a:r>
            <a:r>
              <a:rPr lang="en-US">
                <a:latin typeface="Arial" pitchFamily="34" charset="0"/>
                <a:cs typeface="Arial" pitchFamily="34" charset="0"/>
              </a:rPr>
              <a:t>When is a women fertile?</a:t>
            </a:r>
            <a:endParaRPr lang="es-ES">
              <a:latin typeface="Arial" pitchFamily="34" charset="0"/>
              <a:cs typeface="Arial" pitchFamily="34" charset="0"/>
            </a:endParaRPr>
          </a:p>
          <a:p>
            <a:endParaRPr 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3233" indent="-293551" eaLnBrk="0" hangingPunct="0">
              <a:defRPr>
                <a:solidFill>
                  <a:schemeClr val="tx1"/>
                </a:solidFill>
                <a:latin typeface="Arial" pitchFamily="34" charset="0"/>
                <a:ea typeface="MS PGothic" pitchFamily="34" charset="-128"/>
              </a:defRPr>
            </a:lvl2pPr>
            <a:lvl3pPr marL="1174204" indent="-234841" eaLnBrk="0" hangingPunct="0">
              <a:defRPr>
                <a:solidFill>
                  <a:schemeClr val="tx1"/>
                </a:solidFill>
                <a:latin typeface="Arial" pitchFamily="34" charset="0"/>
                <a:ea typeface="MS PGothic" pitchFamily="34" charset="-128"/>
              </a:defRPr>
            </a:lvl3pPr>
            <a:lvl4pPr marL="1643885" indent="-234841" eaLnBrk="0" hangingPunct="0">
              <a:defRPr>
                <a:solidFill>
                  <a:schemeClr val="tx1"/>
                </a:solidFill>
                <a:latin typeface="Arial" pitchFamily="34" charset="0"/>
                <a:ea typeface="MS PGothic" pitchFamily="34" charset="-128"/>
              </a:defRPr>
            </a:lvl4pPr>
            <a:lvl5pPr marL="2113567" indent="-234841" eaLnBrk="0" hangingPunct="0">
              <a:defRPr>
                <a:solidFill>
                  <a:schemeClr val="tx1"/>
                </a:solidFill>
                <a:latin typeface="Arial" pitchFamily="34" charset="0"/>
                <a:ea typeface="MS PGothic" pitchFamily="34" charset="-128"/>
              </a:defRPr>
            </a:lvl5pPr>
            <a:lvl6pPr marL="2583249"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6pPr>
            <a:lvl7pPr marL="3052930"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7pPr>
            <a:lvl8pPr marL="3522612"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8pPr>
            <a:lvl9pPr marL="3992293"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2354628-508A-4412-9F06-30075378EF7B}" type="slidenum">
              <a:rPr lang="en-US" smtClean="0">
                <a:latin typeface="Calibri" pitchFamily="34" charset="0"/>
              </a:rPr>
              <a:pPr eaLnBrk="1" hangingPunct="1"/>
              <a:t>56</a:t>
            </a:fld>
            <a:endParaRPr 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Arial" pitchFamily="34" charset="0"/>
                <a:cs typeface="Arial" pitchFamily="34" charset="0"/>
              </a:rPr>
              <a:t>What do we do? </a:t>
            </a:r>
            <a:r>
              <a:rPr lang="en-US">
                <a:latin typeface="Arial" pitchFamily="34" charset="0"/>
                <a:cs typeface="Arial" pitchFamily="34" charset="0"/>
              </a:rPr>
              <a:t>Men are always fertile and  women are fertile once a month.</a:t>
            </a:r>
          </a:p>
          <a:p>
            <a:pPr eaLnBrk="1" hangingPunct="1"/>
            <a:r>
              <a:rPr lang="es-ES">
                <a:latin typeface="Arial" pitchFamily="34" charset="0"/>
                <a:cs typeface="Arial" pitchFamily="34" charset="0"/>
              </a:rPr>
              <a:t>Answer = </a:t>
            </a:r>
            <a:r>
              <a:rPr lang="en-US">
                <a:latin typeface="Arial" pitchFamily="34" charset="0"/>
                <a:cs typeface="Arial" pitchFamily="34" charset="0"/>
              </a:rPr>
              <a:t>When is a women fertile?</a:t>
            </a:r>
            <a:endParaRPr lang="es-ES">
              <a:latin typeface="Arial" pitchFamily="34" charset="0"/>
              <a:cs typeface="Arial" pitchFamily="34" charset="0"/>
            </a:endParaRPr>
          </a:p>
          <a:p>
            <a:endParaRPr 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3233" indent="-293551" eaLnBrk="0" hangingPunct="0">
              <a:defRPr>
                <a:solidFill>
                  <a:schemeClr val="tx1"/>
                </a:solidFill>
                <a:latin typeface="Arial" pitchFamily="34" charset="0"/>
                <a:ea typeface="MS PGothic" pitchFamily="34" charset="-128"/>
              </a:defRPr>
            </a:lvl2pPr>
            <a:lvl3pPr marL="1174204" indent="-234841" eaLnBrk="0" hangingPunct="0">
              <a:defRPr>
                <a:solidFill>
                  <a:schemeClr val="tx1"/>
                </a:solidFill>
                <a:latin typeface="Arial" pitchFamily="34" charset="0"/>
                <a:ea typeface="MS PGothic" pitchFamily="34" charset="-128"/>
              </a:defRPr>
            </a:lvl3pPr>
            <a:lvl4pPr marL="1643885" indent="-234841" eaLnBrk="0" hangingPunct="0">
              <a:defRPr>
                <a:solidFill>
                  <a:schemeClr val="tx1"/>
                </a:solidFill>
                <a:latin typeface="Arial" pitchFamily="34" charset="0"/>
                <a:ea typeface="MS PGothic" pitchFamily="34" charset="-128"/>
              </a:defRPr>
            </a:lvl4pPr>
            <a:lvl5pPr marL="2113567" indent="-234841" eaLnBrk="0" hangingPunct="0">
              <a:defRPr>
                <a:solidFill>
                  <a:schemeClr val="tx1"/>
                </a:solidFill>
                <a:latin typeface="Arial" pitchFamily="34" charset="0"/>
                <a:ea typeface="MS PGothic" pitchFamily="34" charset="-128"/>
              </a:defRPr>
            </a:lvl5pPr>
            <a:lvl6pPr marL="2583249"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6pPr>
            <a:lvl7pPr marL="3052930"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7pPr>
            <a:lvl8pPr marL="3522612"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8pPr>
            <a:lvl9pPr marL="3992293"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2354628-508A-4412-9F06-30075378EF7B}" type="slidenum">
              <a:rPr lang="en-US" smtClean="0">
                <a:latin typeface="Calibri" pitchFamily="34" charset="0"/>
              </a:rPr>
              <a:pPr eaLnBrk="1" hangingPunct="1"/>
              <a:t>57</a:t>
            </a:fld>
            <a:endParaRPr 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Standard Days Method is 95% effective when used correctly. The 95% means that 5 out of 100 women practicing this method correctly for one year will get pregnant</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3233" indent="-293551" eaLnBrk="0" hangingPunct="0">
              <a:defRPr>
                <a:solidFill>
                  <a:schemeClr val="tx1"/>
                </a:solidFill>
                <a:latin typeface="Arial" pitchFamily="34" charset="0"/>
                <a:ea typeface="MS PGothic" pitchFamily="34" charset="-128"/>
              </a:defRPr>
            </a:lvl2pPr>
            <a:lvl3pPr marL="1174204" indent="-234841" eaLnBrk="0" hangingPunct="0">
              <a:defRPr>
                <a:solidFill>
                  <a:schemeClr val="tx1"/>
                </a:solidFill>
                <a:latin typeface="Arial" pitchFamily="34" charset="0"/>
                <a:ea typeface="MS PGothic" pitchFamily="34" charset="-128"/>
              </a:defRPr>
            </a:lvl3pPr>
            <a:lvl4pPr marL="1643885" indent="-234841" eaLnBrk="0" hangingPunct="0">
              <a:defRPr>
                <a:solidFill>
                  <a:schemeClr val="tx1"/>
                </a:solidFill>
                <a:latin typeface="Arial" pitchFamily="34" charset="0"/>
                <a:ea typeface="MS PGothic" pitchFamily="34" charset="-128"/>
              </a:defRPr>
            </a:lvl4pPr>
            <a:lvl5pPr marL="2113567" indent="-234841" eaLnBrk="0" hangingPunct="0">
              <a:defRPr>
                <a:solidFill>
                  <a:schemeClr val="tx1"/>
                </a:solidFill>
                <a:latin typeface="Arial" pitchFamily="34" charset="0"/>
                <a:ea typeface="MS PGothic" pitchFamily="34" charset="-128"/>
              </a:defRPr>
            </a:lvl5pPr>
            <a:lvl6pPr marL="2583249"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6pPr>
            <a:lvl7pPr marL="3052930"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7pPr>
            <a:lvl8pPr marL="3522612"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8pPr>
            <a:lvl9pPr marL="3992293" indent="-234841" algn="l" defTabSz="469682" rtl="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49F1685-DE15-4D5B-87E5-51546F9A3CE3}" type="slidenum">
              <a:rPr lang="en-US" smtClean="0">
                <a:latin typeface="Calibri" pitchFamily="34" charset="0"/>
              </a:rPr>
              <a:pPr eaLnBrk="1" hangingPunct="1"/>
              <a:t>58</a:t>
            </a:fld>
            <a:endParaRPr 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baseline="0" dirty="0"/>
              <a:t>the Model the Serious Complications of Pills the Oral Contraceptive Method</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59</a:t>
            </a:fld>
            <a:endParaRPr lang="en-US"/>
          </a:p>
        </p:txBody>
      </p:sp>
    </p:spTree>
    <p:extLst>
      <p:ext uri="{BB962C8B-B14F-4D97-AF65-F5344CB8AC3E}">
        <p14:creationId xmlns:p14="http://schemas.microsoft.com/office/powerpoint/2010/main" val="3628274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SDM</a:t>
            </a:r>
            <a:r>
              <a:rPr lang="en-US" baseline="0" dirty="0"/>
              <a:t> is </a:t>
            </a:r>
          </a:p>
          <a:p>
            <a:r>
              <a:rPr lang="en-US" baseline="0" dirty="0"/>
              <a:t>Simple Day Method </a:t>
            </a:r>
          </a:p>
          <a:p>
            <a:r>
              <a:rPr lang="en-US" baseline="0" dirty="0"/>
              <a:t>S……….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61</a:t>
            </a:fld>
            <a:endParaRPr lang="en-US"/>
          </a:p>
        </p:txBody>
      </p:sp>
    </p:spTree>
    <p:extLst>
      <p:ext uri="{BB962C8B-B14F-4D97-AF65-F5344CB8AC3E}">
        <p14:creationId xmlns:p14="http://schemas.microsoft.com/office/powerpoint/2010/main" val="159181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History</a:t>
            </a:r>
            <a:r>
              <a:rPr lang="en-US" baseline="0" dirty="0"/>
              <a:t> of Family Planning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12</a:t>
            </a:fld>
            <a:endParaRPr lang="en-US"/>
          </a:p>
        </p:txBody>
      </p:sp>
    </p:spTree>
    <p:extLst>
      <p:ext uri="{BB962C8B-B14F-4D97-AF65-F5344CB8AC3E}">
        <p14:creationId xmlns:p14="http://schemas.microsoft.com/office/powerpoint/2010/main" val="450687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Research the Evidence Based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63</a:t>
            </a:fld>
            <a:endParaRPr lang="en-US"/>
          </a:p>
        </p:txBody>
      </p:sp>
    </p:spTree>
    <p:extLst>
      <p:ext uri="{BB962C8B-B14F-4D97-AF65-F5344CB8AC3E}">
        <p14:creationId xmlns:p14="http://schemas.microsoft.com/office/powerpoint/2010/main" val="3138632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Self Learning</a:t>
            </a:r>
            <a:r>
              <a:rPr lang="en-US" baseline="0" dirty="0"/>
              <a:t> Activities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64</a:t>
            </a:fld>
            <a:endParaRPr lang="en-US"/>
          </a:p>
        </p:txBody>
      </p:sp>
    </p:spTree>
    <p:extLst>
      <p:ext uri="{BB962C8B-B14F-4D97-AF65-F5344CB8AC3E}">
        <p14:creationId xmlns:p14="http://schemas.microsoft.com/office/powerpoint/2010/main" val="1800101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65</a:t>
            </a:fld>
            <a:endParaRPr lang="en-US"/>
          </a:p>
        </p:txBody>
      </p:sp>
    </p:spTree>
    <p:extLst>
      <p:ext uri="{BB962C8B-B14F-4D97-AF65-F5344CB8AC3E}">
        <p14:creationId xmlns:p14="http://schemas.microsoft.com/office/powerpoint/2010/main" val="1996865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C65F5-8B23-407F-AB74-8BBA4E728CE0}" type="slidenum">
              <a:rPr lang="en-US"/>
              <a:pPr/>
              <a:t>66</a:t>
            </a:fld>
            <a:endParaRPr lang="en-US"/>
          </a:p>
        </p:txBody>
      </p:sp>
      <p:sp>
        <p:nvSpPr>
          <p:cNvPr id="301058" name="Rectangle 2"/>
          <p:cNvSpPr>
            <a:spLocks noGrp="1" noRot="1" noChangeAspect="1" noChangeArrowheads="1" noTextEdit="1"/>
          </p:cNvSpPr>
          <p:nvPr>
            <p:ph type="sldImg"/>
          </p:nvPr>
        </p:nvSpPr>
        <p:spPr>
          <a:xfrm>
            <a:off x="1041400" y="719138"/>
            <a:ext cx="4806950" cy="3605212"/>
          </a:xfrm>
          <a:ln/>
        </p:spPr>
      </p:sp>
      <p:sp>
        <p:nvSpPr>
          <p:cNvPr id="301059" name="Rectangle 3"/>
          <p:cNvSpPr>
            <a:spLocks noGrp="1" noChangeArrowheads="1"/>
          </p:cNvSpPr>
          <p:nvPr>
            <p:ph type="body" idx="1"/>
          </p:nvPr>
        </p:nvSpPr>
        <p:spPr/>
        <p:txBody>
          <a:bodyPr/>
          <a:lstStyle/>
          <a:p>
            <a:r>
              <a:rPr lang="en-US" dirty="0"/>
              <a:t>This is a conceptual framework that specifies the links between the quality of family-planning services and outcomes and impacts at the population level developed by </a:t>
            </a:r>
            <a:r>
              <a:rPr lang="en-US" dirty="0" err="1"/>
              <a:t>Anrudh</a:t>
            </a:r>
            <a:r>
              <a:rPr lang="en-US" dirty="0"/>
              <a:t> Jain in 1989. On the left of the framework are the six dimensions of quality as defined in the Bruce-Jain framework. Quality of care is hypothesized to influence both contraceptive adoption and contraceptive continuation, which in turn influences contraceptive prevalence and fertility. There is also another “black box” for other factors that influence acceptance and continuation as well as other proximate determinants which in turn influence fertility. These boxes are not expanded further because they are not central to the conceptualization of the impact of quality on population outcomes. The impact evaluation question is, therefore, to demonstrate the link between quality of family planning services and population outcomes such as contraceptive adoption and continuation and current contraceptive use.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C65F5-8B23-407F-AB74-8BBA4E728CE0}" type="slidenum">
              <a:rPr lang="en-US"/>
              <a:pPr/>
              <a:t>67</a:t>
            </a:fld>
            <a:endParaRPr lang="en-US"/>
          </a:p>
        </p:txBody>
      </p:sp>
      <p:sp>
        <p:nvSpPr>
          <p:cNvPr id="301058" name="Rectangle 2"/>
          <p:cNvSpPr>
            <a:spLocks noGrp="1" noRot="1" noChangeAspect="1" noChangeArrowheads="1" noTextEdit="1"/>
          </p:cNvSpPr>
          <p:nvPr>
            <p:ph type="sldImg"/>
          </p:nvPr>
        </p:nvSpPr>
        <p:spPr>
          <a:xfrm>
            <a:off x="1041400" y="719138"/>
            <a:ext cx="4806950" cy="3605212"/>
          </a:xfrm>
          <a:ln/>
        </p:spPr>
      </p:sp>
      <p:sp>
        <p:nvSpPr>
          <p:cNvPr id="301059" name="Rectangle 3"/>
          <p:cNvSpPr>
            <a:spLocks noGrp="1" noChangeArrowheads="1"/>
          </p:cNvSpPr>
          <p:nvPr>
            <p:ph type="body" idx="1"/>
          </p:nvPr>
        </p:nvSpPr>
        <p:spPr/>
        <p:txBody>
          <a:bodyPr/>
          <a:lstStyle/>
          <a:p>
            <a:r>
              <a:rPr lang="en-US" dirty="0"/>
              <a:t>This is a conceptual framework that specifies the links between the quality of family-planning services and outcomes and impacts at the population level developed by </a:t>
            </a:r>
            <a:r>
              <a:rPr lang="en-US" dirty="0" err="1"/>
              <a:t>Anrudh</a:t>
            </a:r>
            <a:r>
              <a:rPr lang="en-US" dirty="0"/>
              <a:t> Jain in 1989. On the left of the framework are the six dimensions of quality as defined in the Bruce-Jain framework. Quality of care is hypothesized to influence both contraceptive adoption and contraceptive continuation, which in turn influences contraceptive prevalence and fertility. There is also another “black box” for other factors that influence acceptance and continuation as well as other proximate determinants which in turn influence fertility. These boxes are not expanded further because they are not central to the conceptualization of the impact of quality on population outcomes. The impact evaluation question is, therefore, to demonstrate the link between quality of family planning services and population outcomes such as contraceptive adoption and continuation and current contraceptive use.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a:t>Plalce</a:t>
            </a:r>
            <a:r>
              <a:rPr lang="en-US" dirty="0"/>
              <a:t> of G=Family Planning and</a:t>
            </a:r>
            <a:r>
              <a:rPr lang="en-US" baseline="0" dirty="0"/>
              <a:t> Child health in Islam ( For You Student </a:t>
            </a:r>
            <a:r>
              <a:rPr lang="en-US" baseline="0" dirty="0" err="1"/>
              <a:t>Centred</a:t>
            </a:r>
            <a:r>
              <a:rPr lang="en-US" baseline="0" dirty="0"/>
              <a:t> )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71</a:t>
            </a:fld>
            <a:endParaRPr lang="en-US"/>
          </a:p>
        </p:txBody>
      </p:sp>
    </p:spTree>
    <p:extLst>
      <p:ext uri="{BB962C8B-B14F-4D97-AF65-F5344CB8AC3E}">
        <p14:creationId xmlns:p14="http://schemas.microsoft.com/office/powerpoint/2010/main" val="385466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History</a:t>
            </a:r>
            <a:r>
              <a:rPr lang="en-US" baseline="0" dirty="0"/>
              <a:t> of Family Planning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13</a:t>
            </a:fld>
            <a:endParaRPr lang="en-US"/>
          </a:p>
        </p:txBody>
      </p:sp>
    </p:spTree>
    <p:extLst>
      <p:ext uri="{BB962C8B-B14F-4D97-AF65-F5344CB8AC3E}">
        <p14:creationId xmlns:p14="http://schemas.microsoft.com/office/powerpoint/2010/main" val="45068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Remember MDGs with First Two</a:t>
            </a:r>
            <a:r>
              <a:rPr lang="en-US" baseline="0" dirty="0"/>
              <a:t> MDG 1: Eradicate Poverty and MDG 2: Achieve Universal Primary Education   3 MDGs + Goals / 8 MDOs = Objectives  So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22</a:t>
            </a:fld>
            <a:endParaRPr lang="en-US"/>
          </a:p>
        </p:txBody>
      </p:sp>
    </p:spTree>
    <p:extLst>
      <p:ext uri="{BB962C8B-B14F-4D97-AF65-F5344CB8AC3E}">
        <p14:creationId xmlns:p14="http://schemas.microsoft.com/office/powerpoint/2010/main" val="289754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228600" indent="-228600">
              <a:buAutoNum type="arabicPeriod"/>
            </a:pPr>
            <a:r>
              <a:rPr lang="en-US" dirty="0"/>
              <a:t>Eradicate Poverty 				( 	) Reduce low birth weight</a:t>
            </a:r>
            <a:r>
              <a:rPr lang="en-US" baseline="0" dirty="0"/>
              <a:t> </a:t>
            </a:r>
            <a:r>
              <a:rPr lang="en-US" dirty="0"/>
              <a:t> </a:t>
            </a:r>
          </a:p>
          <a:p>
            <a:pPr marL="228600" indent="-228600">
              <a:buAutoNum type="arabicPeriod"/>
            </a:pPr>
            <a:r>
              <a:rPr lang="en-US" dirty="0"/>
              <a:t>Achieve</a:t>
            </a:r>
            <a:r>
              <a:rPr lang="en-US" baseline="0" dirty="0"/>
              <a:t> Universal Primary Education 			(	) Future dreams </a:t>
            </a:r>
          </a:p>
          <a:p>
            <a:pPr marL="228600" indent="-228600">
              <a:buAutoNum type="arabicPeriod"/>
            </a:pPr>
            <a:r>
              <a:rPr lang="en-US" baseline="0" dirty="0"/>
              <a:t>Reduce Mortality 				(	) Reduce infants death </a:t>
            </a:r>
          </a:p>
          <a:p>
            <a:pPr marL="228600" indent="-228600">
              <a:buAutoNum type="arabicPeriod"/>
            </a:pPr>
            <a:r>
              <a:rPr lang="en-US" dirty="0"/>
              <a:t>Promote gender equality</a:t>
            </a:r>
            <a:r>
              <a:rPr lang="en-US" baseline="0" dirty="0"/>
              <a:t> 			(	) Reduce women unemployment </a:t>
            </a:r>
          </a:p>
          <a:p>
            <a:pPr marL="228600" indent="-228600">
              <a:buAutoNum type="arabicPeriod"/>
            </a:pPr>
            <a:r>
              <a:rPr lang="en-US" dirty="0"/>
              <a:t>Environmental sustainability</a:t>
            </a:r>
            <a:r>
              <a:rPr lang="en-US" baseline="0" dirty="0"/>
              <a:t> 			</a:t>
            </a:r>
            <a:r>
              <a:rPr lang="en-US" dirty="0"/>
              <a:t>(	) Less children less food and water</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24</a:t>
            </a:fld>
            <a:endParaRPr lang="en-US"/>
          </a:p>
        </p:txBody>
      </p:sp>
    </p:spTree>
    <p:extLst>
      <p:ext uri="{BB962C8B-B14F-4D97-AF65-F5344CB8AC3E}">
        <p14:creationId xmlns:p14="http://schemas.microsoft.com/office/powerpoint/2010/main" val="366127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26D76AB-60A7-408F-ACCC-9B5926C1F3AF}" type="slidenum">
              <a:rPr lang="ar-SA" smtClean="0"/>
              <a:pPr/>
              <a:t>25</a:t>
            </a:fld>
            <a:endParaRPr lang="ar-SA"/>
          </a:p>
        </p:txBody>
      </p:sp>
    </p:spTree>
    <p:extLst>
      <p:ext uri="{BB962C8B-B14F-4D97-AF65-F5344CB8AC3E}">
        <p14:creationId xmlns:p14="http://schemas.microsoft.com/office/powerpoint/2010/main" val="201148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Draw  all 8 Objectives in one smart figure-Self Model  </a:t>
            </a:r>
            <a:endParaRPr lang="ar-SA" dirty="0"/>
          </a:p>
        </p:txBody>
      </p:sp>
      <p:sp>
        <p:nvSpPr>
          <p:cNvPr id="4" name="عنصر نائب لرقم الشريحة 3"/>
          <p:cNvSpPr>
            <a:spLocks noGrp="1"/>
          </p:cNvSpPr>
          <p:nvPr>
            <p:ph type="sldNum" sz="quarter" idx="10"/>
          </p:nvPr>
        </p:nvSpPr>
        <p:spPr/>
        <p:txBody>
          <a:bodyPr/>
          <a:lstStyle/>
          <a:p>
            <a:fld id="{E8579D15-10C4-4E66-99FC-B5D71FDA98B7}" type="slidenum">
              <a:rPr lang="en-US" smtClean="0"/>
              <a:pPr/>
              <a:t>26</a:t>
            </a:fld>
            <a:endParaRPr lang="en-US"/>
          </a:p>
        </p:txBody>
      </p:sp>
    </p:spTree>
    <p:extLst>
      <p:ext uri="{BB962C8B-B14F-4D97-AF65-F5344CB8AC3E}">
        <p14:creationId xmlns:p14="http://schemas.microsoft.com/office/powerpoint/2010/main" val="67570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a:noFill/>
        </p:spPr>
        <p:txBody>
          <a:bodyPr/>
          <a:lstStyle>
            <a:lvl1pPr marL="0" indent="0" algn="ctr">
              <a:buFontTx/>
              <a:buNone/>
              <a:defRPr/>
            </a:lvl1pPr>
          </a:lstStyle>
          <a:p>
            <a:r>
              <a:rPr lang="en-US"/>
              <a:t>Click to edit Master subtitle style</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a:xfrm>
            <a:off x="3124200" y="6248400"/>
            <a:ext cx="2895600" cy="457200"/>
          </a:xfrm>
        </p:spPr>
        <p:txBody>
          <a:bodyPr/>
          <a:lstStyle>
            <a:lvl1pPr>
              <a:defRPr b="0">
                <a:solidFill>
                  <a:schemeClr val="tx1"/>
                </a:solidFill>
                <a:latin typeface="Times New Roman" pitchFamily="18" charset="0"/>
              </a:defRPr>
            </a:lvl1pPr>
          </a:lstStyle>
          <a:p>
            <a:endParaRPr lang="en-US"/>
          </a:p>
        </p:txBody>
      </p:sp>
      <p:sp>
        <p:nvSpPr>
          <p:cNvPr id="9222" name="Rectangle 6"/>
          <p:cNvSpPr>
            <a:spLocks noGrp="1" noChangeArrowheads="1"/>
          </p:cNvSpPr>
          <p:nvPr>
            <p:ph type="sldNum" sz="quarter" idx="4"/>
          </p:nvPr>
        </p:nvSpPr>
        <p:spPr>
          <a:xfrm>
            <a:off x="6553200" y="6248400"/>
            <a:ext cx="1905000" cy="457200"/>
          </a:xfrm>
        </p:spPr>
        <p:txBody>
          <a:bodyPr/>
          <a:lstStyle>
            <a:lvl1pPr>
              <a:defRPr/>
            </a:lvl1pPr>
          </a:lstStyle>
          <a:p>
            <a:fld id="{C1855F4D-179B-45B3-9AB0-639DDBF32D8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National Family Health Survey-2</a:t>
            </a:r>
          </a:p>
        </p:txBody>
      </p:sp>
      <p:sp>
        <p:nvSpPr>
          <p:cNvPr id="5" name="Slide Number Placeholder 4"/>
          <p:cNvSpPr>
            <a:spLocks noGrp="1"/>
          </p:cNvSpPr>
          <p:nvPr>
            <p:ph type="sldNum" sz="quarter" idx="11"/>
          </p:nvPr>
        </p:nvSpPr>
        <p:spPr/>
        <p:txBody>
          <a:bodyPr/>
          <a:lstStyle>
            <a:lvl1pPr>
              <a:defRPr/>
            </a:lvl1pPr>
          </a:lstStyle>
          <a:p>
            <a:fld id="{00ABE732-11C3-4411-8C24-11098DC85CF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National Family Health Survey-2</a:t>
            </a:r>
          </a:p>
        </p:txBody>
      </p:sp>
      <p:sp>
        <p:nvSpPr>
          <p:cNvPr id="5" name="Slide Number Placeholder 4"/>
          <p:cNvSpPr>
            <a:spLocks noGrp="1"/>
          </p:cNvSpPr>
          <p:nvPr>
            <p:ph type="sldNum" sz="quarter" idx="11"/>
          </p:nvPr>
        </p:nvSpPr>
        <p:spPr/>
        <p:txBody>
          <a:bodyPr/>
          <a:lstStyle>
            <a:lvl1pPr>
              <a:defRPr/>
            </a:lvl1pPr>
          </a:lstStyle>
          <a:p>
            <a:fld id="{F9EE16BD-6E34-4DB9-BEF2-572D76DCE10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Footer Placeholder 3"/>
          <p:cNvSpPr>
            <a:spLocks noGrp="1"/>
          </p:cNvSpPr>
          <p:nvPr>
            <p:ph type="ftr" sz="quarter" idx="10"/>
          </p:nvPr>
        </p:nvSpPr>
        <p:spPr>
          <a:xfrm>
            <a:off x="0" y="6400800"/>
            <a:ext cx="3581400" cy="457200"/>
          </a:xfrm>
        </p:spPr>
        <p:txBody>
          <a:bodyPr/>
          <a:lstStyle>
            <a:lvl1pPr>
              <a:defRPr/>
            </a:lvl1pPr>
          </a:lstStyle>
          <a:p>
            <a:r>
              <a:rPr lang="en-US"/>
              <a:t>National Family Health Survey-2</a:t>
            </a:r>
          </a:p>
        </p:txBody>
      </p:sp>
      <p:sp>
        <p:nvSpPr>
          <p:cNvPr id="5" name="Slide Number Placeholder 4"/>
          <p:cNvSpPr>
            <a:spLocks noGrp="1"/>
          </p:cNvSpPr>
          <p:nvPr>
            <p:ph type="sldNum" sz="quarter" idx="11"/>
          </p:nvPr>
        </p:nvSpPr>
        <p:spPr>
          <a:xfrm>
            <a:off x="5562600" y="6400800"/>
            <a:ext cx="1905000" cy="457200"/>
          </a:xfrm>
        </p:spPr>
        <p:txBody>
          <a:bodyPr/>
          <a:lstStyle>
            <a:lvl1pPr>
              <a:defRPr/>
            </a:lvl1pPr>
          </a:lstStyle>
          <a:p>
            <a:fld id="{4B82DECF-1B4F-4729-B2F7-2AE6DF10A1F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Footer Placeholder 4"/>
          <p:cNvSpPr>
            <a:spLocks noGrp="1"/>
          </p:cNvSpPr>
          <p:nvPr>
            <p:ph type="ftr" sz="quarter" idx="10"/>
          </p:nvPr>
        </p:nvSpPr>
        <p:spPr>
          <a:xfrm>
            <a:off x="0" y="6400800"/>
            <a:ext cx="3581400" cy="457200"/>
          </a:xfrm>
        </p:spPr>
        <p:txBody>
          <a:bodyPr/>
          <a:lstStyle>
            <a:lvl1pPr>
              <a:defRPr/>
            </a:lvl1pPr>
          </a:lstStyle>
          <a:p>
            <a:r>
              <a:rPr lang="en-US"/>
              <a:t>National Family Health Survey-2</a:t>
            </a:r>
          </a:p>
        </p:txBody>
      </p:sp>
      <p:sp>
        <p:nvSpPr>
          <p:cNvPr id="6" name="Slide Number Placeholder 5"/>
          <p:cNvSpPr>
            <a:spLocks noGrp="1"/>
          </p:cNvSpPr>
          <p:nvPr>
            <p:ph type="sldNum" sz="quarter" idx="11"/>
          </p:nvPr>
        </p:nvSpPr>
        <p:spPr>
          <a:xfrm>
            <a:off x="5562600" y="6400800"/>
            <a:ext cx="1905000" cy="457200"/>
          </a:xfrm>
        </p:spPr>
        <p:txBody>
          <a:bodyPr/>
          <a:lstStyle>
            <a:lvl1pPr>
              <a:defRPr/>
            </a:lvl1pPr>
          </a:lstStyle>
          <a:p>
            <a:fld id="{5A165ABB-EC62-401F-969B-CD79F42D6BB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National Family Health Survey-2</a:t>
            </a:r>
          </a:p>
        </p:txBody>
      </p:sp>
      <p:sp>
        <p:nvSpPr>
          <p:cNvPr id="5" name="Slide Number Placeholder 4"/>
          <p:cNvSpPr>
            <a:spLocks noGrp="1"/>
          </p:cNvSpPr>
          <p:nvPr>
            <p:ph type="sldNum" sz="quarter" idx="11"/>
          </p:nvPr>
        </p:nvSpPr>
        <p:spPr/>
        <p:txBody>
          <a:bodyPr/>
          <a:lstStyle>
            <a:lvl1pPr>
              <a:defRPr/>
            </a:lvl1pPr>
          </a:lstStyle>
          <a:p>
            <a:fld id="{13AF1672-410A-498F-8297-3FE23E3811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National Family Health Survey-2</a:t>
            </a:r>
          </a:p>
        </p:txBody>
      </p:sp>
      <p:sp>
        <p:nvSpPr>
          <p:cNvPr id="5" name="Slide Number Placeholder 4"/>
          <p:cNvSpPr>
            <a:spLocks noGrp="1"/>
          </p:cNvSpPr>
          <p:nvPr>
            <p:ph type="sldNum" sz="quarter" idx="11"/>
          </p:nvPr>
        </p:nvSpPr>
        <p:spPr/>
        <p:txBody>
          <a:bodyPr/>
          <a:lstStyle>
            <a:lvl1pPr>
              <a:defRPr/>
            </a:lvl1pPr>
          </a:lstStyle>
          <a:p>
            <a:fld id="{805A5F1F-379D-4ED4-9E75-81765D09A88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National Family Health Survey-2</a:t>
            </a:r>
          </a:p>
        </p:txBody>
      </p:sp>
      <p:sp>
        <p:nvSpPr>
          <p:cNvPr id="6" name="Slide Number Placeholder 5"/>
          <p:cNvSpPr>
            <a:spLocks noGrp="1"/>
          </p:cNvSpPr>
          <p:nvPr>
            <p:ph type="sldNum" sz="quarter" idx="11"/>
          </p:nvPr>
        </p:nvSpPr>
        <p:spPr/>
        <p:txBody>
          <a:bodyPr/>
          <a:lstStyle>
            <a:lvl1pPr>
              <a:defRPr/>
            </a:lvl1pPr>
          </a:lstStyle>
          <a:p>
            <a:fld id="{C05F50B0-8823-4782-9AD3-CEF93C1F0C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National Family Health Survey-2</a:t>
            </a:r>
          </a:p>
        </p:txBody>
      </p:sp>
      <p:sp>
        <p:nvSpPr>
          <p:cNvPr id="8" name="Slide Number Placeholder 7"/>
          <p:cNvSpPr>
            <a:spLocks noGrp="1"/>
          </p:cNvSpPr>
          <p:nvPr>
            <p:ph type="sldNum" sz="quarter" idx="11"/>
          </p:nvPr>
        </p:nvSpPr>
        <p:spPr/>
        <p:txBody>
          <a:bodyPr/>
          <a:lstStyle>
            <a:lvl1pPr>
              <a:defRPr/>
            </a:lvl1pPr>
          </a:lstStyle>
          <a:p>
            <a:fld id="{927A19D7-46E5-4A6C-8A1E-08EAAAF2FC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National Family Health Survey-2</a:t>
            </a:r>
          </a:p>
        </p:txBody>
      </p:sp>
      <p:sp>
        <p:nvSpPr>
          <p:cNvPr id="4" name="Slide Number Placeholder 3"/>
          <p:cNvSpPr>
            <a:spLocks noGrp="1"/>
          </p:cNvSpPr>
          <p:nvPr>
            <p:ph type="sldNum" sz="quarter" idx="11"/>
          </p:nvPr>
        </p:nvSpPr>
        <p:spPr/>
        <p:txBody>
          <a:bodyPr/>
          <a:lstStyle>
            <a:lvl1pPr>
              <a:defRPr/>
            </a:lvl1pPr>
          </a:lstStyle>
          <a:p>
            <a:fld id="{249DDE84-A6E0-49D1-8139-B5D1F542439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National Family Health Survey-2</a:t>
            </a:r>
          </a:p>
        </p:txBody>
      </p:sp>
      <p:sp>
        <p:nvSpPr>
          <p:cNvPr id="3" name="Slide Number Placeholder 2"/>
          <p:cNvSpPr>
            <a:spLocks noGrp="1"/>
          </p:cNvSpPr>
          <p:nvPr>
            <p:ph type="sldNum" sz="quarter" idx="11"/>
          </p:nvPr>
        </p:nvSpPr>
        <p:spPr/>
        <p:txBody>
          <a:bodyPr/>
          <a:lstStyle>
            <a:lvl1pPr>
              <a:defRPr/>
            </a:lvl1pPr>
          </a:lstStyle>
          <a:p>
            <a:fld id="{998F4E9D-9BA6-4E02-9CEA-4435DA8F2D0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National Family Health Survey-2</a:t>
            </a:r>
          </a:p>
        </p:txBody>
      </p:sp>
      <p:sp>
        <p:nvSpPr>
          <p:cNvPr id="6" name="Slide Number Placeholder 5"/>
          <p:cNvSpPr>
            <a:spLocks noGrp="1"/>
          </p:cNvSpPr>
          <p:nvPr>
            <p:ph type="sldNum" sz="quarter" idx="11"/>
          </p:nvPr>
        </p:nvSpPr>
        <p:spPr/>
        <p:txBody>
          <a:bodyPr/>
          <a:lstStyle>
            <a:lvl1pPr>
              <a:defRPr/>
            </a:lvl1pPr>
          </a:lstStyle>
          <a:p>
            <a:fld id="{1A9AB498-9119-4851-92D2-B7DF1F8DFF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National Family Health Survey-2</a:t>
            </a:r>
          </a:p>
        </p:txBody>
      </p:sp>
      <p:sp>
        <p:nvSpPr>
          <p:cNvPr id="6" name="Slide Number Placeholder 5"/>
          <p:cNvSpPr>
            <a:spLocks noGrp="1"/>
          </p:cNvSpPr>
          <p:nvPr>
            <p:ph type="sldNum" sz="quarter" idx="11"/>
          </p:nvPr>
        </p:nvSpPr>
        <p:spPr/>
        <p:txBody>
          <a:bodyPr/>
          <a:lstStyle>
            <a:lvl1pPr>
              <a:defRPr/>
            </a:lvl1pPr>
          </a:lstStyle>
          <a:p>
            <a:fld id="{6892DC84-D173-4AD2-983B-0603DA860FB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solidFill>
            <a:schemeClr val="bg1"/>
          </a:solidFill>
          <a:ln w="50800">
            <a:solidFill>
              <a:srgbClr val="FFCC00"/>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0" y="6400800"/>
            <a:ext cx="358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FFCC00"/>
                </a:solidFill>
                <a:latin typeface="Tahoma" pitchFamily="34" charset="0"/>
              </a:defRPr>
            </a:lvl1pPr>
          </a:lstStyle>
          <a:p>
            <a:r>
              <a:rPr lang="en-US"/>
              <a:t>National Family Health Survey-2</a:t>
            </a:r>
          </a:p>
        </p:txBody>
      </p:sp>
      <p:sp>
        <p:nvSpPr>
          <p:cNvPr id="1030" name="Rectangle 6"/>
          <p:cNvSpPr>
            <a:spLocks noGrp="1" noChangeArrowheads="1"/>
          </p:cNvSpPr>
          <p:nvPr>
            <p:ph type="sldNum" sz="quarter" idx="4"/>
          </p:nvPr>
        </p:nvSpPr>
        <p:spPr bwMode="auto">
          <a:xfrm>
            <a:off x="5562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588C03-59E5-48F2-BBE1-E2407DE920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Family_planning#cite_ref-who.int_17-0" TargetMode="External"/><Relationship Id="rId3" Type="http://schemas.openxmlformats.org/officeDocument/2006/relationships/hyperlink" Target="https://en.wikipedia.org/wiki/Developing_country" TargetMode="External"/><Relationship Id="rId7" Type="http://schemas.openxmlformats.org/officeDocument/2006/relationships/hyperlink" Target="http://www.who.int/mediacentre/factsheets/fs351/en/" TargetMode="External"/><Relationship Id="rId12" Type="http://schemas.openxmlformats.org/officeDocument/2006/relationships/image" Target="../media/image12.png"/><Relationship Id="rId2" Type="http://schemas.openxmlformats.org/officeDocument/2006/relationships/hyperlink" Target="https://en.wikipedia.org/wiki/Maternal_deaths" TargetMode="External"/><Relationship Id="rId1" Type="http://schemas.openxmlformats.org/officeDocument/2006/relationships/slideLayout" Target="../slideLayouts/slideLayout2.xml"/><Relationship Id="rId6" Type="http://schemas.openxmlformats.org/officeDocument/2006/relationships/hyperlink" Target="https://en.wikipedia.org/wiki/Miscarriage" TargetMode="External"/><Relationship Id="rId11" Type="http://schemas.openxmlformats.org/officeDocument/2006/relationships/hyperlink" Target="http://www.who.int/gho/maternal_health/mortality/maternal/en/" TargetMode="External"/><Relationship Id="rId5" Type="http://schemas.openxmlformats.org/officeDocument/2006/relationships/hyperlink" Target="https://en.wikipedia.org/wiki/Family_planning#cite_note-USAIDHTSP-18" TargetMode="External"/><Relationship Id="rId10" Type="http://schemas.openxmlformats.org/officeDocument/2006/relationships/hyperlink" Target="http://www.who.int/mediacentre/factsheets/fs348/en/" TargetMode="External"/><Relationship Id="rId4" Type="http://schemas.openxmlformats.org/officeDocument/2006/relationships/hyperlink" Target="https://en.wikipedia.org/wiki/Family_planning#cite_note-who.int-17" TargetMode="External"/><Relationship Id="rId9" Type="http://schemas.openxmlformats.org/officeDocument/2006/relationships/hyperlink" Target="https://en.wikipedia.org/wiki/Family_planning#cite_ref-who.int_17-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vision2030.gov.sa/download/file/fid/131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youtube.com/watch?v=C4QKO4OVUp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fKFZuRHaX2o" TargetMode="External"/><Relationship Id="rId5" Type="http://schemas.openxmlformats.org/officeDocument/2006/relationships/hyperlink" Target="https://www.youtube.com/user/FPNSW" TargetMode="External"/><Relationship Id="rId4" Type="http://schemas.openxmlformats.org/officeDocument/2006/relationships/hyperlink" Target="https://www.youtube.com/watch?v=NF3A0r5JHY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slideshare.net/HMAKhuwaja1/family-planningin-pakistan" TargetMode="Externa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United_Nations_Population_Fun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h.gov.ph/node/129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ac.ksu.edu.sa/ejohali/course/258799"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amily_plannin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natural-family-planning.info/standard-days-method.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hyperlink" Target="https://fac.ksu.edu.sa/sababdelkader/publication/193521"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s://onlinelibrary.wiley.com/action/doSearch?ContribAuthorStored=H%C3%A4ggman-Laitila,+Arja"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onlinelibrary.wiley.com/doi/abs/10.1111/j.1525-1446.2007.00627.x" TargetMode="External"/><Relationship Id="rId4" Type="http://schemas.openxmlformats.org/officeDocument/2006/relationships/hyperlink" Target="https://onlinelibrary.wiley.com/action/doSearch?ContribAuthorStored=Pietil%C3%A4,+Anna-Maija"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healthypeople.gov/"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9.jpe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www.who.int/reproductivehealth/topics/family_planning/contraception-infographics/en"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ncbi.nlm.nih.gov/pubmed/?term=Kasule%20OH%5bAuthor%5d&amp;cauthor=true&amp;cauthor_uid=14556350" TargetMode="External"/><Relationship Id="rId2" Type="http://schemas.openxmlformats.org/officeDocument/2006/relationships/hyperlink" Target="https://www.ncbi.nlm.nih.gov/pubmed/145563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ncbi.nlm.nih.gov/pubmed/14556350/"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guttmacher.org/pubs/fb_contraceptive_serv.html" TargetMode="External"/><Relationship Id="rId7" Type="http://schemas.openxmlformats.org/officeDocument/2006/relationships/hyperlink" Target="http://www.nejm.org/toc/nejm/374/9/" TargetMode="External"/><Relationship Id="rId2" Type="http://schemas.openxmlformats.org/officeDocument/2006/relationships/hyperlink" Target="https://www.cdc.gov/mmwr/preview/mmwrhtml/mm4847a1.htm" TargetMode="External"/><Relationship Id="rId1" Type="http://schemas.openxmlformats.org/officeDocument/2006/relationships/slideLayout" Target="../slideLayouts/slideLayout12.xml"/><Relationship Id="rId6" Type="http://schemas.openxmlformats.org/officeDocument/2006/relationships/hyperlink" Target="https://www.guttmacher.org/report/publicly-funded-contraceptive-services-us-clinics-2015" TargetMode="External"/><Relationship Id="rId5" Type="http://schemas.openxmlformats.org/officeDocument/2006/relationships/hyperlink" Target="http://dx.doi.org/10.15585/mmwr.mm6509a3" TargetMode="External"/><Relationship Id="rId4" Type="http://schemas.openxmlformats.org/officeDocument/2006/relationships/hyperlink" Target="https://www.healthypeople.gov/2020/exitDisclaimer/"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healthypeople.gov/2020/exitDisclaimer/" TargetMode="External"/><Relationship Id="rId1" Type="http://schemas.openxmlformats.org/officeDocument/2006/relationships/slideLayout" Target="../slideLayouts/slideLayout12.xml"/><Relationship Id="rId6" Type="http://schemas.openxmlformats.org/officeDocument/2006/relationships/hyperlink" Target="http://www.vision2030.gov.sa/en" TargetMode="External"/><Relationship Id="rId5" Type="http://schemas.openxmlformats.org/officeDocument/2006/relationships/image" Target="../media/image33.png"/><Relationship Id="rId4" Type="http://schemas.openxmlformats.org/officeDocument/2006/relationships/image" Target="../media/image32.jpeg"/></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healthypeople.gov/2020/exitDisclaimer/" TargetMode="Externa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https://www.bing.com/videos/search?q=saudi+arabia+national+anthem&amp;qs=SC&amp;pq=saudi+arabian+nation+&amp;sk=SC1&amp;sc=4-21&amp;cvid=B545E35801D9446F809C58DDCC9D988E&amp;sp=2&amp;ru=/search?q=saudi+arabia+national+anthem&amp;qs=SC&amp;pq=saudi+arabian+nation+&amp;sk=SC1&amp;sc=4-21&amp;cvid=B545E35801D9446F809C58DDCC9D988E&amp;FORM=QBRE&amp;sp=2&amp;view=detail&amp;mmscn=vwrc&amp;mid=6C2E70ACD3A014A7A6846C2E70ACD3A014A7A684&amp;FORM=WRVORC"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ate.net/application.Login.html-" TargetMode="External"/><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882869"/>
            <a:ext cx="7391400" cy="1098331"/>
          </a:xfrm>
        </p:spPr>
        <p:style>
          <a:lnRef idx="2">
            <a:schemeClr val="accent1"/>
          </a:lnRef>
          <a:fillRef idx="1">
            <a:schemeClr val="lt1"/>
          </a:fillRef>
          <a:effectRef idx="0">
            <a:schemeClr val="accent1"/>
          </a:effectRef>
          <a:fontRef idx="minor">
            <a:schemeClr val="dk1"/>
          </a:fontRef>
        </p:style>
        <p:txBody>
          <a:bodyPr/>
          <a:lstStyle/>
          <a:p>
            <a:pPr lvl="0"/>
            <a:r>
              <a:rPr lang="en-US" sz="2800" b="0" kern="1200" dirty="0" err="1">
                <a:solidFill>
                  <a:srgbClr val="000000"/>
                </a:solidFill>
                <a:latin typeface="Times New Roman" pitchFamily="18" charset="0"/>
              </a:rPr>
              <a:t>Johali</a:t>
            </a:r>
            <a:r>
              <a:rPr lang="en-US" sz="2800" b="0" kern="1200" dirty="0">
                <a:solidFill>
                  <a:srgbClr val="000000"/>
                </a:solidFill>
                <a:latin typeface="Times New Roman" pitchFamily="18" charset="0"/>
              </a:rPr>
              <a:t> </a:t>
            </a:r>
            <a:r>
              <a:rPr lang="en-US" sz="2800" b="0" kern="1200" dirty="0" err="1">
                <a:solidFill>
                  <a:srgbClr val="000000"/>
                </a:solidFill>
                <a:latin typeface="Times New Roman" pitchFamily="18" charset="0"/>
              </a:rPr>
              <a:t>FaPHE</a:t>
            </a:r>
            <a:r>
              <a:rPr lang="en-US" sz="2800" b="0" kern="1200" dirty="0">
                <a:solidFill>
                  <a:srgbClr val="000000"/>
                </a:solidFill>
                <a:latin typeface="Times New Roman" pitchFamily="18" charset="0"/>
              </a:rPr>
              <a:t> </a:t>
            </a:r>
            <a:br>
              <a:rPr lang="en-US" sz="2800" b="0" kern="1200" dirty="0">
                <a:solidFill>
                  <a:srgbClr val="000000"/>
                </a:solidFill>
                <a:latin typeface="Times New Roman" pitchFamily="18" charset="0"/>
              </a:rPr>
            </a:br>
            <a:r>
              <a:rPr lang="en-US" sz="2800" b="0" kern="1200" dirty="0">
                <a:solidFill>
                  <a:srgbClr val="000000"/>
                </a:solidFill>
                <a:latin typeface="Times New Roman" pitchFamily="18" charset="0"/>
              </a:rPr>
              <a:t>The CHS436 Family Planning for HE 2018_2019</a:t>
            </a:r>
            <a:endParaRPr lang="en-US" sz="2800" dirty="0"/>
          </a:p>
        </p:txBody>
      </p:sp>
      <p:sp>
        <p:nvSpPr>
          <p:cNvPr id="6" name="Subtitle 5"/>
          <p:cNvSpPr>
            <a:spLocks noGrp="1"/>
          </p:cNvSpPr>
          <p:nvPr>
            <p:ph type="subTitle" idx="1"/>
          </p:nvPr>
        </p:nvSpPr>
        <p:spPr>
          <a:xfrm>
            <a:off x="1295400" y="6293069"/>
            <a:ext cx="6400800" cy="488731"/>
          </a:xfrm>
        </p:spPr>
        <p:style>
          <a:lnRef idx="0">
            <a:schemeClr val="accent1"/>
          </a:lnRef>
          <a:fillRef idx="3">
            <a:schemeClr val="accent1"/>
          </a:fillRef>
          <a:effectRef idx="3">
            <a:schemeClr val="accent1"/>
          </a:effectRef>
          <a:fontRef idx="minor">
            <a:schemeClr val="lt1"/>
          </a:fontRef>
        </p:style>
        <p:txBody>
          <a:bodyPr/>
          <a:lstStyle/>
          <a:p>
            <a:r>
              <a:rPr lang="en-US" sz="2400" b="1" dirty="0"/>
              <a:t>EISA ALI JOHALI </a:t>
            </a:r>
            <a:r>
              <a:rPr lang="ar-SA" sz="2400" b="1" dirty="0"/>
              <a:t>عيسى بن علي </a:t>
            </a:r>
            <a:r>
              <a:rPr lang="ar-SA" sz="2400" b="1" dirty="0" err="1"/>
              <a:t>الجوحلي</a:t>
            </a:r>
            <a:r>
              <a:rPr lang="ar-SA" sz="2400" b="1" dirty="0"/>
              <a:t> </a:t>
            </a:r>
            <a:endParaRPr lang="en-US" sz="2400" b="1" dirty="0"/>
          </a:p>
        </p:txBody>
      </p:sp>
      <p:pic>
        <p:nvPicPr>
          <p:cNvPr id="4" name="Picture 9"/>
          <p:cNvPicPr>
            <a:picLocks noChangeArrowheads="1"/>
          </p:cNvPicPr>
          <p:nvPr/>
        </p:nvPicPr>
        <p:blipFill>
          <a:blip r:embed="rId3" cstate="print"/>
          <a:srcRect l="19698" t="28545" r="21213" b="12169"/>
          <a:stretch>
            <a:fillRect/>
          </a:stretch>
        </p:blipFill>
        <p:spPr bwMode="auto">
          <a:xfrm>
            <a:off x="302624" y="4953000"/>
            <a:ext cx="2762250" cy="1219200"/>
          </a:xfrm>
          <a:prstGeom prst="rect">
            <a:avLst/>
          </a:prstGeom>
          <a:noFill/>
          <a:ln w="9525">
            <a:noFill/>
            <a:miter lim="800000"/>
            <a:headEnd/>
            <a:tailEnd/>
          </a:ln>
          <a:effectLst/>
        </p:spPr>
      </p:pic>
      <p:pic>
        <p:nvPicPr>
          <p:cNvPr id="197634" name="Picture 2" descr="Image result for objectives of family planning in saudi arabia ppt"/>
          <p:cNvPicPr>
            <a:picLocks noChangeAspect="1" noChangeArrowheads="1"/>
          </p:cNvPicPr>
          <p:nvPr/>
        </p:nvPicPr>
        <p:blipFill rotWithShape="1">
          <a:blip r:embed="rId4">
            <a:extLst>
              <a:ext uri="{28A0092B-C50C-407E-A947-70E740481C1C}">
                <a14:useLocalDpi xmlns:a14="http://schemas.microsoft.com/office/drawing/2010/main" val="0"/>
              </a:ext>
            </a:extLst>
          </a:blip>
          <a:srcRect l="67582" t="16117"/>
          <a:stretch/>
        </p:blipFill>
        <p:spPr bwMode="auto">
          <a:xfrm>
            <a:off x="3339800" y="3391950"/>
            <a:ext cx="2603800" cy="11965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5" descr="http://colleges.ksu.edu.sa/Arabic%20Colleges/AppliedMedicalSciences/ComenetyHealthSciencesDepartment/PublishingImages/electrogat%2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0776" y="-27591"/>
            <a:ext cx="1098989" cy="9419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family planning clipart"/>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6" descr="Image result for family planning clipart"/>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AutoShape 8" descr="Image result for family planning clipart"/>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0" name="AutoShape 10" descr="Image result for family planning clipart"/>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97644" name="Picture 12" descr="Image result for family planning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27" y="2608283"/>
            <a:ext cx="1576122" cy="1839297"/>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4" descr="Image result for family planning clipart"/>
          <p:cNvSpPr>
            <a:spLocks noChangeAspect="1" noChangeArrowheads="1"/>
          </p:cNvSpPr>
          <p:nvPr/>
        </p:nvSpPr>
        <p:spPr bwMode="auto">
          <a:xfrm>
            <a:off x="95329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97648" name="Picture 16" descr="Family and heart - csp134083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4523" y="2031818"/>
            <a:ext cx="2143125" cy="27047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Documents and Settings\pmott\Application Data\Microsoft\Media Catalog\Downloaded Clips\cl86\j03372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4985524"/>
            <a:ext cx="1663080" cy="11866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audithoracic.org/admin/uploads/ksu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7" y="-7773"/>
            <a:ext cx="950673" cy="9983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BD04972_"/>
          <p:cNvPicPr>
            <a:picLocks noChangeAspect="1" noChangeArrowheads="1"/>
          </p:cNvPicPr>
          <p:nvPr/>
        </p:nvPicPr>
        <p:blipFill>
          <a:blip r:embed="rId10" cstate="print"/>
          <a:srcRect/>
          <a:stretch>
            <a:fillRect/>
          </a:stretch>
        </p:blipFill>
        <p:spPr bwMode="auto">
          <a:xfrm>
            <a:off x="3016855" y="2049175"/>
            <a:ext cx="3612545" cy="1459598"/>
          </a:xfrm>
          <a:prstGeom prst="rect">
            <a:avLst/>
          </a:prstGeom>
          <a:noFill/>
          <a:ln w="9525">
            <a:noFill/>
            <a:miter lim="800000"/>
            <a:headEnd/>
            <a:tailEnd/>
          </a:ln>
        </p:spPr>
      </p:pic>
      <p:sp>
        <p:nvSpPr>
          <p:cNvPr id="12" name="مستطيل 11"/>
          <p:cNvSpPr/>
          <p:nvPr/>
        </p:nvSpPr>
        <p:spPr>
          <a:xfrm>
            <a:off x="2743200" y="2057400"/>
            <a:ext cx="705642"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b="1" dirty="0"/>
              <a:t>HE </a:t>
            </a:r>
          </a:p>
        </p:txBody>
      </p:sp>
      <p:sp>
        <p:nvSpPr>
          <p:cNvPr id="19" name="سهم مسنن إلى اليمين 18"/>
          <p:cNvSpPr/>
          <p:nvPr/>
        </p:nvSpPr>
        <p:spPr>
          <a:xfrm>
            <a:off x="1295400" y="4495800"/>
            <a:ext cx="6096000" cy="481608"/>
          </a:xfrm>
          <a:prstGeom prst="notch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000" b="1" i="1" dirty="0">
                <a:latin typeface="Arial Black" pitchFamily="34" charset="0"/>
              </a:rPr>
              <a:t>HE Help To  Reach ZD  Family Wellness      </a:t>
            </a:r>
            <a:endParaRPr lang="ar-SA" sz="2000" b="1" i="1" dirty="0">
              <a:latin typeface="Arial Black" pitchFamily="34" charset="0"/>
            </a:endParaRPr>
          </a:p>
        </p:txBody>
      </p:sp>
      <p:sp>
        <p:nvSpPr>
          <p:cNvPr id="13" name="مستطيل 12"/>
          <p:cNvSpPr/>
          <p:nvPr/>
        </p:nvSpPr>
        <p:spPr>
          <a:xfrm>
            <a:off x="3336" y="2097914"/>
            <a:ext cx="2587463"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1200" b="1" dirty="0"/>
              <a:t>Do You  Manage  Love_ Family</a:t>
            </a:r>
          </a:p>
        </p:txBody>
      </p:sp>
      <p:pic>
        <p:nvPicPr>
          <p:cNvPr id="197650" name="Picture 18" descr="Image result for family planning clip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4429" y="5029200"/>
            <a:ext cx="2607330" cy="1137745"/>
          </a:xfrm>
          <a:prstGeom prst="rect">
            <a:avLst/>
          </a:prstGeom>
          <a:noFill/>
          <a:extLst>
            <a:ext uri="{909E8E84-426E-40DD-AFC4-6F175D3DCCD1}">
              <a14:hiddenFill xmlns:a14="http://schemas.microsoft.com/office/drawing/2010/main">
                <a:solidFill>
                  <a:srgbClr val="FFFFFF"/>
                </a:solidFill>
              </a14:hiddenFill>
            </a:ext>
          </a:extLst>
        </p:spPr>
      </p:pic>
      <p:pic>
        <p:nvPicPr>
          <p:cNvPr id="197652" name="Picture 20" descr="Image result for family planning clipar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3725" y="4887913"/>
            <a:ext cx="1714590" cy="1284288"/>
          </a:xfrm>
          <a:prstGeom prst="rect">
            <a:avLst/>
          </a:prstGeom>
          <a:noFill/>
          <a:extLst>
            <a:ext uri="{909E8E84-426E-40DD-AFC4-6F175D3DCCD1}">
              <a14:hiddenFill xmlns:a14="http://schemas.microsoft.com/office/drawing/2010/main">
                <a:solidFill>
                  <a:srgbClr val="FFFFFF"/>
                </a:solidFill>
              </a14:hiddenFill>
            </a:ext>
          </a:extLst>
        </p:spPr>
      </p:pic>
      <p:sp>
        <p:nvSpPr>
          <p:cNvPr id="14" name="مستطيل 13"/>
          <p:cNvSpPr/>
          <p:nvPr/>
        </p:nvSpPr>
        <p:spPr>
          <a:xfrm>
            <a:off x="3133725" y="0"/>
            <a:ext cx="2603799"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800" b="1" dirty="0">
                <a:solidFill>
                  <a:srgbClr val="00B050"/>
                </a:solidFill>
                <a:latin typeface="Andalus" pitchFamily="18" charset="-78"/>
                <a:cs typeface="Diwani Bent" pitchFamily="2" charset="-78"/>
              </a:rPr>
              <a:t>بسم الله الرحمن الرحيم  </a:t>
            </a:r>
            <a:endParaRPr lang="ar-SA" sz="2800" dirty="0">
              <a:solidFill>
                <a:srgbClr val="00B050"/>
              </a:solidFill>
              <a:latin typeface="Andalus" pitchFamily="18" charset="-78"/>
              <a:cs typeface="Diwani Bent" pitchFamily="2" charset="-78"/>
            </a:endParaRPr>
          </a:p>
        </p:txBody>
      </p:sp>
      <p:sp>
        <p:nvSpPr>
          <p:cNvPr id="2" name="AutoShape 2" descr="Image of &quot;Maternal mortality&quot;. World Health Organization."/>
          <p:cNvSpPr>
            <a:spLocks noChangeAspect="1" noChangeArrowheads="1"/>
          </p:cNvSpPr>
          <p:nvPr/>
        </p:nvSpPr>
        <p:spPr bwMode="auto">
          <a:xfrm>
            <a:off x="9685338"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AutoShape 4" descr="Related image"/>
          <p:cNvSpPr>
            <a:spLocks noChangeAspect="1" noChangeArrowheads="1"/>
          </p:cNvSpPr>
          <p:nvPr/>
        </p:nvSpPr>
        <p:spPr bwMode="auto">
          <a:xfrm>
            <a:off x="9837738"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0" name="AutoShape 6" descr="Related image"/>
          <p:cNvSpPr>
            <a:spLocks noChangeAspect="1" noChangeArrowheads="1"/>
          </p:cNvSpPr>
          <p:nvPr/>
        </p:nvSpPr>
        <p:spPr bwMode="auto">
          <a:xfrm>
            <a:off x="9990138"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99689"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42071" y="2843212"/>
            <a:ext cx="1275828"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مستطيل 20"/>
          <p:cNvSpPr/>
          <p:nvPr/>
        </p:nvSpPr>
        <p:spPr>
          <a:xfrm>
            <a:off x="1746221" y="2542401"/>
            <a:ext cx="1073179"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200" b="1" dirty="0"/>
              <a:t>Plan Prevent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09800" y="469900"/>
            <a:ext cx="5029200" cy="457200"/>
          </a:xfrm>
        </p:spPr>
        <p:txBody>
          <a:bodyPr/>
          <a:lstStyle/>
          <a:p>
            <a:r>
              <a:rPr lang="en-US" sz="2800" dirty="0"/>
              <a:t>WHY </a:t>
            </a:r>
            <a:r>
              <a:rPr lang="en-US" sz="2800" dirty="0" err="1"/>
              <a:t>FaPHE</a:t>
            </a:r>
            <a:r>
              <a:rPr lang="en-US" sz="2800" dirty="0"/>
              <a:t> ? </a:t>
            </a:r>
            <a:endParaRPr lang="ar-SA" sz="2800" dirty="0"/>
          </a:p>
        </p:txBody>
      </p:sp>
      <p:sp>
        <p:nvSpPr>
          <p:cNvPr id="3" name="عنصر نائب للمحتوى 2"/>
          <p:cNvSpPr>
            <a:spLocks noGrp="1"/>
          </p:cNvSpPr>
          <p:nvPr>
            <p:ph idx="1"/>
          </p:nvPr>
        </p:nvSpPr>
        <p:spPr>
          <a:xfrm>
            <a:off x="346841" y="1066800"/>
            <a:ext cx="8763000" cy="5486400"/>
          </a:xfrm>
        </p:spPr>
        <p:style>
          <a:lnRef idx="2">
            <a:schemeClr val="dk1"/>
          </a:lnRef>
          <a:fillRef idx="1">
            <a:schemeClr val="lt1"/>
          </a:fillRef>
          <a:effectRef idx="0">
            <a:schemeClr val="dk1"/>
          </a:effectRef>
          <a:fontRef idx="minor">
            <a:schemeClr val="dk1"/>
          </a:fontRef>
        </p:style>
        <p:txBody>
          <a:bodyPr/>
          <a:lstStyle/>
          <a:p>
            <a:pPr marL="0" indent="0">
              <a:buNone/>
            </a:pPr>
            <a:endParaRPr lang="en-US" sz="1800" dirty="0"/>
          </a:p>
          <a:p>
            <a:pPr marL="0" indent="0">
              <a:buNone/>
            </a:pPr>
            <a:r>
              <a:rPr lang="en-US" sz="1800" dirty="0"/>
              <a:t>The WHO states about maternal health that:</a:t>
            </a:r>
          </a:p>
          <a:p>
            <a:r>
              <a:rPr lang="en-US" sz="1800" dirty="0"/>
              <a:t>"</a:t>
            </a:r>
            <a:r>
              <a:rPr lang="en-US" sz="1800" b="1" i="1" dirty="0"/>
              <a:t>Maternal health refers to the health of women during pregnancy, childbirth and the postpartum period. While motherhood is often a positive and fulfilling experience, for too many women it is associated with suffering, ill-health and even death."</a:t>
            </a:r>
            <a:endParaRPr lang="en-US" sz="1800" dirty="0"/>
          </a:p>
          <a:p>
            <a:r>
              <a:rPr lang="en-US" sz="1800" b="1" i="1" dirty="0">
                <a:solidFill>
                  <a:schemeClr val="tx1"/>
                </a:solidFill>
              </a:rPr>
              <a:t>About 99% of </a:t>
            </a:r>
            <a:r>
              <a:rPr lang="en-US" sz="1800" b="1" i="1" dirty="0">
                <a:solidFill>
                  <a:schemeClr val="tx1"/>
                </a:solidFill>
                <a:hlinkClick r:id="rId2" tooltip="Maternal deaths"/>
              </a:rPr>
              <a:t>maternal deaths</a:t>
            </a:r>
            <a:r>
              <a:rPr lang="en-US" sz="1800" b="1" i="1" dirty="0">
                <a:solidFill>
                  <a:schemeClr val="tx1"/>
                </a:solidFill>
              </a:rPr>
              <a:t> occur in </a:t>
            </a:r>
            <a:r>
              <a:rPr lang="en-US" sz="1800" b="1" i="1" dirty="0">
                <a:solidFill>
                  <a:schemeClr val="tx1"/>
                </a:solidFill>
                <a:hlinkClick r:id="rId3" tooltip="Developing country"/>
              </a:rPr>
              <a:t>less developed countries</a:t>
            </a:r>
            <a:r>
              <a:rPr lang="en-US" sz="1800" b="1" i="1" dirty="0">
                <a:solidFill>
                  <a:schemeClr val="tx1"/>
                </a:solidFill>
              </a:rPr>
              <a:t>; </a:t>
            </a:r>
            <a:r>
              <a:rPr lang="en-US" sz="1800" dirty="0">
                <a:solidFill>
                  <a:schemeClr val="tx1"/>
                </a:solidFill>
              </a:rPr>
              <a:t>less than one </a:t>
            </a:r>
            <a:r>
              <a:rPr lang="en-US" sz="1800" dirty="0"/>
              <a:t>half occur in sub-Saharan Africa and almost a third in </a:t>
            </a:r>
            <a:r>
              <a:rPr lang="en-US" sz="1800" b="1" dirty="0"/>
              <a:t>South Asia.</a:t>
            </a:r>
            <a:r>
              <a:rPr lang="en-US" sz="1800" baseline="30000" dirty="0">
                <a:hlinkClick r:id="rId4"/>
              </a:rPr>
              <a:t>[17]</a:t>
            </a:r>
            <a:endParaRPr lang="en-US" sz="1800" dirty="0"/>
          </a:p>
          <a:p>
            <a:r>
              <a:rPr lang="en-US" sz="1800" dirty="0"/>
              <a:t>Both early and late motherhood have increased risks. Young teenagers face a higher risk of complications and death as a result of pregnancy.</a:t>
            </a:r>
            <a:r>
              <a:rPr lang="en-US" sz="1800" baseline="30000" dirty="0">
                <a:hlinkClick r:id="rId4"/>
              </a:rPr>
              <a:t>[17]</a:t>
            </a:r>
            <a:r>
              <a:rPr lang="en-US" sz="1800" dirty="0"/>
              <a:t> Waiting until the mother is at least 18 years old before trying to have children improves maternal and child health.</a:t>
            </a:r>
            <a:r>
              <a:rPr lang="en-US" sz="1800" baseline="30000" dirty="0">
                <a:hlinkClick r:id="rId5"/>
              </a:rPr>
              <a:t>[18]</a:t>
            </a:r>
            <a:endParaRPr lang="en-US" sz="1800" dirty="0"/>
          </a:p>
          <a:p>
            <a:r>
              <a:rPr lang="en-US" sz="1800" dirty="0"/>
              <a:t>Also, if additional children are desired after a child is born, it is healthier for the mother and the child to wait at least 2 years after the previous birth before attempting to conceive (but not more than 5 years).</a:t>
            </a:r>
            <a:r>
              <a:rPr lang="en-US" sz="1800" baseline="30000" dirty="0">
                <a:hlinkClick r:id="rId5"/>
              </a:rPr>
              <a:t>[18]</a:t>
            </a:r>
            <a:r>
              <a:rPr lang="en-US" sz="1800" dirty="0"/>
              <a:t> After a </a:t>
            </a:r>
            <a:r>
              <a:rPr lang="en-US" sz="1800" dirty="0">
                <a:hlinkClick r:id="rId6" tooltip="Miscarriage"/>
              </a:rPr>
              <a:t>miscarriage</a:t>
            </a:r>
            <a:r>
              <a:rPr lang="en-US" sz="1800" dirty="0"/>
              <a:t> or abortion, it is healthier to wait at least 6 months.</a:t>
            </a:r>
            <a:r>
              <a:rPr lang="en-US" sz="1800" baseline="30000" dirty="0">
                <a:hlinkClick r:id="rId5"/>
              </a:rPr>
              <a:t>[18]</a:t>
            </a:r>
            <a:endParaRPr lang="en-US" sz="1800" dirty="0"/>
          </a:p>
          <a:p>
            <a:pPr algn="ctr"/>
            <a:endParaRPr lang="en-US" sz="1200" dirty="0"/>
          </a:p>
          <a:p>
            <a:pPr algn="ctr"/>
            <a:r>
              <a:rPr lang="en-US" sz="1100" dirty="0"/>
              <a:t> </a:t>
            </a:r>
            <a:r>
              <a:rPr lang="en-US" sz="1100" u="sng" dirty="0">
                <a:hlinkClick r:id="rId7"/>
              </a:rPr>
              <a:t>"Family planning/Contraception"</a:t>
            </a:r>
            <a:r>
              <a:rPr lang="en-US" sz="1100" dirty="0"/>
              <a:t>. World Health Organization. Retrieved 2018-03-06.; </a:t>
            </a:r>
            <a:r>
              <a:rPr lang="en-US" sz="1100" dirty="0">
                <a:hlinkClick r:id="rId8"/>
              </a:rPr>
              <a:t>Jump up </a:t>
            </a:r>
            <a:r>
              <a:rPr lang="en-US" sz="1100" dirty="0" err="1">
                <a:hlinkClick r:id="rId8"/>
              </a:rPr>
              <a:t>to:</a:t>
            </a:r>
            <a:r>
              <a:rPr lang="en-US" sz="1100" b="1" u="sng" baseline="30000" dirty="0" err="1">
                <a:hlinkClick r:id="rId8"/>
              </a:rPr>
              <a:t>a</a:t>
            </a:r>
            <a:r>
              <a:rPr lang="en-US" sz="1100" dirty="0"/>
              <a:t> </a:t>
            </a:r>
            <a:r>
              <a:rPr lang="en-US" sz="1100" b="1" u="sng" baseline="30000" dirty="0">
                <a:hlinkClick r:id="rId9"/>
              </a:rPr>
              <a:t>b</a:t>
            </a:r>
            <a:r>
              <a:rPr lang="en-US" sz="1100" dirty="0"/>
              <a:t> </a:t>
            </a:r>
            <a:r>
              <a:rPr lang="en-US" sz="1100" u="sng" dirty="0">
                <a:hlinkClick r:id="rId10"/>
              </a:rPr>
              <a:t>"Maternal mortality"</a:t>
            </a:r>
            <a:r>
              <a:rPr lang="en-US" sz="1100" dirty="0"/>
              <a:t>. World Health Organization.</a:t>
            </a:r>
          </a:p>
          <a:p>
            <a:pPr algn="ctr"/>
            <a:r>
              <a:rPr lang="en-US" sz="1100" u="sng" dirty="0">
                <a:hlinkClick r:id="rId11"/>
              </a:rPr>
              <a:t>http://www.who.int/gho/maternal_health/mortality/maternal/en</a:t>
            </a:r>
            <a:r>
              <a:rPr lang="en-US" sz="1800" u="sng" dirty="0">
                <a:hlinkClick r:id="rId11"/>
              </a:rPr>
              <a:t>/</a:t>
            </a:r>
            <a:r>
              <a:rPr lang="en-US" sz="1800" u="sng" dirty="0"/>
              <a:t> </a:t>
            </a:r>
          </a:p>
        </p:txBody>
      </p:sp>
      <p:pic>
        <p:nvPicPr>
          <p:cNvPr id="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1270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11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533400"/>
            <a:ext cx="6858000" cy="457200"/>
          </a:xfrm>
        </p:spPr>
        <p:txBody>
          <a:bodyPr/>
          <a:lstStyle/>
          <a:p>
            <a:r>
              <a:rPr lang="en-US" sz="2000" dirty="0" err="1"/>
              <a:t>FaPHE</a:t>
            </a:r>
            <a:r>
              <a:rPr lang="en-US" sz="2000" dirty="0"/>
              <a:t> in Saudi Vision2030</a:t>
            </a:r>
            <a:endParaRPr lang="ar-SA" sz="2000" dirty="0"/>
          </a:p>
        </p:txBody>
      </p:sp>
      <p:sp>
        <p:nvSpPr>
          <p:cNvPr id="3" name="عنصر نائب للمحتوى 2"/>
          <p:cNvSpPr>
            <a:spLocks noGrp="1"/>
          </p:cNvSpPr>
          <p:nvPr>
            <p:ph idx="1"/>
          </p:nvPr>
        </p:nvSpPr>
        <p:spPr>
          <a:xfrm>
            <a:off x="609600" y="1066800"/>
            <a:ext cx="7772400" cy="5638800"/>
          </a:xfrm>
        </p:spPr>
        <p:style>
          <a:lnRef idx="2">
            <a:schemeClr val="dk1"/>
          </a:lnRef>
          <a:fillRef idx="1">
            <a:schemeClr val="lt1"/>
          </a:fillRef>
          <a:effectRef idx="0">
            <a:schemeClr val="dk1"/>
          </a:effectRef>
          <a:fontRef idx="minor">
            <a:schemeClr val="dk1"/>
          </a:fontRef>
        </p:style>
        <p:txBody>
          <a:bodyPr/>
          <a:lstStyle/>
          <a:p>
            <a:pPr fontAlgn="ctr"/>
            <a:r>
              <a:rPr lang="en-US" sz="2400" dirty="0">
                <a:hlinkClick r:id="rId2"/>
              </a:rPr>
              <a:t>www.vision2030.gov.sa/download/file/fid/1319</a:t>
            </a:r>
            <a:r>
              <a:rPr lang="en-US" sz="2400" dirty="0"/>
              <a:t>  </a:t>
            </a:r>
          </a:p>
          <a:p>
            <a:r>
              <a:rPr lang="en-US" sz="2800" dirty="0"/>
              <a:t>Apr 24, 2017 - What is Saudi </a:t>
            </a:r>
            <a:r>
              <a:rPr lang="en-US" sz="2400" b="1" dirty="0"/>
              <a:t>Arabia's</a:t>
            </a:r>
            <a:r>
              <a:rPr lang="en-US" sz="2400" dirty="0"/>
              <a:t> Vision 2030? </a:t>
            </a:r>
            <a:r>
              <a:rPr lang="en-US" dirty="0"/>
              <a:t>... </a:t>
            </a:r>
          </a:p>
          <a:p>
            <a:endParaRPr lang="en-US" dirty="0"/>
          </a:p>
          <a:p>
            <a:pPr marL="0" indent="0">
              <a:buNone/>
            </a:pPr>
            <a:r>
              <a:rPr lang="en-US" sz="2800" dirty="0"/>
              <a:t>How will we develop action </a:t>
            </a:r>
            <a:r>
              <a:rPr lang="en-US" sz="2800" b="1" dirty="0"/>
              <a:t>plans</a:t>
            </a:r>
            <a:r>
              <a:rPr lang="en-US" sz="2800" dirty="0"/>
              <a:t> to achieve the strategic ... "</a:t>
            </a:r>
            <a:r>
              <a:rPr lang="en-US" sz="2800" b="1" i="1" dirty="0"/>
              <a:t>Empowering our society</a:t>
            </a:r>
            <a:r>
              <a:rPr lang="en-US" sz="2800" dirty="0"/>
              <a:t>“… "</a:t>
            </a:r>
            <a:r>
              <a:rPr lang="en-US" sz="2800" b="1" i="1" dirty="0"/>
              <a:t>Caring for our famili</a:t>
            </a:r>
            <a:r>
              <a:rPr lang="en-US" sz="2800" b="1" dirty="0"/>
              <a:t>es</a:t>
            </a:r>
            <a:r>
              <a:rPr lang="en-US" sz="2800" dirty="0"/>
              <a:t>“ </a:t>
            </a:r>
          </a:p>
          <a:p>
            <a:pPr marL="0" indent="0">
              <a:buNone/>
            </a:pPr>
            <a:r>
              <a:rPr lang="en-US" sz="2800" dirty="0"/>
              <a:t>and all financial strategic planning support FP</a:t>
            </a:r>
          </a:p>
          <a:p>
            <a:pPr marL="0" indent="0">
              <a:buNone/>
            </a:pPr>
            <a:r>
              <a:rPr lang="en-US" sz="2800" i="1" dirty="0"/>
              <a:t>So be aware, plan to help and promote our families to be aware </a:t>
            </a:r>
            <a:endParaRPr lang="ar-SA" sz="2800" i="1" dirty="0"/>
          </a:p>
        </p:txBody>
      </p:sp>
      <p:sp>
        <p:nvSpPr>
          <p:cNvPr id="4" name="عنوان 1"/>
          <p:cNvSpPr txBox="1">
            <a:spLocks/>
          </p:cNvSpPr>
          <p:nvPr/>
        </p:nvSpPr>
        <p:spPr bwMode="auto">
          <a:xfrm>
            <a:off x="0" y="15766"/>
            <a:ext cx="3352800" cy="457200"/>
          </a:xfrm>
          <a:prstGeom prst="rect">
            <a:avLst/>
          </a:prstGeom>
          <a:solidFill>
            <a:schemeClr val="bg1"/>
          </a:solidFill>
          <a:ln w="50800">
            <a:solidFill>
              <a:srgbClr val="FFCC00"/>
            </a:solid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a:lstStyle>
          <a:p>
            <a:r>
              <a:rPr lang="en-US" sz="2000"/>
              <a:t>WHY FaPHE </a:t>
            </a:r>
            <a:endParaRPr lang="ar-SA"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3356"/>
            <a:ext cx="4712568" cy="40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08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70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وان 3"/>
          <p:cNvSpPr>
            <a:spLocks noGrp="1"/>
          </p:cNvSpPr>
          <p:nvPr>
            <p:ph type="title"/>
          </p:nvPr>
        </p:nvSpPr>
        <p:spPr>
          <a:xfrm>
            <a:off x="685800" y="609600"/>
            <a:ext cx="7772400" cy="228600"/>
          </a:xfrm>
        </p:spPr>
        <p:txBody>
          <a:bodyPr/>
          <a:lstStyle/>
          <a:p>
            <a:r>
              <a:rPr lang="en-US" sz="2400" dirty="0"/>
              <a:t>General Introduction Male Role to FP </a:t>
            </a:r>
            <a:endParaRPr lang="ar-SA" sz="2400" dirty="0"/>
          </a:p>
        </p:txBody>
      </p:sp>
      <p:sp>
        <p:nvSpPr>
          <p:cNvPr id="5" name="مستطيل 4"/>
          <p:cNvSpPr/>
          <p:nvPr/>
        </p:nvSpPr>
        <p:spPr>
          <a:xfrm>
            <a:off x="1752600" y="992088"/>
            <a:ext cx="518160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1400" dirty="0">
                <a:hlinkClick r:id="rId4"/>
              </a:rPr>
              <a:t>https://www.youtube.com/watch?v=NF3A0r5JHYo</a:t>
            </a:r>
            <a:r>
              <a:rPr lang="en-US" sz="1400" dirty="0"/>
              <a:t>  </a:t>
            </a:r>
            <a:r>
              <a:rPr lang="ar-SA" sz="1400" dirty="0"/>
              <a:t>حذف </a:t>
            </a:r>
            <a:r>
              <a:rPr lang="en-US" sz="1400" dirty="0"/>
              <a:t>   </a:t>
            </a:r>
            <a:endParaRPr lang="ar-SA" sz="1400" dirty="0"/>
          </a:p>
        </p:txBody>
      </p:sp>
      <p:sp>
        <p:nvSpPr>
          <p:cNvPr id="6" name="مستطيل 5"/>
          <p:cNvSpPr/>
          <p:nvPr/>
        </p:nvSpPr>
        <p:spPr>
          <a:xfrm>
            <a:off x="381000" y="2328208"/>
            <a:ext cx="845820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i="1" dirty="0"/>
              <a:t>Family Planning NSW is the state's leading provider of reproductive and sexual health services. We provide clinical services, information and health promotion activities, education and training for health professionals and allied groups, research and advocacy. </a:t>
            </a:r>
            <a:endParaRPr lang="ar-SA" i="1" dirty="0"/>
          </a:p>
        </p:txBody>
      </p:sp>
      <p:sp>
        <p:nvSpPr>
          <p:cNvPr id="7" name="مستطيل 6"/>
          <p:cNvSpPr/>
          <p:nvPr/>
        </p:nvSpPr>
        <p:spPr>
          <a:xfrm>
            <a:off x="1574800" y="1583204"/>
            <a:ext cx="57150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dirty="0">
                <a:hlinkClick r:id="rId5"/>
              </a:rPr>
              <a:t>https://www.youtube.com/user/FPNSW</a:t>
            </a:r>
            <a:r>
              <a:rPr lang="en-US" dirty="0"/>
              <a:t> </a:t>
            </a:r>
            <a:endParaRPr lang="ar-SA" dirty="0"/>
          </a:p>
        </p:txBody>
      </p:sp>
      <p:sp>
        <p:nvSpPr>
          <p:cNvPr id="8" name="مستطيل 7"/>
          <p:cNvSpPr/>
          <p:nvPr/>
        </p:nvSpPr>
        <p:spPr>
          <a:xfrm>
            <a:off x="1028700" y="5786735"/>
            <a:ext cx="70866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Male involvement in Family Planning TV Funny  </a:t>
            </a:r>
          </a:p>
        </p:txBody>
      </p:sp>
      <p:sp>
        <p:nvSpPr>
          <p:cNvPr id="9" name="مستطيل 8"/>
          <p:cNvSpPr/>
          <p:nvPr/>
        </p:nvSpPr>
        <p:spPr>
          <a:xfrm>
            <a:off x="1513270" y="4592867"/>
            <a:ext cx="6117459"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International Family Planning 101 </a:t>
            </a:r>
            <a:r>
              <a:rPr lang="ar-SA" dirty="0"/>
              <a:t>ركز واكتب </a:t>
            </a:r>
            <a:endParaRPr lang="en-US" dirty="0"/>
          </a:p>
        </p:txBody>
      </p:sp>
      <p:sp>
        <p:nvSpPr>
          <p:cNvPr id="10" name="مستطيل 9"/>
          <p:cNvSpPr/>
          <p:nvPr/>
        </p:nvSpPr>
        <p:spPr>
          <a:xfrm>
            <a:off x="1092200" y="5100935"/>
            <a:ext cx="6959600" cy="461665"/>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hlinkClick r:id="rId6"/>
              </a:rPr>
              <a:t>https://www.youtube.com/watch?v=fKFZuRHaX2o</a:t>
            </a:r>
            <a:r>
              <a:rPr lang="en-US" dirty="0"/>
              <a:t>  </a:t>
            </a:r>
            <a:endParaRPr lang="ar-SA" dirty="0"/>
          </a:p>
        </p:txBody>
      </p:sp>
      <p:sp>
        <p:nvSpPr>
          <p:cNvPr id="11" name="مستطيل 10"/>
          <p:cNvSpPr/>
          <p:nvPr/>
        </p:nvSpPr>
        <p:spPr>
          <a:xfrm>
            <a:off x="927099" y="6248399"/>
            <a:ext cx="7302501" cy="461665"/>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hlinkClick r:id="rId7"/>
              </a:rPr>
              <a:t>https://www.youtube.com/watch?v=C4QKO4OVUpw</a:t>
            </a:r>
            <a:r>
              <a:rPr lang="en-US" dirty="0"/>
              <a:t> </a:t>
            </a:r>
            <a:endParaRPr lang="ar-SA" dirty="0"/>
          </a:p>
        </p:txBody>
      </p:sp>
    </p:spTree>
    <p:extLst>
      <p:ext uri="{BB962C8B-B14F-4D97-AF65-F5344CB8AC3E}">
        <p14:creationId xmlns:p14="http://schemas.microsoft.com/office/powerpoint/2010/main" val="172653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70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وان 3"/>
          <p:cNvSpPr>
            <a:spLocks noGrp="1"/>
          </p:cNvSpPr>
          <p:nvPr>
            <p:ph type="title"/>
          </p:nvPr>
        </p:nvSpPr>
        <p:spPr>
          <a:xfrm>
            <a:off x="1536700" y="469900"/>
            <a:ext cx="5791200" cy="292100"/>
          </a:xfrm>
        </p:spPr>
        <p:txBody>
          <a:bodyPr/>
          <a:lstStyle/>
          <a:p>
            <a:r>
              <a:rPr lang="en-US" sz="2000" dirty="0"/>
              <a:t>General Introduction Male Role to FP </a:t>
            </a:r>
            <a:endParaRPr lang="ar-SA" sz="2000" dirty="0"/>
          </a:p>
        </p:txBody>
      </p:sp>
      <p:sp>
        <p:nvSpPr>
          <p:cNvPr id="9" name="AutoShape 6" descr="Image result for Islamic Family Planning ppt"/>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98663" name="Picture 7" descr="C:\Users\dell\Documents\AA New Academic Year 2019\JohaliCHS436FaPHE Family Planning 2018_2019\Literature Rev\Top\islam-and-family-planing-4-638 hist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1011522"/>
            <a:ext cx="7543800" cy="5329237"/>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9"/>
          <p:cNvSpPr/>
          <p:nvPr/>
        </p:nvSpPr>
        <p:spPr>
          <a:xfrm>
            <a:off x="2356944" y="6412468"/>
            <a:ext cx="5029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800" dirty="0" err="1"/>
              <a:t>Luqman</a:t>
            </a:r>
            <a:r>
              <a:rPr lang="en-US" sz="1800" dirty="0"/>
              <a:t> Ali 11011518-078; 4.</a:t>
            </a:r>
            <a:endParaRPr lang="ar-SA" sz="1800" dirty="0"/>
          </a:p>
        </p:txBody>
      </p:sp>
    </p:spTree>
    <p:extLst>
      <p:ext uri="{BB962C8B-B14F-4D97-AF65-F5344CB8AC3E}">
        <p14:creationId xmlns:p14="http://schemas.microsoft.com/office/powerpoint/2010/main" val="322007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447800" y="3449634"/>
            <a:ext cx="6420347"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AU" sz="3200" b="1" dirty="0"/>
              <a:t>The Concept of Family Planning</a:t>
            </a:r>
            <a:endParaRPr lang="ar-SA" sz="3200" dirty="0"/>
          </a:p>
        </p:txBody>
      </p:sp>
      <p:sp>
        <p:nvSpPr>
          <p:cNvPr id="2" name="AutoShape 2" descr="Image result for introduction of family plannin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AutoShape 4" descr="Image result for introduction of family planning"/>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 name="AutoShape 6" descr="Image result for introduction of family planning"/>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630" y="1524000"/>
            <a:ext cx="20288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64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905000" y="505948"/>
            <a:ext cx="4863832"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AU" b="1" dirty="0"/>
              <a:t>The Concept of Family Planning</a:t>
            </a:r>
            <a:endParaRPr lang="ar-SA" dirty="0"/>
          </a:p>
        </p:txBody>
      </p:sp>
      <p:sp>
        <p:nvSpPr>
          <p:cNvPr id="2" name="عنصر نائب للمحتوى 1"/>
          <p:cNvSpPr>
            <a:spLocks noGrp="1"/>
          </p:cNvSpPr>
          <p:nvPr>
            <p:ph idx="1"/>
          </p:nvPr>
        </p:nvSpPr>
        <p:spPr>
          <a:xfrm>
            <a:off x="548481" y="1447800"/>
            <a:ext cx="7772400" cy="4114800"/>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sz="2400" b="1" dirty="0"/>
              <a:t>Misconceptions</a:t>
            </a:r>
            <a:r>
              <a:rPr lang="en-US" sz="2400" dirty="0"/>
              <a:t> ( sterilization and birth control)</a:t>
            </a:r>
          </a:p>
          <a:p>
            <a:pPr marL="0" indent="0" algn="ctr">
              <a:buNone/>
            </a:pPr>
            <a:endParaRPr lang="en-US" sz="1800" b="1" i="1" dirty="0"/>
          </a:p>
          <a:p>
            <a:pPr algn="just"/>
            <a:r>
              <a:rPr lang="en-US" sz="2400" b="1" i="1" dirty="0"/>
              <a:t>Family welfare Program. </a:t>
            </a:r>
            <a:r>
              <a:rPr lang="en-US" sz="2400" dirty="0"/>
              <a:t>The concept of </a:t>
            </a:r>
            <a:r>
              <a:rPr lang="en-US" sz="2400" b="1" dirty="0"/>
              <a:t>welfare</a:t>
            </a:r>
            <a:r>
              <a:rPr lang="en-US" sz="2400" dirty="0"/>
              <a:t> is very comprehensive and is basically related to </a:t>
            </a:r>
            <a:r>
              <a:rPr lang="en-US" sz="2400" b="1" dirty="0"/>
              <a:t>quality of life. </a:t>
            </a:r>
          </a:p>
          <a:p>
            <a:pPr algn="just"/>
            <a:r>
              <a:rPr lang="en-US" sz="2400" dirty="0"/>
              <a:t>The family welfare program aims at </a:t>
            </a:r>
            <a:r>
              <a:rPr lang="en-US" sz="2400" b="1" dirty="0"/>
              <a:t>improving quality of life. </a:t>
            </a:r>
          </a:p>
          <a:p>
            <a:pPr algn="just"/>
            <a:r>
              <a:rPr lang="en-US" sz="2400" dirty="0"/>
              <a:t>So, family planning is </a:t>
            </a:r>
            <a:r>
              <a:rPr lang="en-US" sz="2400" b="1" dirty="0"/>
              <a:t>not synonymous with birth control, but family planning </a:t>
            </a:r>
            <a:r>
              <a:rPr lang="en-US" sz="2800" b="1" dirty="0"/>
              <a:t>includes:</a:t>
            </a:r>
          </a:p>
          <a:p>
            <a:endParaRPr lang="ar-SA" dirty="0"/>
          </a:p>
        </p:txBody>
      </p:sp>
      <p:sp>
        <p:nvSpPr>
          <p:cNvPr id="3" name="مستطيل 2"/>
          <p:cNvSpPr/>
          <p:nvPr/>
        </p:nvSpPr>
        <p:spPr>
          <a:xfrm>
            <a:off x="1143000" y="5943600"/>
            <a:ext cx="70866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Welfare =  perfect healthy, wellness, happiness</a:t>
            </a:r>
            <a:endParaRPr lang="ar-SA" dirty="0"/>
          </a:p>
        </p:txBody>
      </p:sp>
    </p:spTree>
    <p:extLst>
      <p:ext uri="{BB962C8B-B14F-4D97-AF65-F5344CB8AC3E}">
        <p14:creationId xmlns:p14="http://schemas.microsoft.com/office/powerpoint/2010/main" val="246064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905000" y="505948"/>
            <a:ext cx="4863832"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AU" b="1" dirty="0"/>
              <a:t>The Concept of Family Planning</a:t>
            </a:r>
            <a:endParaRPr lang="ar-SA" dirty="0"/>
          </a:p>
        </p:txBody>
      </p:sp>
      <p:sp>
        <p:nvSpPr>
          <p:cNvPr id="2" name="عنصر نائب للمحتوى 1"/>
          <p:cNvSpPr>
            <a:spLocks noGrp="1"/>
          </p:cNvSpPr>
          <p:nvPr>
            <p:ph idx="1"/>
          </p:nvPr>
        </p:nvSpPr>
        <p:spPr>
          <a:xfrm>
            <a:off x="392839" y="1143000"/>
            <a:ext cx="8083684" cy="4800600"/>
          </a:xfrm>
        </p:spPr>
        <p:style>
          <a:lnRef idx="2">
            <a:schemeClr val="dk1"/>
          </a:lnRef>
          <a:fillRef idx="1">
            <a:schemeClr val="lt1"/>
          </a:fillRef>
          <a:effectRef idx="0">
            <a:schemeClr val="dk1"/>
          </a:effectRef>
          <a:fontRef idx="minor">
            <a:schemeClr val="dk1"/>
          </a:fontRef>
        </p:style>
        <p:txBody>
          <a:bodyPr/>
          <a:lstStyle/>
          <a:p>
            <a:pPr lvl="0" algn="just"/>
            <a:r>
              <a:rPr lang="en-US" sz="2000" dirty="0"/>
              <a:t>Marriage counseling.</a:t>
            </a:r>
          </a:p>
          <a:p>
            <a:pPr lvl="0" algn="just"/>
            <a:r>
              <a:rPr lang="en-US" sz="2000" dirty="0"/>
              <a:t>Prior Marriage Test </a:t>
            </a:r>
          </a:p>
          <a:p>
            <a:pPr algn="just"/>
            <a:r>
              <a:rPr lang="en-US" sz="2000" dirty="0"/>
              <a:t>Education for parenthood.</a:t>
            </a:r>
          </a:p>
          <a:p>
            <a:pPr lvl="0" algn="just"/>
            <a:r>
              <a:rPr lang="en-US" sz="2000" dirty="0"/>
              <a:t>Proper spacing and limitation of births.</a:t>
            </a:r>
          </a:p>
          <a:p>
            <a:pPr lvl="0" algn="just"/>
            <a:r>
              <a:rPr lang="en-US" sz="2000" dirty="0"/>
              <a:t>Advice on sterility.</a:t>
            </a:r>
          </a:p>
          <a:p>
            <a:pPr lvl="0" algn="just"/>
            <a:r>
              <a:rPr lang="en-US" sz="2000" dirty="0"/>
              <a:t>Sex education.</a:t>
            </a:r>
          </a:p>
          <a:p>
            <a:pPr lvl="0" algn="just"/>
            <a:r>
              <a:rPr lang="en-US" sz="2000" dirty="0"/>
              <a:t>Screening for pathological conditions related to reproductive system.</a:t>
            </a:r>
          </a:p>
          <a:p>
            <a:pPr lvl="0" algn="just"/>
            <a:r>
              <a:rPr lang="en-US" sz="2000" dirty="0"/>
              <a:t>Genetic counseling.</a:t>
            </a:r>
          </a:p>
          <a:p>
            <a:pPr lvl="0" algn="just"/>
            <a:r>
              <a:rPr lang="en-US" sz="2000" dirty="0"/>
              <a:t>Premarital consultation and examination.</a:t>
            </a:r>
          </a:p>
          <a:p>
            <a:pPr lvl="0" algn="just"/>
            <a:r>
              <a:rPr lang="en-US" sz="2000" dirty="0"/>
              <a:t>Carrying out pregnancy test.</a:t>
            </a:r>
          </a:p>
          <a:p>
            <a:pPr lvl="0" algn="just"/>
            <a:r>
              <a:rPr lang="en-US" sz="2000" dirty="0"/>
              <a:t>The preparation of couples for the arrival of their first child.</a:t>
            </a:r>
          </a:p>
          <a:p>
            <a:pPr lvl="0" algn="just"/>
            <a:r>
              <a:rPr lang="en-US" sz="2000" dirty="0"/>
              <a:t>Teaching home economics and nutrition.</a:t>
            </a:r>
          </a:p>
          <a:p>
            <a:endParaRPr lang="en-US" dirty="0"/>
          </a:p>
          <a:p>
            <a:endParaRPr lang="en-US" dirty="0"/>
          </a:p>
          <a:p>
            <a:endParaRPr lang="ar-SA" dirty="0"/>
          </a:p>
        </p:txBody>
      </p:sp>
      <p:sp>
        <p:nvSpPr>
          <p:cNvPr id="5" name="مستطيل 4"/>
          <p:cNvSpPr/>
          <p:nvPr/>
        </p:nvSpPr>
        <p:spPr>
          <a:xfrm>
            <a:off x="1357463" y="6326365"/>
            <a:ext cx="615443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b="1" dirty="0"/>
              <a:t>Draw in A  One Smart Conceptual Model </a:t>
            </a:r>
            <a:endParaRPr lang="ar-SA" sz="2000" b="1" dirty="0"/>
          </a:p>
        </p:txBody>
      </p:sp>
    </p:spTree>
    <p:extLst>
      <p:ext uri="{BB962C8B-B14F-4D97-AF65-F5344CB8AC3E}">
        <p14:creationId xmlns:p14="http://schemas.microsoft.com/office/powerpoint/2010/main" val="294291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905000" y="505948"/>
            <a:ext cx="4863832"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AU" b="1" dirty="0"/>
              <a:t>The Concept of Family Planning</a:t>
            </a:r>
            <a:endParaRPr lang="ar-SA" dirty="0"/>
          </a:p>
        </p:txBody>
      </p:sp>
      <p:sp>
        <p:nvSpPr>
          <p:cNvPr id="5" name="مستطيل 4"/>
          <p:cNvSpPr/>
          <p:nvPr/>
        </p:nvSpPr>
        <p:spPr>
          <a:xfrm>
            <a:off x="1259698" y="5872158"/>
            <a:ext cx="6154436"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b="1" dirty="0"/>
              <a:t>Draw Yours First </a:t>
            </a:r>
          </a:p>
          <a:p>
            <a:pPr algn="ctr"/>
            <a:r>
              <a:rPr lang="en-US" sz="2000" b="1" dirty="0"/>
              <a:t>Draw in A  One Smart Conceptual Model </a:t>
            </a:r>
            <a:endParaRPr lang="ar-SA" sz="2000" b="1" dirty="0"/>
          </a:p>
        </p:txBody>
      </p:sp>
      <p:sp>
        <p:nvSpPr>
          <p:cNvPr id="3" name="مخطط انسيابي: متعدد المستندات 2"/>
          <p:cNvSpPr/>
          <p:nvPr/>
        </p:nvSpPr>
        <p:spPr bwMode="auto">
          <a:xfrm>
            <a:off x="2367034" y="1731580"/>
            <a:ext cx="1126814" cy="987552"/>
          </a:xfrm>
          <a:prstGeom prst="flowChartMulti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P_</a:t>
            </a:r>
            <a:r>
              <a:rPr lang="en-US" sz="1600" dirty="0" err="1"/>
              <a:t>Home</a:t>
            </a:r>
            <a:r>
              <a:rPr lang="en-US" sz="1600" dirty="0"/>
              <a:t> </a:t>
            </a:r>
            <a:r>
              <a:rPr kumimoji="0" lang="en-US" sz="1600" b="0" i="0" u="none" strike="noStrike" cap="none" normalizeH="0" baseline="0" dirty="0">
                <a:ln>
                  <a:noFill/>
                </a:ln>
                <a:solidFill>
                  <a:schemeClr val="tx1"/>
                </a:solidFill>
                <a:effectLst/>
                <a:latin typeface="Times New Roman" pitchFamily="18" charset="0"/>
              </a:rPr>
              <a:t>HE</a:t>
            </a:r>
            <a:endParaRPr kumimoji="0" lang="ar-SA" sz="1600" b="0" i="0" u="none" strike="noStrike" cap="none" normalizeH="0" baseline="0" dirty="0">
              <a:ln>
                <a:noFill/>
              </a:ln>
              <a:solidFill>
                <a:schemeClr val="tx1"/>
              </a:solidFill>
              <a:effectLst/>
              <a:latin typeface="Times New Roman" pitchFamily="18" charset="0"/>
            </a:endParaRPr>
          </a:p>
        </p:txBody>
      </p:sp>
      <p:sp>
        <p:nvSpPr>
          <p:cNvPr id="4" name="مخطط انسيابي: متعدد المستندات 3"/>
          <p:cNvSpPr/>
          <p:nvPr/>
        </p:nvSpPr>
        <p:spPr bwMode="auto">
          <a:xfrm>
            <a:off x="2362200" y="4400103"/>
            <a:ext cx="1060704" cy="758952"/>
          </a:xfrm>
          <a:prstGeom prst="flowChartMulti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Sterility HE</a:t>
            </a:r>
            <a:endParaRPr kumimoji="0" lang="ar-SA" sz="1600" b="0" i="0" u="none" strike="noStrike" cap="none" normalizeH="0" baseline="0" dirty="0">
              <a:ln>
                <a:noFill/>
              </a:ln>
              <a:solidFill>
                <a:schemeClr val="tx1"/>
              </a:solidFill>
              <a:effectLst/>
              <a:latin typeface="Times New Roman" pitchFamily="18" charset="0"/>
            </a:endParaRPr>
          </a:p>
        </p:txBody>
      </p:sp>
      <p:graphicFrame>
        <p:nvGraphicFramePr>
          <p:cNvPr id="7" name="رسم تخطيطي 6"/>
          <p:cNvGraphicFramePr/>
          <p:nvPr>
            <p:extLst>
              <p:ext uri="{D42A27DB-BD31-4B8C-83A1-F6EECF244321}">
                <p14:modId xmlns:p14="http://schemas.microsoft.com/office/powerpoint/2010/main" val="4159957297"/>
              </p:ext>
            </p:extLst>
          </p:nvPr>
        </p:nvGraphicFramePr>
        <p:xfrm>
          <a:off x="1448850" y="14208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مخطط انسيابي: متعدد المستندات 8"/>
          <p:cNvSpPr/>
          <p:nvPr/>
        </p:nvSpPr>
        <p:spPr bwMode="auto">
          <a:xfrm>
            <a:off x="5676597" y="1677714"/>
            <a:ext cx="1060704" cy="758952"/>
          </a:xfrm>
          <a:prstGeom prst="flowChartMulti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rPr>
              <a:t>Couple Relation</a:t>
            </a:r>
            <a:r>
              <a:rPr kumimoji="0" lang="en-US" sz="1200" b="1" i="0" u="none" strike="noStrike" cap="none" normalizeH="0" dirty="0">
                <a:ln>
                  <a:noFill/>
                </a:ln>
                <a:solidFill>
                  <a:schemeClr val="tx1"/>
                </a:solidFill>
                <a:effectLst/>
                <a:latin typeface="Times New Roman" pitchFamily="18" charset="0"/>
              </a:rPr>
              <a:t> HE</a:t>
            </a:r>
            <a:endParaRPr kumimoji="0" lang="ar-SA" sz="1200" b="1" i="0" u="none" strike="noStrike" cap="none" normalizeH="0" baseline="0" dirty="0">
              <a:ln>
                <a:noFill/>
              </a:ln>
              <a:solidFill>
                <a:schemeClr val="tx1"/>
              </a:solidFill>
              <a:effectLst/>
              <a:latin typeface="Times New Roman" pitchFamily="18" charset="0"/>
            </a:endParaRPr>
          </a:p>
        </p:txBody>
      </p:sp>
      <p:sp>
        <p:nvSpPr>
          <p:cNvPr id="11" name="مخطط انسيابي: متعدد المستندات 10"/>
          <p:cNvSpPr/>
          <p:nvPr/>
        </p:nvSpPr>
        <p:spPr bwMode="auto">
          <a:xfrm>
            <a:off x="5486400" y="4346448"/>
            <a:ext cx="1060704" cy="758952"/>
          </a:xfrm>
          <a:prstGeom prst="flowChartMulti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rPr>
              <a:t>Reproductive</a:t>
            </a:r>
            <a:r>
              <a:rPr kumimoji="0" lang="en-US" sz="1200" b="1" i="0" u="none" strike="noStrike" cap="none" normalizeH="0" dirty="0">
                <a:ln>
                  <a:noFill/>
                </a:ln>
                <a:solidFill>
                  <a:schemeClr val="tx1"/>
                </a:solidFill>
                <a:effectLst/>
                <a:latin typeface="Times New Roman" pitchFamily="18" charset="0"/>
              </a:rPr>
              <a:t> HE </a:t>
            </a:r>
            <a:endParaRPr kumimoji="0" lang="ar-SA" sz="12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4054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905000" y="505948"/>
            <a:ext cx="4863832"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AU" b="1" dirty="0"/>
              <a:t>The Concept of Family Planning</a:t>
            </a:r>
            <a:endParaRPr lang="ar-SA" dirty="0"/>
          </a:p>
        </p:txBody>
      </p:sp>
      <p:sp>
        <p:nvSpPr>
          <p:cNvPr id="2" name="مستطيل 1"/>
          <p:cNvSpPr/>
          <p:nvPr/>
        </p:nvSpPr>
        <p:spPr>
          <a:xfrm>
            <a:off x="822721" y="5867400"/>
            <a:ext cx="722392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800" b="1" dirty="0"/>
              <a:t>The Concept of Family Planning Student Creative Model  2018</a:t>
            </a:r>
            <a:endParaRPr lang="ar-SA" sz="1800" b="1"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76" r="3685"/>
          <a:stretch/>
        </p:blipFill>
        <p:spPr bwMode="auto">
          <a:xfrm>
            <a:off x="1363860" y="1295400"/>
            <a:ext cx="614164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31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محتوى 4"/>
          <p:cNvSpPr>
            <a:spLocks noGrp="1"/>
          </p:cNvSpPr>
          <p:nvPr>
            <p:ph idx="1"/>
          </p:nvPr>
        </p:nvSpPr>
        <p:spPr>
          <a:xfrm>
            <a:off x="434180" y="1066800"/>
            <a:ext cx="8001000" cy="5181600"/>
          </a:xfrm>
        </p:spPr>
        <p:style>
          <a:lnRef idx="2">
            <a:schemeClr val="dk1"/>
          </a:lnRef>
          <a:fillRef idx="1">
            <a:schemeClr val="lt1"/>
          </a:fillRef>
          <a:effectRef idx="0">
            <a:schemeClr val="dk1"/>
          </a:effectRef>
          <a:fontRef idx="minor">
            <a:schemeClr val="dk1"/>
          </a:fontRef>
        </p:style>
        <p:txBody>
          <a:bodyPr/>
          <a:lstStyle/>
          <a:p>
            <a:pPr algn="just"/>
            <a:r>
              <a:rPr lang="en-US" sz="2800" b="1" dirty="0"/>
              <a:t>Family planning</a:t>
            </a:r>
            <a:r>
              <a:rPr lang="en-US" sz="2800" dirty="0"/>
              <a:t> refers to the </a:t>
            </a:r>
            <a:r>
              <a:rPr lang="en-US" sz="2800" b="1" dirty="0"/>
              <a:t>planning</a:t>
            </a:r>
            <a:r>
              <a:rPr lang="en-US" sz="2800" dirty="0"/>
              <a:t> </a:t>
            </a:r>
            <a:r>
              <a:rPr lang="en-US" sz="2800" i="1" dirty="0"/>
              <a:t>of why, how and when to have children,</a:t>
            </a:r>
            <a:r>
              <a:rPr lang="en-US" sz="2800" dirty="0"/>
              <a:t> and to the </a:t>
            </a:r>
            <a:r>
              <a:rPr lang="en-US" sz="2800" i="1" dirty="0"/>
              <a:t>use of birth control. </a:t>
            </a:r>
          </a:p>
          <a:p>
            <a:pPr marL="0" indent="0" algn="just">
              <a:buNone/>
            </a:pPr>
            <a:endParaRPr lang="en-US" sz="2000" dirty="0"/>
          </a:p>
          <a:p>
            <a:pPr marL="0" indent="0" algn="just">
              <a:buNone/>
            </a:pPr>
            <a:r>
              <a:rPr lang="en-US" sz="2800" dirty="0"/>
              <a:t>WHO Definition: </a:t>
            </a:r>
          </a:p>
          <a:p>
            <a:pPr algn="just"/>
            <a:r>
              <a:rPr lang="en-US" sz="2800" dirty="0"/>
              <a:t>Family Planning allows individuals and couples to </a:t>
            </a:r>
            <a:r>
              <a:rPr lang="en-US" sz="2800" i="1" dirty="0"/>
              <a:t>anticipate and have their desired number of children</a:t>
            </a:r>
            <a:r>
              <a:rPr lang="en-US" sz="2800" dirty="0"/>
              <a:t>, and to </a:t>
            </a:r>
            <a:r>
              <a:rPr lang="en-US" sz="2800" i="1" dirty="0"/>
              <a:t>achieve healthy spacing and timing of their births </a:t>
            </a:r>
            <a:r>
              <a:rPr lang="en-US" sz="2000" b="1" i="1" dirty="0"/>
              <a:t>(WHO Definition) </a:t>
            </a:r>
          </a:p>
          <a:p>
            <a:pPr algn="just"/>
            <a:r>
              <a:rPr lang="en-US" sz="2400" i="1" dirty="0"/>
              <a:t>It is achieved through use of contraceptive methods and the treatment of involuntary 'infertility. </a:t>
            </a:r>
            <a:endParaRPr lang="ar-SA" i="1" dirty="0"/>
          </a:p>
        </p:txBody>
      </p:sp>
      <p:sp>
        <p:nvSpPr>
          <p:cNvPr id="6" name="مستطيل 5"/>
          <p:cNvSpPr/>
          <p:nvPr/>
        </p:nvSpPr>
        <p:spPr>
          <a:xfrm>
            <a:off x="2390691" y="381000"/>
            <a:ext cx="4087979"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AU" sz="2000" b="1" dirty="0"/>
              <a:t>The Concept of Family Planning</a:t>
            </a:r>
            <a:endParaRPr lang="ar-SA" sz="2000" dirty="0"/>
          </a:p>
        </p:txBody>
      </p:sp>
    </p:spTree>
    <p:extLst>
      <p:ext uri="{BB962C8B-B14F-4D97-AF65-F5344CB8AC3E}">
        <p14:creationId xmlns:p14="http://schemas.microsoft.com/office/powerpoint/2010/main" val="326686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381000"/>
            <a:ext cx="5638800" cy="406400"/>
          </a:xfrm>
        </p:spPr>
        <p:txBody>
          <a:bodyPr/>
          <a:lstStyle/>
          <a:p>
            <a:pPr marL="342900" lvl="0" indent="-342900">
              <a:spcBef>
                <a:spcPct val="20000"/>
              </a:spcBef>
              <a:spcAft>
                <a:spcPts val="0"/>
              </a:spcAft>
            </a:pPr>
            <a:r>
              <a:rPr lang="fr-FR" sz="1800" b="0" dirty="0">
                <a:solidFill>
                  <a:srgbClr val="000000"/>
                </a:solidFill>
                <a:latin typeface="Times New Roman" pitchFamily="18" charset="0"/>
                <a:ea typeface="Times New Roman"/>
                <a:cs typeface="Times New Roman" pitchFamily="18" charset="0"/>
              </a:rPr>
              <a:t>Course Syllabus </a:t>
            </a:r>
            <a:r>
              <a:rPr lang="en-US" sz="1800" u="sng" dirty="0">
                <a:solidFill>
                  <a:srgbClr val="000000"/>
                </a:solidFill>
                <a:latin typeface="Times New Roman" pitchFamily="18" charset="0"/>
                <a:ea typeface="Times New Roman"/>
                <a:cs typeface="Times New Roman" pitchFamily="18" charset="0"/>
              </a:rPr>
              <a:t>Family Planning (CHS436)</a:t>
            </a:r>
            <a:endParaRPr lang="ar-SA" dirty="0"/>
          </a:p>
        </p:txBody>
      </p:sp>
      <p:sp>
        <p:nvSpPr>
          <p:cNvPr id="3" name="عنصر نائب للمحتوى 2"/>
          <p:cNvSpPr>
            <a:spLocks noGrp="1"/>
          </p:cNvSpPr>
          <p:nvPr>
            <p:ph idx="1"/>
          </p:nvPr>
        </p:nvSpPr>
        <p:spPr>
          <a:xfrm>
            <a:off x="546100" y="1143000"/>
            <a:ext cx="7772400" cy="4572000"/>
          </a:xfrm>
        </p:spPr>
        <p:txBody>
          <a:bodyPr/>
          <a:lstStyle/>
          <a:p>
            <a:pPr indent="0" algn="ctr">
              <a:spcAft>
                <a:spcPts val="0"/>
              </a:spcAft>
              <a:buNone/>
            </a:pPr>
            <a:r>
              <a:rPr lang="en-US" sz="2000" b="1" dirty="0">
                <a:solidFill>
                  <a:srgbClr val="000000"/>
                </a:solidFill>
                <a:latin typeface="Times New Roman" pitchFamily="18" charset="0"/>
                <a:ea typeface="Times New Roman"/>
                <a:cs typeface="Times New Roman" pitchFamily="18" charset="0"/>
              </a:rPr>
              <a:t>HE</a:t>
            </a:r>
          </a:p>
          <a:p>
            <a:pPr indent="0" algn="ctr">
              <a:spcAft>
                <a:spcPts val="0"/>
              </a:spcAft>
              <a:buNone/>
            </a:pPr>
            <a:r>
              <a:rPr lang="en-US" sz="2000" b="1" dirty="0">
                <a:solidFill>
                  <a:srgbClr val="000000"/>
                </a:solidFill>
                <a:latin typeface="Times New Roman" pitchFamily="18" charset="0"/>
                <a:ea typeface="Times New Roman"/>
                <a:cs typeface="Times New Roman" pitchFamily="18" charset="0"/>
              </a:rPr>
              <a:t> Vision, mission</a:t>
            </a:r>
            <a:endParaRPr lang="en-US" sz="2000" b="1" dirty="0">
              <a:latin typeface="Times New Roman" pitchFamily="18" charset="0"/>
              <a:ea typeface="Times New Roman"/>
              <a:cs typeface="Times New Roman" pitchFamily="18" charset="0"/>
            </a:endParaRPr>
          </a:p>
          <a:p>
            <a:pPr>
              <a:spcBef>
                <a:spcPts val="600"/>
              </a:spcBef>
              <a:spcAft>
                <a:spcPts val="0"/>
              </a:spcAft>
            </a:pPr>
            <a:r>
              <a:rPr lang="en-US" sz="2000" b="1" dirty="0">
                <a:latin typeface="Times New Roman" pitchFamily="18" charset="0"/>
                <a:ea typeface="Times New Roman"/>
                <a:cs typeface="Times New Roman" pitchFamily="18" charset="0"/>
              </a:rPr>
              <a:t>Vision:</a:t>
            </a:r>
            <a:endParaRPr lang="en-US" sz="2000" dirty="0">
              <a:latin typeface="Times New Roman" pitchFamily="18" charset="0"/>
              <a:ea typeface="Times New Roman"/>
              <a:cs typeface="Times New Roman" pitchFamily="18" charset="0"/>
            </a:endParaRPr>
          </a:p>
          <a:p>
            <a:pPr algn="just">
              <a:spcBef>
                <a:spcPts val="600"/>
              </a:spcBef>
              <a:spcAft>
                <a:spcPts val="0"/>
              </a:spcAft>
            </a:pPr>
            <a:r>
              <a:rPr lang="en-US" sz="2000" dirty="0">
                <a:latin typeface="Times New Roman" pitchFamily="18" charset="0"/>
                <a:ea typeface="Times New Roman"/>
                <a:cs typeface="Times New Roman" pitchFamily="18" charset="0"/>
              </a:rPr>
              <a:t>Leadership and excellence in health education and promotion </a:t>
            </a:r>
          </a:p>
          <a:p>
            <a:pPr algn="just">
              <a:spcBef>
                <a:spcPts val="600"/>
              </a:spcBef>
              <a:spcAft>
                <a:spcPts val="0"/>
              </a:spcAft>
            </a:pPr>
            <a:r>
              <a:rPr lang="en-US" sz="2000" b="1" dirty="0">
                <a:latin typeface="Times New Roman" pitchFamily="18" charset="0"/>
                <a:ea typeface="Times New Roman"/>
                <a:cs typeface="Times New Roman" pitchFamily="18" charset="0"/>
              </a:rPr>
              <a:t>Mission:</a:t>
            </a:r>
            <a:endParaRPr lang="en-US" sz="2000" dirty="0">
              <a:latin typeface="Times New Roman" pitchFamily="18" charset="0"/>
              <a:ea typeface="Times New Roman"/>
              <a:cs typeface="Times New Roman" pitchFamily="18" charset="0"/>
            </a:endParaRPr>
          </a:p>
          <a:p>
            <a:pPr algn="just">
              <a:spcBef>
                <a:spcPts val="600"/>
              </a:spcBef>
              <a:spcAft>
                <a:spcPts val="0"/>
              </a:spcAft>
            </a:pPr>
            <a:r>
              <a:rPr lang="en-US" sz="2000" dirty="0">
                <a:latin typeface="Times New Roman" pitchFamily="18" charset="0"/>
                <a:ea typeface="Times New Roman"/>
                <a:cs typeface="Times New Roman" pitchFamily="18" charset="0"/>
              </a:rPr>
              <a:t>To contribute to promote community health and secure better quality of life through qualifying  globally competitive cadres specialized in health education and promotion; who are characterized by creative thinking, innovation and self-confidence,  armed with values and ethics needed to practice the profession within a multidisciplinary team,  and competent in  planning, implementation and evaluation of health education programs and campaigns,  mobilizing community participation, and conducting distinguished scientific research”.</a:t>
            </a:r>
          </a:p>
          <a:p>
            <a:endParaRPr lang="ar-SA" sz="3600"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70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41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15381" y="609600"/>
            <a:ext cx="4038600" cy="457200"/>
          </a:xfrm>
        </p:spPr>
        <p:txBody>
          <a:bodyPr/>
          <a:lstStyle/>
          <a:p>
            <a:r>
              <a:rPr lang="en-US" sz="2000" dirty="0"/>
              <a:t>Definition </a:t>
            </a:r>
            <a:endParaRPr lang="ar-SA" sz="2000" dirty="0"/>
          </a:p>
        </p:txBody>
      </p:sp>
      <p:sp>
        <p:nvSpPr>
          <p:cNvPr id="5" name="مستطيل 4"/>
          <p:cNvSpPr/>
          <p:nvPr/>
        </p:nvSpPr>
        <p:spPr>
          <a:xfrm>
            <a:off x="457199" y="3720167"/>
            <a:ext cx="8119241" cy="298543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t>A way of </a:t>
            </a:r>
            <a:r>
              <a:rPr lang="en-US" b="1" i="1" dirty="0"/>
              <a:t>thinking and living adopted voluntarily</a:t>
            </a:r>
            <a:r>
              <a:rPr lang="en-US" dirty="0"/>
              <a:t>, upon the basis of knowledge, attitudes and responsible decisions by individuals and couples, in order to </a:t>
            </a:r>
            <a:r>
              <a:rPr lang="en-US" i="1" dirty="0"/>
              <a:t>promote the health and welfare of the family </a:t>
            </a:r>
            <a:r>
              <a:rPr lang="en-US" dirty="0"/>
              <a:t>group and thus contribute effectively to the social development of a country”.</a:t>
            </a:r>
          </a:p>
          <a:p>
            <a:pPr algn="just"/>
            <a:endParaRPr lang="en-US" dirty="0"/>
          </a:p>
          <a:p>
            <a:pPr algn="ctr"/>
            <a:r>
              <a:rPr lang="en-US" sz="2000" dirty="0" err="1"/>
              <a:t>Johali</a:t>
            </a:r>
            <a:r>
              <a:rPr lang="en-US" sz="2000" dirty="0"/>
              <a:t> </a:t>
            </a:r>
            <a:r>
              <a:rPr lang="en-US" sz="2000" dirty="0" err="1"/>
              <a:t>FaPHE</a:t>
            </a:r>
            <a:r>
              <a:rPr lang="en-US" sz="2000" dirty="0"/>
              <a:t> definition…think why its   HE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457199" y="1219200"/>
            <a:ext cx="8305802" cy="23622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i="1" dirty="0"/>
              <a:t>Practices that help individuals or couples to attain certain objectives: to avoid unwanted births, to bring about wanted births, to regulate the intervals between pregnancies, to control the time at which births occur in relation to the ages of the parent, and to determine the number of children in the family”.</a:t>
            </a:r>
          </a:p>
        </p:txBody>
      </p:sp>
    </p:spTree>
    <p:extLst>
      <p:ext uri="{BB962C8B-B14F-4D97-AF65-F5344CB8AC3E}">
        <p14:creationId xmlns:p14="http://schemas.microsoft.com/office/powerpoint/2010/main" val="389277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1981200" y="2362200"/>
            <a:ext cx="5486400" cy="2057400"/>
          </a:xfrm>
        </p:spPr>
        <p:txBody>
          <a:bodyPr/>
          <a:lstStyle/>
          <a:p>
            <a:r>
              <a:rPr lang="en-US" sz="3200" dirty="0"/>
              <a:t>Objectives</a:t>
            </a:r>
            <a:br>
              <a:rPr lang="en-US" sz="3200" dirty="0"/>
            </a:br>
            <a:r>
              <a:rPr lang="en-US" sz="3200" dirty="0"/>
              <a:t>of</a:t>
            </a:r>
            <a:br>
              <a:rPr lang="en-US" sz="3200" dirty="0"/>
            </a:br>
            <a:r>
              <a:rPr lang="en-US" sz="3200" dirty="0"/>
              <a:t> Family Planning Programs</a:t>
            </a:r>
            <a:endParaRPr lang="ar-SA"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855" y="244366"/>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47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483" y="-68262"/>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Image result for Islamic Family Planning ppt"/>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99683" name="Picture 3" descr="C:\Users\dell\Documents\AA New Academic Year 2019\JohaliCHS436FaPHE Family Planning 2018_2019\Literature Rev\Top\family-planning-in-pakistan-5-638 MDG Go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02880"/>
            <a:ext cx="7663916" cy="5329237"/>
          </a:xfrm>
          <a:prstGeom prst="rect">
            <a:avLst/>
          </a:prstGeom>
        </p:spPr>
        <p:style>
          <a:lnRef idx="2">
            <a:schemeClr val="dk1"/>
          </a:lnRef>
          <a:fillRef idx="1">
            <a:schemeClr val="lt1"/>
          </a:fillRef>
          <a:effectRef idx="0">
            <a:schemeClr val="dk1"/>
          </a:effectRef>
          <a:fontRef idx="minor">
            <a:schemeClr val="dk1"/>
          </a:fontRef>
        </p:style>
      </p:pic>
      <p:sp>
        <p:nvSpPr>
          <p:cNvPr id="4" name="مستطيل 3"/>
          <p:cNvSpPr/>
          <p:nvPr/>
        </p:nvSpPr>
        <p:spPr>
          <a:xfrm>
            <a:off x="1258982" y="6132117"/>
            <a:ext cx="701903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1600" dirty="0">
                <a:hlinkClick r:id="rId5"/>
              </a:rPr>
              <a:t>https://www.slideshare.net/HMAKhuwaja1/family-planningin-pakistan</a:t>
            </a:r>
            <a:r>
              <a:rPr lang="en-US" sz="1600" dirty="0"/>
              <a:t> </a:t>
            </a:r>
            <a:endParaRPr lang="ar-SA" sz="1600" dirty="0"/>
          </a:p>
        </p:txBody>
      </p:sp>
      <p:sp>
        <p:nvSpPr>
          <p:cNvPr id="2" name="مستطيل 1"/>
          <p:cNvSpPr/>
          <p:nvPr/>
        </p:nvSpPr>
        <p:spPr>
          <a:xfrm rot="17047057">
            <a:off x="-785910" y="1123194"/>
            <a:ext cx="2592376" cy="33855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600" dirty="0"/>
              <a:t>Remember MDGs_ MDOs</a:t>
            </a:r>
            <a:endParaRPr lang="ar-SA" sz="1600" dirty="0"/>
          </a:p>
        </p:txBody>
      </p:sp>
      <p:sp>
        <p:nvSpPr>
          <p:cNvPr id="5" name="مستطيل 4"/>
          <p:cNvSpPr/>
          <p:nvPr/>
        </p:nvSpPr>
        <p:spPr>
          <a:xfrm>
            <a:off x="914400" y="388938"/>
            <a:ext cx="7780338"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spcBef>
                <a:spcPct val="30000"/>
              </a:spcBef>
            </a:pPr>
            <a:r>
              <a:rPr lang="en-US" sz="1600" b="1" dirty="0">
                <a:solidFill>
                  <a:srgbClr val="000000"/>
                </a:solidFill>
              </a:rPr>
              <a:t>MDG 1: Eradicate Poverty and MDG 2: Achieve Universal Primary Education  </a:t>
            </a:r>
            <a:endParaRPr lang="ar-SA" sz="1600" b="1" dirty="0">
              <a:solidFill>
                <a:srgbClr val="000000"/>
              </a:solidFill>
              <a:cs typeface="Arial"/>
            </a:endParaRPr>
          </a:p>
        </p:txBody>
      </p:sp>
      <p:sp>
        <p:nvSpPr>
          <p:cNvPr id="7" name="مستطيل 6"/>
          <p:cNvSpPr/>
          <p:nvPr/>
        </p:nvSpPr>
        <p:spPr>
          <a:xfrm rot="5400000">
            <a:off x="-682931" y="4082155"/>
            <a:ext cx="2377574"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3 MDGs + Goals </a:t>
            </a:r>
            <a:endParaRPr lang="ar-SA" dirty="0"/>
          </a:p>
        </p:txBody>
      </p:sp>
      <p:sp>
        <p:nvSpPr>
          <p:cNvPr id="8" name="مستطيل 7"/>
          <p:cNvSpPr/>
          <p:nvPr/>
        </p:nvSpPr>
        <p:spPr>
          <a:xfrm rot="5400000">
            <a:off x="7375012" y="3618313"/>
            <a:ext cx="2973891"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8 MDOs = Objectives </a:t>
            </a:r>
            <a:endParaRPr lang="ar-SA" dirty="0"/>
          </a:p>
        </p:txBody>
      </p:sp>
    </p:spTree>
    <p:extLst>
      <p:ext uri="{BB962C8B-B14F-4D97-AF65-F5344CB8AC3E}">
        <p14:creationId xmlns:p14="http://schemas.microsoft.com/office/powerpoint/2010/main" val="918471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459828"/>
            <a:ext cx="4876800" cy="533400"/>
          </a:xfrm>
        </p:spPr>
        <p:txBody>
          <a:bodyPr/>
          <a:lstStyle/>
          <a:p>
            <a:r>
              <a:rPr lang="en-US" sz="2000" dirty="0"/>
              <a:t>WHO Goals of family planning</a:t>
            </a:r>
            <a:endParaRPr lang="ar-SA" sz="2000" dirty="0"/>
          </a:p>
        </p:txBody>
      </p:sp>
      <p:sp>
        <p:nvSpPr>
          <p:cNvPr id="3" name="عنصر نائب للمحتوى 2"/>
          <p:cNvSpPr>
            <a:spLocks noGrp="1"/>
          </p:cNvSpPr>
          <p:nvPr>
            <p:ph idx="1"/>
          </p:nvPr>
        </p:nvSpPr>
        <p:spPr>
          <a:xfrm>
            <a:off x="434181" y="1219200"/>
            <a:ext cx="8001000" cy="5257800"/>
          </a:xfrm>
        </p:spPr>
        <p:txBody>
          <a:bodyPr/>
          <a:lstStyle/>
          <a:p>
            <a:pPr marL="514350" indent="-514350" algn="just">
              <a:buFont typeface="+mj-lt"/>
              <a:buAutoNum type="arabicPeriod"/>
            </a:pPr>
            <a:r>
              <a:rPr lang="en-US" sz="2800" dirty="0"/>
              <a:t>To improve access to the full range of </a:t>
            </a:r>
            <a:r>
              <a:rPr lang="en-US" sz="2800" b="1" dirty="0"/>
              <a:t>affordable, equitable and high-quality</a:t>
            </a:r>
            <a:r>
              <a:rPr lang="en-US" sz="2800" dirty="0"/>
              <a:t> </a:t>
            </a:r>
            <a:r>
              <a:rPr lang="en-US" sz="2800" b="1" dirty="0"/>
              <a:t>family planning</a:t>
            </a:r>
            <a:r>
              <a:rPr lang="en-US" sz="2800" dirty="0"/>
              <a:t> and </a:t>
            </a:r>
            <a:r>
              <a:rPr lang="en-US" sz="2800" b="1" dirty="0"/>
              <a:t>reproductive health services; </a:t>
            </a:r>
          </a:p>
          <a:p>
            <a:pPr marL="514350" indent="-514350" algn="just">
              <a:buFont typeface="+mj-lt"/>
              <a:buAutoNum type="arabicPeriod"/>
            </a:pPr>
            <a:endParaRPr lang="en-US" sz="2800" dirty="0"/>
          </a:p>
          <a:p>
            <a:pPr marL="514350" indent="-514350" algn="just">
              <a:buFont typeface="+mj-lt"/>
              <a:buAutoNum type="arabicPeriod"/>
            </a:pPr>
            <a:r>
              <a:rPr lang="en-US" sz="2800" dirty="0"/>
              <a:t>To </a:t>
            </a:r>
            <a:r>
              <a:rPr lang="en-US" sz="2800" b="1" dirty="0"/>
              <a:t>increase contraceptive use rate </a:t>
            </a:r>
            <a:r>
              <a:rPr lang="en-US" sz="2800" dirty="0"/>
              <a:t>and </a:t>
            </a:r>
            <a:r>
              <a:rPr lang="en-US" sz="2800" b="1" dirty="0"/>
              <a:t>reduce unwanted pregnancies.</a:t>
            </a:r>
            <a:r>
              <a:rPr lang="en-US" sz="2800" dirty="0"/>
              <a:t> </a:t>
            </a:r>
          </a:p>
          <a:p>
            <a:pPr marL="514350" indent="-514350" algn="just">
              <a:buFont typeface="+mj-lt"/>
              <a:buAutoNum type="arabicPeriod"/>
            </a:pPr>
            <a:endParaRPr lang="en-US" sz="2800" dirty="0"/>
          </a:p>
          <a:p>
            <a:pPr marL="514350" indent="-514350" algn="just">
              <a:buFont typeface="+mj-lt"/>
              <a:buAutoNum type="arabicPeriod"/>
            </a:pPr>
            <a:r>
              <a:rPr lang="en-US" sz="2800" dirty="0"/>
              <a:t>To </a:t>
            </a:r>
            <a:r>
              <a:rPr lang="en-US" sz="2800" b="1" i="1" dirty="0"/>
              <a:t>improve the health and nutrition status of women </a:t>
            </a:r>
            <a:r>
              <a:rPr lang="en-US" sz="2800" i="1" dirty="0"/>
              <a:t>and children of all ages, especially pregnant and nursing women.</a:t>
            </a:r>
            <a:endParaRPr lang="ar-SA" sz="2800" i="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02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6292" y="1066800"/>
            <a:ext cx="8507288" cy="4876800"/>
          </a:xfrm>
        </p:spPr>
        <p:txBody>
          <a:bodyPr>
            <a:normAutofit lnSpcReduction="10000"/>
          </a:bodyPr>
          <a:lstStyle/>
          <a:p>
            <a:pPr marL="0" indent="0" algn="just" rtl="0">
              <a:buNone/>
            </a:pPr>
            <a:r>
              <a:rPr lang="en-US" sz="2000" b="1" dirty="0"/>
              <a:t>Family planning and Millennium Development  Objectives: </a:t>
            </a:r>
          </a:p>
          <a:p>
            <a:pPr marL="0" indent="0" algn="just" rtl="0">
              <a:buNone/>
            </a:pPr>
            <a:endParaRPr lang="en-US" sz="2000" b="1" dirty="0"/>
          </a:p>
          <a:p>
            <a:pPr marL="0" indent="0" algn="just" rtl="0">
              <a:buNone/>
            </a:pPr>
            <a:r>
              <a:rPr lang="en-US" sz="2000" b="1" dirty="0"/>
              <a:t> 1 – Eradicate poverty and hunger</a:t>
            </a:r>
            <a:r>
              <a:rPr lang="en-US" sz="2000" dirty="0"/>
              <a:t>:</a:t>
            </a:r>
          </a:p>
          <a:p>
            <a:pPr marL="990600" algn="just" rtl="0"/>
            <a:r>
              <a:rPr lang="en-US" sz="2000" dirty="0"/>
              <a:t>Family planning reduces the aggregate demand for scarce food products. </a:t>
            </a:r>
          </a:p>
          <a:p>
            <a:pPr marL="990600" algn="just" rtl="0"/>
            <a:r>
              <a:rPr lang="en-US" sz="2000" dirty="0"/>
              <a:t>Better birth spacing reduces low birth weight and poor maternal nutrition. </a:t>
            </a:r>
          </a:p>
          <a:p>
            <a:pPr marL="990600" algn="just" rtl="0"/>
            <a:r>
              <a:rPr lang="en-US" sz="2000" dirty="0"/>
              <a:t>Family planning results in more wealth and less hunger.</a:t>
            </a:r>
          </a:p>
          <a:p>
            <a:pPr marL="0" indent="0" algn="just">
              <a:buNone/>
            </a:pPr>
            <a:endParaRPr lang="en-US" sz="2000" b="1" dirty="0"/>
          </a:p>
          <a:p>
            <a:pPr marL="0" indent="0" algn="just">
              <a:buNone/>
            </a:pPr>
            <a:r>
              <a:rPr lang="en-US" sz="2000" b="1" dirty="0"/>
              <a:t>2 – Achieve universal primary education</a:t>
            </a:r>
            <a:endParaRPr lang="en-US" sz="2000" dirty="0"/>
          </a:p>
          <a:p>
            <a:pPr marL="725488" indent="-284163" algn="just"/>
            <a:r>
              <a:rPr lang="en-US" sz="2000" dirty="0"/>
              <a:t>Girls often drop out of school due to unintended pregnancy or to help care for younger siblings. </a:t>
            </a:r>
          </a:p>
          <a:p>
            <a:pPr marL="725488" indent="-284163" algn="just"/>
            <a:r>
              <a:rPr lang="en-US" sz="2000" dirty="0"/>
              <a:t>Family planning prolongs education and helps girls in particular to achieve their dreams for the future. </a:t>
            </a:r>
          </a:p>
          <a:p>
            <a:pPr algn="just"/>
            <a:endParaRPr lang="en-US" sz="2000" dirty="0"/>
          </a:p>
          <a:p>
            <a:pPr algn="just" rtl="0"/>
            <a:endParaRPr lang="en-US" sz="2000" dirty="0"/>
          </a:p>
          <a:p>
            <a:pPr algn="just" rtl="0"/>
            <a:endParaRPr lang="en-US" sz="20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855"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عنوان 1"/>
          <p:cNvSpPr>
            <a:spLocks noGrp="1"/>
          </p:cNvSpPr>
          <p:nvPr>
            <p:ph type="title"/>
          </p:nvPr>
        </p:nvSpPr>
        <p:spPr>
          <a:xfrm>
            <a:off x="3078504" y="433552"/>
            <a:ext cx="2722864" cy="533400"/>
          </a:xfrm>
        </p:spPr>
        <p:txBody>
          <a:bodyPr/>
          <a:lstStyle/>
          <a:p>
            <a:r>
              <a:rPr lang="en-US" sz="2000" dirty="0" err="1"/>
              <a:t>FaPHE</a:t>
            </a:r>
            <a:r>
              <a:rPr lang="en-US" sz="2000" dirty="0"/>
              <a:t> Objectives</a:t>
            </a:r>
            <a:endParaRPr lang="ar-SA" sz="2000" dirty="0"/>
          </a:p>
        </p:txBody>
      </p:sp>
      <p:sp>
        <p:nvSpPr>
          <p:cNvPr id="2" name="مستطيل 1"/>
          <p:cNvSpPr/>
          <p:nvPr/>
        </p:nvSpPr>
        <p:spPr>
          <a:xfrm>
            <a:off x="609600" y="6172200"/>
            <a:ext cx="7391400" cy="338554"/>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600" dirty="0"/>
              <a:t>The </a:t>
            </a:r>
            <a:r>
              <a:rPr lang="en-US" sz="1600" dirty="0">
                <a:hlinkClick r:id="rId4" tooltip="United Nations Population Fund"/>
              </a:rPr>
              <a:t>United Nations Population Fund</a:t>
            </a:r>
            <a:r>
              <a:rPr lang="en-US" sz="1600" dirty="0"/>
              <a:t>(UNFPA) + Human Rights  </a:t>
            </a:r>
            <a:endParaRPr lang="ar-SA" sz="1600" dirty="0"/>
          </a:p>
        </p:txBody>
      </p:sp>
    </p:spTree>
    <p:extLst>
      <p:ext uri="{BB962C8B-B14F-4D97-AF65-F5344CB8AC3E}">
        <p14:creationId xmlns:p14="http://schemas.microsoft.com/office/powerpoint/2010/main" val="358481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90600"/>
            <a:ext cx="7772400" cy="5257800"/>
          </a:xfrm>
        </p:spPr>
        <p:txBody>
          <a:bodyPr/>
          <a:lstStyle/>
          <a:p>
            <a:pPr marL="0" indent="0" algn="just">
              <a:buNone/>
            </a:pPr>
            <a:r>
              <a:rPr lang="en-US" sz="2000" b="1" dirty="0"/>
              <a:t>3 – Promote gender equality and empower women</a:t>
            </a:r>
            <a:endParaRPr lang="en-US" sz="2000" dirty="0"/>
          </a:p>
          <a:p>
            <a:pPr marL="722313" algn="just" rtl="0"/>
            <a:r>
              <a:rPr lang="en-US" sz="2000" dirty="0"/>
              <a:t>Unplanned pregnancy diverts women from other life plans </a:t>
            </a:r>
            <a:r>
              <a:rPr lang="en-US" sz="2000" dirty="0" err="1"/>
              <a:t>e.g</a:t>
            </a:r>
            <a:r>
              <a:rPr lang="en-US" sz="2000" dirty="0"/>
              <a:t> employment. </a:t>
            </a:r>
          </a:p>
          <a:p>
            <a:pPr marL="722313" algn="just" rtl="0"/>
            <a:r>
              <a:rPr lang="en-US" sz="2000" dirty="0"/>
              <a:t>Using family planning empowers women.</a:t>
            </a:r>
          </a:p>
          <a:p>
            <a:pPr marL="722313" algn="just" rtl="0"/>
            <a:r>
              <a:rPr lang="en-US" sz="2000" dirty="0"/>
              <a:t> Involving men in family planning can lead to changes in gender norms. </a:t>
            </a:r>
          </a:p>
          <a:p>
            <a:pPr marL="0" indent="0" algn="just">
              <a:buNone/>
            </a:pPr>
            <a:r>
              <a:rPr lang="en-US" sz="1800" b="1" dirty="0"/>
              <a:t>4 – Reduce child mortality</a:t>
            </a:r>
            <a:endParaRPr lang="en-US" sz="1800" dirty="0"/>
          </a:p>
          <a:p>
            <a:pPr marL="722313" algn="just"/>
            <a:r>
              <a:rPr lang="en-US" sz="2000" dirty="0"/>
              <a:t>Family planning prevents unintended pregnancy, thus reducing infant deaths and increasing child survival.</a:t>
            </a:r>
          </a:p>
          <a:p>
            <a:pPr algn="just">
              <a:buNone/>
            </a:pPr>
            <a:r>
              <a:rPr lang="en-US" sz="1800" b="1" dirty="0"/>
              <a:t>5 – Improve maternal health</a:t>
            </a:r>
            <a:endParaRPr lang="en-US" sz="1800" dirty="0"/>
          </a:p>
          <a:p>
            <a:pPr marL="722313" algn="just">
              <a:tabLst>
                <a:tab pos="441325" algn="l"/>
              </a:tabLst>
            </a:pPr>
            <a:r>
              <a:rPr lang="en-US" sz="1800" dirty="0"/>
              <a:t>Terminating unintended pregnancy, is associated with unsafe abortion which is one of the main cause of maternal deaths especially in young women. </a:t>
            </a:r>
          </a:p>
          <a:p>
            <a:pPr marL="722313" algn="just">
              <a:tabLst>
                <a:tab pos="441325" algn="l"/>
              </a:tabLst>
            </a:pPr>
            <a:r>
              <a:rPr lang="en-US" sz="1800" dirty="0"/>
              <a:t>Universal access to reproductive health including family planning reduces the risk of maternal morbidity and mortality.</a:t>
            </a:r>
          </a:p>
          <a:p>
            <a:pPr algn="just" rtl="0"/>
            <a:endParaRPr 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855"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عنوان 1"/>
          <p:cNvSpPr>
            <a:spLocks noGrp="1"/>
          </p:cNvSpPr>
          <p:nvPr>
            <p:ph type="title"/>
          </p:nvPr>
        </p:nvSpPr>
        <p:spPr>
          <a:xfrm>
            <a:off x="3078504" y="441434"/>
            <a:ext cx="2722864" cy="396766"/>
          </a:xfrm>
        </p:spPr>
        <p:txBody>
          <a:bodyPr/>
          <a:lstStyle/>
          <a:p>
            <a:r>
              <a:rPr lang="en-US" sz="1400" dirty="0"/>
              <a:t>Objectives</a:t>
            </a:r>
            <a:endParaRPr lang="ar-SA" sz="1400" dirty="0"/>
          </a:p>
        </p:txBody>
      </p:sp>
    </p:spTree>
    <p:extLst>
      <p:ext uri="{BB962C8B-B14F-4D97-AF65-F5344CB8AC3E}">
        <p14:creationId xmlns:p14="http://schemas.microsoft.com/office/powerpoint/2010/main" val="1073982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685800"/>
            <a:ext cx="8229600" cy="5486400"/>
          </a:xfrm>
        </p:spPr>
        <p:txBody>
          <a:bodyPr>
            <a:normAutofit/>
          </a:bodyPr>
          <a:lstStyle/>
          <a:p>
            <a:pPr marL="0" indent="0" algn="just">
              <a:buNone/>
            </a:pPr>
            <a:r>
              <a:rPr lang="en-US" sz="2000" b="1" dirty="0"/>
              <a:t>6 – Combat HIV/AIDS</a:t>
            </a:r>
            <a:endParaRPr lang="en-US" sz="2000" dirty="0"/>
          </a:p>
          <a:p>
            <a:pPr marL="722313" algn="just" rtl="0"/>
            <a:r>
              <a:rPr lang="en-US" sz="1800" dirty="0"/>
              <a:t>Contraception is the best preventive measure against HIV. </a:t>
            </a:r>
          </a:p>
          <a:p>
            <a:pPr marL="722313" algn="just" rtl="0"/>
            <a:r>
              <a:rPr lang="en-US" sz="1800" dirty="0"/>
              <a:t>Women with HIV who have unintended pregnancy run the risk of transmitting the virus to their children. </a:t>
            </a:r>
          </a:p>
          <a:p>
            <a:pPr marL="722313" algn="just" rtl="0"/>
            <a:r>
              <a:rPr lang="en-US" sz="1800" dirty="0"/>
              <a:t>Preventing unwanted pregnancy among HIV positive women reduces the number of HIV positive births and is </a:t>
            </a:r>
            <a:r>
              <a:rPr lang="en-US" sz="1800" b="1" dirty="0"/>
              <a:t>three times </a:t>
            </a:r>
            <a:r>
              <a:rPr lang="en-US" sz="1800" dirty="0"/>
              <a:t>more effective than providing antiretroviral treatment to mothers during pregnancy, birth, and breastfeeding.</a:t>
            </a:r>
            <a:endParaRPr lang="en-US" sz="2000" dirty="0"/>
          </a:p>
          <a:p>
            <a:pPr marL="0" indent="0" algn="just">
              <a:buNone/>
            </a:pPr>
            <a:r>
              <a:rPr lang="en-US" sz="2000" b="1" dirty="0"/>
              <a:t>7 – Ensure environmental sustainability</a:t>
            </a:r>
            <a:endParaRPr lang="en-US" sz="2000" dirty="0"/>
          </a:p>
          <a:p>
            <a:pPr marL="722313" algn="just"/>
            <a:r>
              <a:rPr lang="en-US" sz="1800" dirty="0"/>
              <a:t>A family with fewer children needs less food, land, and water. </a:t>
            </a:r>
          </a:p>
          <a:p>
            <a:pPr marL="722313" algn="just"/>
            <a:r>
              <a:rPr lang="en-US" sz="1800" dirty="0"/>
              <a:t>Moreover, family planning is </a:t>
            </a:r>
            <a:r>
              <a:rPr lang="en-US" sz="1800" b="1" dirty="0"/>
              <a:t>five times </a:t>
            </a:r>
            <a:r>
              <a:rPr lang="en-US" sz="1800" i="1" dirty="0"/>
              <a:t>less expensive than conventional green technologies for reducing atmospheric carbon dioxide that leads to climate change.</a:t>
            </a:r>
            <a:endParaRPr lang="en-US" sz="2000" i="1" dirty="0"/>
          </a:p>
          <a:p>
            <a:pPr marL="0" indent="0" algn="just">
              <a:buNone/>
            </a:pPr>
            <a:r>
              <a:rPr lang="en-US" sz="2000" b="1" dirty="0"/>
              <a:t>8 – A global partnership for development</a:t>
            </a:r>
            <a:endParaRPr lang="en-US" sz="2000" dirty="0"/>
          </a:p>
          <a:p>
            <a:pPr marL="722313" algn="just">
              <a:tabLst>
                <a:tab pos="441325" algn="l"/>
              </a:tabLst>
            </a:pPr>
            <a:r>
              <a:rPr lang="en-US" sz="1800" dirty="0"/>
              <a:t>Global investment in family planning programs have contributed to strong collaboration among international agencies, governmental ministries, multinational organizations and local community groups.</a:t>
            </a:r>
          </a:p>
          <a:p>
            <a:pPr algn="just"/>
            <a:endParaRPr lang="en-US" sz="2000" dirty="0"/>
          </a:p>
          <a:p>
            <a:pPr algn="just" rtl="0"/>
            <a:endParaRPr lang="en-US" sz="2000" dirty="0"/>
          </a:p>
        </p:txBody>
      </p:sp>
      <p:sp>
        <p:nvSpPr>
          <p:cNvPr id="6" name="عنوان 1"/>
          <p:cNvSpPr>
            <a:spLocks noGrp="1"/>
          </p:cNvSpPr>
          <p:nvPr>
            <p:ph type="title"/>
          </p:nvPr>
        </p:nvSpPr>
        <p:spPr>
          <a:xfrm>
            <a:off x="3124200" y="381000"/>
            <a:ext cx="2722864" cy="304800"/>
          </a:xfrm>
        </p:spPr>
        <p:txBody>
          <a:bodyPr/>
          <a:lstStyle/>
          <a:p>
            <a:r>
              <a:rPr lang="en-US" sz="1400" dirty="0"/>
              <a:t>Objectives</a:t>
            </a:r>
            <a:endParaRPr lang="ar-SA" sz="1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855"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63236" y="6305490"/>
            <a:ext cx="839976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b="1" dirty="0"/>
              <a:t>Draw  all 8 Objectives in one smart figure-Self Model Panning Model   </a:t>
            </a:r>
            <a:endParaRPr lang="ar-SA" sz="2000" b="1" dirty="0"/>
          </a:p>
        </p:txBody>
      </p:sp>
    </p:spTree>
    <p:extLst>
      <p:ext uri="{BB962C8B-B14F-4D97-AF65-F5344CB8AC3E}">
        <p14:creationId xmlns:p14="http://schemas.microsoft.com/office/powerpoint/2010/main" val="1574403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title"/>
          </p:nvPr>
        </p:nvSpPr>
        <p:spPr>
          <a:xfrm>
            <a:off x="673763" y="425669"/>
            <a:ext cx="7532346" cy="457200"/>
          </a:xfrm>
        </p:spPr>
        <p:txBody>
          <a:bodyPr/>
          <a:lstStyle/>
          <a:p>
            <a:r>
              <a:rPr lang="en-US" sz="1600" dirty="0"/>
              <a:t>The </a:t>
            </a:r>
            <a:r>
              <a:rPr lang="en-US" sz="1600" b="0" dirty="0"/>
              <a:t>3 WHO Goals </a:t>
            </a:r>
            <a:r>
              <a:rPr lang="en-US" sz="1600" dirty="0"/>
              <a:t>MDGs </a:t>
            </a:r>
            <a:r>
              <a:rPr lang="en-US" sz="1600" b="0" dirty="0"/>
              <a:t>Have to be achieved by the </a:t>
            </a:r>
            <a:r>
              <a:rPr lang="en-US" sz="1600" dirty="0"/>
              <a:t>WHO 8 Objectives MDOs </a:t>
            </a:r>
            <a:endParaRPr lang="ar-SA" sz="16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855"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36421" y="5334000"/>
            <a:ext cx="839976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800" b="1" dirty="0"/>
              <a:t>Draw  the 3 WHO MDGs with the 8 WHO Objectives  MDOs  </a:t>
            </a:r>
          </a:p>
          <a:p>
            <a:pPr algn="ctr"/>
            <a:r>
              <a:rPr lang="en-US" sz="1800" b="1" dirty="0"/>
              <a:t>in One Smart Figure-Self Creative Model Panning Model   </a:t>
            </a:r>
            <a:endParaRPr lang="ar-SA" sz="1800" b="1" dirty="0"/>
          </a:p>
        </p:txBody>
      </p:sp>
      <p:sp>
        <p:nvSpPr>
          <p:cNvPr id="4" name="مستطيل 3"/>
          <p:cNvSpPr/>
          <p:nvPr/>
        </p:nvSpPr>
        <p:spPr>
          <a:xfrm>
            <a:off x="3537541" y="2451933"/>
            <a:ext cx="2197525" cy="523220"/>
          </a:xfrm>
          <a:prstGeom prst="rect">
            <a:avLst/>
          </a:prstGeom>
        </p:spPr>
        <p:txBody>
          <a:bodyPr wrap="none">
            <a:spAutoFit/>
          </a:bodyPr>
          <a:lstStyle/>
          <a:p>
            <a:pPr algn="ctr"/>
            <a:r>
              <a:rPr lang="en-US" sz="2800" dirty="0">
                <a:solidFill>
                  <a:schemeClr val="bg1"/>
                </a:solidFill>
              </a:rPr>
              <a:t>FOR YOU ?! </a:t>
            </a:r>
            <a:endParaRPr lang="ar-SA" sz="2800" dirty="0">
              <a:solidFill>
                <a:schemeClr val="bg1"/>
              </a:solidFill>
            </a:endParaRPr>
          </a:p>
        </p:txBody>
      </p:sp>
    </p:spTree>
    <p:extLst>
      <p:ext uri="{BB962C8B-B14F-4D97-AF65-F5344CB8AC3E}">
        <p14:creationId xmlns:p14="http://schemas.microsoft.com/office/powerpoint/2010/main" val="3694856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71904" y="390725"/>
            <a:ext cx="7010400" cy="371275"/>
          </a:xfrm>
        </p:spPr>
        <p:txBody>
          <a:bodyPr/>
          <a:lstStyle/>
          <a:p>
            <a:r>
              <a:rPr lang="en-US" sz="1800" cap="all" dirty="0"/>
              <a:t>WHAT ARE THE BENEFITS OF USING FAMILY PLANNING?</a:t>
            </a:r>
            <a:endParaRPr lang="ar-SA" sz="1800" dirty="0"/>
          </a:p>
        </p:txBody>
      </p:sp>
      <p:sp>
        <p:nvSpPr>
          <p:cNvPr id="3" name="عنصر نائب للمحتوى 2"/>
          <p:cNvSpPr>
            <a:spLocks noGrp="1"/>
          </p:cNvSpPr>
          <p:nvPr>
            <p:ph idx="1"/>
          </p:nvPr>
        </p:nvSpPr>
        <p:spPr>
          <a:xfrm>
            <a:off x="381000" y="1066800"/>
            <a:ext cx="8458200" cy="5549900"/>
          </a:xfrm>
        </p:spPr>
        <p:txBody>
          <a:bodyPr/>
          <a:lstStyle/>
          <a:p>
            <a:r>
              <a:rPr lang="en-US" sz="1800" dirty="0"/>
              <a:t>Family planning provides many benefits to mother, children, father, and the family.</a:t>
            </a:r>
          </a:p>
          <a:p>
            <a:r>
              <a:rPr lang="en-US" sz="1800" b="1" dirty="0"/>
              <a:t>Mother</a:t>
            </a:r>
            <a:endParaRPr lang="en-US" sz="1800" dirty="0"/>
          </a:p>
          <a:p>
            <a:r>
              <a:rPr lang="en-US" sz="1800" dirty="0"/>
              <a:t>Enables her to regain her health after delivery.</a:t>
            </a:r>
          </a:p>
          <a:p>
            <a:r>
              <a:rPr lang="en-US" sz="1800" dirty="0"/>
              <a:t>Gives enough time and opportunity to love and provide attention to her husband and children.</a:t>
            </a:r>
          </a:p>
          <a:p>
            <a:r>
              <a:rPr lang="en-US" sz="1800" dirty="0"/>
              <a:t>Gives more time for her family and own personal advancement.</a:t>
            </a:r>
          </a:p>
          <a:p>
            <a:r>
              <a:rPr lang="en-US" sz="1800" dirty="0"/>
              <a:t>When suffering from an illness, gives enough time for treatment and recovery.</a:t>
            </a:r>
          </a:p>
          <a:p>
            <a:r>
              <a:rPr lang="en-US" sz="1800" b="1" dirty="0"/>
              <a:t>Children</a:t>
            </a:r>
            <a:endParaRPr lang="en-US" sz="1800" dirty="0"/>
          </a:p>
          <a:p>
            <a:r>
              <a:rPr lang="en-US" sz="1800" dirty="0"/>
              <a:t>Healthy mothers produce healthy children.</a:t>
            </a:r>
          </a:p>
          <a:p>
            <a:r>
              <a:rPr lang="en-US" sz="1800" dirty="0"/>
              <a:t>Will get all the attention, security, love, and care they deserve.</a:t>
            </a:r>
          </a:p>
          <a:p>
            <a:r>
              <a:rPr lang="en-US" sz="1800" b="1" dirty="0"/>
              <a:t>Father</a:t>
            </a:r>
            <a:endParaRPr lang="en-US" sz="1800" dirty="0"/>
          </a:p>
          <a:p>
            <a:r>
              <a:rPr lang="en-US" sz="1800" dirty="0"/>
              <a:t>Lightens the burden and responsibility in supporting his family.</a:t>
            </a:r>
          </a:p>
          <a:p>
            <a:r>
              <a:rPr lang="en-US" sz="1800" dirty="0"/>
              <a:t>Enables him to give his children their basic needs (food, shelter, education, and better future).</a:t>
            </a:r>
          </a:p>
          <a:p>
            <a:r>
              <a:rPr lang="en-US" sz="1800" dirty="0"/>
              <a:t>Gives him time for his family and own personal advancement.</a:t>
            </a:r>
          </a:p>
          <a:p>
            <a:r>
              <a:rPr lang="en-US" sz="1800" dirty="0"/>
              <a:t>When suffering from an illness, gives enough time for treatment and recovery.</a:t>
            </a:r>
          </a:p>
          <a:p>
            <a:endParaRPr lang="ar-SA" dirty="0"/>
          </a:p>
        </p:txBody>
      </p:sp>
      <p:sp>
        <p:nvSpPr>
          <p:cNvPr id="5" name="مستطيل 4"/>
          <p:cNvSpPr/>
          <p:nvPr/>
        </p:nvSpPr>
        <p:spPr>
          <a:xfrm>
            <a:off x="2819400" y="752275"/>
            <a:ext cx="3124200" cy="338554"/>
          </a:xfrm>
          <a:prstGeom prst="rect">
            <a:avLst/>
          </a:prstGeom>
        </p:spPr>
        <p:txBody>
          <a:bodyPr wrap="square">
            <a:spAutoFit/>
          </a:bodyPr>
          <a:lstStyle/>
          <a:p>
            <a:pPr algn="ctr"/>
            <a:r>
              <a:rPr lang="en-US" sz="1600" dirty="0">
                <a:hlinkClick r:id="rId3"/>
              </a:rPr>
              <a:t>https://www.doh.gov.ph/node/1291</a:t>
            </a:r>
            <a:r>
              <a:rPr lang="en-US" sz="1600" dirty="0"/>
              <a:t> </a:t>
            </a:r>
            <a:endParaRPr lang="ar-SA" sz="1600" dirty="0"/>
          </a:p>
        </p:txBody>
      </p:sp>
      <p:pic>
        <p:nvPicPr>
          <p:cNvPr id="6" name="Picture 12" descr="Image result for family planning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2" y="-31738"/>
            <a:ext cx="907698" cy="95329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3124200" y="6595646"/>
            <a:ext cx="2383666"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600" dirty="0"/>
              <a:t>Comply With FP </a:t>
            </a:r>
            <a:r>
              <a:rPr lang="en-US" sz="1600"/>
              <a:t>= LOVE </a:t>
            </a:r>
            <a:endParaRPr lang="ar-SA" sz="1600" dirty="0"/>
          </a:p>
        </p:txBody>
      </p:sp>
      <p:pic>
        <p:nvPicPr>
          <p:cNvPr id="7" name="Picture 16" descr="Family and heart - csp134083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1" y="-20438"/>
            <a:ext cx="882518"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7855"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066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1786758" y="2895600"/>
            <a:ext cx="5486400" cy="1143000"/>
          </a:xfrm>
        </p:spPr>
        <p:txBody>
          <a:bodyPr/>
          <a:lstStyle/>
          <a:p>
            <a:r>
              <a:rPr lang="en-US" sz="3200" dirty="0"/>
              <a:t>Family Planning</a:t>
            </a:r>
            <a:br>
              <a:rPr lang="en-US" sz="3200" dirty="0"/>
            </a:br>
            <a:r>
              <a:rPr lang="en-US" sz="3200" dirty="0"/>
              <a:t> Risk Factors </a:t>
            </a:r>
            <a:endParaRPr lang="ar-SA"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758" y="76200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51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381000"/>
            <a:ext cx="5638800" cy="406400"/>
          </a:xfrm>
        </p:spPr>
        <p:txBody>
          <a:bodyPr/>
          <a:lstStyle/>
          <a:p>
            <a:pPr marL="342900" lvl="0" indent="-342900">
              <a:spcBef>
                <a:spcPct val="20000"/>
              </a:spcBef>
              <a:spcAft>
                <a:spcPts val="0"/>
              </a:spcAft>
            </a:pPr>
            <a:r>
              <a:rPr lang="fr-FR" sz="1800" b="0" dirty="0">
                <a:solidFill>
                  <a:srgbClr val="000000"/>
                </a:solidFill>
                <a:latin typeface="Times New Roman" pitchFamily="18" charset="0"/>
                <a:ea typeface="Times New Roman"/>
                <a:cs typeface="Times New Roman" pitchFamily="18" charset="0"/>
              </a:rPr>
              <a:t>Course Syllabus </a:t>
            </a:r>
            <a:r>
              <a:rPr lang="en-US" sz="1800" u="sng" dirty="0">
                <a:solidFill>
                  <a:srgbClr val="000000"/>
                </a:solidFill>
                <a:latin typeface="Times New Roman" pitchFamily="18" charset="0"/>
                <a:ea typeface="Times New Roman"/>
                <a:cs typeface="Times New Roman" pitchFamily="18" charset="0"/>
              </a:rPr>
              <a:t>Family Planning (CHS436)</a:t>
            </a:r>
            <a:endParaRPr lang="ar-SA" dirty="0"/>
          </a:p>
        </p:txBody>
      </p:sp>
      <p:sp>
        <p:nvSpPr>
          <p:cNvPr id="3" name="عنصر نائب للمحتوى 2"/>
          <p:cNvSpPr>
            <a:spLocks noGrp="1"/>
          </p:cNvSpPr>
          <p:nvPr>
            <p:ph idx="1"/>
          </p:nvPr>
        </p:nvSpPr>
        <p:spPr>
          <a:xfrm>
            <a:off x="285750" y="1447800"/>
            <a:ext cx="8293100" cy="3606234"/>
          </a:xfrm>
        </p:spPr>
        <p:style>
          <a:lnRef idx="2">
            <a:schemeClr val="dk1"/>
          </a:lnRef>
          <a:fillRef idx="1">
            <a:schemeClr val="lt1"/>
          </a:fillRef>
          <a:effectRef idx="0">
            <a:schemeClr val="dk1"/>
          </a:effectRef>
          <a:fontRef idx="minor">
            <a:schemeClr val="dk1"/>
          </a:fontRef>
        </p:style>
        <p:txBody>
          <a:bodyPr/>
          <a:lstStyle/>
          <a:p>
            <a:pPr algn="just"/>
            <a:r>
              <a:rPr lang="en-US" sz="2000" dirty="0"/>
              <a:t>This course enhances student’s understanding of the role of family planning as a determinant of health and enables him to acquire the essential knowledge and skills to understand, explain, and evaluate its objectives.</a:t>
            </a:r>
          </a:p>
          <a:p>
            <a:pPr marL="0" indent="0" algn="just">
              <a:buNone/>
            </a:pPr>
            <a:r>
              <a:rPr lang="en-US" sz="2000" i="1" dirty="0"/>
              <a:t>The course includes; definition, rationale, impact of family planning, fertility motives, and role of health educator in family planning programs. Also, the course will increase student's awareness of family planning services, the population problems, and maternal &amp; infant mortality. Furthermore, contraceptive methods: types, description, mechanism of action, effectiveness, advantages, side effects, and uses will be deeply discussed with gathering approach for counseling in family planning</a:t>
            </a:r>
          </a:p>
          <a:p>
            <a:pPr marL="0" indent="0" algn="just">
              <a:buNone/>
            </a:pPr>
            <a:endParaRPr lang="en-US" dirty="0"/>
          </a:p>
          <a:p>
            <a:pPr algn="just"/>
            <a:endParaRPr lang="ar-SA"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70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743200" y="808901"/>
            <a:ext cx="2826415" cy="461665"/>
          </a:xfrm>
          <a:prstGeom prst="rect">
            <a:avLst/>
          </a:prstGeom>
        </p:spPr>
        <p:txBody>
          <a:bodyPr wrap="none">
            <a:spAutoFit/>
          </a:bodyPr>
          <a:lstStyle/>
          <a:p>
            <a:r>
              <a:rPr lang="en-US" b="1" u="sng" dirty="0"/>
              <a:t>Course Description:</a:t>
            </a:r>
            <a:endParaRPr lang="en-US" dirty="0"/>
          </a:p>
        </p:txBody>
      </p:sp>
      <p:sp>
        <p:nvSpPr>
          <p:cNvPr id="5" name="مستطيل 4"/>
          <p:cNvSpPr/>
          <p:nvPr/>
        </p:nvSpPr>
        <p:spPr>
          <a:xfrm>
            <a:off x="228600" y="5334000"/>
            <a:ext cx="8686800" cy="110799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indent="0" algn="just">
              <a:buNone/>
            </a:pPr>
            <a:r>
              <a:rPr lang="en-US" sz="1800" dirty="0">
                <a:solidFill>
                  <a:schemeClr val="bg1"/>
                </a:solidFill>
                <a:cs typeface="Times New Roman" pitchFamily="18" charset="0"/>
              </a:rPr>
              <a:t>Course Major Reference the Textbook  </a:t>
            </a:r>
          </a:p>
          <a:p>
            <a:pPr marL="0" indent="0" algn="just">
              <a:buNone/>
            </a:pPr>
            <a:r>
              <a:rPr lang="en-US" dirty="0" err="1">
                <a:solidFill>
                  <a:schemeClr val="bg1"/>
                </a:solidFill>
                <a:cs typeface="Times New Roman" pitchFamily="18" charset="0"/>
              </a:rPr>
              <a:t>JohaliFaPHE</a:t>
            </a:r>
            <a:r>
              <a:rPr lang="en-US" dirty="0">
                <a:solidFill>
                  <a:schemeClr val="bg1"/>
                </a:solidFill>
                <a:cs typeface="Times New Roman" pitchFamily="18" charset="0"/>
              </a:rPr>
              <a:t> The CHS436 Family Planning for HE 2018_2019</a:t>
            </a:r>
          </a:p>
          <a:p>
            <a:pPr marL="0" indent="0" algn="just">
              <a:buNone/>
            </a:pPr>
            <a:r>
              <a:rPr lang="en-US" dirty="0">
                <a:solidFill>
                  <a:schemeClr val="bg1"/>
                </a:solidFill>
                <a:cs typeface="Times New Roman" pitchFamily="18" charset="0"/>
                <a:hlinkClick r:id="rId3"/>
              </a:rPr>
              <a:t>https://fac.ksu.edu.sa/ejohali/course/258799</a:t>
            </a:r>
            <a:r>
              <a:rPr lang="en-US" dirty="0">
                <a:solidFill>
                  <a:schemeClr val="bg1"/>
                </a:solidFill>
                <a:cs typeface="Times New Roman" pitchFamily="18" charset="0"/>
              </a:rPr>
              <a:t> </a:t>
            </a:r>
          </a:p>
        </p:txBody>
      </p:sp>
    </p:spTree>
    <p:extLst>
      <p:ext uri="{BB962C8B-B14F-4D97-AF65-F5344CB8AC3E}">
        <p14:creationId xmlns:p14="http://schemas.microsoft.com/office/powerpoint/2010/main" val="213553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62200" y="685800"/>
            <a:ext cx="4038600" cy="457200"/>
          </a:xfrm>
        </p:spPr>
        <p:txBody>
          <a:bodyPr/>
          <a:lstStyle/>
          <a:p>
            <a:r>
              <a:rPr lang="en-US" sz="2400" dirty="0"/>
              <a:t>Risk Factors </a:t>
            </a:r>
            <a:endParaRPr lang="ar-SA" sz="2400" dirty="0"/>
          </a:p>
        </p:txBody>
      </p:sp>
      <p:sp>
        <p:nvSpPr>
          <p:cNvPr id="4" name="عنصر نائب للمحتوى 3"/>
          <p:cNvSpPr>
            <a:spLocks noGrp="1"/>
          </p:cNvSpPr>
          <p:nvPr>
            <p:ph idx="1"/>
          </p:nvPr>
        </p:nvSpPr>
        <p:spPr>
          <a:xfrm>
            <a:off x="533400" y="1447800"/>
            <a:ext cx="7772400" cy="4114800"/>
          </a:xfrm>
        </p:spPr>
        <p:txBody>
          <a:bodyPr/>
          <a:lstStyle/>
          <a:p>
            <a:pPr algn="just"/>
            <a:r>
              <a:rPr lang="en-US" sz="2800" dirty="0"/>
              <a:t>A couple's decision to begin, prevent, or interrupt a pregnancy may be influenced by many factors including </a:t>
            </a:r>
            <a:r>
              <a:rPr lang="en-US" sz="2800" b="1" i="1" dirty="0"/>
              <a:t>maternal medical disorders</a:t>
            </a:r>
            <a:r>
              <a:rPr lang="en-US" sz="2800" dirty="0"/>
              <a:t>, </a:t>
            </a:r>
            <a:r>
              <a:rPr lang="en-US" sz="2800" b="1" i="1" dirty="0"/>
              <a:t>risks involved in the pregnancy</a:t>
            </a:r>
            <a:r>
              <a:rPr lang="en-US" sz="2800" dirty="0"/>
              <a:t>, and </a:t>
            </a:r>
            <a:r>
              <a:rPr lang="en-US" sz="2800" b="1" i="1" dirty="0"/>
              <a:t>socioeconomic factors. </a:t>
            </a:r>
            <a:r>
              <a:rPr lang="en-US" sz="2800" dirty="0"/>
              <a:t>... </a:t>
            </a:r>
          </a:p>
          <a:p>
            <a:pPr algn="just"/>
            <a:endParaRPr lang="en-US" sz="2800" dirty="0"/>
          </a:p>
          <a:p>
            <a:pPr marL="0" indent="0" algn="just">
              <a:buNone/>
            </a:pPr>
            <a:r>
              <a:rPr lang="en-US" sz="2800" dirty="0"/>
              <a:t>If contraception fails, abortion (termination of pregnancy) may be considered.</a:t>
            </a:r>
            <a:endParaRPr lang="ar-SA"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855"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444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0" y="457200"/>
            <a:ext cx="5638800" cy="487362"/>
          </a:xfrm>
        </p:spPr>
        <p:txBody>
          <a:bodyPr/>
          <a:lstStyle/>
          <a:p>
            <a:r>
              <a:rPr lang="en-US" sz="2800" b="1" dirty="0"/>
              <a:t>High Risk </a:t>
            </a:r>
            <a:r>
              <a:rPr lang="en-US" sz="2800" dirty="0"/>
              <a:t>P</a:t>
            </a:r>
            <a:r>
              <a:rPr lang="en-US" sz="2800" b="1" dirty="0"/>
              <a:t>regnancy</a:t>
            </a:r>
            <a:endParaRPr lang="en-US" sz="2800" dirty="0"/>
          </a:p>
        </p:txBody>
      </p:sp>
      <p:sp>
        <p:nvSpPr>
          <p:cNvPr id="7" name="Content Placeholder 6"/>
          <p:cNvSpPr>
            <a:spLocks noGrp="1"/>
          </p:cNvSpPr>
          <p:nvPr>
            <p:ph idx="1"/>
          </p:nvPr>
        </p:nvSpPr>
        <p:spPr>
          <a:xfrm>
            <a:off x="457200" y="990600"/>
            <a:ext cx="8229600" cy="5127848"/>
          </a:xfrm>
        </p:spPr>
        <p:txBody>
          <a:bodyPr>
            <a:normAutofit/>
          </a:bodyPr>
          <a:lstStyle/>
          <a:p>
            <a:pPr lvl="0" algn="just" rtl="0"/>
            <a:r>
              <a:rPr lang="en-US" sz="2000" dirty="0"/>
              <a:t>Elderly </a:t>
            </a:r>
            <a:r>
              <a:rPr lang="en-US" sz="2000" dirty="0" err="1"/>
              <a:t>primi</a:t>
            </a:r>
            <a:r>
              <a:rPr lang="en-US" sz="2000" dirty="0"/>
              <a:t> (30 years and over).</a:t>
            </a:r>
          </a:p>
          <a:p>
            <a:pPr lvl="0" algn="just" rtl="0"/>
            <a:r>
              <a:rPr lang="en-US" sz="2000" dirty="0"/>
              <a:t>Short statured </a:t>
            </a:r>
            <a:r>
              <a:rPr lang="en-US" sz="2000" dirty="0" err="1"/>
              <a:t>primi</a:t>
            </a:r>
            <a:r>
              <a:rPr lang="en-US" sz="2000" dirty="0"/>
              <a:t> (140 cm and below).</a:t>
            </a:r>
          </a:p>
          <a:p>
            <a:pPr lvl="0" algn="just" rtl="0"/>
            <a:r>
              <a:rPr lang="en-US" sz="2000" dirty="0"/>
              <a:t>Mal-presentation e.g. breech, transverse lie.</a:t>
            </a:r>
          </a:p>
          <a:p>
            <a:pPr lvl="0" algn="just" rtl="0"/>
            <a:r>
              <a:rPr lang="en-US" sz="2000" dirty="0"/>
              <a:t>Ante-partum hemorrhage and threatened abortion.</a:t>
            </a:r>
          </a:p>
          <a:p>
            <a:pPr lvl="0" algn="just" rtl="0"/>
            <a:r>
              <a:rPr lang="en-US" sz="2000" dirty="0" err="1"/>
              <a:t>Pe-eclampsia</a:t>
            </a:r>
            <a:r>
              <a:rPr lang="en-US" sz="2000" dirty="0"/>
              <a:t> and </a:t>
            </a:r>
            <a:r>
              <a:rPr lang="en-US" sz="2000" dirty="0" err="1"/>
              <a:t>eclampsia</a:t>
            </a:r>
            <a:r>
              <a:rPr lang="en-US" sz="2000" dirty="0"/>
              <a:t>.</a:t>
            </a:r>
          </a:p>
          <a:p>
            <a:pPr lvl="0" algn="just" rtl="0"/>
            <a:r>
              <a:rPr lang="en-US" sz="2000" dirty="0"/>
              <a:t>Anemia.</a:t>
            </a:r>
          </a:p>
          <a:p>
            <a:pPr lvl="0" algn="just"/>
            <a:r>
              <a:rPr lang="en-US" sz="2000" dirty="0"/>
              <a:t>Twins and </a:t>
            </a:r>
            <a:r>
              <a:rPr lang="en-US" sz="2000" dirty="0" err="1"/>
              <a:t>hydramnios</a:t>
            </a:r>
            <a:r>
              <a:rPr lang="en-US" sz="2000" dirty="0"/>
              <a:t>.</a:t>
            </a:r>
          </a:p>
          <a:p>
            <a:pPr lvl="0" algn="just"/>
            <a:r>
              <a:rPr lang="en-US" sz="2000" dirty="0"/>
              <a:t>Previous still-birth, intrauterine death, manual removal of placenta.</a:t>
            </a:r>
          </a:p>
          <a:p>
            <a:pPr lvl="0" algn="just"/>
            <a:r>
              <a:rPr lang="en-US" sz="2000" dirty="0"/>
              <a:t>Elderly </a:t>
            </a:r>
            <a:r>
              <a:rPr lang="en-US" sz="2000" dirty="0" err="1"/>
              <a:t>grandmultiparas</a:t>
            </a:r>
            <a:r>
              <a:rPr lang="en-US" sz="2000" dirty="0"/>
              <a:t>.</a:t>
            </a:r>
          </a:p>
          <a:p>
            <a:pPr lvl="0" algn="just"/>
            <a:r>
              <a:rPr lang="en-US" sz="2000" dirty="0"/>
              <a:t>Prolonged pregnancy (14 days after expected date of delivery).</a:t>
            </a:r>
          </a:p>
          <a:p>
            <a:pPr lvl="0" algn="just"/>
            <a:r>
              <a:rPr lang="en-US" sz="2000" dirty="0"/>
              <a:t>History of previous caesarean or instrumental delivery.</a:t>
            </a:r>
          </a:p>
          <a:p>
            <a:pPr lvl="0" algn="just"/>
            <a:r>
              <a:rPr lang="en-US" sz="2000" dirty="0"/>
              <a:t>Pregnancy associated with general diseases, cardiovascular, kidney, liver diseases, diabetes and tuberculosis.</a:t>
            </a:r>
          </a:p>
          <a:p>
            <a:pPr algn="just" rtl="0"/>
            <a:endParaRPr lang="en-US"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363236" y="6273886"/>
            <a:ext cx="81534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Draw  all Risk Factors in one smart figure-Self Model  </a:t>
            </a:r>
            <a:endParaRPr lang="ar-SA" dirty="0"/>
          </a:p>
        </p:txBody>
      </p:sp>
      <p:sp>
        <p:nvSpPr>
          <p:cNvPr id="2" name="مستطيل 1"/>
          <p:cNvSpPr/>
          <p:nvPr/>
        </p:nvSpPr>
        <p:spPr>
          <a:xfrm>
            <a:off x="76200" y="457200"/>
            <a:ext cx="1712328"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000" dirty="0"/>
              <a:t>* </a:t>
            </a:r>
            <a:r>
              <a:rPr lang="en-US" sz="2000" dirty="0" err="1"/>
              <a:t>Primi</a:t>
            </a:r>
            <a:r>
              <a:rPr lang="en-US" sz="2000" dirty="0"/>
              <a:t> = first </a:t>
            </a:r>
            <a:endParaRPr lang="ar-SA" sz="2000" dirty="0"/>
          </a:p>
        </p:txBody>
      </p:sp>
    </p:spTree>
    <p:extLst>
      <p:ext uri="{BB962C8B-B14F-4D97-AF65-F5344CB8AC3E}">
        <p14:creationId xmlns:p14="http://schemas.microsoft.com/office/powerpoint/2010/main" val="275932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ctrTitle"/>
          </p:nvPr>
        </p:nvSpPr>
        <p:spPr>
          <a:xfrm>
            <a:off x="1600200" y="1905000"/>
            <a:ext cx="5848350" cy="685800"/>
          </a:xfrm>
        </p:spPr>
        <p:txBody>
          <a:bodyPr/>
          <a:lstStyle/>
          <a:p>
            <a:r>
              <a:rPr lang="en-US" sz="2400" dirty="0"/>
              <a:t>FAMILY PLANNING SERVICES</a:t>
            </a:r>
          </a:p>
        </p:txBody>
      </p:sp>
      <p:sp>
        <p:nvSpPr>
          <p:cNvPr id="2" name="مستطيل 1"/>
          <p:cNvSpPr/>
          <p:nvPr/>
        </p:nvSpPr>
        <p:spPr>
          <a:xfrm>
            <a:off x="1600200" y="378023"/>
            <a:ext cx="5257800"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dirty="0" err="1"/>
              <a:t>Johali</a:t>
            </a:r>
            <a:r>
              <a:rPr lang="en-US" sz="1400" dirty="0"/>
              <a:t> FAPHE the CHS436 Family Planning for HE 2018_2019</a:t>
            </a:r>
            <a:endParaRPr lang="ar-SA" sz="1400" dirty="0"/>
          </a:p>
        </p:txBody>
      </p:sp>
      <p:sp>
        <p:nvSpPr>
          <p:cNvPr id="7" name="عنصر نائب للمحتوى 2"/>
          <p:cNvSpPr txBox="1">
            <a:spLocks/>
          </p:cNvSpPr>
          <p:nvPr/>
        </p:nvSpPr>
        <p:spPr bwMode="auto">
          <a:xfrm>
            <a:off x="554421" y="3429000"/>
            <a:ext cx="8001000" cy="2438400"/>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r>
              <a:rPr lang="en-US" sz="2000" b="1" dirty="0"/>
              <a:t>Family planning</a:t>
            </a:r>
            <a:r>
              <a:rPr lang="en-US" sz="2000" dirty="0"/>
              <a:t> services are defined as ;</a:t>
            </a:r>
          </a:p>
          <a:p>
            <a:pPr marL="0" indent="0" algn="just">
              <a:buFontTx/>
              <a:buNone/>
            </a:pPr>
            <a:endParaRPr lang="en-US" sz="2000" dirty="0"/>
          </a:p>
          <a:p>
            <a:pPr marL="0" indent="0" algn="just">
              <a:buFontTx/>
              <a:buNone/>
            </a:pPr>
            <a:r>
              <a:rPr lang="en-US" sz="2000" dirty="0"/>
              <a:t>“</a:t>
            </a:r>
            <a:r>
              <a:rPr lang="en-US" sz="2000" b="1" i="1" dirty="0"/>
              <a:t>Educational, comprehensive medical or social activities which enable individuals, including minors, to determine freely the number and spacing of their children and to select the means by which this may be achieved</a:t>
            </a:r>
            <a:r>
              <a:rPr lang="en-US" sz="2000" dirty="0"/>
              <a:t>".</a:t>
            </a:r>
          </a:p>
          <a:p>
            <a:pPr marL="0" indent="0" algn="r">
              <a:buFontTx/>
              <a:buNone/>
            </a:pPr>
            <a:r>
              <a:rPr lang="en-US" sz="1600" dirty="0">
                <a:hlinkClick r:id="rId3"/>
              </a:rPr>
              <a:t>Family planning – Wikipedia</a:t>
            </a:r>
            <a:r>
              <a:rPr lang="en-US" sz="1600" dirty="0"/>
              <a:t> </a:t>
            </a:r>
          </a:p>
          <a:p>
            <a:endParaRPr lang="ar-SA" dirty="0"/>
          </a:p>
        </p:txBody>
      </p:sp>
    </p:spTree>
    <p:extLst>
      <p:ext uri="{BB962C8B-B14F-4D97-AF65-F5344CB8AC3E}">
        <p14:creationId xmlns:p14="http://schemas.microsoft.com/office/powerpoint/2010/main" val="1593063190"/>
      </p:ext>
    </p:extLst>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762000"/>
            <a:ext cx="7467600" cy="609600"/>
          </a:xfrm>
          <a:ln/>
        </p:spPr>
        <p:txBody>
          <a:bodyPr/>
          <a:lstStyle/>
          <a:p>
            <a:r>
              <a:rPr lang="en-US" sz="2800" dirty="0"/>
              <a:t>Perspectives on family planning services</a:t>
            </a:r>
            <a:endParaRPr lang="en-US" sz="3200" dirty="0"/>
          </a:p>
        </p:txBody>
      </p:sp>
      <p:sp>
        <p:nvSpPr>
          <p:cNvPr id="9" name="Content Placeholder 8"/>
          <p:cNvSpPr>
            <a:spLocks noGrp="1"/>
          </p:cNvSpPr>
          <p:nvPr>
            <p:ph idx="1"/>
          </p:nvPr>
        </p:nvSpPr>
        <p:spPr>
          <a:xfrm>
            <a:off x="304800" y="1676400"/>
            <a:ext cx="8534400" cy="4495800"/>
          </a:xfrm>
        </p:spPr>
        <p:txBody>
          <a:bodyPr/>
          <a:lstStyle/>
          <a:p>
            <a:pPr marL="0" indent="0" algn="just">
              <a:buNone/>
            </a:pPr>
            <a:r>
              <a:rPr lang="en-US" sz="2400" dirty="0"/>
              <a:t>A consensus is growing that access to care may not be enough to improve </a:t>
            </a:r>
            <a:r>
              <a:rPr lang="en-US" sz="2400" b="1" dirty="0"/>
              <a:t>poor reproductive health due to</a:t>
            </a:r>
            <a:r>
              <a:rPr lang="en-US" sz="2400" dirty="0"/>
              <a:t>:  </a:t>
            </a:r>
          </a:p>
          <a:p>
            <a:pPr marL="0" indent="0" algn="just">
              <a:buNone/>
            </a:pPr>
            <a:endParaRPr lang="en-US" sz="2400" dirty="0"/>
          </a:p>
          <a:p>
            <a:pPr marL="457200" lvl="0" indent="-457200" algn="just">
              <a:buAutoNum type="arabicPeriod"/>
            </a:pPr>
            <a:r>
              <a:rPr lang="en-US" sz="2400" dirty="0"/>
              <a:t>Perceptions of the quality of reproductive health services,</a:t>
            </a:r>
          </a:p>
          <a:p>
            <a:pPr marL="457200" lvl="0" indent="-457200" algn="just">
              <a:buAutoNum type="arabicPeriod"/>
            </a:pPr>
            <a:r>
              <a:rPr lang="en-US" sz="2400" dirty="0"/>
              <a:t>Constraints experienced by providers in the delivery of reproductive health services, </a:t>
            </a:r>
          </a:p>
          <a:p>
            <a:pPr marL="457200" lvl="0" indent="-457200" algn="just">
              <a:buAutoNum type="arabicPeriod"/>
            </a:pPr>
            <a:r>
              <a:rPr lang="en-US" sz="2400" dirty="0"/>
              <a:t>Impact of quality of care on reproductive health outcomes,</a:t>
            </a:r>
          </a:p>
          <a:p>
            <a:pPr marL="457200" lvl="0" indent="-457200" algn="just">
              <a:buAutoNum type="arabicPeriod"/>
            </a:pPr>
            <a:r>
              <a:rPr lang="en-US" sz="2400" dirty="0"/>
              <a:t>Perspectives of special populations: adolescents, men, women at the end of the reproductive lifecycle, refugees, HIV-positive men and women, and the urban and rural poor. </a:t>
            </a:r>
          </a:p>
          <a:p>
            <a:pPr algn="just"/>
            <a:endParaRPr lang="en-US" sz="2800" dirty="0"/>
          </a:p>
        </p:txBody>
      </p:sp>
      <p:sp>
        <p:nvSpPr>
          <p:cNvPr id="4" name="مستطيل 3"/>
          <p:cNvSpPr/>
          <p:nvPr/>
        </p:nvSpPr>
        <p:spPr>
          <a:xfrm>
            <a:off x="1600200" y="225623"/>
            <a:ext cx="5257800"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dirty="0" err="1"/>
              <a:t>Johali</a:t>
            </a:r>
            <a:r>
              <a:rPr lang="en-US" sz="1400" dirty="0"/>
              <a:t> FAPHE the CHS436 Family Planning for HE 2018_2019</a:t>
            </a:r>
            <a:endParaRPr lang="ar-SA"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762000"/>
            <a:ext cx="8382000" cy="914400"/>
          </a:xfrm>
          <a:ln/>
        </p:spPr>
        <p:txBody>
          <a:bodyPr/>
          <a:lstStyle/>
          <a:p>
            <a:r>
              <a:rPr lang="en-US" sz="2400" dirty="0"/>
              <a:t>Healthcare services provided by family planning clinics</a:t>
            </a:r>
          </a:p>
        </p:txBody>
      </p:sp>
      <p:pic>
        <p:nvPicPr>
          <p:cNvPr id="9" name="Picture 9"/>
          <p:cNvPicPr>
            <a:picLocks noGrp="1" noChangeArrowheads="1"/>
          </p:cNvPicPr>
          <p:nvPr>
            <p:ph idx="1"/>
          </p:nvPr>
        </p:nvPicPr>
        <p:blipFill>
          <a:blip r:embed="rId3" cstate="print"/>
          <a:srcRect l="19698" t="28545" r="21213" b="12169"/>
          <a:stretch>
            <a:fillRect/>
          </a:stretch>
        </p:blipFill>
        <p:spPr bwMode="auto">
          <a:xfrm>
            <a:off x="2209800" y="1828800"/>
            <a:ext cx="3962400" cy="2514600"/>
          </a:xfrm>
          <a:prstGeom prst="rect">
            <a:avLst/>
          </a:prstGeom>
          <a:noFill/>
          <a:ln w="9525">
            <a:noFill/>
            <a:miter lim="800000"/>
            <a:headEnd/>
            <a:tailEnd/>
          </a:ln>
          <a:effectLst/>
        </p:spPr>
      </p:pic>
      <p:pic>
        <p:nvPicPr>
          <p:cNvPr id="5" name="Picture 4" descr="C:\My Documents\Country Work\India\collage.bmp"/>
          <p:cNvPicPr>
            <a:picLocks noChangeAspect="1" noChangeArrowheads="1"/>
          </p:cNvPicPr>
          <p:nvPr/>
        </p:nvPicPr>
        <p:blipFill>
          <a:blip r:embed="rId4" cstate="print"/>
          <a:srcRect l="27643" t="39554" r="26501"/>
          <a:stretch>
            <a:fillRect/>
          </a:stretch>
        </p:blipFill>
        <p:spPr bwMode="auto">
          <a:xfrm>
            <a:off x="2819400" y="4343400"/>
            <a:ext cx="2830643" cy="1676400"/>
          </a:xfrm>
          <a:prstGeom prst="rect">
            <a:avLst/>
          </a:prstGeom>
          <a:noFill/>
        </p:spPr>
      </p:pic>
      <p:sp>
        <p:nvSpPr>
          <p:cNvPr id="6" name="مستطيل 5"/>
          <p:cNvSpPr/>
          <p:nvPr/>
        </p:nvSpPr>
        <p:spPr>
          <a:xfrm>
            <a:off x="1600200" y="225623"/>
            <a:ext cx="5257800"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dirty="0" err="1"/>
              <a:t>Johali</a:t>
            </a:r>
            <a:r>
              <a:rPr lang="en-US" sz="1400" dirty="0"/>
              <a:t> FAPHE the CHS436 Family Planning for HE 2018_2019</a:t>
            </a:r>
            <a:endParaRPr lang="ar-S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295400"/>
            <a:ext cx="7924800" cy="5029200"/>
          </a:xfrm>
          <a:ln w="38100">
            <a:solidFill>
              <a:schemeClr val="tx1"/>
            </a:solidFill>
          </a:ln>
        </p:spPr>
        <p:txBody>
          <a:bodyPr/>
          <a:lstStyle/>
          <a:p>
            <a:pPr lvl="0" algn="just"/>
            <a:r>
              <a:rPr lang="en-US" sz="2400" dirty="0"/>
              <a:t>Comprehensive physical exams &amp; health screenings</a:t>
            </a:r>
          </a:p>
          <a:p>
            <a:pPr lvl="0" algn="just"/>
            <a:r>
              <a:rPr lang="en-US" sz="2400" dirty="0"/>
              <a:t>Pelvic and breast exams</a:t>
            </a:r>
          </a:p>
          <a:p>
            <a:pPr lvl="0" algn="just"/>
            <a:r>
              <a:rPr lang="en-US" sz="2400" dirty="0"/>
              <a:t>Pap smear </a:t>
            </a:r>
          </a:p>
          <a:p>
            <a:pPr lvl="0" algn="just"/>
            <a:r>
              <a:rPr lang="en-US" sz="2400" dirty="0"/>
              <a:t>Blood pressure &amp; weight check</a:t>
            </a:r>
          </a:p>
          <a:p>
            <a:pPr lvl="0" algn="just"/>
            <a:r>
              <a:rPr lang="en-US" sz="2400" dirty="0"/>
              <a:t>Pregnancy testing &amp; options counseling </a:t>
            </a:r>
          </a:p>
          <a:p>
            <a:pPr lvl="0" algn="just"/>
            <a:r>
              <a:rPr lang="en-US" sz="2400" dirty="0" err="1"/>
              <a:t>Preconceptual</a:t>
            </a:r>
            <a:r>
              <a:rPr lang="en-US" sz="2400" dirty="0"/>
              <a:t> counseling</a:t>
            </a:r>
          </a:p>
          <a:p>
            <a:pPr lvl="0" algn="just"/>
            <a:r>
              <a:rPr lang="en-US" sz="2400" dirty="0"/>
              <a:t>Sexually Transmitted Diseases (STDs), On-site diagnosis &amp; treatment </a:t>
            </a:r>
          </a:p>
          <a:p>
            <a:pPr lvl="0" algn="just"/>
            <a:r>
              <a:rPr lang="en-US" sz="2400" dirty="0"/>
              <a:t>Birth control instruction &amp; counseling</a:t>
            </a:r>
          </a:p>
          <a:p>
            <a:pPr lvl="0" algn="just"/>
            <a:r>
              <a:rPr lang="en-US" sz="2400" dirty="0"/>
              <a:t>Infertility education and referral </a:t>
            </a:r>
          </a:p>
          <a:p>
            <a:pPr marL="0" indent="0">
              <a:lnSpc>
                <a:spcPct val="90000"/>
              </a:lnSpc>
              <a:buFontTx/>
              <a:buNone/>
            </a:pPr>
            <a:endParaRPr lang="en-US" sz="2800" b="1" dirty="0"/>
          </a:p>
        </p:txBody>
      </p:sp>
      <p:sp>
        <p:nvSpPr>
          <p:cNvPr id="14338" name="Rectangle 2"/>
          <p:cNvSpPr>
            <a:spLocks noGrp="1" noChangeArrowheads="1"/>
          </p:cNvSpPr>
          <p:nvPr>
            <p:ph type="title"/>
          </p:nvPr>
        </p:nvSpPr>
        <p:spPr>
          <a:xfrm>
            <a:off x="228600" y="609600"/>
            <a:ext cx="4114800" cy="457200"/>
          </a:xfrm>
          <a:ln/>
        </p:spPr>
        <p:txBody>
          <a:bodyPr/>
          <a:lstStyle/>
          <a:p>
            <a:r>
              <a:rPr lang="en-US" sz="2000" dirty="0"/>
              <a:t>A - MEDICAL SERVICES </a:t>
            </a:r>
          </a:p>
        </p:txBody>
      </p:sp>
      <p:sp>
        <p:nvSpPr>
          <p:cNvPr id="5" name="مستطيل 4"/>
          <p:cNvSpPr/>
          <p:nvPr/>
        </p:nvSpPr>
        <p:spPr>
          <a:xfrm>
            <a:off x="1600200" y="76200"/>
            <a:ext cx="5257800"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dirty="0" err="1"/>
              <a:t>Johali</a:t>
            </a:r>
            <a:r>
              <a:rPr lang="en-US" sz="1400" dirty="0"/>
              <a:t> FAPHE the CHS436 Family Planning for HE 2018_2019</a:t>
            </a:r>
            <a:endParaRPr lang="ar-SA"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81000" y="381000"/>
            <a:ext cx="3352800" cy="381000"/>
          </a:xfrm>
          <a:ln>
            <a:solidFill>
              <a:srgbClr val="FF9900"/>
            </a:solidFill>
          </a:ln>
        </p:spPr>
        <p:txBody>
          <a:bodyPr/>
          <a:lstStyle/>
          <a:p>
            <a:r>
              <a:rPr lang="en-US" sz="1800" dirty="0"/>
              <a:t>B - SPECIAL SERVICES </a:t>
            </a:r>
          </a:p>
        </p:txBody>
      </p:sp>
      <p:sp>
        <p:nvSpPr>
          <p:cNvPr id="122883" name="Rectangle 3"/>
          <p:cNvSpPr>
            <a:spLocks noGrp="1" noChangeArrowheads="1"/>
          </p:cNvSpPr>
          <p:nvPr>
            <p:ph type="body" idx="1"/>
          </p:nvPr>
        </p:nvSpPr>
        <p:spPr>
          <a:xfrm>
            <a:off x="548288" y="838200"/>
            <a:ext cx="7467600" cy="3352800"/>
          </a:xfrm>
          <a:ln w="38100">
            <a:solidFill>
              <a:schemeClr val="tx1"/>
            </a:solidFill>
          </a:ln>
        </p:spPr>
        <p:txBody>
          <a:bodyPr/>
          <a:lstStyle/>
          <a:p>
            <a:pPr lvl="0"/>
            <a:r>
              <a:rPr lang="en-US" sz="2000" dirty="0"/>
              <a:t>Prenatal care &amp; delivery program </a:t>
            </a:r>
          </a:p>
          <a:p>
            <a:pPr lvl="0"/>
            <a:r>
              <a:rPr lang="en-US" sz="2000" dirty="0"/>
              <a:t>HIV testing &amp; counseling (Confidential testing for both you and your partner)</a:t>
            </a:r>
          </a:p>
          <a:p>
            <a:pPr lvl="0"/>
            <a:r>
              <a:rPr lang="en-US" sz="2000" dirty="0" err="1"/>
              <a:t>Colposcopy</a:t>
            </a:r>
            <a:r>
              <a:rPr lang="en-US" sz="2000" dirty="0"/>
              <a:t> &amp; </a:t>
            </a:r>
            <a:r>
              <a:rPr lang="en-US" sz="2000" dirty="0" err="1"/>
              <a:t>Cryotherapy</a:t>
            </a:r>
            <a:r>
              <a:rPr lang="en-US" sz="2000" dirty="0"/>
              <a:t> &amp; L.E.E.P. (</a:t>
            </a:r>
            <a:r>
              <a:rPr lang="en-US" sz="1600" dirty="0"/>
              <a:t>Loop Electrosurgical Excision Procedure)</a:t>
            </a:r>
            <a:endParaRPr lang="en-US" sz="2000" dirty="0"/>
          </a:p>
          <a:p>
            <a:pPr lvl="0"/>
            <a:r>
              <a:rPr lang="en-US" sz="2000" dirty="0"/>
              <a:t>Male services</a:t>
            </a:r>
          </a:p>
          <a:p>
            <a:pPr lvl="0"/>
            <a:r>
              <a:rPr lang="en-US" sz="2000" dirty="0"/>
              <a:t>Teen services </a:t>
            </a:r>
          </a:p>
          <a:p>
            <a:pPr lvl="0"/>
            <a:r>
              <a:rPr lang="en-US" sz="2000" dirty="0"/>
              <a:t>Prenatal substance abuse programs</a:t>
            </a:r>
          </a:p>
          <a:p>
            <a:pPr lvl="0"/>
            <a:r>
              <a:rPr lang="en-US" sz="2000" dirty="0"/>
              <a:t>Mid-Life services </a:t>
            </a:r>
          </a:p>
        </p:txBody>
      </p:sp>
      <p:sp>
        <p:nvSpPr>
          <p:cNvPr id="6" name="Rectangle 2"/>
          <p:cNvSpPr txBox="1">
            <a:spLocks noChangeArrowheads="1"/>
          </p:cNvSpPr>
          <p:nvPr/>
        </p:nvSpPr>
        <p:spPr bwMode="auto">
          <a:xfrm>
            <a:off x="228601" y="4343400"/>
            <a:ext cx="4572000" cy="304800"/>
          </a:xfrm>
          <a:prstGeom prst="rect">
            <a:avLst/>
          </a:prstGeom>
          <a:solidFill>
            <a:schemeClr val="bg1"/>
          </a:solidFill>
          <a:ln w="50800">
            <a:solidFill>
              <a:srgbClr val="FFCC00"/>
            </a:solid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a:lstStyle>
          <a:p>
            <a:pPr algn="just"/>
            <a:r>
              <a:rPr lang="en-US" sz="1600" dirty="0"/>
              <a:t>C - COMMUNITY EDUCATION SERVICES </a:t>
            </a:r>
          </a:p>
        </p:txBody>
      </p:sp>
      <p:sp>
        <p:nvSpPr>
          <p:cNvPr id="7" name="Content Placeholder 8"/>
          <p:cNvSpPr txBox="1">
            <a:spLocks/>
          </p:cNvSpPr>
          <p:nvPr/>
        </p:nvSpPr>
        <p:spPr bwMode="auto">
          <a:xfrm>
            <a:off x="776888" y="4767323"/>
            <a:ext cx="7010400" cy="1709677"/>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r>
              <a:rPr lang="en-US" sz="2000" b="1"/>
              <a:t>Workshops for schools, community groups, and others </a:t>
            </a:r>
          </a:p>
          <a:p>
            <a:pPr algn="just"/>
            <a:r>
              <a:rPr lang="en-US" sz="2000" b="1"/>
              <a:t>Consultation and training for professionals </a:t>
            </a:r>
          </a:p>
          <a:p>
            <a:pPr algn="just"/>
            <a:r>
              <a:rPr lang="en-US" sz="2000" b="1"/>
              <a:t>Parent education programs </a:t>
            </a:r>
          </a:p>
          <a:p>
            <a:endParaRPr lang="en-US" sz="2000" b="1" dirty="0"/>
          </a:p>
        </p:txBody>
      </p:sp>
      <p:sp>
        <p:nvSpPr>
          <p:cNvPr id="8" name="مستطيل 7"/>
          <p:cNvSpPr/>
          <p:nvPr/>
        </p:nvSpPr>
        <p:spPr>
          <a:xfrm>
            <a:off x="1600200" y="-48399"/>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81000"/>
            <a:ext cx="2590800" cy="304800"/>
          </a:xfrm>
          <a:ln/>
        </p:spPr>
        <p:txBody>
          <a:bodyPr/>
          <a:lstStyle/>
          <a:p>
            <a:r>
              <a:rPr lang="en-US" sz="2000" dirty="0"/>
              <a:t>Service delivery</a:t>
            </a:r>
          </a:p>
        </p:txBody>
      </p:sp>
      <p:sp>
        <p:nvSpPr>
          <p:cNvPr id="8" name="Content Placeholder 7"/>
          <p:cNvSpPr>
            <a:spLocks noGrp="1"/>
          </p:cNvSpPr>
          <p:nvPr>
            <p:ph idx="1"/>
          </p:nvPr>
        </p:nvSpPr>
        <p:spPr>
          <a:xfrm>
            <a:off x="838200" y="1066800"/>
            <a:ext cx="7086600" cy="5257800"/>
          </a:xfrm>
        </p:spPr>
        <p:txBody>
          <a:bodyPr/>
          <a:lstStyle/>
          <a:p>
            <a:pPr lvl="0" algn="just"/>
            <a:r>
              <a:rPr lang="en-US" sz="2400" dirty="0"/>
              <a:t>Integration of family planning in MCH care, including HIV and STI services, cervical and breast cancer screening.</a:t>
            </a:r>
          </a:p>
          <a:p>
            <a:pPr lvl="0" algn="just"/>
            <a:r>
              <a:rPr lang="en-US" sz="2400" dirty="0"/>
              <a:t>Regular access to and availability of contraceptives supplies.</a:t>
            </a:r>
          </a:p>
          <a:p>
            <a:pPr lvl="0" algn="just"/>
            <a:r>
              <a:rPr lang="en-US" sz="2400" dirty="0"/>
              <a:t>Integration into primary health care.</a:t>
            </a:r>
          </a:p>
          <a:p>
            <a:pPr lvl="0" algn="just"/>
            <a:r>
              <a:rPr lang="en-US" sz="2400" dirty="0"/>
              <a:t>Strengthening links between different levels of health system.</a:t>
            </a:r>
          </a:p>
          <a:p>
            <a:pPr lvl="0" algn="just"/>
            <a:r>
              <a:rPr lang="en-US" sz="2400" dirty="0"/>
              <a:t>Skilled health professionals: midwives, nurses and doctors trained in FP and counseling techniques that respect individual human rights.</a:t>
            </a:r>
          </a:p>
          <a:p>
            <a:pPr lvl="0" algn="just"/>
            <a:r>
              <a:rPr lang="en-US" sz="2400" dirty="0"/>
              <a:t>Community health workers with proper FP training and supervision.</a:t>
            </a:r>
          </a:p>
          <a:p>
            <a:endParaRPr lang="en-US" sz="2800" dirty="0"/>
          </a:p>
        </p:txBody>
      </p:sp>
      <p:sp>
        <p:nvSpPr>
          <p:cNvPr id="4" name="مستطيل 3"/>
          <p:cNvSpPr/>
          <p:nvPr/>
        </p:nvSpPr>
        <p:spPr>
          <a:xfrm>
            <a:off x="1600200" y="0"/>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609600"/>
            <a:ext cx="5562600" cy="533400"/>
          </a:xfrm>
          <a:ln/>
        </p:spPr>
        <p:txBody>
          <a:bodyPr/>
          <a:lstStyle/>
          <a:p>
            <a:r>
              <a:rPr lang="en-US" sz="2400" dirty="0"/>
              <a:t>COVERAGE OF SERVICES</a:t>
            </a:r>
          </a:p>
        </p:txBody>
      </p:sp>
      <p:sp>
        <p:nvSpPr>
          <p:cNvPr id="7" name="Content Placeholder 6"/>
          <p:cNvSpPr>
            <a:spLocks noGrp="1"/>
          </p:cNvSpPr>
          <p:nvPr>
            <p:ph idx="1"/>
          </p:nvPr>
        </p:nvSpPr>
        <p:spPr>
          <a:xfrm>
            <a:off x="685800" y="1295400"/>
            <a:ext cx="7315200" cy="1600200"/>
          </a:xfrm>
        </p:spPr>
        <p:txBody>
          <a:bodyPr/>
          <a:lstStyle/>
          <a:p>
            <a:pPr lvl="0" algn="just"/>
            <a:r>
              <a:rPr lang="en-US" sz="2400" dirty="0"/>
              <a:t>Covered services include counseling, medical examinations, laboratory tests, and drugs and supplies furnished by the clinic in connection with family planning.</a:t>
            </a:r>
            <a:r>
              <a:rPr lang="en-US" sz="1800" dirty="0"/>
              <a:t> </a:t>
            </a:r>
          </a:p>
        </p:txBody>
      </p:sp>
      <p:sp>
        <p:nvSpPr>
          <p:cNvPr id="4" name="Rectangle 2"/>
          <p:cNvSpPr txBox="1">
            <a:spLocks noChangeArrowheads="1"/>
          </p:cNvSpPr>
          <p:nvPr/>
        </p:nvSpPr>
        <p:spPr bwMode="auto">
          <a:xfrm>
            <a:off x="0" y="3467100"/>
            <a:ext cx="7772400" cy="685800"/>
          </a:xfrm>
          <a:prstGeom prst="rect">
            <a:avLst/>
          </a:prstGeom>
          <a:solidFill>
            <a:schemeClr val="bg1"/>
          </a:solidFill>
          <a:ln w="50800">
            <a:solidFill>
              <a:srgbClr val="FFCC00"/>
            </a:solid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a:lstStyle>
          <a:p>
            <a:r>
              <a:rPr lang="en-US" sz="1800"/>
              <a:t>Preventing mother-child HIV transmission during breast feeding </a:t>
            </a:r>
            <a:endParaRPr lang="en-US" sz="1800" dirty="0"/>
          </a:p>
        </p:txBody>
      </p:sp>
      <p:sp>
        <p:nvSpPr>
          <p:cNvPr id="6" name="عنصر نائب للمحتوى 1"/>
          <p:cNvSpPr txBox="1">
            <a:spLocks/>
          </p:cNvSpPr>
          <p:nvPr/>
        </p:nvSpPr>
        <p:spPr bwMode="auto">
          <a:xfrm>
            <a:off x="304800" y="4267200"/>
            <a:ext cx="8001000" cy="2019300"/>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r>
              <a:rPr lang="en-US" sz="2000"/>
              <a:t>Giving HIV positive mothers a combination of three antiretroviral drugs (ARVs) during pregnancy, delivery and breastfeeding cuts HIV infections in infants by 43% by the age of one year and reduces transmissions during breastfeeding by 54% compared with the previously recommended ARV drug regimen stopped at delivery.</a:t>
            </a:r>
          </a:p>
          <a:p>
            <a:pPr algn="just"/>
            <a:endParaRPr lang="ar-SA" sz="2000" dirty="0"/>
          </a:p>
        </p:txBody>
      </p:sp>
      <p:sp>
        <p:nvSpPr>
          <p:cNvPr id="8" name="مستطيل 7"/>
          <p:cNvSpPr/>
          <p:nvPr/>
        </p:nvSpPr>
        <p:spPr>
          <a:xfrm>
            <a:off x="1529255" y="52891"/>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47800" y="457200"/>
            <a:ext cx="5334000" cy="533400"/>
          </a:xfrm>
          <a:ln/>
        </p:spPr>
        <p:txBody>
          <a:bodyPr/>
          <a:lstStyle/>
          <a:p>
            <a:r>
              <a:rPr lang="en-US" sz="2400" dirty="0"/>
              <a:t>Service Delivery System </a:t>
            </a:r>
          </a:p>
        </p:txBody>
      </p:sp>
      <p:sp>
        <p:nvSpPr>
          <p:cNvPr id="7" name="Content Placeholder 6"/>
          <p:cNvSpPr>
            <a:spLocks noGrp="1"/>
          </p:cNvSpPr>
          <p:nvPr>
            <p:ph idx="1"/>
          </p:nvPr>
        </p:nvSpPr>
        <p:spPr>
          <a:xfrm>
            <a:off x="152400" y="1295400"/>
            <a:ext cx="8839200" cy="4495800"/>
          </a:xfrm>
        </p:spPr>
        <p:txBody>
          <a:bodyPr/>
          <a:lstStyle/>
          <a:p>
            <a:pPr algn="just"/>
            <a:r>
              <a:rPr lang="en-US" sz="2800" dirty="0"/>
              <a:t>Professional services related to family planning are available by primary care physicians in public and private practice.</a:t>
            </a:r>
          </a:p>
          <a:p>
            <a:pPr algn="just"/>
            <a:r>
              <a:rPr lang="en-US" sz="2800" dirty="0"/>
              <a:t> Certified nurse midwives, nurse practitioners.</a:t>
            </a:r>
          </a:p>
          <a:p>
            <a:pPr algn="just"/>
            <a:r>
              <a:rPr lang="en-US" sz="2800" dirty="0"/>
              <a:t>Pharmacies, laboratories, outpatient hospitals are eligible to provide services.</a:t>
            </a:r>
          </a:p>
          <a:p>
            <a:pPr algn="just"/>
            <a:r>
              <a:rPr lang="en-US" sz="2800" dirty="0"/>
              <a:t>Qualified Health Centers, Rural Health Clinics, Tribal Health Centers, private non-profit family planning agencies provide  services as well. </a:t>
            </a:r>
          </a:p>
          <a:p>
            <a:endParaRPr lang="en-US" sz="2800" dirty="0"/>
          </a:p>
        </p:txBody>
      </p:sp>
      <p:sp>
        <p:nvSpPr>
          <p:cNvPr id="6" name="مستطيل 5"/>
          <p:cNvSpPr/>
          <p:nvPr/>
        </p:nvSpPr>
        <p:spPr>
          <a:xfrm>
            <a:off x="1529255" y="52891"/>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381000"/>
            <a:ext cx="5638800" cy="406400"/>
          </a:xfrm>
        </p:spPr>
        <p:txBody>
          <a:bodyPr/>
          <a:lstStyle/>
          <a:p>
            <a:pPr marL="342900" lvl="0" indent="-342900">
              <a:spcBef>
                <a:spcPct val="20000"/>
              </a:spcBef>
              <a:spcAft>
                <a:spcPts val="0"/>
              </a:spcAft>
            </a:pPr>
            <a:r>
              <a:rPr lang="fr-FR" sz="1800" b="0" dirty="0">
                <a:solidFill>
                  <a:srgbClr val="000000"/>
                </a:solidFill>
                <a:latin typeface="Times New Roman" pitchFamily="18" charset="0"/>
                <a:ea typeface="Times New Roman"/>
                <a:cs typeface="Times New Roman" pitchFamily="18" charset="0"/>
              </a:rPr>
              <a:t>Course Syllabus </a:t>
            </a:r>
            <a:r>
              <a:rPr lang="en-US" sz="1800" u="sng" dirty="0">
                <a:solidFill>
                  <a:srgbClr val="000000"/>
                </a:solidFill>
                <a:latin typeface="Times New Roman" pitchFamily="18" charset="0"/>
                <a:ea typeface="Times New Roman"/>
                <a:cs typeface="Times New Roman" pitchFamily="18" charset="0"/>
              </a:rPr>
              <a:t>Family Planning (CHS436)</a:t>
            </a:r>
            <a:endParaRPr lang="ar-SA"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70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جدول 4"/>
          <p:cNvGraphicFramePr>
            <a:graphicFrameLocks noGrp="1"/>
          </p:cNvGraphicFramePr>
          <p:nvPr>
            <p:extLst>
              <p:ext uri="{D42A27DB-BD31-4B8C-83A1-F6EECF244321}">
                <p14:modId xmlns:p14="http://schemas.microsoft.com/office/powerpoint/2010/main" val="3520730890"/>
              </p:ext>
            </p:extLst>
          </p:nvPr>
        </p:nvGraphicFramePr>
        <p:xfrm>
          <a:off x="381001" y="914400"/>
          <a:ext cx="8001000" cy="4430268"/>
        </p:xfrm>
        <a:graphic>
          <a:graphicData uri="http://schemas.openxmlformats.org/drawingml/2006/table">
            <a:tbl>
              <a:tblPr firstRow="1" firstCol="1" bandRow="1" bandCol="1">
                <a:tableStyleId>{5C22544A-7EE6-4342-B048-85BDC9FD1C3A}</a:tableStyleId>
              </a:tblPr>
              <a:tblGrid>
                <a:gridCol w="1881046">
                  <a:extLst>
                    <a:ext uri="{9D8B030D-6E8A-4147-A177-3AD203B41FA5}">
                      <a16:colId xmlns:a16="http://schemas.microsoft.com/office/drawing/2014/main" val="20000"/>
                    </a:ext>
                  </a:extLst>
                </a:gridCol>
                <a:gridCol w="6119954">
                  <a:extLst>
                    <a:ext uri="{9D8B030D-6E8A-4147-A177-3AD203B41FA5}">
                      <a16:colId xmlns:a16="http://schemas.microsoft.com/office/drawing/2014/main" val="20001"/>
                    </a:ext>
                  </a:extLst>
                </a:gridCol>
              </a:tblGrid>
              <a:tr h="381000">
                <a:tc>
                  <a:txBody>
                    <a:bodyPr/>
                    <a:lstStyle/>
                    <a:p>
                      <a:pPr>
                        <a:spcAft>
                          <a:spcPts val="0"/>
                        </a:spcAft>
                      </a:pPr>
                      <a:br>
                        <a:rPr lang="en-AU" sz="1600" dirty="0">
                          <a:effectLst/>
                        </a:rPr>
                      </a:br>
                      <a:r>
                        <a:rPr lang="en-AU" sz="1800" dirty="0">
                          <a:effectLst/>
                        </a:rPr>
                        <a:t> </a:t>
                      </a:r>
                      <a:endParaRPr lang="en-US" sz="1800" dirty="0">
                        <a:effectLst/>
                      </a:endParaRPr>
                    </a:p>
                    <a:p>
                      <a:pPr>
                        <a:spcAft>
                          <a:spcPts val="0"/>
                        </a:spcAft>
                      </a:pPr>
                      <a:r>
                        <a:rPr lang="en-AU" sz="1600" dirty="0">
                          <a:effectLst/>
                        </a:rPr>
                        <a:t>Domains </a:t>
                      </a:r>
                      <a:endParaRPr lang="en-US" sz="1800" dirty="0">
                        <a:effectLst/>
                      </a:endParaRPr>
                    </a:p>
                    <a:p>
                      <a:pPr>
                        <a:spcAft>
                          <a:spcPts val="0"/>
                        </a:spcAft>
                      </a:pPr>
                      <a:r>
                        <a:rPr lang="en-AU" sz="1800" dirty="0">
                          <a:effectLst/>
                        </a:rPr>
                        <a:t> </a:t>
                      </a:r>
                      <a:endParaRPr lang="en-US" sz="1800" dirty="0">
                        <a:effectLst/>
                        <a:latin typeface="Times New Roman"/>
                        <a:ea typeface="Times New Roman"/>
                      </a:endParaRPr>
                    </a:p>
                  </a:txBody>
                  <a:tcPr marL="68432" marR="68432" marT="0" marB="0"/>
                </a:tc>
                <a:tc>
                  <a:txBody>
                    <a:bodyPr/>
                    <a:lstStyle/>
                    <a:p>
                      <a:pPr algn="ctr">
                        <a:spcAft>
                          <a:spcPts val="0"/>
                        </a:spcAft>
                      </a:pPr>
                      <a:r>
                        <a:rPr lang="en-AU" sz="1100" dirty="0">
                          <a:effectLst/>
                        </a:rPr>
                        <a:t>NQF Learning Domains</a:t>
                      </a:r>
                      <a:endParaRPr lang="en-US" sz="1200" dirty="0">
                        <a:effectLst/>
                      </a:endParaRPr>
                    </a:p>
                    <a:p>
                      <a:pPr algn="ctr">
                        <a:spcAft>
                          <a:spcPts val="0"/>
                        </a:spcAft>
                      </a:pPr>
                      <a:r>
                        <a:rPr lang="en-AU" sz="1100" dirty="0">
                          <a:effectLst/>
                        </a:rPr>
                        <a:t> And Course Learning Outcomes</a:t>
                      </a:r>
                      <a:endParaRPr lang="en-US" sz="1200" dirty="0">
                        <a:effectLst/>
                        <a:latin typeface="Times New Roman"/>
                        <a:ea typeface="Times New Roman"/>
                      </a:endParaRPr>
                    </a:p>
                  </a:txBody>
                  <a:tcPr marL="68432" marR="68432" marT="0" marB="0"/>
                </a:tc>
                <a:extLst>
                  <a:ext uri="{0D108BD9-81ED-4DB2-BD59-A6C34878D82A}">
                    <a16:rowId xmlns:a16="http://schemas.microsoft.com/office/drawing/2014/main" val="10000"/>
                  </a:ext>
                </a:extLst>
              </a:tr>
              <a:tr h="381000">
                <a:tc rowSpan="4">
                  <a:txBody>
                    <a:bodyPr/>
                    <a:lstStyle/>
                    <a:p>
                      <a:pPr marL="0" lvl="0" indent="0" algn="justLow" rtl="0">
                        <a:spcAft>
                          <a:spcPts val="0"/>
                        </a:spcAft>
                        <a:buFont typeface="+mj-lt"/>
                        <a:buNone/>
                        <a:tabLst>
                          <a:tab pos="457200" algn="l"/>
                        </a:tabLst>
                      </a:pPr>
                      <a:r>
                        <a:rPr lang="en-AU" sz="1400" dirty="0">
                          <a:effectLst/>
                        </a:rPr>
                        <a:t>1.</a:t>
                      </a:r>
                      <a:r>
                        <a:rPr lang="en-AU" sz="1400" baseline="0" dirty="0">
                          <a:effectLst/>
                        </a:rPr>
                        <a:t> </a:t>
                      </a:r>
                      <a:r>
                        <a:rPr lang="en-AU" sz="1400" dirty="0">
                          <a:effectLst/>
                        </a:rPr>
                        <a:t>Knowledge</a:t>
                      </a:r>
                      <a:endParaRPr lang="en-US" sz="1600" dirty="0">
                        <a:effectLst/>
                        <a:latin typeface="Times New Roman"/>
                        <a:ea typeface="Times New Roman"/>
                        <a:cs typeface="Times New Roman"/>
                      </a:endParaRPr>
                    </a:p>
                    <a:p>
                      <a:pPr algn="ctr">
                        <a:spcAft>
                          <a:spcPts val="0"/>
                        </a:spcAft>
                      </a:pPr>
                      <a:r>
                        <a:rPr lang="en-AU" sz="2000" dirty="0">
                          <a:effectLst/>
                        </a:rPr>
                        <a:t> </a:t>
                      </a:r>
                      <a:endParaRPr lang="en-US" sz="2000" dirty="0">
                        <a:effectLst/>
                        <a:latin typeface="Times New Roman"/>
                        <a:ea typeface="Times New Roman"/>
                      </a:endParaRPr>
                    </a:p>
                  </a:txBody>
                  <a:tcPr marL="68432" marR="68432" marT="0" marB="0"/>
                </a:tc>
                <a:tc>
                  <a:txBody>
                    <a:bodyPr/>
                    <a:lstStyle/>
                    <a:p>
                      <a:pPr>
                        <a:spcAft>
                          <a:spcPts val="0"/>
                        </a:spcAft>
                      </a:pPr>
                      <a:r>
                        <a:rPr lang="en-AU" sz="1400" b="0" dirty="0">
                          <a:effectLst/>
                        </a:rPr>
                        <a:t>1.1 Recognize the concept of family planning with its objectives, concept of high risk pregnancy, population problem all over the world and recall fertility measurements with fertility motives..</a:t>
                      </a:r>
                      <a:endParaRPr lang="en-US" sz="1600" b="0" dirty="0">
                        <a:effectLst/>
                        <a:latin typeface="Times New Roman"/>
                        <a:ea typeface="Times New Roman"/>
                      </a:endParaRPr>
                    </a:p>
                  </a:txBody>
                  <a:tcPr marL="68432" marR="68432" marT="0" marB="0"/>
                </a:tc>
                <a:extLst>
                  <a:ext uri="{0D108BD9-81ED-4DB2-BD59-A6C34878D82A}">
                    <a16:rowId xmlns:a16="http://schemas.microsoft.com/office/drawing/2014/main" val="10001"/>
                  </a:ext>
                </a:extLst>
              </a:tr>
              <a:tr h="620268">
                <a:tc vMerge="1">
                  <a:txBody>
                    <a:bodyPr/>
                    <a:lstStyle/>
                    <a:p>
                      <a:pPr algn="ctr">
                        <a:spcAft>
                          <a:spcPts val="0"/>
                        </a:spcAft>
                      </a:pPr>
                      <a:endParaRPr lang="en-US" sz="2400" dirty="0">
                        <a:effectLst/>
                        <a:latin typeface="Times New Roman"/>
                        <a:ea typeface="Times New Roman"/>
                      </a:endParaRPr>
                    </a:p>
                  </a:txBody>
                  <a:tcPr marL="68432" marR="68432" marT="0" marB="0" anchor="ctr"/>
                </a:tc>
                <a:tc>
                  <a:txBody>
                    <a:bodyPr/>
                    <a:lstStyle/>
                    <a:p>
                      <a:pPr algn="just">
                        <a:spcAft>
                          <a:spcPts val="0"/>
                        </a:spcAft>
                      </a:pPr>
                      <a:endParaRPr lang="ar-SA" sz="1400" b="0" dirty="0">
                        <a:effectLst/>
                      </a:endParaRPr>
                    </a:p>
                    <a:p>
                      <a:pPr algn="just">
                        <a:spcAft>
                          <a:spcPts val="0"/>
                        </a:spcAft>
                      </a:pPr>
                      <a:r>
                        <a:rPr lang="en-AU" sz="1400" b="0" dirty="0">
                          <a:effectLst/>
                        </a:rPr>
                        <a:t>1.2 Describe family planning services, concept of unmet need for family planning and impact of family planning on maternal and child health.</a:t>
                      </a:r>
                      <a:endParaRPr lang="en-US" sz="1600" b="0" dirty="0">
                        <a:effectLst/>
                        <a:latin typeface="Times New Roman"/>
                        <a:ea typeface="Times New Roman"/>
                      </a:endParaRPr>
                    </a:p>
                  </a:txBody>
                  <a:tcPr marL="68432" marR="68432" marT="0" marB="0"/>
                </a:tc>
                <a:extLst>
                  <a:ext uri="{0D108BD9-81ED-4DB2-BD59-A6C34878D82A}">
                    <a16:rowId xmlns:a16="http://schemas.microsoft.com/office/drawing/2014/main" val="10002"/>
                  </a:ext>
                </a:extLst>
              </a:tr>
              <a:tr h="465201">
                <a:tc vMerge="1">
                  <a:txBody>
                    <a:bodyPr/>
                    <a:lstStyle/>
                    <a:p>
                      <a:pPr rtl="1"/>
                      <a:endParaRPr lang="ar-SA"/>
                    </a:p>
                  </a:txBody>
                  <a:tcPr/>
                </a:tc>
                <a:tc>
                  <a:txBody>
                    <a:bodyPr/>
                    <a:lstStyle/>
                    <a:p>
                      <a:pPr algn="just">
                        <a:spcAft>
                          <a:spcPts val="0"/>
                        </a:spcAft>
                      </a:pPr>
                      <a:endParaRPr lang="ar-SA" sz="1400" b="0" dirty="0">
                        <a:effectLst/>
                      </a:endParaRPr>
                    </a:p>
                    <a:p>
                      <a:pPr algn="just">
                        <a:spcAft>
                          <a:spcPts val="0"/>
                        </a:spcAft>
                      </a:pPr>
                      <a:r>
                        <a:rPr lang="en-AU" sz="1400" b="0" dirty="0">
                          <a:effectLst/>
                        </a:rPr>
                        <a:t>1.3 Recognize various contraceptive methods; and list reasons for the discontinuation of contraceptive methods.</a:t>
                      </a:r>
                      <a:endParaRPr lang="en-US" sz="1600" b="0" dirty="0">
                        <a:effectLst/>
                        <a:latin typeface="Times New Roman"/>
                        <a:ea typeface="Times New Roman"/>
                      </a:endParaRPr>
                    </a:p>
                  </a:txBody>
                  <a:tcPr marL="68432" marR="68432" marT="0" marB="0"/>
                </a:tc>
                <a:extLst>
                  <a:ext uri="{0D108BD9-81ED-4DB2-BD59-A6C34878D82A}">
                    <a16:rowId xmlns:a16="http://schemas.microsoft.com/office/drawing/2014/main" val="10003"/>
                  </a:ext>
                </a:extLst>
              </a:tr>
              <a:tr h="465201">
                <a:tc vMerge="1">
                  <a:txBody>
                    <a:bodyPr/>
                    <a:lstStyle/>
                    <a:p>
                      <a:pPr algn="ctr">
                        <a:spcAft>
                          <a:spcPts val="0"/>
                        </a:spcAft>
                      </a:pPr>
                      <a:endParaRPr lang="en-US" sz="1200" dirty="0">
                        <a:effectLst/>
                        <a:latin typeface="Times New Roman"/>
                        <a:ea typeface="Times New Roman"/>
                      </a:endParaRPr>
                    </a:p>
                  </a:txBody>
                  <a:tcPr marL="68432" marR="68432" marT="0" marB="0" anchor="ctr"/>
                </a:tc>
                <a:tc>
                  <a:txBody>
                    <a:bodyPr/>
                    <a:lstStyle/>
                    <a:p>
                      <a:pPr algn="just">
                        <a:spcAft>
                          <a:spcPts val="0"/>
                        </a:spcAft>
                      </a:pPr>
                      <a:endParaRPr lang="ar-SA" sz="1400" b="0" dirty="0">
                        <a:effectLst/>
                      </a:endParaRPr>
                    </a:p>
                    <a:p>
                      <a:pPr algn="just">
                        <a:spcAft>
                          <a:spcPts val="0"/>
                        </a:spcAft>
                      </a:pPr>
                      <a:r>
                        <a:rPr lang="en-AU" sz="1400" b="0" dirty="0">
                          <a:effectLst/>
                        </a:rPr>
                        <a:t>1.4 Outline steps for providing birth control activities and recall steps for conducting a counselling session and list items to be covered during family planning counselling. </a:t>
                      </a:r>
                      <a:endParaRPr lang="en-US" sz="1600" b="0" dirty="0">
                        <a:effectLst/>
                        <a:latin typeface="Times New Roman"/>
                        <a:ea typeface="Times New Roman"/>
                      </a:endParaRPr>
                    </a:p>
                  </a:txBody>
                  <a:tcPr marL="68432" marR="68432" marT="0" marB="0"/>
                </a:tc>
                <a:extLst>
                  <a:ext uri="{0D108BD9-81ED-4DB2-BD59-A6C34878D82A}">
                    <a16:rowId xmlns:a16="http://schemas.microsoft.com/office/drawing/2014/main" val="10004"/>
                  </a:ext>
                </a:extLst>
              </a:tr>
              <a:tr h="620268">
                <a:tc>
                  <a:txBody>
                    <a:bodyPr/>
                    <a:lstStyle/>
                    <a:p>
                      <a:pPr algn="ctr">
                        <a:spcAft>
                          <a:spcPts val="0"/>
                        </a:spcAft>
                      </a:pPr>
                      <a:endParaRPr lang="en-US" sz="1800" dirty="0">
                        <a:effectLst/>
                        <a:latin typeface="Times New Roman"/>
                        <a:ea typeface="Times New Roman"/>
                      </a:endParaRPr>
                    </a:p>
                  </a:txBody>
                  <a:tcPr marL="68432" marR="68432" marT="0" marB="0" anchor="ctr"/>
                </a:tc>
                <a:tc>
                  <a:txBody>
                    <a:bodyPr/>
                    <a:lstStyle/>
                    <a:p>
                      <a:endParaRPr lang="ar-SA" sz="1400" dirty="0"/>
                    </a:p>
                  </a:txBody>
                  <a:tcPr marL="68432" marR="68432"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25951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457200"/>
            <a:ext cx="7772400" cy="1143000"/>
          </a:xfrm>
          <a:ln/>
        </p:spPr>
        <p:txBody>
          <a:bodyPr/>
          <a:lstStyle/>
          <a:p>
            <a:r>
              <a:rPr lang="en-US" sz="2800" dirty="0"/>
              <a:t>Where do women get their modern contraceptive methods?</a:t>
            </a:r>
          </a:p>
        </p:txBody>
      </p:sp>
      <p:graphicFrame>
        <p:nvGraphicFramePr>
          <p:cNvPr id="33795" name="Object 3"/>
          <p:cNvGraphicFramePr>
            <a:graphicFrameLocks noGrp="1" noChangeAspect="1"/>
          </p:cNvGraphicFramePr>
          <p:nvPr>
            <p:ph type="chart" idx="1"/>
          </p:nvPr>
        </p:nvGraphicFramePr>
        <p:xfrm>
          <a:off x="609600" y="1828800"/>
          <a:ext cx="7770813" cy="4114800"/>
        </p:xfrm>
        <a:graphic>
          <a:graphicData uri="http://schemas.openxmlformats.org/presentationml/2006/ole">
            <mc:AlternateContent xmlns:mc="http://schemas.openxmlformats.org/markup-compatibility/2006">
              <mc:Choice xmlns:v="urn:schemas-microsoft-com:vml" Requires="v">
                <p:oleObj spid="_x0000_s196697" name="Chart" r:id="rId4" imgW="7772400" imgH="4114800" progId="MSGraph.Chart.8">
                  <p:embed followColorScheme="full"/>
                </p:oleObj>
              </mc:Choice>
              <mc:Fallback>
                <p:oleObj name="Chart" r:id="rId4" imgW="7772400" imgH="41148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28800"/>
                        <a:ext cx="7770813"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7" name="Rectangle 5"/>
          <p:cNvSpPr>
            <a:spLocks noChangeArrowheads="1"/>
          </p:cNvSpPr>
          <p:nvPr/>
        </p:nvSpPr>
        <p:spPr bwMode="auto">
          <a:xfrm>
            <a:off x="5181600" y="2590800"/>
            <a:ext cx="2895600" cy="411163"/>
          </a:xfrm>
          <a:prstGeom prst="rect">
            <a:avLst/>
          </a:prstGeom>
          <a:noFill/>
          <a:ln w="9525">
            <a:noFill/>
            <a:miter lim="800000"/>
            <a:headEnd/>
            <a:tailEnd/>
          </a:ln>
          <a:effectLst/>
        </p:spPr>
        <p:txBody>
          <a:bodyPr>
            <a:spAutoFit/>
          </a:bodyPr>
          <a:lstStyle/>
          <a:p>
            <a:pPr algn="ctr">
              <a:lnSpc>
                <a:spcPct val="40000"/>
              </a:lnSpc>
              <a:spcBef>
                <a:spcPct val="50000"/>
              </a:spcBef>
            </a:pPr>
            <a:r>
              <a:rPr lang="en-US" sz="1600" b="1">
                <a:latin typeface="Tahoma" pitchFamily="34" charset="0"/>
              </a:rPr>
              <a:t>Private medical sector</a:t>
            </a:r>
          </a:p>
          <a:p>
            <a:pPr algn="ctr">
              <a:lnSpc>
                <a:spcPct val="40000"/>
              </a:lnSpc>
              <a:spcBef>
                <a:spcPct val="50000"/>
              </a:spcBef>
            </a:pPr>
            <a:r>
              <a:rPr lang="en-US" sz="1600" b="1">
                <a:latin typeface="Tahoma" pitchFamily="34" charset="0"/>
              </a:rPr>
              <a:t>18%</a:t>
            </a:r>
          </a:p>
        </p:txBody>
      </p:sp>
      <p:sp>
        <p:nvSpPr>
          <p:cNvPr id="33798" name="Text Box 6"/>
          <p:cNvSpPr txBox="1">
            <a:spLocks noChangeArrowheads="1"/>
          </p:cNvSpPr>
          <p:nvPr/>
        </p:nvSpPr>
        <p:spPr bwMode="auto">
          <a:xfrm>
            <a:off x="762000" y="2133600"/>
            <a:ext cx="2667000" cy="581025"/>
          </a:xfrm>
          <a:prstGeom prst="rect">
            <a:avLst/>
          </a:prstGeom>
          <a:noFill/>
          <a:ln w="9525">
            <a:noFill/>
            <a:miter lim="800000"/>
            <a:headEnd/>
            <a:tailEnd/>
          </a:ln>
          <a:effectLst/>
        </p:spPr>
        <p:txBody>
          <a:bodyPr>
            <a:spAutoFit/>
          </a:bodyPr>
          <a:lstStyle/>
          <a:p>
            <a:pPr algn="ctr">
              <a:spcBef>
                <a:spcPct val="50000"/>
              </a:spcBef>
            </a:pPr>
            <a:r>
              <a:rPr lang="en-US" sz="1600" b="1">
                <a:latin typeface="Tahoma" pitchFamily="34" charset="0"/>
              </a:rPr>
              <a:t>Public medical sector</a:t>
            </a:r>
          </a:p>
          <a:p>
            <a:pPr algn="ctr">
              <a:lnSpc>
                <a:spcPct val="50000"/>
              </a:lnSpc>
              <a:spcBef>
                <a:spcPct val="50000"/>
              </a:spcBef>
            </a:pPr>
            <a:r>
              <a:rPr lang="en-US" sz="1600" b="1">
                <a:latin typeface="Tahoma" pitchFamily="34" charset="0"/>
              </a:rPr>
              <a:t>77%</a:t>
            </a:r>
          </a:p>
        </p:txBody>
      </p:sp>
      <p:sp>
        <p:nvSpPr>
          <p:cNvPr id="33799" name="Line 7"/>
          <p:cNvSpPr>
            <a:spLocks noChangeShapeType="1"/>
          </p:cNvSpPr>
          <p:nvPr/>
        </p:nvSpPr>
        <p:spPr bwMode="auto">
          <a:xfrm>
            <a:off x="2057400" y="2667000"/>
            <a:ext cx="838200" cy="838200"/>
          </a:xfrm>
          <a:prstGeom prst="line">
            <a:avLst/>
          </a:prstGeom>
          <a:noFill/>
          <a:ln w="9525">
            <a:solidFill>
              <a:schemeClr val="tx1"/>
            </a:solidFill>
            <a:round/>
            <a:headEnd/>
            <a:tailEnd/>
          </a:ln>
          <a:effectLst/>
        </p:spPr>
        <p:txBody>
          <a:bodyPr wrap="none" anchor="ctr"/>
          <a:lstStyle/>
          <a:p>
            <a:endParaRPr lang="en-US"/>
          </a:p>
        </p:txBody>
      </p:sp>
      <p:sp>
        <p:nvSpPr>
          <p:cNvPr id="33800" name="Line 8"/>
          <p:cNvSpPr>
            <a:spLocks noChangeShapeType="1"/>
          </p:cNvSpPr>
          <p:nvPr/>
        </p:nvSpPr>
        <p:spPr bwMode="auto">
          <a:xfrm flipH="1">
            <a:off x="5791200" y="2913063"/>
            <a:ext cx="533400" cy="287337"/>
          </a:xfrm>
          <a:prstGeom prst="line">
            <a:avLst/>
          </a:prstGeom>
          <a:noFill/>
          <a:ln w="9525">
            <a:solidFill>
              <a:schemeClr val="tx1"/>
            </a:solidFill>
            <a:round/>
            <a:headEnd/>
            <a:tailEnd/>
          </a:ln>
          <a:effectLst/>
        </p:spPr>
        <p:txBody>
          <a:bodyPr wrap="none" anchor="ctr"/>
          <a:lstStyle/>
          <a:p>
            <a:endParaRPr lang="en-US"/>
          </a:p>
        </p:txBody>
      </p:sp>
      <p:sp>
        <p:nvSpPr>
          <p:cNvPr id="33801" name="Text Box 9"/>
          <p:cNvSpPr txBox="1">
            <a:spLocks noChangeArrowheads="1"/>
          </p:cNvSpPr>
          <p:nvPr/>
        </p:nvSpPr>
        <p:spPr bwMode="auto">
          <a:xfrm>
            <a:off x="6477000" y="3429000"/>
            <a:ext cx="1828800" cy="581025"/>
          </a:xfrm>
          <a:prstGeom prst="rect">
            <a:avLst/>
          </a:prstGeom>
          <a:noFill/>
          <a:ln w="9525">
            <a:noFill/>
            <a:miter lim="800000"/>
            <a:headEnd/>
            <a:tailEnd/>
          </a:ln>
          <a:effectLst/>
        </p:spPr>
        <p:txBody>
          <a:bodyPr>
            <a:spAutoFit/>
          </a:bodyPr>
          <a:lstStyle/>
          <a:p>
            <a:pPr algn="ctr">
              <a:spcBef>
                <a:spcPct val="50000"/>
              </a:spcBef>
            </a:pPr>
            <a:r>
              <a:rPr lang="en-US" sz="1600" b="1">
                <a:latin typeface="Tahoma" pitchFamily="34" charset="0"/>
              </a:rPr>
              <a:t>Shop/Other</a:t>
            </a:r>
          </a:p>
          <a:p>
            <a:pPr algn="ctr">
              <a:lnSpc>
                <a:spcPct val="50000"/>
              </a:lnSpc>
              <a:spcBef>
                <a:spcPct val="50000"/>
              </a:spcBef>
            </a:pPr>
            <a:r>
              <a:rPr lang="en-US" sz="1600" b="1">
                <a:latin typeface="Tahoma" pitchFamily="34" charset="0"/>
              </a:rPr>
              <a:t>4%</a:t>
            </a:r>
          </a:p>
        </p:txBody>
      </p:sp>
      <p:sp>
        <p:nvSpPr>
          <p:cNvPr id="33803" name="Line 11"/>
          <p:cNvSpPr>
            <a:spLocks noChangeShapeType="1"/>
          </p:cNvSpPr>
          <p:nvPr/>
        </p:nvSpPr>
        <p:spPr bwMode="auto">
          <a:xfrm flipH="1">
            <a:off x="6096000" y="3810000"/>
            <a:ext cx="990600" cy="0"/>
          </a:xfrm>
          <a:prstGeom prst="line">
            <a:avLst/>
          </a:prstGeom>
          <a:noFill/>
          <a:ln w="9525">
            <a:solidFill>
              <a:schemeClr val="tx1"/>
            </a:solidFill>
            <a:round/>
            <a:headEnd/>
            <a:tailEnd/>
          </a:ln>
          <a:effectLst/>
        </p:spPr>
        <p:txBody>
          <a:bodyPr wrap="none" anchor="ctr"/>
          <a:lstStyle/>
          <a:p>
            <a:endParaRPr lang="en-US"/>
          </a:p>
        </p:txBody>
      </p:sp>
      <p:sp>
        <p:nvSpPr>
          <p:cNvPr id="33804" name="Text Box 12"/>
          <p:cNvSpPr txBox="1">
            <a:spLocks noChangeArrowheads="1"/>
          </p:cNvSpPr>
          <p:nvPr/>
        </p:nvSpPr>
        <p:spPr bwMode="auto">
          <a:xfrm>
            <a:off x="6629400" y="4114800"/>
            <a:ext cx="1676400" cy="801688"/>
          </a:xfrm>
          <a:prstGeom prst="rect">
            <a:avLst/>
          </a:prstGeom>
          <a:noFill/>
          <a:ln w="9525">
            <a:noFill/>
            <a:miter lim="800000"/>
            <a:headEnd/>
            <a:tailEnd/>
          </a:ln>
          <a:effectLst/>
        </p:spPr>
        <p:txBody>
          <a:bodyPr>
            <a:spAutoFit/>
          </a:bodyPr>
          <a:lstStyle/>
          <a:p>
            <a:pPr algn="ctr">
              <a:spcBef>
                <a:spcPct val="50000"/>
              </a:spcBef>
            </a:pPr>
            <a:r>
              <a:rPr lang="en-US" sz="1600" b="1">
                <a:latin typeface="Tahoma" pitchFamily="34" charset="0"/>
              </a:rPr>
              <a:t>Don’t know/ Missing</a:t>
            </a:r>
          </a:p>
          <a:p>
            <a:pPr algn="ctr">
              <a:lnSpc>
                <a:spcPct val="40000"/>
              </a:lnSpc>
              <a:spcBef>
                <a:spcPct val="50000"/>
              </a:spcBef>
            </a:pPr>
            <a:r>
              <a:rPr lang="en-US" sz="1600" b="1">
                <a:latin typeface="Tahoma" pitchFamily="34" charset="0"/>
              </a:rPr>
              <a:t>1%</a:t>
            </a:r>
          </a:p>
        </p:txBody>
      </p:sp>
      <p:sp>
        <p:nvSpPr>
          <p:cNvPr id="33805" name="Line 13"/>
          <p:cNvSpPr>
            <a:spLocks noChangeShapeType="1"/>
          </p:cNvSpPr>
          <p:nvPr/>
        </p:nvSpPr>
        <p:spPr bwMode="auto">
          <a:xfrm>
            <a:off x="5791200" y="3962400"/>
            <a:ext cx="304800" cy="1066800"/>
          </a:xfrm>
          <a:prstGeom prst="line">
            <a:avLst/>
          </a:prstGeom>
          <a:noFill/>
          <a:ln w="9525">
            <a:solidFill>
              <a:schemeClr val="tx1"/>
            </a:solidFill>
            <a:round/>
            <a:headEnd/>
            <a:tailEnd/>
          </a:ln>
          <a:effectLst/>
        </p:spPr>
        <p:txBody>
          <a:bodyPr wrap="none" anchor="ctr"/>
          <a:lstStyle/>
          <a:p>
            <a:endParaRPr lang="en-US"/>
          </a:p>
        </p:txBody>
      </p:sp>
      <p:sp>
        <p:nvSpPr>
          <p:cNvPr id="33806" name="Text Box 14"/>
          <p:cNvSpPr txBox="1">
            <a:spLocks noChangeArrowheads="1"/>
          </p:cNvSpPr>
          <p:nvPr/>
        </p:nvSpPr>
        <p:spPr bwMode="auto">
          <a:xfrm>
            <a:off x="5181600" y="4953000"/>
            <a:ext cx="1828800" cy="581025"/>
          </a:xfrm>
          <a:prstGeom prst="rect">
            <a:avLst/>
          </a:prstGeom>
          <a:noFill/>
          <a:ln w="9525">
            <a:noFill/>
            <a:miter lim="800000"/>
            <a:headEnd/>
            <a:tailEnd/>
          </a:ln>
          <a:effectLst/>
        </p:spPr>
        <p:txBody>
          <a:bodyPr>
            <a:spAutoFit/>
          </a:bodyPr>
          <a:lstStyle/>
          <a:p>
            <a:pPr algn="ctr">
              <a:spcBef>
                <a:spcPct val="50000"/>
              </a:spcBef>
            </a:pPr>
            <a:r>
              <a:rPr lang="en-US" sz="1600" b="1">
                <a:latin typeface="Tahoma" pitchFamily="34" charset="0"/>
              </a:rPr>
              <a:t>NGO/Trust</a:t>
            </a:r>
          </a:p>
          <a:p>
            <a:pPr algn="ctr">
              <a:lnSpc>
                <a:spcPct val="50000"/>
              </a:lnSpc>
              <a:spcBef>
                <a:spcPct val="50000"/>
              </a:spcBef>
            </a:pPr>
            <a:r>
              <a:rPr lang="en-US" sz="1600" b="1">
                <a:latin typeface="Tahoma" pitchFamily="34" charset="0"/>
              </a:rPr>
              <a:t>0.4%</a:t>
            </a:r>
          </a:p>
        </p:txBody>
      </p:sp>
      <p:sp>
        <p:nvSpPr>
          <p:cNvPr id="33820" name="Line 28"/>
          <p:cNvSpPr>
            <a:spLocks noChangeShapeType="1"/>
          </p:cNvSpPr>
          <p:nvPr/>
        </p:nvSpPr>
        <p:spPr bwMode="auto">
          <a:xfrm flipH="1" flipV="1">
            <a:off x="6019800" y="4103688"/>
            <a:ext cx="838200" cy="239712"/>
          </a:xfrm>
          <a:prstGeom prst="line">
            <a:avLst/>
          </a:prstGeom>
          <a:noFill/>
          <a:ln w="9525">
            <a:solidFill>
              <a:schemeClr val="tx1"/>
            </a:solidFill>
            <a:round/>
            <a:headEnd/>
            <a:tailEnd/>
          </a:ln>
          <a:effectLst/>
        </p:spPr>
        <p:txBody>
          <a:bodyPr wrap="none" anchor="ctr"/>
          <a:lstStyle/>
          <a:p>
            <a:endParaRPr lang="en-US"/>
          </a:p>
        </p:txBody>
      </p:sp>
      <p:sp>
        <p:nvSpPr>
          <p:cNvPr id="14" name="مستطيل 13"/>
          <p:cNvSpPr/>
          <p:nvPr/>
        </p:nvSpPr>
        <p:spPr>
          <a:xfrm>
            <a:off x="1529255" y="52891"/>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0"/>
          </p:nvPr>
        </p:nvSpPr>
        <p:spPr/>
        <p:txBody>
          <a:bodyPr/>
          <a:lstStyle/>
          <a:p>
            <a:r>
              <a:rPr lang="en-US"/>
              <a:t>National Family Health Survey-2</a:t>
            </a:r>
          </a:p>
        </p:txBody>
      </p:sp>
      <p:sp>
        <p:nvSpPr>
          <p:cNvPr id="5" name="مستطيل 4"/>
          <p:cNvSpPr/>
          <p:nvPr/>
        </p:nvSpPr>
        <p:spPr>
          <a:xfrm>
            <a:off x="2249214" y="2514600"/>
            <a:ext cx="4572000"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en-US" b="1" dirty="0"/>
              <a:t> Family Planning  Program planning, evaluation and develop models and steps</a:t>
            </a:r>
          </a:p>
        </p:txBody>
      </p:sp>
    </p:spTree>
    <p:extLst>
      <p:ext uri="{BB962C8B-B14F-4D97-AF65-F5344CB8AC3E}">
        <p14:creationId xmlns:p14="http://schemas.microsoft.com/office/powerpoint/2010/main" val="3292472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National Family Health Survey-2</a:t>
            </a:r>
          </a:p>
        </p:txBody>
      </p:sp>
      <p:sp>
        <p:nvSpPr>
          <p:cNvPr id="124930" name="Rectangle 2"/>
          <p:cNvSpPr>
            <a:spLocks noGrp="1" noChangeArrowheads="1"/>
          </p:cNvSpPr>
          <p:nvPr>
            <p:ph type="title"/>
          </p:nvPr>
        </p:nvSpPr>
        <p:spPr>
          <a:xfrm>
            <a:off x="533400" y="381000"/>
            <a:ext cx="7772400" cy="609600"/>
          </a:xfrm>
          <a:ln>
            <a:solidFill>
              <a:srgbClr val="FF9900"/>
            </a:solidFill>
          </a:ln>
        </p:spPr>
        <p:txBody>
          <a:bodyPr/>
          <a:lstStyle/>
          <a:p>
            <a:r>
              <a:rPr lang="en-US" sz="2000" dirty="0"/>
              <a:t>Expanding and improving family planning services is critical</a:t>
            </a:r>
          </a:p>
        </p:txBody>
      </p:sp>
      <p:sp>
        <p:nvSpPr>
          <p:cNvPr id="124931" name="Rectangle 3"/>
          <p:cNvSpPr>
            <a:spLocks noGrp="1" noChangeArrowheads="1"/>
          </p:cNvSpPr>
          <p:nvPr>
            <p:ph type="body" idx="1"/>
          </p:nvPr>
        </p:nvSpPr>
        <p:spPr>
          <a:xfrm>
            <a:off x="152400" y="1066800"/>
            <a:ext cx="8763000" cy="5791200"/>
          </a:xfrm>
          <a:ln w="38100">
            <a:solidFill>
              <a:schemeClr val="tx1"/>
            </a:solidFill>
          </a:ln>
        </p:spPr>
        <p:txBody>
          <a:bodyPr/>
          <a:lstStyle/>
          <a:p>
            <a:pPr marL="0" indent="0" algn="just">
              <a:lnSpc>
                <a:spcPct val="130000"/>
              </a:lnSpc>
              <a:spcBef>
                <a:spcPct val="45000"/>
              </a:spcBef>
              <a:buNone/>
            </a:pPr>
            <a:r>
              <a:rPr lang="en-US" sz="2000" dirty="0"/>
              <a:t>Efforts to expand and improve family planning services can have a significant impact on saving and improving the lives of women and their families. </a:t>
            </a:r>
            <a:r>
              <a:rPr lang="en-US" sz="2000" b="1" dirty="0"/>
              <a:t>It can be achieved by  : </a:t>
            </a:r>
          </a:p>
          <a:p>
            <a:pPr marL="0" indent="0" algn="just">
              <a:lnSpc>
                <a:spcPct val="130000"/>
              </a:lnSpc>
              <a:spcBef>
                <a:spcPct val="45000"/>
              </a:spcBef>
              <a:buNone/>
            </a:pPr>
            <a:r>
              <a:rPr lang="en-US" sz="2000" u="sng" dirty="0"/>
              <a:t>1. Remove policy barriers</a:t>
            </a:r>
            <a:r>
              <a:rPr lang="en-US" sz="2000" dirty="0"/>
              <a:t> limiting access, choice. </a:t>
            </a:r>
          </a:p>
          <a:p>
            <a:pPr marL="722313" algn="just">
              <a:lnSpc>
                <a:spcPct val="130000"/>
              </a:lnSpc>
              <a:spcBef>
                <a:spcPct val="45000"/>
              </a:spcBef>
            </a:pPr>
            <a:r>
              <a:rPr lang="en-US" sz="2000" dirty="0"/>
              <a:t>Restricting advertising for contraceptive methods, limiting contraceptive distribution only to physicians, requiring unnecessary import duties and customs regulations for contraceptives.</a:t>
            </a:r>
          </a:p>
          <a:p>
            <a:pPr marL="0" indent="0" algn="just">
              <a:buNone/>
            </a:pPr>
            <a:r>
              <a:rPr lang="en-US" sz="2000" u="sng" dirty="0"/>
              <a:t>2. Remove medical barriers </a:t>
            </a:r>
            <a:r>
              <a:rPr lang="en-US" sz="2000" dirty="0"/>
              <a:t>that limit access and choice. </a:t>
            </a:r>
          </a:p>
          <a:p>
            <a:pPr marL="722313" algn="just"/>
            <a:r>
              <a:rPr lang="en-US" sz="2000" dirty="0"/>
              <a:t>Methods, medical recommendations and requirements should be updated to include the most appropriate and essential criteria.</a:t>
            </a:r>
          </a:p>
          <a:p>
            <a:pPr marL="722313" algn="just"/>
            <a:r>
              <a:rPr lang="en-US" sz="2000" dirty="0"/>
              <a:t>Unnecessary restrictions include requiring oral contraceptive users to have blood tests every three to six months and prohibiting injectable contraceptive use in women without children </a:t>
            </a:r>
          </a:p>
          <a:p>
            <a:pPr marL="722313" algn="just"/>
            <a:r>
              <a:rPr lang="en-US" sz="2000" dirty="0"/>
              <a:t>Provider bias against certain methods also influences the choices offered to clients.</a:t>
            </a:r>
          </a:p>
          <a:p>
            <a:endParaRPr lang="en-US" sz="2000" dirty="0"/>
          </a:p>
          <a:p>
            <a:pPr algn="just">
              <a:lnSpc>
                <a:spcPct val="130000"/>
              </a:lnSpc>
              <a:spcBef>
                <a:spcPct val="45000"/>
              </a:spcBef>
            </a:pPr>
            <a:r>
              <a:rPr lang="en-US" sz="2000" dirty="0"/>
              <a:t> </a:t>
            </a:r>
            <a:endParaRPr lang="en-US" sz="2400" b="1" dirty="0"/>
          </a:p>
        </p:txBody>
      </p:sp>
      <p:sp>
        <p:nvSpPr>
          <p:cNvPr id="6" name="مستطيل 5"/>
          <p:cNvSpPr/>
          <p:nvPr/>
        </p:nvSpPr>
        <p:spPr>
          <a:xfrm>
            <a:off x="1529255" y="52891"/>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National Family Health Survey-2</a:t>
            </a:r>
          </a:p>
        </p:txBody>
      </p:sp>
      <p:sp>
        <p:nvSpPr>
          <p:cNvPr id="126979" name="Rectangle 3"/>
          <p:cNvSpPr>
            <a:spLocks noGrp="1" noChangeArrowheads="1"/>
          </p:cNvSpPr>
          <p:nvPr>
            <p:ph type="body" idx="1"/>
          </p:nvPr>
        </p:nvSpPr>
        <p:spPr>
          <a:xfrm>
            <a:off x="381000" y="685800"/>
            <a:ext cx="8305800" cy="6019800"/>
          </a:xfrm>
          <a:ln w="38100">
            <a:solidFill>
              <a:schemeClr val="tx1"/>
            </a:solidFill>
          </a:ln>
        </p:spPr>
        <p:txBody>
          <a:bodyPr/>
          <a:lstStyle/>
          <a:p>
            <a:pPr algn="just">
              <a:lnSpc>
                <a:spcPct val="130000"/>
              </a:lnSpc>
              <a:spcBef>
                <a:spcPct val="45000"/>
              </a:spcBef>
            </a:pPr>
            <a:r>
              <a:rPr lang="en-US" sz="2000" u="sng" dirty="0"/>
              <a:t>3. Provide financial support </a:t>
            </a:r>
            <a:r>
              <a:rPr lang="en-US" sz="2000" dirty="0"/>
              <a:t>for family planning services. Family planning is a cost-effective investment that saves lives and money. </a:t>
            </a:r>
          </a:p>
          <a:p>
            <a:pPr marL="895350" algn="just">
              <a:lnSpc>
                <a:spcPct val="130000"/>
              </a:lnSpc>
              <a:spcBef>
                <a:spcPct val="45000"/>
              </a:spcBef>
            </a:pPr>
            <a:r>
              <a:rPr lang="en-US" sz="1800" dirty="0"/>
              <a:t>Costs of providing family planning services can vary considerably from program to program. </a:t>
            </a:r>
          </a:p>
          <a:p>
            <a:pPr marL="895350" algn="just">
              <a:lnSpc>
                <a:spcPct val="130000"/>
              </a:lnSpc>
              <a:spcBef>
                <a:spcPct val="45000"/>
              </a:spcBef>
            </a:pPr>
            <a:r>
              <a:rPr lang="en-US" sz="1800" dirty="0"/>
              <a:t>Both donor agencies and country governments need to substantially increase their financial commitments to family planning to achieve this level of support.</a:t>
            </a:r>
          </a:p>
          <a:p>
            <a:pPr algn="just"/>
            <a:r>
              <a:rPr lang="en-US" sz="2000" u="sng" dirty="0"/>
              <a:t>4. Make a broad range of methods available </a:t>
            </a:r>
            <a:r>
              <a:rPr lang="en-US" sz="2000" dirty="0"/>
              <a:t>through various delivery routes.</a:t>
            </a:r>
          </a:p>
          <a:p>
            <a:pPr marL="1068388" algn="just"/>
            <a:r>
              <a:rPr lang="en-US" sz="1800" dirty="0"/>
              <a:t>Clients are more likely to use contraceptives if they are presented with a choice of methods and services easily accessible.</a:t>
            </a:r>
          </a:p>
          <a:p>
            <a:pPr marL="1068388" algn="just"/>
            <a:r>
              <a:rPr lang="en-US" sz="1800" dirty="0"/>
              <a:t>Programs should make a wide range of contraceptives available through a variety of sources, including maternal and child health clinics, prenatal and postpartum care </a:t>
            </a:r>
            <a:r>
              <a:rPr lang="en-US" sz="1800" dirty="0" err="1"/>
              <a:t>centres</a:t>
            </a:r>
            <a:r>
              <a:rPr lang="en-US" sz="1800" dirty="0"/>
              <a:t>, community-based distribution systems, STD services, health services for adolescents and men, and private sector.</a:t>
            </a:r>
          </a:p>
          <a:p>
            <a:pPr algn="just"/>
            <a:endParaRPr lang="en-US" sz="2400" dirty="0"/>
          </a:p>
          <a:p>
            <a:pPr marL="552450" indent="0" algn="just">
              <a:lnSpc>
                <a:spcPct val="130000"/>
              </a:lnSpc>
              <a:spcBef>
                <a:spcPct val="45000"/>
              </a:spcBef>
              <a:buNone/>
            </a:pPr>
            <a:endParaRPr lang="en-US" sz="2400" b="1" dirty="0"/>
          </a:p>
        </p:txBody>
      </p:sp>
      <p:sp>
        <p:nvSpPr>
          <p:cNvPr id="6" name="مستطيل 5"/>
          <p:cNvSpPr/>
          <p:nvPr/>
        </p:nvSpPr>
        <p:spPr>
          <a:xfrm>
            <a:off x="1529255" y="52891"/>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National Family Health Survey-2</a:t>
            </a:r>
          </a:p>
        </p:txBody>
      </p:sp>
      <p:sp>
        <p:nvSpPr>
          <p:cNvPr id="38915" name="Rectangle 3"/>
          <p:cNvSpPr>
            <a:spLocks noGrp="1" noChangeArrowheads="1"/>
          </p:cNvSpPr>
          <p:nvPr>
            <p:ph type="body" idx="1"/>
          </p:nvPr>
        </p:nvSpPr>
        <p:spPr>
          <a:xfrm>
            <a:off x="228600" y="838200"/>
            <a:ext cx="8686800" cy="5715000"/>
          </a:xfrm>
          <a:ln w="38100">
            <a:solidFill>
              <a:schemeClr val="tx1"/>
            </a:solidFill>
          </a:ln>
        </p:spPr>
        <p:txBody>
          <a:bodyPr/>
          <a:lstStyle/>
          <a:p>
            <a:pPr marL="0" indent="0" algn="just">
              <a:buNone/>
            </a:pPr>
            <a:r>
              <a:rPr lang="en-US" sz="2000" u="sng" dirty="0"/>
              <a:t>5. Use appropriate information, education</a:t>
            </a:r>
            <a:r>
              <a:rPr lang="en-US" sz="2000" dirty="0"/>
              <a:t>, and communication strategies to inform people.</a:t>
            </a:r>
          </a:p>
          <a:p>
            <a:pPr marL="722313" algn="just"/>
            <a:r>
              <a:rPr lang="en-US" sz="2000" dirty="0"/>
              <a:t> </a:t>
            </a:r>
            <a:r>
              <a:rPr lang="en-US" sz="1800" dirty="0"/>
              <a:t>Programs can help to ensure that couples have enough information to make an informed decision through face-to-face counseling with appropriate print materials and by using the mass media. </a:t>
            </a:r>
          </a:p>
          <a:p>
            <a:pPr marL="722313" algn="just"/>
            <a:r>
              <a:rPr lang="en-US" sz="1800" dirty="0"/>
              <a:t>All community-based communication channels and systems should be utilized, particularly those involving local leaders, healers, and events. </a:t>
            </a:r>
          </a:p>
          <a:p>
            <a:pPr marL="722313" algn="just"/>
            <a:r>
              <a:rPr lang="en-US" sz="1800" dirty="0"/>
              <a:t>All forms of communication should be culturally appropriate and respectful of the client's needs.</a:t>
            </a:r>
          </a:p>
          <a:p>
            <a:pPr marL="722313" algn="just"/>
            <a:r>
              <a:rPr lang="en-US" sz="1800" dirty="0"/>
              <a:t>Counseling process should be an interactive one; </a:t>
            </a:r>
          </a:p>
          <a:p>
            <a:pPr marL="0" indent="0">
              <a:buNone/>
            </a:pPr>
            <a:r>
              <a:rPr lang="en-US" sz="2000" u="sng" dirty="0"/>
              <a:t>6. Support provider training and supervision</a:t>
            </a:r>
            <a:r>
              <a:rPr lang="en-US" sz="2000" dirty="0"/>
              <a:t>.</a:t>
            </a:r>
          </a:p>
          <a:p>
            <a:pPr marL="722313" algn="just"/>
            <a:r>
              <a:rPr lang="en-US" sz="1800" dirty="0"/>
              <a:t> Training workers in interpersonal communication and counseling skills as well as in technical aspects of contraceptive service provision yields positive results.</a:t>
            </a:r>
          </a:p>
          <a:p>
            <a:pPr marL="722313" algn="just"/>
            <a:r>
              <a:rPr lang="en-US" sz="1800" dirty="0"/>
              <a:t> Clients who receive services from trained providers are more likely to accept and use contraception, report fewer and milder side effects, and return for regular visits.</a:t>
            </a:r>
          </a:p>
          <a:p>
            <a:pPr marL="722313" algn="just"/>
            <a:r>
              <a:rPr lang="en-US" sz="1800" dirty="0"/>
              <a:t> Supportive supervision helps to reinforce skills </a:t>
            </a:r>
            <a:r>
              <a:rPr lang="en-US" sz="2000" dirty="0"/>
              <a:t>learned in training.</a:t>
            </a:r>
          </a:p>
          <a:p>
            <a:pPr marL="722313" algn="just"/>
            <a:endParaRPr lang="en-US" sz="2000" dirty="0"/>
          </a:p>
          <a:p>
            <a:pPr marL="722313" algn="just">
              <a:buNone/>
            </a:pPr>
            <a:endParaRPr lang="en-US" sz="2000" dirty="0"/>
          </a:p>
        </p:txBody>
      </p:sp>
      <p:sp>
        <p:nvSpPr>
          <p:cNvPr id="5" name="مستطيل 4"/>
          <p:cNvSpPr/>
          <p:nvPr/>
        </p:nvSpPr>
        <p:spPr>
          <a:xfrm>
            <a:off x="1529255" y="52891"/>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81000" y="1219200"/>
            <a:ext cx="8458200" cy="4800600"/>
          </a:xfrm>
          <a:ln w="38100">
            <a:solidFill>
              <a:schemeClr val="tx1"/>
            </a:solidFill>
          </a:ln>
        </p:spPr>
        <p:txBody>
          <a:bodyPr/>
          <a:lstStyle/>
          <a:p>
            <a:pPr marL="0" indent="0" algn="just">
              <a:buNone/>
            </a:pPr>
            <a:r>
              <a:rPr lang="en-US" sz="2000" u="sng" dirty="0"/>
              <a:t>7. Support research and evaluation </a:t>
            </a:r>
            <a:r>
              <a:rPr lang="en-US" sz="2000" dirty="0"/>
              <a:t>of family planning methods and programs. </a:t>
            </a:r>
          </a:p>
          <a:p>
            <a:pPr marL="722313" algn="just"/>
            <a:r>
              <a:rPr lang="en-US" sz="2000" dirty="0"/>
              <a:t>Research on contraceptive technologies contributes to the development of new methods, improvement of existing methods, and knowledge of method safety. </a:t>
            </a:r>
          </a:p>
          <a:p>
            <a:pPr marL="722313" algn="just"/>
            <a:r>
              <a:rPr lang="en-US" sz="2000" dirty="0"/>
              <a:t>Research on how family planning programs operate can help determine the best ways of providing different contraceptive methods in diverse cultures and program settings. </a:t>
            </a:r>
          </a:p>
          <a:p>
            <a:pPr marL="722313" algn="just"/>
            <a:r>
              <a:rPr lang="en-US" sz="2000" dirty="0"/>
              <a:t>Information from both types of research is critical to expanding the acceptability and impact of family planning programs. </a:t>
            </a:r>
          </a:p>
          <a:p>
            <a:pPr marL="722313">
              <a:buNone/>
            </a:pPr>
            <a:endParaRPr lang="en-US" sz="2000" dirty="0"/>
          </a:p>
          <a:p>
            <a:pPr marL="722313" algn="ctr">
              <a:buNone/>
            </a:pPr>
            <a:r>
              <a:rPr lang="en-US" sz="2000" dirty="0"/>
              <a:t>Look tom the figure </a:t>
            </a:r>
            <a:r>
              <a:rPr lang="en-US" sz="2000" b="1" dirty="0"/>
              <a:t>_ redraw … research and; </a:t>
            </a:r>
          </a:p>
          <a:p>
            <a:pPr marL="722313" algn="ctr">
              <a:buNone/>
            </a:pPr>
            <a:r>
              <a:rPr lang="en-US" sz="2400" b="1" dirty="0"/>
              <a:t>Redraw your smart planning and development model</a:t>
            </a:r>
            <a:r>
              <a:rPr lang="en-US" sz="2000" b="1" dirty="0"/>
              <a:t> </a:t>
            </a:r>
            <a:r>
              <a:rPr lang="en-US" sz="2000" dirty="0"/>
              <a:t> </a:t>
            </a:r>
          </a:p>
          <a:p>
            <a:pPr>
              <a:lnSpc>
                <a:spcPct val="130000"/>
              </a:lnSpc>
              <a:spcBef>
                <a:spcPct val="45000"/>
              </a:spcBef>
            </a:pPr>
            <a:endParaRPr lang="en-US" sz="2400" b="1" dirty="0"/>
          </a:p>
        </p:txBody>
      </p:sp>
      <p:sp>
        <p:nvSpPr>
          <p:cNvPr id="6" name="مستطيل 5"/>
          <p:cNvSpPr/>
          <p:nvPr/>
        </p:nvSpPr>
        <p:spPr>
          <a:xfrm>
            <a:off x="1529255" y="52891"/>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4800"/>
            <a:ext cx="7772400" cy="838200"/>
          </a:xfrm>
        </p:spPr>
        <p:txBody>
          <a:bodyPr/>
          <a:lstStyle/>
          <a:p>
            <a:r>
              <a:rPr lang="en-US" sz="2000" dirty="0"/>
              <a:t>Use the above 7  Steps to </a:t>
            </a:r>
            <a:br>
              <a:rPr lang="en-US" sz="2000" dirty="0"/>
            </a:br>
            <a:r>
              <a:rPr lang="en-US" sz="2000" dirty="0"/>
              <a:t>Redraw your smart planning and development model</a:t>
            </a:r>
            <a:br>
              <a:rPr lang="en-US" sz="2000" dirty="0"/>
            </a:br>
            <a:r>
              <a:rPr lang="en-US" sz="2000" dirty="0"/>
              <a:t>it can be 7 Or  11+ Steps !? </a:t>
            </a:r>
            <a:endParaRPr lang="ar-SA" sz="2000" dirty="0"/>
          </a:p>
        </p:txBody>
      </p:sp>
      <p:sp>
        <p:nvSpPr>
          <p:cNvPr id="4" name="مربع نص 3">
            <a:extLst>
              <a:ext uri="{FF2B5EF4-FFF2-40B4-BE49-F238E27FC236}">
                <a16:creationId xmlns:a16="http://schemas.microsoft.com/office/drawing/2014/main" id="{085D3218-39DD-47A7-803B-A6C9CB19B13C}"/>
              </a:ext>
            </a:extLst>
          </p:cNvPr>
          <p:cNvSpPr txBox="1"/>
          <p:nvPr/>
        </p:nvSpPr>
        <p:spPr>
          <a:xfrm>
            <a:off x="2286000" y="3009754"/>
            <a:ext cx="4572000" cy="461665"/>
          </a:xfrm>
          <a:prstGeom prst="rect">
            <a:avLst/>
          </a:prstGeom>
          <a:noFill/>
        </p:spPr>
        <p:txBody>
          <a:bodyPr wrap="square">
            <a:spAutoFit/>
          </a:bodyPr>
          <a:lstStyle/>
          <a:p>
            <a:pPr algn="ctr"/>
            <a:r>
              <a:rPr lang="en-US" b="1" dirty="0">
                <a:solidFill>
                  <a:schemeClr val="bg1"/>
                </a:solidFill>
              </a:rPr>
              <a:t>For You </a:t>
            </a:r>
            <a:endParaRPr lang="ar-SA" b="1" dirty="0">
              <a:solidFill>
                <a:schemeClr val="bg1"/>
              </a:solidFill>
            </a:endParaRPr>
          </a:p>
        </p:txBody>
      </p:sp>
    </p:spTree>
    <p:extLst>
      <p:ext uri="{BB962C8B-B14F-4D97-AF65-F5344CB8AC3E}">
        <p14:creationId xmlns:p14="http://schemas.microsoft.com/office/powerpoint/2010/main" val="3356766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752600"/>
            <a:ext cx="7772400" cy="1143000"/>
          </a:xfrm>
        </p:spPr>
        <p:txBody>
          <a:bodyPr/>
          <a:lstStyle/>
          <a:p>
            <a:r>
              <a:rPr lang="en-US" dirty="0"/>
              <a:t>FAMILY PLANNING METHODS </a:t>
            </a:r>
            <a:endParaRPr lang="ar-SA" dirty="0"/>
          </a:p>
        </p:txBody>
      </p:sp>
      <p:pic>
        <p:nvPicPr>
          <p:cNvPr id="5" name="Picture 4" descr="C:\Documents and Settings\pmott\Application Data\Microsoft\Media Catalog\Downloaded Clips\cl86\j03372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262542"/>
            <a:ext cx="2123825" cy="1515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mage result for family plann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89847"/>
            <a:ext cx="1950282" cy="1460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Image result for family planning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882" y="3204725"/>
            <a:ext cx="3725454" cy="1625654"/>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7"/>
          <p:cNvSpPr/>
          <p:nvPr/>
        </p:nvSpPr>
        <p:spPr>
          <a:xfrm>
            <a:off x="1529255" y="52891"/>
            <a:ext cx="5257800" cy="2769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200" dirty="0" err="1"/>
              <a:t>Johali</a:t>
            </a:r>
            <a:r>
              <a:rPr lang="en-US" sz="1200" dirty="0"/>
              <a:t> FAPHE the CHS436 Family Planning for HE 2018_2019</a:t>
            </a:r>
            <a:endParaRPr lang="ar-SA" sz="1200" dirty="0"/>
          </a:p>
        </p:txBody>
      </p:sp>
    </p:spTree>
    <p:extLst>
      <p:ext uri="{BB962C8B-B14F-4D97-AF65-F5344CB8AC3E}">
        <p14:creationId xmlns:p14="http://schemas.microsoft.com/office/powerpoint/2010/main" val="1593794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81" y="1219200"/>
            <a:ext cx="7239000" cy="49905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620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343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1" y="457200"/>
            <a:ext cx="4800600" cy="533400"/>
          </a:xfrm>
        </p:spPr>
        <p:txBody>
          <a:bodyPr/>
          <a:lstStyle/>
          <a:p>
            <a:pPr algn="just"/>
            <a:r>
              <a:rPr lang="en-US" sz="2400" dirty="0"/>
              <a:t>The Ideal Method Should Be</a:t>
            </a:r>
          </a:p>
        </p:txBody>
      </p:sp>
      <p:sp>
        <p:nvSpPr>
          <p:cNvPr id="26627" name="Rectangle 3"/>
          <p:cNvSpPr>
            <a:spLocks noGrp="1" noChangeArrowheads="1"/>
          </p:cNvSpPr>
          <p:nvPr>
            <p:ph type="body" idx="1"/>
          </p:nvPr>
        </p:nvSpPr>
        <p:spPr>
          <a:xfrm>
            <a:off x="685800" y="990600"/>
            <a:ext cx="7772400" cy="3200400"/>
          </a:xfrm>
        </p:spPr>
        <p:txBody>
          <a:bodyPr/>
          <a:lstStyle/>
          <a:p>
            <a:r>
              <a:rPr lang="en-US" sz="2400" dirty="0"/>
              <a:t>Safe</a:t>
            </a:r>
          </a:p>
          <a:p>
            <a:r>
              <a:rPr lang="en-US" sz="2400" dirty="0"/>
              <a:t>100% effective</a:t>
            </a:r>
          </a:p>
          <a:p>
            <a:r>
              <a:rPr lang="en-US" sz="2400" dirty="0"/>
              <a:t>Free of  Side Effect (SE) </a:t>
            </a:r>
          </a:p>
          <a:p>
            <a:r>
              <a:rPr lang="en-US" sz="2400" dirty="0"/>
              <a:t>Easily obtainable</a:t>
            </a:r>
          </a:p>
          <a:p>
            <a:r>
              <a:rPr lang="en-US" sz="2400" dirty="0"/>
              <a:t>Affordable ( reasonable price)</a:t>
            </a:r>
          </a:p>
          <a:p>
            <a:r>
              <a:rPr lang="en-US" sz="2400" dirty="0"/>
              <a:t>Acceptable to the user &amp; sexual partner</a:t>
            </a:r>
          </a:p>
          <a:p>
            <a:r>
              <a:rPr lang="en-US" sz="2400" dirty="0"/>
              <a:t>Free of effects on future pregnancies</a:t>
            </a:r>
          </a:p>
          <a:p>
            <a:endParaRPr lang="en-US" sz="2400" dirty="0"/>
          </a:p>
        </p:txBody>
      </p:sp>
      <p:sp>
        <p:nvSpPr>
          <p:cNvPr id="4" name="Rectangle 2"/>
          <p:cNvSpPr txBox="1">
            <a:spLocks noChangeArrowheads="1"/>
          </p:cNvSpPr>
          <p:nvPr/>
        </p:nvSpPr>
        <p:spPr bwMode="auto">
          <a:xfrm>
            <a:off x="609600" y="4343400"/>
            <a:ext cx="3505200" cy="381000"/>
          </a:xfrm>
          <a:prstGeom prst="rect">
            <a:avLst/>
          </a:prstGeom>
          <a:solidFill>
            <a:schemeClr val="bg1"/>
          </a:solidFill>
          <a:ln w="50800">
            <a:solidFill>
              <a:srgbClr val="FFCC00"/>
            </a:solid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a:lstStyle>
          <a:p>
            <a:pPr algn="just"/>
            <a:r>
              <a:rPr lang="en-US" sz="3200" dirty="0"/>
              <a:t>Abstinence : </a:t>
            </a:r>
          </a:p>
        </p:txBody>
      </p:sp>
      <p:sp>
        <p:nvSpPr>
          <p:cNvPr id="5" name="Rectangle 3"/>
          <p:cNvSpPr txBox="1">
            <a:spLocks noChangeArrowheads="1"/>
          </p:cNvSpPr>
          <p:nvPr/>
        </p:nvSpPr>
        <p:spPr bwMode="auto">
          <a:xfrm>
            <a:off x="733097" y="4724400"/>
            <a:ext cx="7772400" cy="1524000"/>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b="1" dirty="0"/>
              <a:t>Compliance</a:t>
            </a:r>
          </a:p>
          <a:p>
            <a:r>
              <a:rPr lang="en-US" sz="2400" b="1" dirty="0"/>
              <a:t>0 % failure rate</a:t>
            </a:r>
          </a:p>
          <a:p>
            <a:r>
              <a:rPr lang="en-US" sz="2400" b="1" dirty="0"/>
              <a:t>Most effective way to prevent  (STD)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048000" y="6324600"/>
            <a:ext cx="286488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Almost all in Natural </a:t>
            </a:r>
            <a:endParaRPr lang="ar-SA" dirty="0"/>
          </a:p>
        </p:txBody>
      </p:sp>
    </p:spTree>
    <p:extLst>
      <p:ext uri="{BB962C8B-B14F-4D97-AF65-F5344CB8AC3E}">
        <p14:creationId xmlns:p14="http://schemas.microsoft.com/office/powerpoint/2010/main" val="47243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381000"/>
            <a:ext cx="5638800" cy="406400"/>
          </a:xfrm>
        </p:spPr>
        <p:txBody>
          <a:bodyPr/>
          <a:lstStyle/>
          <a:p>
            <a:pPr marL="342900" lvl="0" indent="-342900">
              <a:spcBef>
                <a:spcPct val="20000"/>
              </a:spcBef>
              <a:spcAft>
                <a:spcPts val="0"/>
              </a:spcAft>
            </a:pPr>
            <a:r>
              <a:rPr lang="fr-FR" sz="1800" b="0" dirty="0">
                <a:solidFill>
                  <a:srgbClr val="000000"/>
                </a:solidFill>
                <a:latin typeface="Times New Roman" pitchFamily="18" charset="0"/>
                <a:ea typeface="Times New Roman"/>
                <a:cs typeface="Times New Roman" pitchFamily="18" charset="0"/>
              </a:rPr>
              <a:t>Course Syllabus </a:t>
            </a:r>
            <a:r>
              <a:rPr lang="en-US" sz="1800" u="sng" dirty="0">
                <a:solidFill>
                  <a:srgbClr val="000000"/>
                </a:solidFill>
                <a:latin typeface="Times New Roman" pitchFamily="18" charset="0"/>
                <a:ea typeface="Times New Roman"/>
                <a:cs typeface="Times New Roman" pitchFamily="18" charset="0"/>
              </a:rPr>
              <a:t>Family Planning (CHS436)</a:t>
            </a:r>
            <a:endParaRPr lang="ar-SA"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70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جدول 2"/>
          <p:cNvGraphicFramePr>
            <a:graphicFrameLocks noGrp="1"/>
          </p:cNvGraphicFramePr>
          <p:nvPr>
            <p:extLst>
              <p:ext uri="{D42A27DB-BD31-4B8C-83A1-F6EECF244321}">
                <p14:modId xmlns:p14="http://schemas.microsoft.com/office/powerpoint/2010/main" val="2263445064"/>
              </p:ext>
            </p:extLst>
          </p:nvPr>
        </p:nvGraphicFramePr>
        <p:xfrm>
          <a:off x="533400" y="1118225"/>
          <a:ext cx="7683500" cy="5029201"/>
        </p:xfrm>
        <a:graphic>
          <a:graphicData uri="http://schemas.openxmlformats.org/drawingml/2006/table">
            <a:tbl>
              <a:tblPr firstRow="1" firstCol="1" bandRow="1" bandCol="1">
                <a:tableStyleId>{5C22544A-7EE6-4342-B048-85BDC9FD1C3A}</a:tableStyleId>
              </a:tblPr>
              <a:tblGrid>
                <a:gridCol w="3770695">
                  <a:extLst>
                    <a:ext uri="{9D8B030D-6E8A-4147-A177-3AD203B41FA5}">
                      <a16:colId xmlns:a16="http://schemas.microsoft.com/office/drawing/2014/main" val="20000"/>
                    </a:ext>
                  </a:extLst>
                </a:gridCol>
                <a:gridCol w="122622">
                  <a:extLst>
                    <a:ext uri="{9D8B030D-6E8A-4147-A177-3AD203B41FA5}">
                      <a16:colId xmlns:a16="http://schemas.microsoft.com/office/drawing/2014/main" val="20001"/>
                    </a:ext>
                  </a:extLst>
                </a:gridCol>
                <a:gridCol w="3790183">
                  <a:extLst>
                    <a:ext uri="{9D8B030D-6E8A-4147-A177-3AD203B41FA5}">
                      <a16:colId xmlns:a16="http://schemas.microsoft.com/office/drawing/2014/main" val="20002"/>
                    </a:ext>
                  </a:extLst>
                </a:gridCol>
              </a:tblGrid>
              <a:tr h="981307">
                <a:tc rowSpan="4" gridSpan="2">
                  <a:txBody>
                    <a:bodyPr/>
                    <a:lstStyle/>
                    <a:p>
                      <a:pPr algn="ctr">
                        <a:spcAft>
                          <a:spcPts val="0"/>
                        </a:spcAft>
                      </a:pPr>
                      <a:r>
                        <a:rPr lang="en-AU" sz="1600" dirty="0">
                          <a:effectLst/>
                        </a:rPr>
                        <a:t>2.  Cognitive Skills</a:t>
                      </a:r>
                      <a:endParaRPr lang="en-US" sz="1800" dirty="0">
                        <a:effectLst/>
                        <a:latin typeface="Times New Roman"/>
                        <a:ea typeface="Times New Roman"/>
                      </a:endParaRPr>
                    </a:p>
                  </a:txBody>
                  <a:tcPr marL="68432" marR="68432" marT="0" marB="0" anchor="ctr"/>
                </a:tc>
                <a:tc rowSpan="4" hMerge="1">
                  <a:txBody>
                    <a:bodyPr/>
                    <a:lstStyle/>
                    <a:p>
                      <a:pPr rtl="1"/>
                      <a:endParaRPr lang="ar-SA"/>
                    </a:p>
                  </a:txBody>
                  <a:tcPr/>
                </a:tc>
                <a:tc>
                  <a:txBody>
                    <a:bodyPr/>
                    <a:lstStyle/>
                    <a:p>
                      <a:endParaRPr lang="ar-SA" dirty="0"/>
                    </a:p>
                  </a:txBody>
                  <a:tcPr marL="68432" marR="68432" marT="0" marB="0" anchor="ctr"/>
                </a:tc>
                <a:extLst>
                  <a:ext uri="{0D108BD9-81ED-4DB2-BD59-A6C34878D82A}">
                    <a16:rowId xmlns:a16="http://schemas.microsoft.com/office/drawing/2014/main" val="10000"/>
                  </a:ext>
                </a:extLst>
              </a:tr>
              <a:tr h="1349298">
                <a:tc gridSpan="2" vMerge="1">
                  <a:txBody>
                    <a:bodyPr/>
                    <a:lstStyle/>
                    <a:p>
                      <a:pPr rtl="1"/>
                      <a:endParaRPr lang="ar-SA"/>
                    </a:p>
                  </a:txBody>
                  <a:tcPr/>
                </a:tc>
                <a:tc hMerge="1" vMerge="1">
                  <a:txBody>
                    <a:bodyPr/>
                    <a:lstStyle/>
                    <a:p>
                      <a:pPr rtl="1"/>
                      <a:endParaRPr lang="ar-SA"/>
                    </a:p>
                  </a:txBody>
                  <a:tcPr/>
                </a:tc>
                <a:tc>
                  <a:txBody>
                    <a:bodyPr/>
                    <a:lstStyle/>
                    <a:p>
                      <a:pPr>
                        <a:spcAft>
                          <a:spcPts val="0"/>
                        </a:spcAft>
                      </a:pPr>
                      <a:r>
                        <a:rPr lang="en-AU" sz="1600" dirty="0">
                          <a:effectLst/>
                        </a:rPr>
                        <a:t>2.2 Explain  the role of counselling in choosing the appropriate contraceptive method.</a:t>
                      </a:r>
                      <a:endParaRPr lang="en-US" sz="1800" dirty="0">
                        <a:effectLst/>
                        <a:latin typeface="Times New Roman"/>
                        <a:ea typeface="Times New Roman"/>
                      </a:endParaRPr>
                    </a:p>
                  </a:txBody>
                  <a:tcPr marL="68432" marR="68432" marT="0" marB="0" anchor="ctr"/>
                </a:tc>
                <a:extLst>
                  <a:ext uri="{0D108BD9-81ED-4DB2-BD59-A6C34878D82A}">
                    <a16:rowId xmlns:a16="http://schemas.microsoft.com/office/drawing/2014/main" val="10001"/>
                  </a:ext>
                </a:extLst>
              </a:tr>
              <a:tr h="1349298">
                <a:tc gridSpan="2" vMerge="1">
                  <a:txBody>
                    <a:bodyPr/>
                    <a:lstStyle/>
                    <a:p>
                      <a:pPr rtl="1"/>
                      <a:endParaRPr lang="ar-SA"/>
                    </a:p>
                  </a:txBody>
                  <a:tcPr/>
                </a:tc>
                <a:tc hMerge="1" vMerge="1">
                  <a:txBody>
                    <a:bodyPr/>
                    <a:lstStyle/>
                    <a:p>
                      <a:pPr rtl="1"/>
                      <a:endParaRPr lang="ar-SA"/>
                    </a:p>
                  </a:txBody>
                  <a:tcPr/>
                </a:tc>
                <a:tc>
                  <a:txBody>
                    <a:bodyPr/>
                    <a:lstStyle/>
                    <a:p>
                      <a:pPr>
                        <a:spcAft>
                          <a:spcPts val="0"/>
                        </a:spcAft>
                      </a:pPr>
                      <a:r>
                        <a:rPr lang="en-AU" sz="1600" dirty="0">
                          <a:effectLst/>
                        </a:rPr>
                        <a:t>2.3 Create an assessment of the client’s contraceptive needs and conducting a counselling session.</a:t>
                      </a:r>
                      <a:endParaRPr lang="en-US" sz="1800" dirty="0">
                        <a:effectLst/>
                        <a:latin typeface="Times New Roman"/>
                        <a:ea typeface="Times New Roman"/>
                      </a:endParaRPr>
                    </a:p>
                  </a:txBody>
                  <a:tcPr marL="68432" marR="68432" marT="0" marB="0" anchor="ctr"/>
                </a:tc>
                <a:extLst>
                  <a:ext uri="{0D108BD9-81ED-4DB2-BD59-A6C34878D82A}">
                    <a16:rowId xmlns:a16="http://schemas.microsoft.com/office/drawing/2014/main" val="10002"/>
                  </a:ext>
                </a:extLst>
              </a:tr>
              <a:tr h="1349298">
                <a:tc gridSpan="2" vMerge="1">
                  <a:txBody>
                    <a:bodyPr/>
                    <a:lstStyle/>
                    <a:p>
                      <a:pPr rtl="1"/>
                      <a:endParaRPr lang="ar-SA"/>
                    </a:p>
                  </a:txBody>
                  <a:tcPr/>
                </a:tc>
                <a:tc hMerge="1" vMerge="1">
                  <a:txBody>
                    <a:bodyPr/>
                    <a:lstStyle/>
                    <a:p>
                      <a:pPr rtl="1"/>
                      <a:endParaRPr lang="ar-SA"/>
                    </a:p>
                  </a:txBody>
                  <a:tcPr/>
                </a:tc>
                <a:tc>
                  <a:txBody>
                    <a:bodyPr/>
                    <a:lstStyle/>
                    <a:p>
                      <a:pPr>
                        <a:spcAft>
                          <a:spcPts val="0"/>
                        </a:spcAft>
                      </a:pPr>
                      <a:r>
                        <a:rPr lang="en-AU" sz="1600" dirty="0">
                          <a:effectLst/>
                        </a:rPr>
                        <a:t>2.4 Compare among different contraceptive methods, advantages, disadvantages and side effects.</a:t>
                      </a:r>
                      <a:endParaRPr lang="en-US" sz="1800" dirty="0">
                        <a:effectLst/>
                        <a:latin typeface="Times New Roman"/>
                        <a:ea typeface="Times New Roman"/>
                      </a:endParaRPr>
                    </a:p>
                  </a:txBody>
                  <a:tcPr marL="68432" marR="68432"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0227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20081" y="457200"/>
            <a:ext cx="5029200" cy="533400"/>
          </a:xfrm>
        </p:spPr>
        <p:txBody>
          <a:bodyPr/>
          <a:lstStyle/>
          <a:p>
            <a:r>
              <a:rPr lang="en-GB" sz="2000" dirty="0"/>
              <a:t>Types Of  Artificial Methods </a:t>
            </a:r>
          </a:p>
        </p:txBody>
      </p:sp>
      <p:sp>
        <p:nvSpPr>
          <p:cNvPr id="39939" name="Rectangle 3"/>
          <p:cNvSpPr>
            <a:spLocks noGrp="1" noChangeArrowheads="1"/>
          </p:cNvSpPr>
          <p:nvPr>
            <p:ph type="body" idx="1"/>
          </p:nvPr>
        </p:nvSpPr>
        <p:spPr>
          <a:xfrm>
            <a:off x="364496" y="1066800"/>
            <a:ext cx="4191000" cy="2057400"/>
          </a:xfrm>
        </p:spPr>
        <p:txBody>
          <a:bodyPr/>
          <a:lstStyle/>
          <a:p>
            <a:pPr>
              <a:buFontTx/>
              <a:buNone/>
            </a:pPr>
            <a:r>
              <a:rPr lang="en-GB" sz="1800" b="1" dirty="0"/>
              <a:t>Hormonal:</a:t>
            </a:r>
          </a:p>
          <a:p>
            <a:r>
              <a:rPr lang="en-GB" sz="1800" b="1" dirty="0"/>
              <a:t>Combined oral contraceptive</a:t>
            </a:r>
          </a:p>
          <a:p>
            <a:r>
              <a:rPr lang="en-GB" sz="1800" b="1" dirty="0" err="1"/>
              <a:t>Progestogen</a:t>
            </a:r>
            <a:r>
              <a:rPr lang="en-GB" sz="1800" b="1" dirty="0"/>
              <a:t> only</a:t>
            </a:r>
          </a:p>
          <a:p>
            <a:r>
              <a:rPr lang="en-GB" sz="1800" b="1" dirty="0"/>
              <a:t>Depot injections</a:t>
            </a:r>
          </a:p>
          <a:p>
            <a:r>
              <a:rPr lang="en-GB" sz="1800" b="1" dirty="0"/>
              <a:t>Implants</a:t>
            </a:r>
          </a:p>
          <a:p>
            <a:r>
              <a:rPr lang="en-GB" sz="1800" b="1" dirty="0"/>
              <a:t>Emergency oral</a:t>
            </a:r>
            <a:endParaRPr lang="en-GB" sz="1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4267200" y="3578772"/>
            <a:ext cx="4664650" cy="1752600"/>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pPr>
            <a:r>
              <a:rPr lang="en-GB" sz="2000" b="1" dirty="0"/>
              <a:t>Intrauterine devices pictures:</a:t>
            </a:r>
          </a:p>
          <a:p>
            <a:r>
              <a:rPr lang="en-GB" sz="2000" b="1" dirty="0"/>
              <a:t>Copper coils</a:t>
            </a:r>
          </a:p>
          <a:p>
            <a:r>
              <a:rPr lang="en-GB" sz="2000" b="1" dirty="0"/>
              <a:t>Intrauterine systems ( </a:t>
            </a:r>
            <a:r>
              <a:rPr lang="en-GB" sz="2000" b="1" dirty="0" err="1"/>
              <a:t>Mirena</a:t>
            </a:r>
            <a:r>
              <a:rPr lang="en-GB" sz="2000" b="1" dirty="0"/>
              <a:t> )</a:t>
            </a:r>
          </a:p>
          <a:p>
            <a:r>
              <a:rPr lang="en-GB" sz="2000" b="1" dirty="0"/>
              <a:t>Emergency contraception</a:t>
            </a:r>
            <a:endParaRPr lang="en-GB" sz="1800" dirty="0"/>
          </a:p>
        </p:txBody>
      </p:sp>
      <p:sp>
        <p:nvSpPr>
          <p:cNvPr id="3" name="AutoShape 4" descr="نتيجة الصورة لـ barrier methods cap spermicides"/>
          <p:cNvSpPr>
            <a:spLocks noChangeAspect="1" noChangeArrowheads="1"/>
          </p:cNvSpPr>
          <p:nvPr/>
        </p:nvSpPr>
        <p:spPr bwMode="auto">
          <a:xfrm>
            <a:off x="90487" y="15875"/>
            <a:ext cx="2124076"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Rectangle 3"/>
          <p:cNvSpPr txBox="1">
            <a:spLocks noChangeArrowheads="1"/>
          </p:cNvSpPr>
          <p:nvPr/>
        </p:nvSpPr>
        <p:spPr bwMode="auto">
          <a:xfrm>
            <a:off x="364496" y="4226472"/>
            <a:ext cx="3445504" cy="2209800"/>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pPr>
            <a:r>
              <a:rPr lang="en-GB" sz="2400" b="1" dirty="0"/>
              <a:t>Barrier methods:</a:t>
            </a:r>
          </a:p>
          <a:p>
            <a:r>
              <a:rPr lang="en-GB" sz="2400" b="1" dirty="0"/>
              <a:t>Diaphragm</a:t>
            </a:r>
          </a:p>
          <a:p>
            <a:r>
              <a:rPr lang="en-GB" sz="2400" b="1" dirty="0"/>
              <a:t>Cap</a:t>
            </a:r>
          </a:p>
          <a:p>
            <a:r>
              <a:rPr lang="en-GB" sz="2400" b="1" dirty="0"/>
              <a:t>Condoms</a:t>
            </a:r>
          </a:p>
          <a:p>
            <a:r>
              <a:rPr lang="en-GB" sz="2400" b="1" dirty="0"/>
              <a:t>Spermicides</a:t>
            </a:r>
          </a:p>
        </p:txBody>
      </p:sp>
    </p:spTree>
    <p:extLst>
      <p:ext uri="{BB962C8B-B14F-4D97-AF65-F5344CB8AC3E}">
        <p14:creationId xmlns:p14="http://schemas.microsoft.com/office/powerpoint/2010/main" val="2398622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1920081" y="564931"/>
            <a:ext cx="5029200" cy="533400"/>
          </a:xfrm>
        </p:spPr>
        <p:txBody>
          <a:bodyPr/>
          <a:lstStyle/>
          <a:p>
            <a:r>
              <a:rPr lang="en-GB" sz="2000" dirty="0"/>
              <a:t>Types Of  Artificial Methods </a:t>
            </a:r>
          </a:p>
        </p:txBody>
      </p:sp>
      <p:pic>
        <p:nvPicPr>
          <p:cNvPr id="201730" name="Picture 2" descr="C:\Users\dell\Documents\AA New Academic Year 2019\JohaliCHS436FaPHE Family Planning 2018_2019\FINAL\Types of FP Methods by pe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41" y="1195964"/>
            <a:ext cx="7785259" cy="558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32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0" descr="Image result for family planning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1" y="1447800"/>
            <a:ext cx="6860582" cy="46684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777081" y="457200"/>
            <a:ext cx="7315200" cy="501869"/>
          </a:xfrm>
        </p:spPr>
        <p:txBody>
          <a:bodyPr>
            <a:noAutofit/>
          </a:bodyPr>
          <a:lstStyle/>
          <a:p>
            <a:pPr algn="ctr" eaLnBrk="1" fontAlgn="auto" hangingPunct="1">
              <a:spcAft>
                <a:spcPts val="0"/>
              </a:spcAft>
              <a:defRPr/>
            </a:pPr>
            <a:r>
              <a:rPr lang="es-ES" sz="2800" b="1" dirty="0">
                <a:latin typeface="Arial"/>
                <a:ea typeface="+mj-ea"/>
                <a:cs typeface="Arial"/>
              </a:rPr>
              <a:t>Methods of Natural Family Planning</a:t>
            </a:r>
            <a:br>
              <a:rPr lang="es-ES" sz="1400" dirty="0">
                <a:ea typeface="+mj-ea"/>
                <a:cs typeface="+mj-cs"/>
              </a:rPr>
            </a:br>
            <a:endParaRPr sz="1400" dirty="0">
              <a:ea typeface="+mj-ea"/>
              <a:cs typeface="+mj-cs"/>
            </a:endParaRPr>
          </a:p>
        </p:txBody>
      </p:sp>
    </p:spTree>
    <p:extLst>
      <p:ext uri="{BB962C8B-B14F-4D97-AF65-F5344CB8AC3E}">
        <p14:creationId xmlns:p14="http://schemas.microsoft.com/office/powerpoint/2010/main" val="1915093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829000" y="1828800"/>
            <a:ext cx="7543800" cy="3276600"/>
          </a:xfrm>
        </p:spPr>
        <p:txBody>
          <a:bodyPr/>
          <a:lstStyle/>
          <a:p>
            <a:pPr marL="0" indent="0" algn="just" eaLnBrk="1" hangingPunct="1">
              <a:lnSpc>
                <a:spcPct val="90000"/>
              </a:lnSpc>
              <a:buNone/>
            </a:pPr>
            <a:r>
              <a:rPr lang="en-US" sz="2400" b="1" dirty="0">
                <a:latin typeface="Times New Roman" pitchFamily="18" charset="0"/>
                <a:cs typeface="Times New Roman" pitchFamily="18" charset="0"/>
              </a:rPr>
              <a:t>Fertility</a:t>
            </a:r>
            <a:r>
              <a:rPr lang="en-US" sz="2400" dirty="0">
                <a:latin typeface="Times New Roman" pitchFamily="18" charset="0"/>
                <a:cs typeface="Times New Roman" pitchFamily="18" charset="0"/>
              </a:rPr>
              <a:t> is the natural capability to produce offspring (children) </a:t>
            </a:r>
          </a:p>
          <a:p>
            <a:pPr marL="0" indent="0" algn="just" eaLnBrk="1" hangingPunct="1">
              <a:lnSpc>
                <a:spcPct val="90000"/>
              </a:lnSpc>
              <a:buNone/>
            </a:pPr>
            <a:endParaRPr lang="en-US" sz="2400" b="1" dirty="0">
              <a:latin typeface="Times New Roman" pitchFamily="18" charset="0"/>
              <a:cs typeface="Times New Roman" pitchFamily="18" charset="0"/>
            </a:endParaRPr>
          </a:p>
          <a:p>
            <a:pPr marL="0" indent="0" algn="just" eaLnBrk="1" hangingPunct="1">
              <a:lnSpc>
                <a:spcPct val="90000"/>
              </a:lnSpc>
              <a:buNone/>
            </a:pPr>
            <a:r>
              <a:rPr lang="en-US" sz="2400" b="1" dirty="0">
                <a:latin typeface="Times New Roman" pitchFamily="18" charset="0"/>
                <a:cs typeface="Times New Roman" pitchFamily="18" charset="0"/>
              </a:rPr>
              <a:t>Fertility</a:t>
            </a:r>
            <a:r>
              <a:rPr lang="en-US" sz="2400" dirty="0">
                <a:latin typeface="Times New Roman" pitchFamily="18" charset="0"/>
                <a:cs typeface="Times New Roman" pitchFamily="18" charset="0"/>
              </a:rPr>
              <a:t> differs from fecundity, which is defined as the potential for reproduction (influenced by gamete production, fertilization and carrying a pregnancy to term). </a:t>
            </a:r>
          </a:p>
          <a:p>
            <a:pPr marL="0" indent="0" algn="just" eaLnBrk="1" hangingPunct="1">
              <a:lnSpc>
                <a:spcPct val="90000"/>
              </a:lnSpc>
              <a:buNone/>
            </a:pPr>
            <a:endParaRPr lang="en-US" sz="2400" dirty="0">
              <a:latin typeface="Times New Roman" pitchFamily="18" charset="0"/>
              <a:cs typeface="Times New Roman" pitchFamily="18" charset="0"/>
            </a:endParaRPr>
          </a:p>
          <a:p>
            <a:pPr marL="0" indent="0" algn="just" eaLnBrk="1" hangingPunct="1">
              <a:lnSpc>
                <a:spcPct val="90000"/>
              </a:lnSpc>
              <a:buNone/>
            </a:pPr>
            <a:r>
              <a:rPr lang="en-US" sz="2400" dirty="0">
                <a:latin typeface="Times New Roman" pitchFamily="18" charset="0"/>
                <a:cs typeface="Times New Roman" pitchFamily="18" charset="0"/>
              </a:rPr>
              <a:t>A lack of </a:t>
            </a:r>
            <a:r>
              <a:rPr lang="en-US" sz="2400" b="1" dirty="0">
                <a:latin typeface="Times New Roman" pitchFamily="18" charset="0"/>
                <a:cs typeface="Times New Roman" pitchFamily="18" charset="0"/>
              </a:rPr>
              <a:t>fertility</a:t>
            </a:r>
            <a:r>
              <a:rPr lang="en-US" sz="2400" dirty="0">
                <a:latin typeface="Times New Roman" pitchFamily="18" charset="0"/>
                <a:cs typeface="Times New Roman" pitchFamily="18" charset="0"/>
              </a:rPr>
              <a:t> is </a:t>
            </a:r>
            <a:r>
              <a:rPr lang="en-US" sz="2400" b="1" dirty="0">
                <a:latin typeface="Times New Roman" pitchFamily="18" charset="0"/>
                <a:cs typeface="Times New Roman" pitchFamily="18" charset="0"/>
              </a:rPr>
              <a:t>infertility</a:t>
            </a:r>
            <a:r>
              <a:rPr lang="en-US" sz="2400" dirty="0">
                <a:latin typeface="Times New Roman" pitchFamily="18" charset="0"/>
                <a:cs typeface="Times New Roman" pitchFamily="18" charset="0"/>
              </a:rPr>
              <a:t> while a lack of fecundity would be called sterility</a:t>
            </a:r>
          </a:p>
        </p:txBody>
      </p:sp>
      <p:sp>
        <p:nvSpPr>
          <p:cNvPr id="5" name="Rectangle 10"/>
          <p:cNvSpPr txBox="1">
            <a:spLocks noChangeArrowheads="1"/>
          </p:cNvSpPr>
          <p:nvPr/>
        </p:nvSpPr>
        <p:spPr bwMode="auto">
          <a:xfrm>
            <a:off x="829000" y="5486400"/>
            <a:ext cx="7549055" cy="9144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eaLnBrk="1" hangingPunct="1">
              <a:buFontTx/>
              <a:buNone/>
            </a:pPr>
            <a:r>
              <a:rPr lang="en-US" sz="2000" b="1" i="1" dirty="0">
                <a:latin typeface="Arial" pitchFamily="34" charset="0"/>
                <a:cs typeface="Arial" pitchFamily="34" charset="0"/>
              </a:rPr>
              <a:t>Pregnancy Anticipating a new baby  is one of life's most unique and precious experience.</a:t>
            </a:r>
          </a:p>
        </p:txBody>
      </p:sp>
      <p:sp>
        <p:nvSpPr>
          <p:cNvPr id="3" name="مستطيل 2"/>
          <p:cNvSpPr/>
          <p:nvPr/>
        </p:nvSpPr>
        <p:spPr>
          <a:xfrm>
            <a:off x="693680" y="810369"/>
            <a:ext cx="777765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Fertility is the quality of being fertile and productiveness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011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81000" y="1981200"/>
            <a:ext cx="5400675" cy="4572000"/>
          </a:xfrm>
        </p:spPr>
        <p:txBody>
          <a:bodyPr/>
          <a:lstStyle/>
          <a:p>
            <a:pPr marL="457200" indent="-457200" eaLnBrk="1" hangingPunct="1">
              <a:buFont typeface="Constantia" pitchFamily="18" charset="0"/>
              <a:buAutoNum type="arabicPeriod"/>
            </a:pPr>
            <a:r>
              <a:rPr lang="en-US" sz="3600" dirty="0"/>
              <a:t>Calendar</a:t>
            </a:r>
          </a:p>
          <a:p>
            <a:pPr marL="457200" indent="-457200" eaLnBrk="1" hangingPunct="1">
              <a:buFont typeface="Wingdings 2" pitchFamily="18" charset="2"/>
              <a:buNone/>
            </a:pPr>
            <a:endParaRPr lang="en-US" sz="3600" dirty="0"/>
          </a:p>
          <a:p>
            <a:pPr marL="457200" indent="-457200" eaLnBrk="1" hangingPunct="1">
              <a:buFont typeface="Constantia" pitchFamily="18" charset="0"/>
              <a:buAutoNum type="arabicPeriod"/>
            </a:pPr>
            <a:r>
              <a:rPr lang="en-US" sz="3600" dirty="0"/>
              <a:t>Temperature</a:t>
            </a:r>
          </a:p>
          <a:p>
            <a:pPr marL="457200" indent="-457200" eaLnBrk="1" hangingPunct="1">
              <a:buFont typeface="Wingdings 2" pitchFamily="18" charset="2"/>
              <a:buNone/>
            </a:pPr>
            <a:endParaRPr lang="en-US" sz="3600" dirty="0"/>
          </a:p>
          <a:p>
            <a:pPr marL="457200" indent="-457200" eaLnBrk="1" hangingPunct="1">
              <a:buFont typeface="Constantia" pitchFamily="18" charset="0"/>
              <a:buAutoNum type="arabicPeriod"/>
            </a:pPr>
            <a:r>
              <a:rPr lang="en-US" dirty="0"/>
              <a:t>Fertile Mucous.</a:t>
            </a:r>
          </a:p>
        </p:txBody>
      </p:sp>
      <p:sp>
        <p:nvSpPr>
          <p:cNvPr id="17410" name="Rectangle 2"/>
          <p:cNvSpPr>
            <a:spLocks noGrp="1" noChangeArrowheads="1"/>
          </p:cNvSpPr>
          <p:nvPr>
            <p:ph type="title"/>
          </p:nvPr>
        </p:nvSpPr>
        <p:spPr>
          <a:xfrm>
            <a:off x="1828800" y="685800"/>
            <a:ext cx="4800600" cy="533400"/>
          </a:xfrm>
        </p:spPr>
        <p:txBody>
          <a:bodyPr/>
          <a:lstStyle/>
          <a:p>
            <a:pPr algn="ctr" eaLnBrk="1" fontAlgn="auto" hangingPunct="1">
              <a:spcAft>
                <a:spcPts val="0"/>
              </a:spcAft>
              <a:defRPr/>
            </a:pPr>
            <a:r>
              <a:rPr lang="es-ES" sz="4000" b="1" dirty="0">
                <a:latin typeface="Arial"/>
                <a:ea typeface="+mj-ea"/>
                <a:cs typeface="Arial"/>
              </a:rPr>
              <a:t>Three Methods</a:t>
            </a:r>
            <a:endParaRPr sz="4000" b="1" dirty="0">
              <a:latin typeface="Arial"/>
              <a:ea typeface="+mj-ea"/>
              <a:cs typeface="Arial"/>
            </a:endParaRPr>
          </a:p>
        </p:txBody>
      </p:sp>
      <p:pic>
        <p:nvPicPr>
          <p:cNvPr id="8" name="Picture 7" descr="DSC00611.JPG"/>
          <p:cNvPicPr preferRelativeResize="0">
            <a:picLocks noChangeAspect="1"/>
          </p:cNvPicPr>
          <p:nvPr/>
        </p:nvPicPr>
        <p:blipFill>
          <a:blip r:embed="rId3" cstate="email">
            <a:lum bright="22000" contrast="61000"/>
          </a:blip>
          <a:srcRect/>
          <a:stretch>
            <a:fillRect/>
          </a:stretch>
        </p:blipFill>
        <p:spPr>
          <a:xfrm>
            <a:off x="4800600" y="3200399"/>
            <a:ext cx="3465156" cy="1269671"/>
          </a:xfrm>
          <a:prstGeom prst="rect">
            <a:avLst/>
          </a:prstGeom>
        </p:spPr>
        <p:style>
          <a:lnRef idx="2">
            <a:schemeClr val="dk1"/>
          </a:lnRef>
          <a:fillRef idx="1">
            <a:schemeClr val="lt1"/>
          </a:fillRef>
          <a:effectRef idx="0">
            <a:schemeClr val="dk1"/>
          </a:effectRef>
          <a:fontRef idx="minor">
            <a:schemeClr val="dk1"/>
          </a:fontRef>
        </p:style>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676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4040188" cy="639762"/>
          </a:xfrm>
          <a:ln>
            <a:miter lim="800000"/>
            <a:headEnd/>
            <a:tailEnd/>
          </a:ln>
        </p:spPr>
        <p:txBody>
          <a:bodyPr/>
          <a:lstStyle/>
          <a:p>
            <a:pPr>
              <a:buFont typeface="Wingdings 2" charset="2"/>
              <a:buNone/>
              <a:defRPr/>
            </a:pPr>
            <a:r>
              <a:rPr lang="en-US" dirty="0">
                <a:solidFill>
                  <a:srgbClr val="000000"/>
                </a:solidFill>
              </a:rPr>
              <a:t>Fertility Bracelets</a:t>
            </a:r>
          </a:p>
        </p:txBody>
      </p:sp>
      <p:sp>
        <p:nvSpPr>
          <p:cNvPr id="12291" name="Content Placeholder 2"/>
          <p:cNvSpPr>
            <a:spLocks noGrp="1"/>
          </p:cNvSpPr>
          <p:nvPr>
            <p:ph sz="half" idx="2"/>
          </p:nvPr>
        </p:nvSpPr>
        <p:spPr>
          <a:xfrm>
            <a:off x="228600" y="2201863"/>
            <a:ext cx="4873625" cy="3913187"/>
          </a:xfrm>
        </p:spPr>
        <p:txBody>
          <a:bodyPr/>
          <a:lstStyle/>
          <a:p>
            <a:r>
              <a:rPr lang="en-US" sz="3200" dirty="0">
                <a:latin typeface="Arial" pitchFamily="34" charset="0"/>
                <a:cs typeface="Arial" pitchFamily="34" charset="0"/>
              </a:rPr>
              <a:t>Supplies per bracelet</a:t>
            </a:r>
          </a:p>
          <a:p>
            <a:pPr lvl="1"/>
            <a:r>
              <a:rPr lang="en-US" sz="2400" dirty="0">
                <a:solidFill>
                  <a:srgbClr val="000000"/>
                </a:solidFill>
                <a:latin typeface="Arial" pitchFamily="34" charset="0"/>
                <a:cs typeface="Arial" pitchFamily="34" charset="0"/>
              </a:rPr>
              <a:t>5 Red beads</a:t>
            </a:r>
          </a:p>
          <a:p>
            <a:pPr lvl="1"/>
            <a:r>
              <a:rPr lang="en-US" sz="2400" dirty="0">
                <a:solidFill>
                  <a:srgbClr val="000000"/>
                </a:solidFill>
                <a:latin typeface="Arial" pitchFamily="34" charset="0"/>
                <a:cs typeface="Arial" pitchFamily="34" charset="0"/>
              </a:rPr>
              <a:t>12 Yellow beads </a:t>
            </a:r>
          </a:p>
          <a:p>
            <a:pPr lvl="1">
              <a:buFont typeface="Wingdings 2" pitchFamily="18" charset="2"/>
              <a:buNone/>
            </a:pPr>
            <a:r>
              <a:rPr lang="en-US" sz="2400" dirty="0">
                <a:solidFill>
                  <a:srgbClr val="000000"/>
                </a:solidFill>
                <a:latin typeface="Arial" pitchFamily="34" charset="0"/>
                <a:cs typeface="Arial" pitchFamily="34" charset="0"/>
              </a:rPr>
              <a:t>   (or any color you choose).</a:t>
            </a:r>
          </a:p>
          <a:p>
            <a:pPr lvl="1"/>
            <a:r>
              <a:rPr lang="en-US" sz="2400" dirty="0">
                <a:solidFill>
                  <a:srgbClr val="000000"/>
                </a:solidFill>
                <a:latin typeface="Arial" pitchFamily="34" charset="0"/>
                <a:cs typeface="Arial" pitchFamily="34" charset="0"/>
              </a:rPr>
              <a:t>11 white beads</a:t>
            </a:r>
          </a:p>
          <a:p>
            <a:pPr lvl="1"/>
            <a:r>
              <a:rPr lang="en-US" sz="2400" dirty="0">
                <a:solidFill>
                  <a:srgbClr val="000000"/>
                </a:solidFill>
                <a:latin typeface="Arial" pitchFamily="34" charset="0"/>
                <a:cs typeface="Arial" pitchFamily="34" charset="0"/>
              </a:rPr>
              <a:t>Stretch cord </a:t>
            </a:r>
          </a:p>
          <a:p>
            <a:pPr lvl="1"/>
            <a:r>
              <a:rPr lang="en-US" sz="2400" dirty="0">
                <a:solidFill>
                  <a:srgbClr val="000000"/>
                </a:solidFill>
                <a:latin typeface="Arial" pitchFamily="34" charset="0"/>
                <a:cs typeface="Arial" pitchFamily="34" charset="0"/>
              </a:rPr>
              <a:t>1 safety pin </a:t>
            </a:r>
          </a:p>
        </p:txBody>
      </p:sp>
      <p:sp>
        <p:nvSpPr>
          <p:cNvPr id="5" name="Title 4"/>
          <p:cNvSpPr>
            <a:spLocks noGrp="1"/>
          </p:cNvSpPr>
          <p:nvPr>
            <p:ph type="title"/>
          </p:nvPr>
        </p:nvSpPr>
        <p:spPr>
          <a:xfrm>
            <a:off x="2057400" y="685800"/>
            <a:ext cx="5867400" cy="457200"/>
          </a:xfrm>
        </p:spPr>
        <p:txBody>
          <a:bodyPr/>
          <a:lstStyle/>
          <a:p>
            <a:pPr>
              <a:defRPr/>
            </a:pPr>
            <a:r>
              <a:rPr sz="3200" b="1" dirty="0">
                <a:latin typeface="Arial"/>
                <a:ea typeface="ＭＳ Ｐゴシック" charset="-128"/>
                <a:cs typeface="Arial"/>
              </a:rPr>
              <a:t>Make your Bracelets</a:t>
            </a:r>
          </a:p>
        </p:txBody>
      </p:sp>
      <p:pic>
        <p:nvPicPr>
          <p:cNvPr id="7" name="Picture 5" descr="IMGP0357"/>
          <p:cNvPicPr>
            <a:picLocks noChangeAspect="1" noChangeArrowheads="1"/>
          </p:cNvPicPr>
          <p:nvPr/>
        </p:nvPicPr>
        <p:blipFill>
          <a:blip r:embed="rId3" cstate="email"/>
          <a:srcRect/>
          <a:stretch>
            <a:fillRect/>
          </a:stretch>
        </p:blipFill>
        <p:spPr bwMode="auto">
          <a:xfrm>
            <a:off x="5219904" y="2944364"/>
            <a:ext cx="3950372" cy="3008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205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محتوى 1"/>
          <p:cNvSpPr>
            <a:spLocks noGrp="1"/>
          </p:cNvSpPr>
          <p:nvPr>
            <p:ph idx="1"/>
          </p:nvPr>
        </p:nvSpPr>
        <p:spPr>
          <a:xfrm>
            <a:off x="685800" y="1371600"/>
            <a:ext cx="7696200" cy="4648200"/>
          </a:xfrm>
        </p:spPr>
        <p:txBody>
          <a:bodyPr/>
          <a:lstStyle/>
          <a:p>
            <a:r>
              <a:rPr lang="en-US" sz="2400" dirty="0"/>
              <a:t> We have found it is better to assemble the bracelets before you teach the class and give them to the women ready-made. </a:t>
            </a:r>
          </a:p>
          <a:p>
            <a:r>
              <a:rPr lang="en-US" sz="2400" dirty="0"/>
              <a:t>We have found from our experience that women were too distracted making bracelets and listening to the class at the same time.  </a:t>
            </a:r>
          </a:p>
          <a:p>
            <a:r>
              <a:rPr lang="en-US" sz="2400" dirty="0"/>
              <a:t>Some people found that the color of beads were helpful. Red symbolized menses whereas white was purity. </a:t>
            </a:r>
          </a:p>
          <a:p>
            <a:r>
              <a:rPr lang="en-US" sz="2400" dirty="0"/>
              <a:t>Yellow could mean caution…but any color does well here. </a:t>
            </a:r>
          </a:p>
          <a:p>
            <a:pPr marL="0" indent="0">
              <a:buNone/>
            </a:pPr>
            <a:r>
              <a:rPr lang="en-US" sz="2400" dirty="0"/>
              <a:t>. </a:t>
            </a:r>
          </a:p>
          <a:p>
            <a:endParaRPr lang="ar-SA" dirty="0"/>
          </a:p>
        </p:txBody>
      </p:sp>
      <p:sp>
        <p:nvSpPr>
          <p:cNvPr id="7" name="Title 4"/>
          <p:cNvSpPr>
            <a:spLocks noGrp="1"/>
          </p:cNvSpPr>
          <p:nvPr>
            <p:ph type="title"/>
          </p:nvPr>
        </p:nvSpPr>
        <p:spPr>
          <a:xfrm>
            <a:off x="1500981" y="685800"/>
            <a:ext cx="5867400" cy="457200"/>
          </a:xfrm>
        </p:spPr>
        <p:txBody>
          <a:bodyPr/>
          <a:lstStyle/>
          <a:p>
            <a:pPr>
              <a:defRPr/>
            </a:pPr>
            <a:r>
              <a:rPr sz="2400" b="1" dirty="0">
                <a:latin typeface="Arial"/>
                <a:ea typeface="ＭＳ Ｐゴシック" charset="-128"/>
                <a:cs typeface="Arial"/>
              </a:rPr>
              <a:t>Make your Bracelets</a:t>
            </a:r>
          </a:p>
        </p:txBody>
      </p:sp>
    </p:spTree>
    <p:extLst>
      <p:ext uri="{BB962C8B-B14F-4D97-AF65-F5344CB8AC3E}">
        <p14:creationId xmlns:p14="http://schemas.microsoft.com/office/powerpoint/2010/main" val="2318648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1143000" y="1981200"/>
            <a:ext cx="6305550" cy="4114800"/>
          </a:xfrm>
        </p:spPr>
        <p:txBody>
          <a:bodyPr/>
          <a:lstStyle/>
          <a:p>
            <a:pPr eaLnBrk="1" hangingPunct="1"/>
            <a:r>
              <a:rPr lang="en-US" dirty="0">
                <a:latin typeface="Arial" pitchFamily="34" charset="0"/>
                <a:cs typeface="Arial" pitchFamily="34" charset="0"/>
              </a:rPr>
              <a:t>Men are always fertile and  women are fertile once a month.</a:t>
            </a:r>
          </a:p>
          <a:p>
            <a:pPr eaLnBrk="1" hangingPunct="1">
              <a:buFont typeface="Wingdings 2" pitchFamily="18" charset="2"/>
              <a:buNone/>
            </a:pPr>
            <a:endParaRPr lang="en-US" dirty="0">
              <a:latin typeface="Arial" pitchFamily="34" charset="0"/>
              <a:cs typeface="Arial" pitchFamily="34" charset="0"/>
            </a:endParaRPr>
          </a:p>
          <a:p>
            <a:pPr eaLnBrk="1" hangingPunct="1">
              <a:buFont typeface="Wingdings 2" pitchFamily="18" charset="2"/>
              <a:buNone/>
            </a:pPr>
            <a:endParaRPr lang="en-US" dirty="0">
              <a:latin typeface="Arial" pitchFamily="34" charset="0"/>
              <a:cs typeface="Arial" pitchFamily="34" charset="0"/>
            </a:endParaRPr>
          </a:p>
          <a:p>
            <a:pPr eaLnBrk="1" hangingPunct="1">
              <a:buFont typeface="Wingdings 2" pitchFamily="18" charset="2"/>
              <a:buNone/>
            </a:pPr>
            <a:r>
              <a:rPr lang="es-ES" dirty="0">
                <a:latin typeface="Arial" pitchFamily="34" charset="0"/>
                <a:cs typeface="Arial" pitchFamily="34" charset="0"/>
              </a:rPr>
              <a:t>Answer = </a:t>
            </a:r>
          </a:p>
          <a:p>
            <a:pPr eaLnBrk="1" hangingPunct="1">
              <a:buFont typeface="Wingdings 2" pitchFamily="18" charset="2"/>
              <a:buNone/>
            </a:pPr>
            <a:r>
              <a:rPr lang="en-US" dirty="0">
                <a:latin typeface="Arial" pitchFamily="34" charset="0"/>
                <a:cs typeface="Arial" pitchFamily="34" charset="0"/>
              </a:rPr>
              <a:t>When is a women fertile?</a:t>
            </a:r>
            <a:endParaRPr lang="es-ES" dirty="0">
              <a:latin typeface="Arial" pitchFamily="34" charset="0"/>
              <a:cs typeface="Arial" pitchFamily="34" charset="0"/>
            </a:endParaRPr>
          </a:p>
        </p:txBody>
      </p:sp>
      <p:sp>
        <p:nvSpPr>
          <p:cNvPr id="8194" name="Rectangle 2"/>
          <p:cNvSpPr>
            <a:spLocks noGrp="1" noChangeArrowheads="1"/>
          </p:cNvSpPr>
          <p:nvPr>
            <p:ph type="title"/>
          </p:nvPr>
        </p:nvSpPr>
        <p:spPr>
          <a:xfrm>
            <a:off x="457200" y="838200"/>
            <a:ext cx="4800600" cy="685800"/>
          </a:xfrm>
        </p:spPr>
        <p:txBody>
          <a:bodyPr>
            <a:noAutofit/>
          </a:bodyPr>
          <a:lstStyle/>
          <a:p>
            <a:pPr algn="ctr" eaLnBrk="1" fontAlgn="auto" hangingPunct="1">
              <a:spcAft>
                <a:spcPts val="0"/>
              </a:spcAft>
              <a:defRPr/>
            </a:pPr>
            <a:r>
              <a:rPr sz="3200" b="1" dirty="0">
                <a:latin typeface="Arial"/>
                <a:ea typeface="+mj-ea"/>
                <a:cs typeface="Arial"/>
              </a:rPr>
              <a:t>What do we do?</a:t>
            </a:r>
            <a:endParaRPr sz="1600" b="1" dirty="0">
              <a:ea typeface="+mj-ea"/>
              <a:cs typeface="+mj-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806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244" y="457200"/>
            <a:ext cx="6096000" cy="685800"/>
          </a:xfrm>
        </p:spPr>
        <p:txBody>
          <a:bodyPr>
            <a:noAutofit/>
          </a:bodyPr>
          <a:lstStyle/>
          <a:p>
            <a:pPr eaLnBrk="1" fontAlgn="auto" hangingPunct="1">
              <a:spcAft>
                <a:spcPts val="0"/>
              </a:spcAft>
              <a:defRPr/>
            </a:pPr>
            <a:r>
              <a:rPr sz="2000" b="1" dirty="0">
                <a:latin typeface="Arial"/>
                <a:ea typeface="ＭＳ Ｐゴシック" charset="-128"/>
                <a:cs typeface="Arial"/>
              </a:rPr>
              <a:t>Calendar</a:t>
            </a:r>
            <a:br>
              <a:rPr b="1" dirty="0">
                <a:latin typeface="Arial"/>
                <a:ea typeface="ＭＳ Ｐゴシック" charset="-128"/>
                <a:cs typeface="Arial"/>
              </a:rPr>
            </a:br>
            <a:r>
              <a:rPr sz="2000" b="1" dirty="0">
                <a:latin typeface="Arial"/>
                <a:ea typeface="ＭＳ Ｐゴシック" charset="-128"/>
                <a:cs typeface="Arial"/>
              </a:rPr>
              <a:t> S</a:t>
            </a:r>
            <a:r>
              <a:rPr sz="1800" b="1" dirty="0">
                <a:latin typeface="Arial"/>
                <a:ea typeface="ＭＳ Ｐゴシック" charset="-128"/>
                <a:cs typeface="Arial"/>
              </a:rPr>
              <a:t>tandard </a:t>
            </a:r>
            <a:r>
              <a:rPr sz="2000" b="1" dirty="0">
                <a:latin typeface="Arial"/>
                <a:ea typeface="ＭＳ Ｐゴシック" charset="-128"/>
                <a:cs typeface="Arial"/>
              </a:rPr>
              <a:t>D</a:t>
            </a:r>
            <a:r>
              <a:rPr sz="1800" b="1" dirty="0">
                <a:latin typeface="Arial"/>
                <a:ea typeface="ＭＳ Ｐゴシック" charset="-128"/>
                <a:cs typeface="Arial"/>
              </a:rPr>
              <a:t>ays </a:t>
            </a:r>
            <a:r>
              <a:rPr sz="2000" b="1" dirty="0">
                <a:latin typeface="Arial"/>
                <a:ea typeface="ＭＳ Ｐゴシック" charset="-128"/>
                <a:cs typeface="Arial"/>
              </a:rPr>
              <a:t>M</a:t>
            </a:r>
            <a:r>
              <a:rPr sz="1800" b="1" dirty="0">
                <a:latin typeface="Arial"/>
                <a:ea typeface="ＭＳ Ｐゴシック" charset="-128"/>
                <a:cs typeface="Arial"/>
              </a:rPr>
              <a:t>ethod</a:t>
            </a:r>
            <a:r>
              <a:rPr lang="ar-SA" sz="1800" b="1" dirty="0">
                <a:latin typeface="Arial"/>
                <a:ea typeface="ＭＳ Ｐゴシック" charset="-128"/>
                <a:cs typeface="Arial"/>
              </a:rPr>
              <a:t>  </a:t>
            </a:r>
            <a:endParaRPr sz="1200" b="1" dirty="0">
              <a:ea typeface="+mj-ea"/>
              <a:cs typeface="+mj-cs"/>
            </a:endParaRPr>
          </a:p>
        </p:txBody>
      </p:sp>
      <p:sp>
        <p:nvSpPr>
          <p:cNvPr id="20483" name="Rectangle 5"/>
          <p:cNvSpPr>
            <a:spLocks noChangeArrowheads="1"/>
          </p:cNvSpPr>
          <p:nvPr/>
        </p:nvSpPr>
        <p:spPr bwMode="auto">
          <a:xfrm>
            <a:off x="1143000" y="6324600"/>
            <a:ext cx="7207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a:t>Natural Family Planning: The Standard Days Method ® Georgetown University</a:t>
            </a:r>
          </a:p>
          <a:p>
            <a:pPr algn="ctr"/>
            <a:r>
              <a:rPr lang="en-US" sz="1600" dirty="0">
                <a:hlinkClick r:id="rId3"/>
              </a:rPr>
              <a:t>http://www.natural-family-planning.info/standard-days-method.htm</a:t>
            </a:r>
            <a:r>
              <a:rPr lang="en-US" sz="1600" dirty="0"/>
              <a:t> </a:t>
            </a:r>
          </a:p>
        </p:txBody>
      </p:sp>
      <p:sp>
        <p:nvSpPr>
          <p:cNvPr id="20484" name="Rectangle 6"/>
          <p:cNvSpPr>
            <a:spLocks noChangeArrowheads="1"/>
          </p:cNvSpPr>
          <p:nvPr/>
        </p:nvSpPr>
        <p:spPr bwMode="auto">
          <a:xfrm>
            <a:off x="294290" y="1295657"/>
            <a:ext cx="8534400" cy="181588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buFont typeface="Arial" pitchFamily="34" charset="0"/>
              <a:buChar char="•"/>
            </a:pPr>
            <a:r>
              <a:rPr lang="en-US" sz="2800" dirty="0"/>
              <a:t>SDM is 95% effective when used correctly. </a:t>
            </a:r>
          </a:p>
          <a:p>
            <a:pPr algn="just">
              <a:buFont typeface="Arial" pitchFamily="34" charset="0"/>
              <a:buChar char="•"/>
            </a:pPr>
            <a:endParaRPr lang="en-US" sz="2800" i="1" dirty="0"/>
          </a:p>
          <a:p>
            <a:pPr algn="just"/>
            <a:r>
              <a:rPr lang="en-US" sz="2800" i="1" dirty="0"/>
              <a:t>The 95% means that 5 out of 100 women practicing this method correctly for one year will get pregnant</a:t>
            </a:r>
            <a:r>
              <a:rPr lang="en-US" sz="2800" dirty="0"/>
              <a:t>. </a:t>
            </a:r>
          </a:p>
        </p:txBody>
      </p:sp>
      <p:sp>
        <p:nvSpPr>
          <p:cNvPr id="5" name="Rectangle 3"/>
          <p:cNvSpPr>
            <a:spLocks noGrp="1" noChangeArrowheads="1"/>
          </p:cNvSpPr>
          <p:nvPr>
            <p:ph idx="1"/>
          </p:nvPr>
        </p:nvSpPr>
        <p:spPr>
          <a:xfrm>
            <a:off x="770731" y="3200400"/>
            <a:ext cx="7327900" cy="2100590"/>
          </a:xfrm>
        </p:spPr>
        <p:txBody>
          <a:bodyPr/>
          <a:lstStyle/>
          <a:p>
            <a:pPr eaLnBrk="1" hangingPunct="1"/>
            <a:r>
              <a:rPr lang="en-US" sz="2400" dirty="0">
                <a:latin typeface="Arial" pitchFamily="34" charset="0"/>
                <a:cs typeface="Arial" pitchFamily="34" charset="0"/>
              </a:rPr>
              <a:t>Day 1 = Start of Period</a:t>
            </a:r>
          </a:p>
          <a:p>
            <a:pPr eaLnBrk="1" hangingPunct="1"/>
            <a:r>
              <a:rPr lang="en-US" sz="2400" dirty="0">
                <a:latin typeface="Arial" pitchFamily="34" charset="0"/>
                <a:cs typeface="Arial" pitchFamily="34" charset="0"/>
              </a:rPr>
              <a:t>Day 1-7 = Intercourse is ok, low risk of conception</a:t>
            </a:r>
          </a:p>
          <a:p>
            <a:pPr eaLnBrk="1" hangingPunct="1"/>
            <a:r>
              <a:rPr lang="en-US" sz="2400" dirty="0">
                <a:latin typeface="Arial" pitchFamily="34" charset="0"/>
                <a:cs typeface="Arial" pitchFamily="34" charset="0"/>
              </a:rPr>
              <a:t>Day 8-19 = Abstain from intercourse</a:t>
            </a:r>
          </a:p>
          <a:p>
            <a:pPr eaLnBrk="1" hangingPunct="1"/>
            <a:r>
              <a:rPr lang="en-US" sz="2400" dirty="0">
                <a:latin typeface="Arial" pitchFamily="34" charset="0"/>
                <a:cs typeface="Arial" pitchFamily="34" charset="0"/>
              </a:rPr>
              <a:t>Day 20-30 = Intercourse is ok, low risk for conception</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94290" y="5334000"/>
            <a:ext cx="831631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800" dirty="0">
                <a:latin typeface="Arial" pitchFamily="34" charset="0"/>
                <a:cs typeface="Arial" pitchFamily="34" charset="0"/>
              </a:rPr>
              <a:t>This method does not allow for women that are irregular or are having changes, so by using this method with the two other methods you will be more accurate in predicting ovulation. </a:t>
            </a:r>
          </a:p>
        </p:txBody>
      </p:sp>
    </p:spTree>
    <p:extLst>
      <p:ext uri="{BB962C8B-B14F-4D97-AF65-F5344CB8AC3E}">
        <p14:creationId xmlns:p14="http://schemas.microsoft.com/office/powerpoint/2010/main" val="3515566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Complications Of Oral Contraceptiv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33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508000"/>
            <a:ext cx="5638800" cy="406400"/>
          </a:xfrm>
        </p:spPr>
        <p:txBody>
          <a:bodyPr/>
          <a:lstStyle/>
          <a:p>
            <a:pPr marL="342900" lvl="0" indent="-342900">
              <a:spcBef>
                <a:spcPct val="20000"/>
              </a:spcBef>
              <a:spcAft>
                <a:spcPts val="0"/>
              </a:spcAft>
            </a:pPr>
            <a:r>
              <a:rPr lang="fr-FR" sz="1800" b="0" dirty="0">
                <a:solidFill>
                  <a:srgbClr val="000000"/>
                </a:solidFill>
                <a:latin typeface="Times New Roman" pitchFamily="18" charset="0"/>
                <a:ea typeface="Times New Roman"/>
                <a:cs typeface="Times New Roman" pitchFamily="18" charset="0"/>
              </a:rPr>
              <a:t>Course Syllabus </a:t>
            </a:r>
            <a:r>
              <a:rPr lang="en-US" sz="1800" u="sng" dirty="0">
                <a:solidFill>
                  <a:srgbClr val="000000"/>
                </a:solidFill>
                <a:latin typeface="Times New Roman" pitchFamily="18" charset="0"/>
                <a:ea typeface="Times New Roman"/>
                <a:cs typeface="Times New Roman" pitchFamily="18" charset="0"/>
              </a:rPr>
              <a:t>Family Planning (CHS436)</a:t>
            </a:r>
            <a:endParaRPr lang="ar-SA" dirty="0"/>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70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جدول 2"/>
          <p:cNvGraphicFramePr>
            <a:graphicFrameLocks noGrp="1"/>
          </p:cNvGraphicFramePr>
          <p:nvPr>
            <p:extLst>
              <p:ext uri="{D42A27DB-BD31-4B8C-83A1-F6EECF244321}">
                <p14:modId xmlns:p14="http://schemas.microsoft.com/office/powerpoint/2010/main" val="1950412020"/>
              </p:ext>
            </p:extLst>
          </p:nvPr>
        </p:nvGraphicFramePr>
        <p:xfrm>
          <a:off x="1226185" y="990600"/>
          <a:ext cx="6412230" cy="4876800"/>
        </p:xfrm>
        <a:graphic>
          <a:graphicData uri="http://schemas.openxmlformats.org/drawingml/2006/table">
            <a:tbl>
              <a:tblPr>
                <a:tableStyleId>{5C22544A-7EE6-4342-B048-85BDC9FD1C3A}</a:tableStyleId>
              </a:tblPr>
              <a:tblGrid>
                <a:gridCol w="6412230">
                  <a:extLst>
                    <a:ext uri="{9D8B030D-6E8A-4147-A177-3AD203B41FA5}">
                      <a16:colId xmlns:a16="http://schemas.microsoft.com/office/drawing/2014/main" val="20000"/>
                    </a:ext>
                  </a:extLst>
                </a:gridCol>
              </a:tblGrid>
              <a:tr h="3855720">
                <a:tc>
                  <a:txBody>
                    <a:bodyPr/>
                    <a:lstStyle/>
                    <a:p>
                      <a:pPr>
                        <a:spcAft>
                          <a:spcPts val="0"/>
                        </a:spcAft>
                      </a:pPr>
                      <a:r>
                        <a:rPr lang="en-AU" sz="1800" b="1" dirty="0">
                          <a:effectLst/>
                        </a:rPr>
                        <a:t> What is </a:t>
                      </a:r>
                      <a:r>
                        <a:rPr lang="en-AU" sz="2000" b="1" dirty="0">
                          <a:effectLst/>
                        </a:rPr>
                        <a:t>the main Objectives</a:t>
                      </a:r>
                      <a:r>
                        <a:rPr lang="en-AU" sz="2000" b="1" baseline="0" dirty="0">
                          <a:effectLst/>
                        </a:rPr>
                        <a:t> </a:t>
                      </a:r>
                      <a:r>
                        <a:rPr lang="en-AU" sz="2000" b="1" dirty="0">
                          <a:effectLst/>
                        </a:rPr>
                        <a:t> </a:t>
                      </a:r>
                      <a:r>
                        <a:rPr lang="en-AU" sz="1800" b="1" dirty="0">
                          <a:effectLst/>
                        </a:rPr>
                        <a:t>for this course?</a:t>
                      </a:r>
                      <a:endParaRPr lang="en-US" sz="2000" b="1" dirty="0">
                        <a:effectLst/>
                      </a:endParaRPr>
                    </a:p>
                    <a:p>
                      <a:pPr>
                        <a:spcAft>
                          <a:spcPts val="0"/>
                        </a:spcAft>
                      </a:pPr>
                      <a:r>
                        <a:rPr lang="en-AU" sz="1800" b="1" dirty="0">
                          <a:effectLst/>
                        </a:rPr>
                        <a:t>By the end of this course, students should be able to:</a:t>
                      </a:r>
                    </a:p>
                    <a:p>
                      <a:pPr>
                        <a:spcAft>
                          <a:spcPts val="0"/>
                        </a:spcAft>
                      </a:pPr>
                      <a:endParaRPr lang="en-US" sz="2000" b="1" dirty="0">
                        <a:effectLst/>
                      </a:endParaRPr>
                    </a:p>
                    <a:p>
                      <a:pPr marL="342900" lvl="0" indent="-342900">
                        <a:spcAft>
                          <a:spcPts val="0"/>
                        </a:spcAft>
                        <a:buFont typeface="Symbol"/>
                        <a:buChar char=""/>
                      </a:pPr>
                      <a:r>
                        <a:rPr lang="en-AU" sz="1800" b="1" dirty="0">
                          <a:effectLst/>
                        </a:rPr>
                        <a:t>Recognize the concept of family planning, its objectives and  the concept of high risk pregnancy</a:t>
                      </a:r>
                      <a:endParaRPr lang="en-US" sz="2000" b="1" dirty="0">
                        <a:effectLst/>
                      </a:endParaRPr>
                    </a:p>
                    <a:p>
                      <a:pPr marL="342900" lvl="0" indent="-342900">
                        <a:spcAft>
                          <a:spcPts val="0"/>
                        </a:spcAft>
                        <a:buFont typeface="Symbol"/>
                        <a:buChar char=""/>
                      </a:pPr>
                      <a:endParaRPr lang="en-AU" sz="1800" b="1" dirty="0">
                        <a:effectLst/>
                      </a:endParaRPr>
                    </a:p>
                    <a:p>
                      <a:pPr marL="342900" lvl="0" indent="-342900">
                        <a:spcAft>
                          <a:spcPts val="0"/>
                        </a:spcAft>
                        <a:buFont typeface="Symbol"/>
                        <a:buChar char=""/>
                      </a:pPr>
                      <a:r>
                        <a:rPr lang="en-AU" sz="1800" b="1" dirty="0">
                          <a:effectLst/>
                        </a:rPr>
                        <a:t>Recognize Population problem all over the world and strategies for solving it </a:t>
                      </a:r>
                      <a:endParaRPr lang="en-US" sz="2000" b="1" dirty="0">
                        <a:effectLst/>
                      </a:endParaRPr>
                    </a:p>
                    <a:p>
                      <a:pPr marL="342900" lvl="0" indent="-342900">
                        <a:spcAft>
                          <a:spcPts val="0"/>
                        </a:spcAft>
                        <a:buFont typeface="Symbol"/>
                        <a:buChar char=""/>
                      </a:pPr>
                      <a:endParaRPr lang="en-AU" sz="1800" b="1" dirty="0">
                        <a:effectLst/>
                      </a:endParaRPr>
                    </a:p>
                    <a:p>
                      <a:pPr marL="342900" lvl="0" indent="-342900">
                        <a:spcAft>
                          <a:spcPts val="0"/>
                        </a:spcAft>
                        <a:buFont typeface="Symbol"/>
                        <a:buChar char=""/>
                      </a:pPr>
                      <a:r>
                        <a:rPr lang="en-AU" sz="1800" b="1" dirty="0">
                          <a:effectLst/>
                        </a:rPr>
                        <a:t>Appreciate the role of counselling in choosing the appropriate contraceptive method, and discuss different available contraceptive methods</a:t>
                      </a:r>
                      <a:endParaRPr lang="ar-SA" sz="1800" b="1" dirty="0">
                        <a:effectLst/>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endParaRPr lang="en-AU" sz="2000" b="1" dirty="0">
                        <a:effectLst/>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AU" sz="2000" b="1" dirty="0">
                          <a:effectLst/>
                        </a:rPr>
                        <a:t>Evaluate the need for family planning and identify fertility measurements ..cover unmet needs</a:t>
                      </a:r>
                      <a:endParaRPr lang="en-US" sz="2400" b="1" dirty="0">
                        <a:effectLst/>
                      </a:endParaRPr>
                    </a:p>
                    <a:p>
                      <a:pPr marL="342900" lvl="0" indent="-342900">
                        <a:spcAft>
                          <a:spcPts val="0"/>
                        </a:spcAft>
                        <a:buFont typeface="Symbol"/>
                        <a:buChar char=""/>
                      </a:pPr>
                      <a:endParaRPr lang="en-US" sz="2000" b="1"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48602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descr="Image result for family plann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7775433"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02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90650" y="457200"/>
            <a:ext cx="5524500" cy="399393"/>
          </a:xfrm>
        </p:spPr>
        <p:txBody>
          <a:bodyPr/>
          <a:lstStyle/>
          <a:p>
            <a:r>
              <a:rPr lang="en-US" sz="2000" dirty="0"/>
              <a:t>Read _ Training _ Play role of Practice  </a:t>
            </a:r>
            <a:endParaRPr lang="ar-SA"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mastercover_colorUSAID_revised_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037897"/>
            <a:ext cx="6781800" cy="252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295400" y="4191000"/>
            <a:ext cx="6781800" cy="179536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2800" dirty="0">
                <a:latin typeface="Garamond" pitchFamily="18" charset="0"/>
              </a:rPr>
              <a:t>The Standard Days Method</a:t>
            </a:r>
            <a:r>
              <a:rPr lang="en-US" sz="2800" baseline="30000" dirty="0">
                <a:latin typeface="Garamond" pitchFamily="18" charset="0"/>
              </a:rPr>
              <a:t>®</a:t>
            </a:r>
          </a:p>
          <a:p>
            <a:pPr algn="ctr">
              <a:spcBef>
                <a:spcPct val="50000"/>
              </a:spcBef>
            </a:pPr>
            <a:r>
              <a:rPr lang="en-US" sz="2800" dirty="0">
                <a:latin typeface="Garamond" pitchFamily="18" charset="0"/>
              </a:rPr>
              <a:t>and </a:t>
            </a:r>
            <a:r>
              <a:rPr lang="en-US" sz="2800" dirty="0" err="1">
                <a:latin typeface="Garamond" pitchFamily="18" charset="0"/>
              </a:rPr>
              <a:t>CycleBeads</a:t>
            </a:r>
            <a:r>
              <a:rPr lang="en-US" sz="2800" baseline="30000" dirty="0">
                <a:latin typeface="Garamond" pitchFamily="18" charset="0"/>
              </a:rPr>
              <a:t>®</a:t>
            </a:r>
          </a:p>
          <a:p>
            <a:pPr algn="ctr">
              <a:spcBef>
                <a:spcPct val="50000"/>
              </a:spcBef>
            </a:pPr>
            <a:r>
              <a:rPr lang="en-US" sz="2000" dirty="0">
                <a:latin typeface="Garamond" pitchFamily="18" charset="0"/>
              </a:rPr>
              <a:t>A Simple Fertility Awareness-based Approach to Family Planning</a:t>
            </a:r>
          </a:p>
          <a:p>
            <a:pPr algn="ctr">
              <a:lnSpc>
                <a:spcPct val="80000"/>
              </a:lnSpc>
            </a:pPr>
            <a:endParaRPr lang="en-US" sz="1800" baseline="30000" dirty="0">
              <a:solidFill>
                <a:srgbClr val="9DA3B4"/>
              </a:solidFill>
              <a:latin typeface="Garamond" pitchFamily="18" charset="0"/>
            </a:endParaRPr>
          </a:p>
        </p:txBody>
      </p:sp>
    </p:spTree>
    <p:extLst>
      <p:ext uri="{BB962C8B-B14F-4D97-AF65-F5344CB8AC3E}">
        <p14:creationId xmlns:p14="http://schemas.microsoft.com/office/powerpoint/2010/main" val="487682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36278" y="381000"/>
            <a:ext cx="6196806" cy="533400"/>
          </a:xfrm>
        </p:spPr>
        <p:txBody>
          <a:bodyPr/>
          <a:lstStyle/>
          <a:p>
            <a:r>
              <a:rPr lang="en-US" sz="1800" dirty="0">
                <a:solidFill>
                  <a:srgbClr val="008E8E"/>
                </a:solidFill>
                <a:latin typeface="inherit"/>
                <a:cs typeface="Arial" pitchFamily="34" charset="0"/>
              </a:rPr>
              <a:t>F</a:t>
            </a:r>
            <a:r>
              <a:rPr lang="ar-SA" sz="1800" dirty="0" err="1">
                <a:solidFill>
                  <a:srgbClr val="008E8E"/>
                </a:solidFill>
                <a:latin typeface="inherit"/>
                <a:cs typeface="Arial" pitchFamily="34" charset="0"/>
              </a:rPr>
              <a:t>actors</a:t>
            </a:r>
            <a:r>
              <a:rPr lang="ar-SA" sz="1800" dirty="0">
                <a:solidFill>
                  <a:srgbClr val="008E8E"/>
                </a:solidFill>
                <a:latin typeface="inherit"/>
                <a:cs typeface="Arial" pitchFamily="34" charset="0"/>
              </a:rPr>
              <a:t> </a:t>
            </a:r>
            <a:r>
              <a:rPr lang="ar-SA" sz="1800" dirty="0" err="1">
                <a:solidFill>
                  <a:srgbClr val="008E8E"/>
                </a:solidFill>
                <a:latin typeface="inherit"/>
                <a:cs typeface="Arial" pitchFamily="34" charset="0"/>
              </a:rPr>
              <a:t>affecting</a:t>
            </a:r>
            <a:r>
              <a:rPr lang="ar-SA" sz="1800" dirty="0">
                <a:solidFill>
                  <a:srgbClr val="008E8E"/>
                </a:solidFill>
                <a:latin typeface="inherit"/>
                <a:cs typeface="Arial" pitchFamily="34" charset="0"/>
              </a:rPr>
              <a:t> </a:t>
            </a:r>
            <a:r>
              <a:rPr lang="ar-SA" sz="1800" dirty="0" err="1">
                <a:solidFill>
                  <a:srgbClr val="008E8E"/>
                </a:solidFill>
                <a:latin typeface="inherit"/>
                <a:cs typeface="Arial" pitchFamily="34" charset="0"/>
              </a:rPr>
              <a:t>fertility</a:t>
            </a:r>
            <a:r>
              <a:rPr lang="ar-SA" sz="1800" dirty="0">
                <a:solidFill>
                  <a:srgbClr val="008E8E"/>
                </a:solidFill>
                <a:latin typeface="inherit"/>
                <a:cs typeface="Arial" pitchFamily="34" charset="0"/>
              </a:rPr>
              <a:t> </a:t>
            </a:r>
            <a:r>
              <a:rPr lang="ar-SA" sz="1800" dirty="0" err="1">
                <a:solidFill>
                  <a:srgbClr val="008E8E"/>
                </a:solidFill>
                <a:latin typeface="inherit"/>
                <a:cs typeface="Arial" pitchFamily="34" charset="0"/>
              </a:rPr>
              <a:t>among</a:t>
            </a:r>
            <a:r>
              <a:rPr lang="ar-SA" sz="1800" dirty="0">
                <a:solidFill>
                  <a:srgbClr val="008E8E"/>
                </a:solidFill>
                <a:latin typeface="inherit"/>
                <a:cs typeface="Arial" pitchFamily="34" charset="0"/>
              </a:rPr>
              <a:t> </a:t>
            </a:r>
            <a:r>
              <a:rPr lang="ar-SA" sz="1800" dirty="0" err="1">
                <a:solidFill>
                  <a:srgbClr val="008E8E"/>
                </a:solidFill>
                <a:latin typeface="inherit"/>
                <a:cs typeface="Arial" pitchFamily="34" charset="0"/>
              </a:rPr>
              <a:t>Saudi</a:t>
            </a:r>
            <a:r>
              <a:rPr lang="ar-SA" sz="1800" dirty="0">
                <a:solidFill>
                  <a:srgbClr val="008E8E"/>
                </a:solidFill>
                <a:latin typeface="inherit"/>
                <a:cs typeface="Arial" pitchFamily="34" charset="0"/>
              </a:rPr>
              <a:t> </a:t>
            </a:r>
            <a:r>
              <a:rPr lang="ar-SA" sz="1800" dirty="0" err="1">
                <a:solidFill>
                  <a:srgbClr val="008E8E"/>
                </a:solidFill>
                <a:latin typeface="inherit"/>
                <a:cs typeface="Arial" pitchFamily="34" charset="0"/>
              </a:rPr>
              <a:t>wome</a:t>
            </a:r>
            <a:r>
              <a:rPr lang="en-US" sz="1800" dirty="0">
                <a:solidFill>
                  <a:srgbClr val="008E8E"/>
                </a:solidFill>
                <a:latin typeface="inherit"/>
                <a:cs typeface="Arial" pitchFamily="34" charset="0"/>
              </a:rPr>
              <a:t>n </a:t>
            </a:r>
            <a:br>
              <a:rPr lang="en-US" sz="1800" dirty="0">
                <a:solidFill>
                  <a:srgbClr val="008E8E"/>
                </a:solidFill>
                <a:latin typeface="inherit"/>
                <a:cs typeface="Arial" pitchFamily="34" charset="0"/>
              </a:rPr>
            </a:br>
            <a:r>
              <a:rPr lang="en-US" sz="1200" dirty="0">
                <a:solidFill>
                  <a:srgbClr val="008E8E"/>
                </a:solidFill>
                <a:latin typeface="inherit"/>
                <a:cs typeface="Arial" pitchFamily="34" charset="0"/>
              </a:rPr>
              <a:t>Graduate project  </a:t>
            </a:r>
            <a:r>
              <a:rPr lang="en-US" sz="1200" dirty="0" err="1">
                <a:solidFill>
                  <a:srgbClr val="008E8E"/>
                </a:solidFill>
                <a:latin typeface="inherit"/>
                <a:cs typeface="Arial" pitchFamily="34" charset="0"/>
              </a:rPr>
              <a:t>By</a:t>
            </a:r>
            <a:r>
              <a:rPr lang="en-US" sz="1200" dirty="0" err="1"/>
              <a:t>Samira</a:t>
            </a:r>
            <a:r>
              <a:rPr lang="en-US" sz="1200" dirty="0"/>
              <a:t> M. </a:t>
            </a:r>
            <a:r>
              <a:rPr lang="en-US" sz="1200" dirty="0" err="1"/>
              <a:t>Mahboub</a:t>
            </a:r>
            <a:r>
              <a:rPr lang="en-US" sz="1200" dirty="0"/>
              <a:t> . 2015</a:t>
            </a:r>
            <a:r>
              <a:rPr lang="en-US" sz="1200" dirty="0">
                <a:solidFill>
                  <a:srgbClr val="008E8E"/>
                </a:solidFill>
                <a:latin typeface="inherit"/>
                <a:cs typeface="Arial" pitchFamily="34" charset="0"/>
              </a:rPr>
              <a:t>  </a:t>
            </a:r>
            <a:endParaRPr lang="ar-SA" sz="11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363866" y="959332"/>
            <a:ext cx="8451686" cy="54414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872" rIns="0" bIns="179331"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err="1">
                <a:ln>
                  <a:noFill/>
                </a:ln>
                <a:solidFill>
                  <a:srgbClr val="333333"/>
                </a:solidFill>
                <a:effectLst/>
                <a:cs typeface="Times New Roman" pitchFamily="18" charset="0"/>
              </a:rPr>
              <a:t>Publication</a:t>
            </a:r>
            <a:r>
              <a:rPr kumimoji="0" lang="ar-SA" sz="1800" b="1" i="0" u="none" strike="noStrike" cap="none" normalizeH="0" baseline="0" dirty="0">
                <a:ln>
                  <a:noFill/>
                </a:ln>
                <a:solidFill>
                  <a:srgbClr val="333333"/>
                </a:solidFill>
                <a:effectLst/>
                <a:cs typeface="Times New Roman" pitchFamily="18" charset="0"/>
              </a:rPr>
              <a:t> </a:t>
            </a:r>
            <a:r>
              <a:rPr kumimoji="0" lang="ar-SA" sz="1800" b="1" i="0" u="none" strike="noStrike" cap="none" normalizeH="0" baseline="0" dirty="0" err="1">
                <a:ln>
                  <a:noFill/>
                </a:ln>
                <a:solidFill>
                  <a:srgbClr val="333333"/>
                </a:solidFill>
                <a:effectLst/>
                <a:cs typeface="Times New Roman" pitchFamily="18" charset="0"/>
              </a:rPr>
              <a:t>Abstract</a:t>
            </a:r>
            <a:r>
              <a:rPr kumimoji="0" lang="ar-SA" sz="1800" b="1" i="0" u="none" strike="noStrike" cap="none" normalizeH="0" baseline="0" dirty="0">
                <a:ln>
                  <a:noFill/>
                </a:ln>
                <a:solidFill>
                  <a:srgbClr val="333333"/>
                </a:solidFill>
                <a:effectLst/>
                <a:cs typeface="Times New Roman" pitchFamily="18" charset="0"/>
              </a:rPr>
              <a:t>: </a:t>
            </a:r>
            <a:endParaRPr lang="ar-SA" sz="1800" dirty="0">
              <a:solidFill>
                <a:srgbClr val="333333"/>
              </a:solidFill>
              <a:cs typeface="Times New Roman" pitchFamily="18" charset="0"/>
            </a:endParaRPr>
          </a:p>
          <a:p>
            <a:pPr marL="95250" indent="173038" algn="just">
              <a:tabLst>
                <a:tab pos="8166100" algn="l"/>
              </a:tabLst>
            </a:pPr>
            <a:r>
              <a:rPr lang="en-US" sz="1400" dirty="0"/>
              <a:t>Studies conducted in Saudi Arabia showed low levels of use of contraceptives. Low use of contraceptives among Saudi women might be due to religious issues. </a:t>
            </a:r>
            <a:r>
              <a:rPr lang="en-US" sz="1400" b="1" dirty="0"/>
              <a:t>Aim of the study </a:t>
            </a:r>
            <a:r>
              <a:rPr lang="en-US" sz="1400" dirty="0"/>
              <a:t>was to assess attitudes towards contraceptives use among Saudi women. </a:t>
            </a:r>
            <a:r>
              <a:rPr lang="en-US" sz="1400" b="1" dirty="0"/>
              <a:t>Study design </a:t>
            </a:r>
            <a:r>
              <a:rPr lang="en-US" sz="1400" dirty="0"/>
              <a:t> was descriptive cross sectional of  ever married Saudi females living in Riyadh city. </a:t>
            </a:r>
            <a:r>
              <a:rPr lang="en-US" sz="1400" b="1" dirty="0"/>
              <a:t>Study procedure</a:t>
            </a:r>
            <a:r>
              <a:rPr lang="en-US" sz="1400" dirty="0"/>
              <a:t> was through self administered questionnaire uploaded via Google drive and was distributed via twitter and </a:t>
            </a:r>
            <a:r>
              <a:rPr lang="en-US" sz="1400" dirty="0" err="1"/>
              <a:t>facebook</a:t>
            </a:r>
            <a:r>
              <a:rPr lang="en-US" sz="1400" dirty="0"/>
              <a:t>. </a:t>
            </a:r>
            <a:r>
              <a:rPr lang="en-US" sz="1400" b="1" dirty="0"/>
              <a:t>Sample size</a:t>
            </a:r>
            <a:r>
              <a:rPr lang="en-US" sz="1400" dirty="0"/>
              <a:t> was 305 ever married females (who responded to the online questionnaire).</a:t>
            </a:r>
          </a:p>
          <a:p>
            <a:pPr marL="95250" indent="173038" algn="just">
              <a:tabLst>
                <a:tab pos="8166100" algn="l"/>
              </a:tabLst>
            </a:pPr>
            <a:endParaRPr lang="en-US" sz="1400" dirty="0"/>
          </a:p>
          <a:p>
            <a:pPr marL="268288" indent="173038" algn="just">
              <a:tabLst>
                <a:tab pos="8166100" algn="l"/>
              </a:tabLst>
            </a:pPr>
            <a:r>
              <a:rPr lang="en-US" sz="1800" dirty="0"/>
              <a:t> It was found that </a:t>
            </a:r>
            <a:r>
              <a:rPr lang="en-US" sz="1800" b="1" dirty="0"/>
              <a:t>86.6% of women have ever used contraception</a:t>
            </a:r>
            <a:r>
              <a:rPr lang="en-US" sz="1800" dirty="0"/>
              <a:t>, and the most commonly used method were </a:t>
            </a:r>
            <a:r>
              <a:rPr lang="en-US" sz="1800" b="1" i="1" dirty="0"/>
              <a:t>contraceptive pills (64.9%).</a:t>
            </a:r>
            <a:r>
              <a:rPr lang="en-US" sz="1800" dirty="0"/>
              <a:t>Attitude of females towards contraception was affected by their </a:t>
            </a:r>
            <a:r>
              <a:rPr lang="en-US" sz="1800" i="1" dirty="0"/>
              <a:t>working status</a:t>
            </a:r>
            <a:r>
              <a:rPr lang="en-US" sz="1800" dirty="0"/>
              <a:t>. Also, </a:t>
            </a:r>
            <a:r>
              <a:rPr lang="en-US" sz="1800" b="1" i="1" dirty="0"/>
              <a:t>husband approval was a significant factor improving female attitude towards contraceptives</a:t>
            </a:r>
            <a:r>
              <a:rPr lang="en-US" sz="1800" dirty="0"/>
              <a:t>. It is worth mentioning that living in extended family, having chronic disease or education of either the women or her husband had no effect on women’s attitude towards contraceptives. </a:t>
            </a:r>
            <a:r>
              <a:rPr lang="en-US" sz="1800" b="1" i="1" dirty="0"/>
              <a:t>It is recommended to conduct health education programs regarding contraceptives; their side effects and safety in all primary care clinics in Saudi Arabia</a:t>
            </a:r>
            <a:r>
              <a:rPr lang="en-US" sz="1800" dirty="0"/>
              <a:t>. Sustained efforts should be done to </a:t>
            </a:r>
            <a:r>
              <a:rPr lang="en-US" sz="1800" b="1" i="1" dirty="0"/>
              <a:t>increase awareness and motivation for proper contraceptive use. Men should not be ignored in receiving education on birth control methods. Initiation of specialized family planning clinics that offers better counseling might </a:t>
            </a:r>
            <a:r>
              <a:rPr lang="en-US" sz="1800" dirty="0"/>
              <a:t>raise the rate of contraceptive use based on good decision making and choice of suitable method</a:t>
            </a:r>
          </a:p>
        </p:txBody>
      </p:sp>
      <p:sp>
        <p:nvSpPr>
          <p:cNvPr id="8" name="مستطيل 7"/>
          <p:cNvSpPr/>
          <p:nvPr/>
        </p:nvSpPr>
        <p:spPr>
          <a:xfrm>
            <a:off x="585953" y="6412468"/>
            <a:ext cx="822959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1800" dirty="0">
                <a:hlinkClick r:id="rId3"/>
              </a:rPr>
              <a:t>https://fac.ksu.edu.sa/sababdelkader/publication/193521</a:t>
            </a:r>
            <a:r>
              <a:rPr lang="en-US" sz="1800" dirty="0"/>
              <a:t> </a:t>
            </a:r>
            <a:endParaRPr lang="ar-SA" sz="1800" dirty="0"/>
          </a:p>
        </p:txBody>
      </p:sp>
    </p:spTree>
    <p:extLst>
      <p:ext uri="{BB962C8B-B14F-4D97-AF65-F5344CB8AC3E}">
        <p14:creationId xmlns:p14="http://schemas.microsoft.com/office/powerpoint/2010/main" val="1193969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685800"/>
            <a:ext cx="7772400" cy="5334000"/>
          </a:xfrm>
        </p:spPr>
        <p:txBody>
          <a:bodyPr/>
          <a:lstStyle/>
          <a:p>
            <a:r>
              <a:rPr lang="en-US" sz="1600" dirty="0">
                <a:latin typeface="Times New Roman" pitchFamily="18" charset="0"/>
                <a:cs typeface="Times New Roman" pitchFamily="18" charset="0"/>
              </a:rPr>
              <a:t>Abstract</a:t>
            </a:r>
          </a:p>
          <a:p>
            <a:r>
              <a:rPr lang="en-US" sz="1200" b="1" dirty="0">
                <a:latin typeface="Times New Roman" pitchFamily="18" charset="0"/>
                <a:cs typeface="Times New Roman" pitchFamily="18" charset="0"/>
              </a:rPr>
              <a:t>ABSTRACT Background</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Thus far, international research on small groups has focused on health problems. Research on preventive, resource‐, and family‐oriented small groups and their impact on family health is scant.</a:t>
            </a:r>
          </a:p>
          <a:p>
            <a:r>
              <a:rPr lang="en-US" sz="1200" b="1" dirty="0">
                <a:latin typeface="Times New Roman" pitchFamily="18" charset="0"/>
                <a:cs typeface="Times New Roman" pitchFamily="18" charset="0"/>
              </a:rPr>
              <a:t>Objectives</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describe the experiences of families with small children concerning resource‐enhancing small support groups, and to identify the benefits to family health described by participating parents at the end of the group processes.</a:t>
            </a:r>
          </a:p>
          <a:p>
            <a:r>
              <a:rPr lang="en-US" sz="1200" b="1" dirty="0">
                <a:latin typeface="Times New Roman" pitchFamily="18" charset="0"/>
                <a:cs typeface="Times New Roman" pitchFamily="18" charset="0"/>
              </a:rPr>
              <a:t>Sample: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The study population consisted of parents (</a:t>
            </a:r>
            <a:r>
              <a:rPr lang="en-US" sz="1600" i="1" dirty="0">
                <a:latin typeface="Times New Roman" pitchFamily="18" charset="0"/>
                <a:cs typeface="Times New Roman" pitchFamily="18" charset="0"/>
              </a:rPr>
              <a:t>n</a:t>
            </a:r>
            <a:r>
              <a:rPr lang="en-US" sz="1600" dirty="0">
                <a:latin typeface="Times New Roman" pitchFamily="18" charset="0"/>
                <a:cs typeface="Times New Roman" pitchFamily="18" charset="0"/>
              </a:rPr>
              <a:t>=123) attending 13 small groups. Participants included 63 mothers and 14 fathers (63% response rate).</a:t>
            </a:r>
          </a:p>
          <a:p>
            <a:r>
              <a:rPr lang="en-US" sz="1200" b="1" dirty="0">
                <a:latin typeface="Times New Roman" pitchFamily="18" charset="0"/>
                <a:cs typeface="Times New Roman" pitchFamily="18" charset="0"/>
              </a:rPr>
              <a:t>Methods: </a:t>
            </a:r>
            <a:r>
              <a:rPr lang="en-US" sz="1600" dirty="0">
                <a:latin typeface="Times New Roman" pitchFamily="18" charset="0"/>
                <a:cs typeface="Times New Roman" pitchFamily="18" charset="0"/>
              </a:rPr>
              <a:t>Data were collected through group interviews. Qualitative content analysis of latent content was the method of analysis.</a:t>
            </a:r>
          </a:p>
          <a:p>
            <a:r>
              <a:rPr lang="en-US" sz="1200" b="1" dirty="0">
                <a:latin typeface="Times New Roman" pitchFamily="18" charset="0"/>
                <a:cs typeface="Times New Roman" pitchFamily="18" charset="0"/>
              </a:rPr>
              <a:t>Results: </a:t>
            </a:r>
            <a:r>
              <a:rPr lang="en-US" sz="1600" dirty="0">
                <a:latin typeface="Times New Roman" pitchFamily="18" charset="0"/>
                <a:cs typeface="Times New Roman" pitchFamily="18" charset="0"/>
              </a:rPr>
              <a:t>Small groups provided the parents with knowledge about family life and encouraged them to seek information, made them feel refreshed, strengthened their social support networks, enhanced their awareness of their own resources and the different developmental needs at times of change in the family, and increased their confidence concerning their ability to cope.</a:t>
            </a:r>
          </a:p>
          <a:p>
            <a:r>
              <a:rPr lang="en-US" sz="1200" b="1" dirty="0">
                <a:latin typeface="Times New Roman" pitchFamily="18" charset="0"/>
                <a:cs typeface="Times New Roman" pitchFamily="18" charset="0"/>
              </a:rPr>
              <a:t>Conclusions: </a:t>
            </a:r>
            <a:r>
              <a:rPr lang="en-US" sz="1600" dirty="0">
                <a:latin typeface="Times New Roman" pitchFamily="18" charset="0"/>
                <a:cs typeface="Times New Roman" pitchFamily="18" charset="0"/>
              </a:rPr>
              <a:t>Concepts from this study can be used in the future to construct instruments to evaluate the effectiveness of small groups from the perspective of families and family health. The findings add to our professional understanding of resource‐oriented family work from the perspective of families.</a:t>
            </a:r>
          </a:p>
        </p:txBody>
      </p:sp>
      <p:sp>
        <p:nvSpPr>
          <p:cNvPr id="5" name="مستطيل 4"/>
          <p:cNvSpPr/>
          <p:nvPr/>
        </p:nvSpPr>
        <p:spPr>
          <a:xfrm>
            <a:off x="533400" y="5925572"/>
            <a:ext cx="7620000" cy="769441"/>
          </a:xfrm>
          <a:prstGeom prst="rect">
            <a:avLst/>
          </a:prstGeom>
        </p:spPr>
        <p:txBody>
          <a:bodyPr wrap="square">
            <a:spAutoFit/>
          </a:bodyPr>
          <a:lstStyle/>
          <a:p>
            <a:r>
              <a:rPr lang="en-US" sz="1100" b="1" dirty="0"/>
              <a:t>Perceived Benefits on Family Health of Small Groups for Families With Children by </a:t>
            </a:r>
            <a:r>
              <a:rPr lang="en-US" sz="1100" dirty="0" err="1">
                <a:hlinkClick r:id="rId3"/>
              </a:rPr>
              <a:t>Arja</a:t>
            </a:r>
            <a:r>
              <a:rPr lang="en-US" sz="1100" dirty="0">
                <a:hlinkClick r:id="rId3"/>
              </a:rPr>
              <a:t> </a:t>
            </a:r>
            <a:r>
              <a:rPr lang="en-US" sz="1100" dirty="0" err="1">
                <a:hlinkClick r:id="rId3"/>
              </a:rPr>
              <a:t>Häggman‐Laitila</a:t>
            </a:r>
            <a:r>
              <a:rPr lang="en-US" sz="1100" dirty="0"/>
              <a:t>  and  </a:t>
            </a:r>
            <a:r>
              <a:rPr lang="en-US" sz="1100" dirty="0">
                <a:hlinkClick r:id="rId4"/>
              </a:rPr>
              <a:t>Anna‐</a:t>
            </a:r>
            <a:r>
              <a:rPr lang="en-US" sz="1100" dirty="0" err="1">
                <a:hlinkClick r:id="rId4"/>
              </a:rPr>
              <a:t>Maija</a:t>
            </a:r>
            <a:r>
              <a:rPr lang="en-US" sz="1100" dirty="0">
                <a:hlinkClick r:id="rId4"/>
              </a:rPr>
              <a:t> </a:t>
            </a:r>
            <a:r>
              <a:rPr lang="en-US" sz="1100" dirty="0" err="1">
                <a:hlinkClick r:id="rId4"/>
              </a:rPr>
              <a:t>Pietilä</a:t>
            </a:r>
            <a:r>
              <a:rPr lang="en-US" sz="1100" dirty="0"/>
              <a:t>. First published: 19 April 2007  </a:t>
            </a:r>
          </a:p>
          <a:p>
            <a:r>
              <a:rPr lang="en-US" sz="1100" dirty="0">
                <a:hlinkClick r:id="rId5"/>
              </a:rPr>
              <a:t>https://onlinelibrary.wiley.com/doi/abs/10.1111/j.1525-1446.2007.00627.x</a:t>
            </a:r>
            <a:r>
              <a:rPr lang="en-US" sz="1100" dirty="0"/>
              <a:t> </a:t>
            </a:r>
          </a:p>
          <a:p>
            <a:r>
              <a:rPr lang="en-US" sz="1100" dirty="0"/>
              <a:t> </a:t>
            </a:r>
          </a:p>
        </p:txBody>
      </p:sp>
      <p:sp>
        <p:nvSpPr>
          <p:cNvPr id="2" name="مستطيل 1"/>
          <p:cNvSpPr/>
          <p:nvPr/>
        </p:nvSpPr>
        <p:spPr>
          <a:xfrm>
            <a:off x="2351500" y="280362"/>
            <a:ext cx="4506499"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Research the Evidence Based </a:t>
            </a:r>
            <a:endParaRPr lang="ar-SA" dirty="0"/>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168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855" y="45720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757855" y="2258576"/>
            <a:ext cx="520296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dirty="0"/>
              <a:t>Family Planning Programs</a:t>
            </a:r>
          </a:p>
          <a:p>
            <a:pPr algn="ctr"/>
            <a:r>
              <a:rPr lang="en-US" sz="2800" b="1" i="1" dirty="0"/>
              <a:t>Plan _  Evaluate and Develop </a:t>
            </a:r>
            <a:endParaRPr lang="ar-SA" sz="2800" b="1" i="1" dirty="0"/>
          </a:p>
        </p:txBody>
      </p:sp>
      <p:sp>
        <p:nvSpPr>
          <p:cNvPr id="2" name="AutoShape 2" descr="HealthyPeople.gov Logo"/>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مستطيل 2"/>
          <p:cNvSpPr/>
          <p:nvPr/>
        </p:nvSpPr>
        <p:spPr>
          <a:xfrm>
            <a:off x="963565" y="3962400"/>
            <a:ext cx="695274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a:hlinkClick r:id="rId4"/>
              </a:rPr>
              <a:t>https://www.healthypeople.gov</a:t>
            </a:r>
            <a:r>
              <a:rPr lang="en-US" sz="3600" dirty="0"/>
              <a:t>   </a:t>
            </a:r>
            <a:endParaRPr lang="ar-SA" sz="3600" dirty="0"/>
          </a:p>
        </p:txBody>
      </p:sp>
      <p:sp>
        <p:nvSpPr>
          <p:cNvPr id="5" name="مستطيل 4"/>
          <p:cNvSpPr/>
          <p:nvPr/>
        </p:nvSpPr>
        <p:spPr>
          <a:xfrm>
            <a:off x="2760662" y="5486400"/>
            <a:ext cx="3197350"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Self Learning Activities </a:t>
            </a:r>
            <a:endParaRPr lang="ar-SA" dirty="0"/>
          </a:p>
        </p:txBody>
      </p:sp>
    </p:spTree>
    <p:extLst>
      <p:ext uri="{BB962C8B-B14F-4D97-AF65-F5344CB8AC3E}">
        <p14:creationId xmlns:p14="http://schemas.microsoft.com/office/powerpoint/2010/main" val="1401369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855"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وان 2"/>
          <p:cNvSpPr>
            <a:spLocks noGrp="1"/>
          </p:cNvSpPr>
          <p:nvPr>
            <p:ph type="title"/>
          </p:nvPr>
        </p:nvSpPr>
        <p:spPr>
          <a:xfrm>
            <a:off x="2115836" y="381000"/>
            <a:ext cx="4648200" cy="504497"/>
          </a:xfrm>
        </p:spPr>
        <p:txBody>
          <a:bodyPr/>
          <a:lstStyle/>
          <a:p>
            <a:r>
              <a:rPr lang="en-US" sz="2400" dirty="0"/>
              <a:t>FP Developmental Programs </a:t>
            </a:r>
            <a:endParaRPr lang="ar-SA" sz="2400" dirty="0"/>
          </a:p>
        </p:txBody>
      </p:sp>
      <p:pic>
        <p:nvPicPr>
          <p:cNvPr id="200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7391400" cy="421721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style>
          <a:lnRef idx="2">
            <a:schemeClr val="dk1">
              <a:shade val="50000"/>
            </a:schemeClr>
          </a:lnRef>
          <a:fillRef idx="1">
            <a:schemeClr val="dk1"/>
          </a:fillRef>
          <a:effectRef idx="0">
            <a:schemeClr val="dk1"/>
          </a:effectRef>
          <a:fontRef idx="minor">
            <a:schemeClr val="lt1"/>
          </a:fontRef>
        </p:style>
      </p:pic>
      <p:sp>
        <p:nvSpPr>
          <p:cNvPr id="2" name="مستطيل 1"/>
          <p:cNvSpPr/>
          <p:nvPr/>
        </p:nvSpPr>
        <p:spPr>
          <a:xfrm>
            <a:off x="152400" y="6248400"/>
            <a:ext cx="86868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600" dirty="0"/>
              <a:t>The Pathway to Improved Outcomes for Children an Families the Logic Model  </a:t>
            </a:r>
            <a:r>
              <a:rPr lang="ar-SA" sz="1600" dirty="0"/>
              <a:t>بجث اوضح او </a:t>
            </a:r>
            <a:r>
              <a:rPr lang="en-US" sz="1600" dirty="0"/>
              <a:t> Student Work </a:t>
            </a:r>
            <a:r>
              <a:rPr lang="ar-SA" sz="1600" dirty="0"/>
              <a:t>مجموعا اعادت تصميم  ...</a:t>
            </a:r>
          </a:p>
        </p:txBody>
      </p:sp>
    </p:spTree>
    <p:extLst>
      <p:ext uri="{BB962C8B-B14F-4D97-AF65-F5344CB8AC3E}">
        <p14:creationId xmlns:p14="http://schemas.microsoft.com/office/powerpoint/2010/main" val="1881486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58" name="Text Box 26"/>
          <p:cNvSpPr txBox="1">
            <a:spLocks noChangeArrowheads="1"/>
          </p:cNvSpPr>
          <p:nvPr/>
        </p:nvSpPr>
        <p:spPr bwMode="auto">
          <a:xfrm>
            <a:off x="1189037" y="381000"/>
            <a:ext cx="6888163" cy="338550"/>
          </a:xfrm>
          <a:prstGeom prst="rect">
            <a:avLst/>
          </a:prstGeom>
          <a:ln/>
        </p:spPr>
        <p:style>
          <a:lnRef idx="2">
            <a:schemeClr val="dk1"/>
          </a:lnRef>
          <a:fillRef idx="1">
            <a:schemeClr val="lt1"/>
          </a:fillRef>
          <a:effectRef idx="0">
            <a:schemeClr val="dk1"/>
          </a:effectRef>
          <a:fontRef idx="minor">
            <a:schemeClr val="dk1"/>
          </a:fontRef>
        </p:style>
        <p:txBody>
          <a:bodyPr wrap="square" lIns="91436" tIns="45718" rIns="91436" bIns="45718">
            <a:spAutoFit/>
          </a:bodyPr>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spcBef>
                <a:spcPct val="50000"/>
              </a:spcBef>
            </a:pPr>
            <a:r>
              <a:rPr lang="en-US" sz="1600" dirty="0">
                <a:solidFill>
                  <a:schemeClr val="tx2"/>
                </a:solidFill>
                <a:effectLst>
                  <a:outerShdw blurRad="38100" dist="38100" dir="2700000" algn="tl">
                    <a:srgbClr val="C0C0C0"/>
                  </a:outerShdw>
                </a:effectLst>
                <a:latin typeface="Times New Roman" pitchFamily="18" charset="0"/>
              </a:rPr>
              <a:t>Framework for links between quality of family planning services and fertility</a:t>
            </a:r>
          </a:p>
        </p:txBody>
      </p:sp>
      <p:pic>
        <p:nvPicPr>
          <p:cNvPr id="30005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152" y="5944269"/>
            <a:ext cx="991053" cy="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60"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96" y="5975827"/>
            <a:ext cx="838033" cy="8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81000" y="838200"/>
            <a:ext cx="8458200" cy="51398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800" dirty="0"/>
              <a:t>This is a conceptual framework that specifies the links between the quality of family-planning services and outcomes and impacts at the population level developed by </a:t>
            </a:r>
            <a:r>
              <a:rPr lang="en-US" sz="1800" dirty="0" err="1"/>
              <a:t>Anrudh</a:t>
            </a:r>
            <a:r>
              <a:rPr lang="en-US" sz="1800" dirty="0"/>
              <a:t> Jain in 1989. </a:t>
            </a:r>
          </a:p>
          <a:p>
            <a:pPr algn="just"/>
            <a:endParaRPr lang="en-US" sz="1200" dirty="0"/>
          </a:p>
          <a:p>
            <a:pPr algn="just"/>
            <a:r>
              <a:rPr lang="en-US" sz="1800" dirty="0"/>
              <a:t>On the left of the framework are the six dimensions of quality as defined in the </a:t>
            </a:r>
            <a:r>
              <a:rPr lang="en-US" sz="1800" b="1" dirty="0"/>
              <a:t>Bruce-Jain framework. </a:t>
            </a:r>
          </a:p>
          <a:p>
            <a:pPr algn="just"/>
            <a:endParaRPr lang="en-US" sz="1400" dirty="0"/>
          </a:p>
          <a:p>
            <a:pPr algn="just"/>
            <a:r>
              <a:rPr lang="en-US" sz="1800" dirty="0"/>
              <a:t>Quality of care is hypothesized to influence both contraceptive adoption and contraceptive continuation, which in turn influences contraceptive prevalence and fertility. </a:t>
            </a:r>
          </a:p>
          <a:p>
            <a:pPr algn="just"/>
            <a:r>
              <a:rPr lang="en-US" sz="1800" dirty="0"/>
              <a:t>There is also another “black box” for other factors that influence acceptance and continuation as well as other proximate determinants which in turn influence fertility. </a:t>
            </a:r>
          </a:p>
          <a:p>
            <a:pPr algn="just"/>
            <a:r>
              <a:rPr lang="en-US" sz="1800" dirty="0"/>
              <a:t>These boxes are </a:t>
            </a:r>
            <a:r>
              <a:rPr lang="en-US" sz="1800" b="1" dirty="0"/>
              <a:t>not expanded further </a:t>
            </a:r>
            <a:r>
              <a:rPr lang="en-US" sz="1800" dirty="0"/>
              <a:t>because they are not central to the conceptualization of the impact of quality on population outcomes. </a:t>
            </a:r>
          </a:p>
          <a:p>
            <a:pPr algn="just"/>
            <a:endParaRPr lang="en-US" sz="1400" dirty="0"/>
          </a:p>
          <a:p>
            <a:pPr algn="just"/>
            <a:r>
              <a:rPr lang="en-US" sz="1800" dirty="0"/>
              <a:t>The impact evaluation question is, therefore, to demonstrate the link between quality of family planning services and population outcomes such as contraceptive adoption and continuation and current contraceptive use.</a:t>
            </a:r>
          </a:p>
        </p:txBody>
      </p:sp>
    </p:spTree>
    <p:extLst>
      <p:ext uri="{BB962C8B-B14F-4D97-AF65-F5344CB8AC3E}">
        <p14:creationId xmlns:p14="http://schemas.microsoft.com/office/powerpoint/2010/main" val="4077193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0034" name="Group 2"/>
          <p:cNvGrpSpPr>
            <a:grpSpLocks/>
          </p:cNvGrpSpPr>
          <p:nvPr/>
        </p:nvGrpSpPr>
        <p:grpSpPr bwMode="auto">
          <a:xfrm>
            <a:off x="380418" y="1503272"/>
            <a:ext cx="8534982" cy="4135528"/>
            <a:chOff x="629" y="1321"/>
            <a:chExt cx="4488" cy="2469"/>
          </a:xfrm>
        </p:grpSpPr>
        <p:sp>
          <p:nvSpPr>
            <p:cNvPr id="300035" name="Text Box 3"/>
            <p:cNvSpPr txBox="1">
              <a:spLocks noChangeArrowheads="1"/>
            </p:cNvSpPr>
            <p:nvPr/>
          </p:nvSpPr>
          <p:spPr bwMode="auto">
            <a:xfrm>
              <a:off x="629" y="1321"/>
              <a:ext cx="1000" cy="1790"/>
            </a:xfrm>
            <a:prstGeom prst="rect">
              <a:avLst/>
            </a:prstGeom>
            <a:solidFill>
              <a:srgbClr val="FFFFFF"/>
            </a:solidFill>
            <a:ln w="9525">
              <a:solidFill>
                <a:srgbClr val="000000"/>
              </a:solidFill>
              <a:miter lim="800000"/>
              <a:headEnd/>
              <a:tailEnd/>
            </a:ln>
          </p:spPr>
          <p:txBody>
            <a:bodyPr lIns="101370" tIns="50685" rIns="101370" bIns="50685"/>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r>
                <a:rPr lang="en-US" sz="1400" b="1" dirty="0">
                  <a:latin typeface="Times New Roman" pitchFamily="18" charset="0"/>
                </a:rPr>
                <a:t>Quality of services</a:t>
              </a:r>
              <a:r>
                <a:rPr lang="en-US" sz="1400" dirty="0">
                  <a:latin typeface="Times New Roman" pitchFamily="18" charset="0"/>
                </a:rPr>
                <a:t>                   </a:t>
              </a:r>
            </a:p>
            <a:p>
              <a:r>
                <a:rPr lang="en-US" sz="1400" dirty="0">
                  <a:latin typeface="Times New Roman" pitchFamily="18" charset="0"/>
                </a:rPr>
                <a:t>1) Choice</a:t>
              </a:r>
            </a:p>
            <a:p>
              <a:r>
                <a:rPr lang="en-US" sz="1400" dirty="0">
                  <a:latin typeface="Times New Roman" pitchFamily="18" charset="0"/>
                </a:rPr>
                <a:t>2) Information to users</a:t>
              </a:r>
            </a:p>
            <a:p>
              <a:r>
                <a:rPr lang="en-US" sz="1400" dirty="0">
                  <a:latin typeface="Times New Roman" pitchFamily="18" charset="0"/>
                </a:rPr>
                <a:t>3) Provider competence</a:t>
              </a:r>
            </a:p>
            <a:p>
              <a:r>
                <a:rPr lang="en-US" sz="1400" dirty="0">
                  <a:latin typeface="Times New Roman" pitchFamily="18" charset="0"/>
                </a:rPr>
                <a:t>4) Client-provider relations</a:t>
              </a:r>
            </a:p>
            <a:p>
              <a:r>
                <a:rPr lang="en-US" sz="1400" dirty="0">
                  <a:latin typeface="Times New Roman" pitchFamily="18" charset="0"/>
                </a:rPr>
                <a:t>5) Follow-up</a:t>
              </a:r>
            </a:p>
            <a:p>
              <a:r>
                <a:rPr lang="en-US" sz="1400" dirty="0">
                  <a:latin typeface="Times New Roman" pitchFamily="18" charset="0"/>
                </a:rPr>
                <a:t>6) Appropriate constellation of services</a:t>
              </a:r>
              <a:endParaRPr lang="en-US" sz="1000" dirty="0">
                <a:latin typeface="Times New Roman" pitchFamily="18" charset="0"/>
              </a:endParaRPr>
            </a:p>
          </p:txBody>
        </p:sp>
        <p:sp>
          <p:nvSpPr>
            <p:cNvPr id="300036" name="Text Box 4"/>
            <p:cNvSpPr txBox="1">
              <a:spLocks noChangeArrowheads="1"/>
            </p:cNvSpPr>
            <p:nvPr/>
          </p:nvSpPr>
          <p:spPr bwMode="auto">
            <a:xfrm>
              <a:off x="904" y="3156"/>
              <a:ext cx="748" cy="230"/>
            </a:xfrm>
            <a:prstGeom prst="rect">
              <a:avLst/>
            </a:prstGeom>
            <a:solidFill>
              <a:srgbClr val="FFFFFF"/>
            </a:solidFill>
            <a:ln w="9525">
              <a:solidFill>
                <a:srgbClr val="000000"/>
              </a:solidFill>
              <a:miter lim="800000"/>
              <a:headEnd/>
              <a:tailEnd/>
            </a:ln>
          </p:spPr>
          <p:txBody>
            <a:bodyPr lIns="101370" tIns="50685" rIns="101370" bIns="50685"/>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lgn="ctr"/>
              <a:r>
                <a:rPr lang="en-US" sz="1400">
                  <a:latin typeface="Times New Roman" pitchFamily="18" charset="0"/>
                </a:rPr>
                <a:t>Other factors</a:t>
              </a:r>
              <a:endParaRPr lang="en-US" sz="900">
                <a:latin typeface="Times New Roman" pitchFamily="18" charset="0"/>
              </a:endParaRPr>
            </a:p>
          </p:txBody>
        </p:sp>
        <p:sp>
          <p:nvSpPr>
            <p:cNvPr id="300037" name="Line 5"/>
            <p:cNvSpPr>
              <a:spLocks noChangeShapeType="1"/>
            </p:cNvSpPr>
            <p:nvPr/>
          </p:nvSpPr>
          <p:spPr bwMode="auto">
            <a:xfrm>
              <a:off x="1632" y="1440"/>
              <a:ext cx="288" cy="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38" name="Line 6"/>
            <p:cNvSpPr>
              <a:spLocks noChangeShapeType="1"/>
            </p:cNvSpPr>
            <p:nvPr/>
          </p:nvSpPr>
          <p:spPr bwMode="auto">
            <a:xfrm flipV="1">
              <a:off x="1632" y="1584"/>
              <a:ext cx="336" cy="15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39" name="Text Box 7"/>
            <p:cNvSpPr txBox="1">
              <a:spLocks noChangeArrowheads="1"/>
            </p:cNvSpPr>
            <p:nvPr/>
          </p:nvSpPr>
          <p:spPr bwMode="auto">
            <a:xfrm>
              <a:off x="1920" y="1344"/>
              <a:ext cx="749" cy="230"/>
            </a:xfrm>
            <a:prstGeom prst="rect">
              <a:avLst/>
            </a:prstGeom>
            <a:solidFill>
              <a:srgbClr val="FFFFFF"/>
            </a:solidFill>
            <a:ln w="9525">
              <a:solidFill>
                <a:srgbClr val="000000"/>
              </a:solidFill>
              <a:miter lim="800000"/>
              <a:headEnd/>
              <a:tailEnd/>
            </a:ln>
          </p:spPr>
          <p:txBody>
            <a:bodyPr lIns="101370" tIns="50685" rIns="101370" bIns="50685"/>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lgn="ctr"/>
              <a:r>
                <a:rPr lang="en-US" sz="1400">
                  <a:latin typeface="Times New Roman" pitchFamily="18" charset="0"/>
                </a:rPr>
                <a:t>Acceptance</a:t>
              </a:r>
            </a:p>
          </p:txBody>
        </p:sp>
        <p:sp>
          <p:nvSpPr>
            <p:cNvPr id="300040" name="Line 8"/>
            <p:cNvSpPr>
              <a:spLocks noChangeShapeType="1"/>
            </p:cNvSpPr>
            <p:nvPr/>
          </p:nvSpPr>
          <p:spPr bwMode="auto">
            <a:xfrm>
              <a:off x="1632" y="2256"/>
              <a:ext cx="288" cy="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41" name="Line 9"/>
            <p:cNvSpPr>
              <a:spLocks noChangeShapeType="1"/>
            </p:cNvSpPr>
            <p:nvPr/>
          </p:nvSpPr>
          <p:spPr bwMode="auto">
            <a:xfrm flipV="1">
              <a:off x="1632" y="2400"/>
              <a:ext cx="576" cy="7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42" name="Line 10"/>
            <p:cNvSpPr>
              <a:spLocks noChangeShapeType="1"/>
            </p:cNvSpPr>
            <p:nvPr/>
          </p:nvSpPr>
          <p:spPr bwMode="auto">
            <a:xfrm>
              <a:off x="1632" y="2496"/>
              <a:ext cx="1440" cy="192"/>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43" name="Text Box 11"/>
            <p:cNvSpPr txBox="1">
              <a:spLocks noChangeArrowheads="1"/>
            </p:cNvSpPr>
            <p:nvPr/>
          </p:nvSpPr>
          <p:spPr bwMode="auto">
            <a:xfrm>
              <a:off x="1920" y="2160"/>
              <a:ext cx="749" cy="230"/>
            </a:xfrm>
            <a:prstGeom prst="rect">
              <a:avLst/>
            </a:prstGeom>
            <a:solidFill>
              <a:srgbClr val="FFFFFF"/>
            </a:solidFill>
            <a:ln w="9525">
              <a:solidFill>
                <a:srgbClr val="000000"/>
              </a:solidFill>
              <a:miter lim="800000"/>
              <a:headEnd/>
              <a:tailEnd/>
            </a:ln>
          </p:spPr>
          <p:txBody>
            <a:bodyPr lIns="101370" tIns="50685" rIns="101370" bIns="50685"/>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lgn="ctr"/>
              <a:r>
                <a:rPr lang="en-US" sz="1400">
                  <a:latin typeface="Times New Roman" pitchFamily="18" charset="0"/>
                </a:rPr>
                <a:t>Continuation</a:t>
              </a:r>
            </a:p>
          </p:txBody>
        </p:sp>
        <p:sp>
          <p:nvSpPr>
            <p:cNvPr id="300044" name="Line 12"/>
            <p:cNvSpPr>
              <a:spLocks noChangeShapeType="1"/>
            </p:cNvSpPr>
            <p:nvPr/>
          </p:nvSpPr>
          <p:spPr bwMode="auto">
            <a:xfrm>
              <a:off x="2688" y="1440"/>
              <a:ext cx="384" cy="3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45" name="Line 13"/>
            <p:cNvSpPr>
              <a:spLocks noChangeShapeType="1"/>
            </p:cNvSpPr>
            <p:nvPr/>
          </p:nvSpPr>
          <p:spPr bwMode="auto">
            <a:xfrm flipV="1">
              <a:off x="2688" y="1872"/>
              <a:ext cx="384" cy="3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46" name="Text Box 14"/>
            <p:cNvSpPr txBox="1">
              <a:spLocks noChangeArrowheads="1"/>
            </p:cNvSpPr>
            <p:nvPr/>
          </p:nvSpPr>
          <p:spPr bwMode="auto">
            <a:xfrm>
              <a:off x="3072" y="1632"/>
              <a:ext cx="816" cy="336"/>
            </a:xfrm>
            <a:prstGeom prst="rect">
              <a:avLst/>
            </a:prstGeom>
            <a:solidFill>
              <a:srgbClr val="FFFFFF"/>
            </a:solidFill>
            <a:ln w="9525">
              <a:solidFill>
                <a:srgbClr val="000000"/>
              </a:solidFill>
              <a:miter lim="800000"/>
              <a:headEnd/>
              <a:tailEnd/>
            </a:ln>
          </p:spPr>
          <p:txBody>
            <a:bodyPr lIns="101370" tIns="50685" rIns="101370" bIns="50685"/>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lgn="ctr"/>
              <a:r>
                <a:rPr lang="en-US" sz="1400">
                  <a:latin typeface="Times New Roman" pitchFamily="18" charset="0"/>
                </a:rPr>
                <a:t>Contraceptive prevalence</a:t>
              </a:r>
            </a:p>
          </p:txBody>
        </p:sp>
        <p:sp>
          <p:nvSpPr>
            <p:cNvPr id="300047" name="Text Box 15"/>
            <p:cNvSpPr txBox="1">
              <a:spLocks noChangeArrowheads="1"/>
            </p:cNvSpPr>
            <p:nvPr/>
          </p:nvSpPr>
          <p:spPr bwMode="auto">
            <a:xfrm>
              <a:off x="3072" y="2448"/>
              <a:ext cx="749" cy="480"/>
            </a:xfrm>
            <a:prstGeom prst="rect">
              <a:avLst/>
            </a:prstGeom>
            <a:solidFill>
              <a:srgbClr val="FFFFFF"/>
            </a:solidFill>
            <a:ln w="9525">
              <a:solidFill>
                <a:srgbClr val="000000"/>
              </a:solidFill>
              <a:miter lim="800000"/>
              <a:headEnd/>
              <a:tailEnd/>
            </a:ln>
          </p:spPr>
          <p:txBody>
            <a:bodyPr lIns="101370" tIns="50685" rIns="101370" bIns="50685"/>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lgn="ctr"/>
              <a:r>
                <a:rPr lang="en-US" sz="1400">
                  <a:latin typeface="Times New Roman" pitchFamily="18" charset="0"/>
                </a:rPr>
                <a:t>Other proximate determinants</a:t>
              </a:r>
              <a:endParaRPr lang="en-US" sz="900">
                <a:latin typeface="Times New Roman" pitchFamily="18" charset="0"/>
              </a:endParaRPr>
            </a:p>
          </p:txBody>
        </p:sp>
        <p:sp>
          <p:nvSpPr>
            <p:cNvPr id="300048" name="Line 16"/>
            <p:cNvSpPr>
              <a:spLocks noChangeShapeType="1"/>
            </p:cNvSpPr>
            <p:nvPr/>
          </p:nvSpPr>
          <p:spPr bwMode="auto">
            <a:xfrm>
              <a:off x="3888" y="1824"/>
              <a:ext cx="48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49" name="Line 17"/>
            <p:cNvSpPr>
              <a:spLocks noChangeShapeType="1"/>
            </p:cNvSpPr>
            <p:nvPr/>
          </p:nvSpPr>
          <p:spPr bwMode="auto">
            <a:xfrm flipV="1">
              <a:off x="3840" y="2304"/>
              <a:ext cx="528" cy="2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50" name="Text Box 18"/>
            <p:cNvSpPr txBox="1">
              <a:spLocks noChangeArrowheads="1"/>
            </p:cNvSpPr>
            <p:nvPr/>
          </p:nvSpPr>
          <p:spPr bwMode="auto">
            <a:xfrm>
              <a:off x="4368" y="2160"/>
              <a:ext cx="749" cy="230"/>
            </a:xfrm>
            <a:prstGeom prst="rect">
              <a:avLst/>
            </a:prstGeom>
            <a:solidFill>
              <a:srgbClr val="FFFFFF"/>
            </a:solidFill>
            <a:ln w="9525">
              <a:solidFill>
                <a:srgbClr val="000000"/>
              </a:solidFill>
              <a:miter lim="800000"/>
              <a:headEnd/>
              <a:tailEnd/>
            </a:ln>
          </p:spPr>
          <p:txBody>
            <a:bodyPr lIns="101370" tIns="50685" rIns="101370" bIns="50685"/>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lgn="ctr"/>
              <a:r>
                <a:rPr lang="en-US" sz="1400">
                  <a:latin typeface="Times New Roman" pitchFamily="18" charset="0"/>
                </a:rPr>
                <a:t>Fertility</a:t>
              </a:r>
            </a:p>
          </p:txBody>
        </p:sp>
        <p:sp>
          <p:nvSpPr>
            <p:cNvPr id="300051" name="Line 19"/>
            <p:cNvSpPr>
              <a:spLocks noChangeShapeType="1"/>
            </p:cNvSpPr>
            <p:nvPr/>
          </p:nvSpPr>
          <p:spPr bwMode="auto">
            <a:xfrm>
              <a:off x="3744" y="3216"/>
              <a:ext cx="1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SA" sz="4400"/>
            </a:p>
          </p:txBody>
        </p:sp>
        <p:sp>
          <p:nvSpPr>
            <p:cNvPr id="300052" name="Line 20"/>
            <p:cNvSpPr>
              <a:spLocks noChangeShapeType="1"/>
            </p:cNvSpPr>
            <p:nvPr/>
          </p:nvSpPr>
          <p:spPr bwMode="auto">
            <a:xfrm>
              <a:off x="3744" y="3456"/>
              <a:ext cx="172" cy="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53" name="Text Box 21"/>
            <p:cNvSpPr txBox="1">
              <a:spLocks noChangeArrowheads="1"/>
            </p:cNvSpPr>
            <p:nvPr/>
          </p:nvSpPr>
          <p:spPr bwMode="auto">
            <a:xfrm>
              <a:off x="3936" y="3120"/>
              <a:ext cx="81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70" tIns="50685" rIns="101370" bIns="50685">
              <a:spAutoFit/>
            </a:bodyPr>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spcBef>
                  <a:spcPct val="50000"/>
                </a:spcBef>
              </a:pPr>
              <a:r>
                <a:rPr lang="en-US" sz="1400" dirty="0">
                  <a:latin typeface="Times New Roman" pitchFamily="18" charset="0"/>
                </a:rPr>
                <a:t>Known effects</a:t>
              </a:r>
            </a:p>
          </p:txBody>
        </p:sp>
        <p:sp>
          <p:nvSpPr>
            <p:cNvPr id="300054" name="Line 22"/>
            <p:cNvSpPr>
              <a:spLocks noChangeShapeType="1"/>
            </p:cNvSpPr>
            <p:nvPr/>
          </p:nvSpPr>
          <p:spPr bwMode="auto">
            <a:xfrm flipV="1">
              <a:off x="1632" y="2784"/>
              <a:ext cx="1440" cy="4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55" name="Line 23"/>
            <p:cNvSpPr>
              <a:spLocks noChangeShapeType="1"/>
            </p:cNvSpPr>
            <p:nvPr/>
          </p:nvSpPr>
          <p:spPr bwMode="auto">
            <a:xfrm>
              <a:off x="2256" y="1584"/>
              <a:ext cx="0" cy="576"/>
            </a:xfrm>
            <a:prstGeom prst="line">
              <a:avLst/>
            </a:prstGeom>
            <a:noFill/>
            <a:ln w="9525">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0056" name="Text Box 24"/>
            <p:cNvSpPr txBox="1">
              <a:spLocks noChangeArrowheads="1"/>
            </p:cNvSpPr>
            <p:nvPr/>
          </p:nvSpPr>
          <p:spPr bwMode="auto">
            <a:xfrm>
              <a:off x="3936" y="3360"/>
              <a:ext cx="115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70" tIns="50685" rIns="101370" bIns="50685">
              <a:spAutoFit/>
            </a:bodyPr>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spcBef>
                  <a:spcPct val="50000"/>
                </a:spcBef>
              </a:pPr>
              <a:r>
                <a:rPr lang="en-US" sz="1400">
                  <a:latin typeface="Times New Roman" pitchFamily="18" charset="0"/>
                </a:rPr>
                <a:t>Hypothesized effects</a:t>
              </a:r>
              <a:endParaRPr lang="en-US">
                <a:latin typeface="Times New Roman" pitchFamily="18" charset="0"/>
              </a:endParaRPr>
            </a:p>
          </p:txBody>
        </p:sp>
        <p:sp>
          <p:nvSpPr>
            <p:cNvPr id="300057" name="Text Box 25"/>
            <p:cNvSpPr txBox="1">
              <a:spLocks noChangeArrowheads="1"/>
            </p:cNvSpPr>
            <p:nvPr/>
          </p:nvSpPr>
          <p:spPr bwMode="auto">
            <a:xfrm>
              <a:off x="816" y="3600"/>
              <a:ext cx="1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70" tIns="50685" rIns="101370" bIns="50685">
              <a:spAutoFit/>
            </a:bodyPr>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spcBef>
                  <a:spcPct val="50000"/>
                </a:spcBef>
              </a:pPr>
              <a:r>
                <a:rPr lang="en-US" sz="1400" dirty="0">
                  <a:latin typeface="Times New Roman" pitchFamily="18" charset="0"/>
                </a:rPr>
                <a:t>Source: Jain, 1989</a:t>
              </a:r>
              <a:endParaRPr lang="en-US" dirty="0">
                <a:latin typeface="Times New Roman" pitchFamily="18" charset="0"/>
              </a:endParaRPr>
            </a:p>
          </p:txBody>
        </p:sp>
      </p:grpSp>
      <p:sp>
        <p:nvSpPr>
          <p:cNvPr id="300058" name="Text Box 26"/>
          <p:cNvSpPr txBox="1">
            <a:spLocks noChangeArrowheads="1"/>
          </p:cNvSpPr>
          <p:nvPr/>
        </p:nvSpPr>
        <p:spPr bwMode="auto">
          <a:xfrm>
            <a:off x="457200" y="457200"/>
            <a:ext cx="8405350" cy="400105"/>
          </a:xfrm>
          <a:prstGeom prst="rect">
            <a:avLst/>
          </a:prstGeom>
          <a:ln/>
        </p:spPr>
        <p:style>
          <a:lnRef idx="2">
            <a:schemeClr val="dk1"/>
          </a:lnRef>
          <a:fillRef idx="1">
            <a:schemeClr val="lt1"/>
          </a:fillRef>
          <a:effectRef idx="0">
            <a:schemeClr val="dk1"/>
          </a:effectRef>
          <a:fontRef idx="minor">
            <a:schemeClr val="dk1"/>
          </a:fontRef>
        </p:style>
        <p:txBody>
          <a:bodyPr wrap="square" lIns="91436" tIns="45718" rIns="91436" bIns="45718">
            <a:spAutoFit/>
          </a:bodyPr>
          <a:lstStyle>
            <a:lvl1pPr defTabSz="1014413">
              <a:defRPr sz="2400">
                <a:solidFill>
                  <a:schemeClr val="tx1"/>
                </a:solidFill>
                <a:latin typeface="Arial" charset="0"/>
              </a:defRPr>
            </a:lvl1pPr>
            <a:lvl2pPr marL="506413" defTabSz="1014413">
              <a:defRPr sz="2400">
                <a:solidFill>
                  <a:schemeClr val="tx1"/>
                </a:solidFill>
                <a:latin typeface="Arial" charset="0"/>
              </a:defRPr>
            </a:lvl2pPr>
            <a:lvl3pPr marL="1014413" defTabSz="1014413">
              <a:defRPr sz="2400">
                <a:solidFill>
                  <a:schemeClr val="tx1"/>
                </a:solidFill>
                <a:latin typeface="Arial" charset="0"/>
              </a:defRPr>
            </a:lvl3pPr>
            <a:lvl4pPr marL="1520825" defTabSz="1014413">
              <a:defRPr sz="2400">
                <a:solidFill>
                  <a:schemeClr val="tx1"/>
                </a:solidFill>
                <a:latin typeface="Arial" charset="0"/>
              </a:defRPr>
            </a:lvl4pPr>
            <a:lvl5pPr marL="2027238" defTabSz="1014413">
              <a:defRPr sz="2400">
                <a:solidFill>
                  <a:schemeClr val="tx1"/>
                </a:solidFill>
                <a:latin typeface="Arial" charset="0"/>
              </a:defRPr>
            </a:lvl5pPr>
            <a:lvl6pPr marL="2484438" algn="l" defTabSz="1014413" rtl="0" eaLnBrk="0" fontAlgn="base" hangingPunct="0">
              <a:spcBef>
                <a:spcPct val="0"/>
              </a:spcBef>
              <a:spcAft>
                <a:spcPct val="0"/>
              </a:spcAft>
              <a:defRPr sz="2400">
                <a:solidFill>
                  <a:schemeClr val="tx1"/>
                </a:solidFill>
                <a:latin typeface="Arial" charset="0"/>
              </a:defRPr>
            </a:lvl6pPr>
            <a:lvl7pPr marL="2941638" algn="l" defTabSz="1014413" rtl="0" eaLnBrk="0" fontAlgn="base" hangingPunct="0">
              <a:spcBef>
                <a:spcPct val="0"/>
              </a:spcBef>
              <a:spcAft>
                <a:spcPct val="0"/>
              </a:spcAft>
              <a:defRPr sz="2400">
                <a:solidFill>
                  <a:schemeClr val="tx1"/>
                </a:solidFill>
                <a:latin typeface="Arial" charset="0"/>
              </a:defRPr>
            </a:lvl7pPr>
            <a:lvl8pPr marL="3398838" algn="l" defTabSz="1014413" rtl="0" eaLnBrk="0" fontAlgn="base" hangingPunct="0">
              <a:spcBef>
                <a:spcPct val="0"/>
              </a:spcBef>
              <a:spcAft>
                <a:spcPct val="0"/>
              </a:spcAft>
              <a:defRPr sz="2400">
                <a:solidFill>
                  <a:schemeClr val="tx1"/>
                </a:solidFill>
                <a:latin typeface="Arial" charset="0"/>
              </a:defRPr>
            </a:lvl8pPr>
            <a:lvl9pPr marL="3856038" algn="l" defTabSz="1014413" rtl="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dirty="0">
                <a:solidFill>
                  <a:schemeClr val="tx2"/>
                </a:solidFill>
                <a:effectLst>
                  <a:outerShdw blurRad="38100" dist="38100" dir="2700000" algn="tl">
                    <a:srgbClr val="C0C0C0"/>
                  </a:outerShdw>
                </a:effectLst>
                <a:latin typeface="Times New Roman" pitchFamily="18" charset="0"/>
              </a:rPr>
              <a:t>Framework for links between quality of family planning services and fertility</a:t>
            </a:r>
          </a:p>
        </p:txBody>
      </p:sp>
      <p:pic>
        <p:nvPicPr>
          <p:cNvPr id="30005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152" y="5944269"/>
            <a:ext cx="991053" cy="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60"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96" y="5975827"/>
            <a:ext cx="838033" cy="8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370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39181" y="457200"/>
            <a:ext cx="4191000" cy="457200"/>
          </a:xfrm>
        </p:spPr>
        <p:txBody>
          <a:bodyPr/>
          <a:lstStyle/>
          <a:p>
            <a:r>
              <a:rPr lang="en-US" sz="2000" dirty="0"/>
              <a:t>WHO Questions and Answers </a:t>
            </a:r>
            <a:endParaRPr lang="ar-SA"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4" name="Picture 2" descr="http://www.who.int/reproductivehealth/topics/family_planning/contraception-card-6.png?ua=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58" t="6691" r="7496" b="6227"/>
          <a:stretch/>
        </p:blipFill>
        <p:spPr bwMode="auto">
          <a:xfrm>
            <a:off x="609600" y="914400"/>
            <a:ext cx="7537260" cy="5327085"/>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202311" y="6368964"/>
            <a:ext cx="84647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1400" dirty="0">
                <a:hlinkClick r:id="rId4"/>
              </a:rPr>
              <a:t>http://www.who.int/reproductivehealth/topics/family_planning/contraception-infographics/en</a:t>
            </a:r>
            <a:r>
              <a:rPr lang="en-US" sz="1400" dirty="0"/>
              <a:t> /</a:t>
            </a:r>
            <a:endParaRPr lang="ar-SA" sz="1400" dirty="0"/>
          </a:p>
        </p:txBody>
      </p:sp>
    </p:spTree>
    <p:extLst>
      <p:ext uri="{BB962C8B-B14F-4D97-AF65-F5344CB8AC3E}">
        <p14:creationId xmlns:p14="http://schemas.microsoft.com/office/powerpoint/2010/main" val="1766308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28600"/>
            <a:ext cx="7162800" cy="533400"/>
          </a:xfrm>
        </p:spPr>
        <p:txBody>
          <a:bodyPr/>
          <a:lstStyle/>
          <a:p>
            <a:r>
              <a:rPr lang="en-US" sz="2000" dirty="0"/>
              <a:t>Islam and Family Planning</a:t>
            </a:r>
            <a:br>
              <a:rPr lang="en-US" sz="2000" dirty="0"/>
            </a:br>
            <a:r>
              <a:rPr lang="en-US" sz="2000" dirty="0"/>
              <a:t> You have to discover more  !? (smart assignments)</a:t>
            </a:r>
            <a:endParaRPr lang="ar-SA" sz="2000" dirty="0"/>
          </a:p>
        </p:txBody>
      </p:sp>
      <p:sp>
        <p:nvSpPr>
          <p:cNvPr id="3" name="مستطيل 2"/>
          <p:cNvSpPr/>
          <p:nvPr/>
        </p:nvSpPr>
        <p:spPr>
          <a:xfrm>
            <a:off x="152400" y="914400"/>
            <a:ext cx="8839200" cy="56323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800" u="sng" dirty="0">
                <a:hlinkClick r:id="rId2" tooltip="The Medical journal of Malaysia."/>
              </a:rPr>
              <a:t>Med J Malaysia.</a:t>
            </a:r>
            <a:r>
              <a:rPr lang="en-US" sz="1800" dirty="0"/>
              <a:t> 2003 Mar;58 </a:t>
            </a:r>
            <a:r>
              <a:rPr lang="en-US" sz="1800" dirty="0" err="1"/>
              <a:t>Suppl</a:t>
            </a:r>
            <a:r>
              <a:rPr lang="en-US" sz="1800" dirty="0"/>
              <a:t> A:49-60.</a:t>
            </a:r>
          </a:p>
          <a:p>
            <a:pPr algn="just"/>
            <a:r>
              <a:rPr lang="en-US" sz="1800" b="1" dirty="0"/>
              <a:t>Social and religious dimensions of unwanted pregnancy: an Islamic perspective. </a:t>
            </a:r>
            <a:r>
              <a:rPr lang="en-US" sz="1800" u="sng" dirty="0" err="1">
                <a:hlinkClick r:id="rId3"/>
              </a:rPr>
              <a:t>Kasule</a:t>
            </a:r>
            <a:r>
              <a:rPr lang="en-US" sz="1800" u="sng" dirty="0">
                <a:hlinkClick r:id="rId3"/>
              </a:rPr>
              <a:t> OH</a:t>
            </a:r>
            <a:r>
              <a:rPr lang="en-US" sz="1800" dirty="0"/>
              <a:t>. </a:t>
            </a:r>
          </a:p>
          <a:p>
            <a:pPr algn="just"/>
            <a:r>
              <a:rPr lang="en-US" sz="1800" b="1" dirty="0"/>
              <a:t>Abstract</a:t>
            </a:r>
          </a:p>
          <a:p>
            <a:pPr algn="just"/>
            <a:r>
              <a:rPr lang="en-US" sz="1800" b="1" i="1" dirty="0"/>
              <a:t>The concept of 'unwanted pregnancy' is a recent in human history and is associated with social stresses of modern life</a:t>
            </a:r>
            <a:r>
              <a:rPr lang="en-US" sz="1800" dirty="0"/>
              <a:t>. </a:t>
            </a:r>
          </a:p>
          <a:p>
            <a:pPr algn="just"/>
            <a:endParaRPr lang="en-US" sz="1800" i="1" dirty="0"/>
          </a:p>
          <a:p>
            <a:pPr algn="just"/>
            <a:r>
              <a:rPr lang="en-US" sz="1800" i="1" dirty="0"/>
              <a:t>The purposes of the law, </a:t>
            </a:r>
            <a:r>
              <a:rPr lang="en-US" sz="1800" b="1" i="1" dirty="0" err="1"/>
              <a:t>maqasid</a:t>
            </a:r>
            <a:r>
              <a:rPr lang="en-US" sz="1800" b="1" i="1" dirty="0"/>
              <a:t> al </a:t>
            </a:r>
            <a:r>
              <a:rPr lang="en-US" sz="1800" b="1" i="1" dirty="0" err="1"/>
              <a:t>shari'at</a:t>
            </a:r>
            <a:r>
              <a:rPr lang="en-US" sz="1800" b="1" i="1" dirty="0"/>
              <a:t>, and its principles</a:t>
            </a:r>
            <a:r>
              <a:rPr lang="en-US" sz="1800" i="1" dirty="0"/>
              <a:t>, </a:t>
            </a:r>
            <a:r>
              <a:rPr lang="en-US" sz="1800" b="1" i="1" dirty="0" err="1"/>
              <a:t>qawa'id</a:t>
            </a:r>
            <a:r>
              <a:rPr lang="en-US" sz="1800" b="1" i="1" dirty="0"/>
              <a:t> a </a:t>
            </a:r>
            <a:r>
              <a:rPr lang="en-US" sz="1800" b="1" i="1" dirty="0" err="1"/>
              <a:t>shari'at</a:t>
            </a:r>
            <a:r>
              <a:rPr lang="en-US" sz="1800" i="1" dirty="0"/>
              <a:t>, focus on preventing </a:t>
            </a:r>
            <a:r>
              <a:rPr lang="en-US" sz="1800" b="1" i="1" dirty="0"/>
              <a:t>'unwanted pregnancy</a:t>
            </a:r>
            <a:r>
              <a:rPr lang="en-US" sz="1800" i="1" dirty="0"/>
              <a:t>', protecting the rights of the fetus and infant, and mitigating (justifying) </a:t>
            </a:r>
            <a:r>
              <a:rPr lang="en-US" sz="1800" b="1" i="1" dirty="0"/>
              <a:t>the adverse effects </a:t>
            </a:r>
            <a:r>
              <a:rPr lang="en-US" sz="1800" i="1" dirty="0"/>
              <a:t>of 'unwanted pregnancy' by </a:t>
            </a:r>
            <a:r>
              <a:rPr lang="en-US" sz="1800" b="1" i="1" dirty="0"/>
              <a:t>social measures</a:t>
            </a:r>
            <a:r>
              <a:rPr lang="en-US" sz="1800" i="1" dirty="0"/>
              <a:t>.</a:t>
            </a:r>
            <a:r>
              <a:rPr lang="en-US" sz="1800" dirty="0"/>
              <a:t> ‘</a:t>
            </a:r>
          </a:p>
          <a:p>
            <a:pPr algn="just"/>
            <a:endParaRPr lang="en-US" sz="1800" dirty="0"/>
          </a:p>
          <a:p>
            <a:pPr algn="just"/>
            <a:r>
              <a:rPr lang="en-US" sz="1800" dirty="0"/>
              <a:t>So; the Unwanted pregnancy' is </a:t>
            </a:r>
            <a:r>
              <a:rPr lang="en-US" sz="1800" i="1" dirty="0"/>
              <a:t>associated with: </a:t>
            </a:r>
          </a:p>
          <a:p>
            <a:pPr algn="just"/>
            <a:endParaRPr lang="en-US" sz="1800" i="1" dirty="0"/>
          </a:p>
          <a:p>
            <a:pPr marL="342900" indent="-342900" algn="just">
              <a:buAutoNum type="arabicParenR"/>
            </a:pPr>
            <a:r>
              <a:rPr lang="en-US" sz="1800" i="1" dirty="0"/>
              <a:t>General </a:t>
            </a:r>
            <a:r>
              <a:rPr lang="en-US" sz="1800" b="1" i="1" dirty="0"/>
              <a:t>social determinants </a:t>
            </a:r>
            <a:r>
              <a:rPr lang="en-US" sz="1800" dirty="0"/>
              <a:t>(</a:t>
            </a:r>
            <a:r>
              <a:rPr lang="en-US" sz="1600" b="1" i="1" dirty="0"/>
              <a:t>hedonistic life styles “ seeking pleasure  unethical to us” </a:t>
            </a:r>
            <a:r>
              <a:rPr lang="en-US" sz="1800" b="1" i="1" dirty="0"/>
              <a:t>_  sexual transgression “ </a:t>
            </a:r>
            <a:r>
              <a:rPr lang="ar-SA" sz="1800" b="1" i="1" dirty="0"/>
              <a:t>خطيئة»</a:t>
            </a:r>
            <a:r>
              <a:rPr lang="en-US" sz="1800" b="1" i="1" dirty="0"/>
              <a:t>, addiction to drugs, fear of poverty, and low female status</a:t>
            </a:r>
            <a:r>
              <a:rPr lang="en-US" sz="1800" dirty="0"/>
              <a:t>) and’ </a:t>
            </a:r>
          </a:p>
          <a:p>
            <a:pPr marL="342900" indent="-342900" algn="just">
              <a:buAutoNum type="arabicParenR"/>
            </a:pPr>
            <a:endParaRPr lang="en-US" sz="1800" dirty="0"/>
          </a:p>
          <a:p>
            <a:pPr marL="342900" indent="-342900" algn="just">
              <a:buAutoNum type="arabicParenR"/>
            </a:pPr>
            <a:r>
              <a:rPr lang="en-US" sz="1800" dirty="0"/>
              <a:t>Specific antecedent causes (</a:t>
            </a:r>
            <a:r>
              <a:rPr lang="en-US" sz="1800" b="1" i="1" dirty="0"/>
              <a:t>sexual crimes, egoistic greed, maternal/fetal disease, and gender discrimination</a:t>
            </a:r>
            <a:r>
              <a:rPr lang="en-US" sz="1800" dirty="0"/>
              <a:t>). </a:t>
            </a:r>
          </a:p>
        </p:txBody>
      </p:sp>
    </p:spTree>
    <p:extLst>
      <p:ext uri="{BB962C8B-B14F-4D97-AF65-F5344CB8AC3E}">
        <p14:creationId xmlns:p14="http://schemas.microsoft.com/office/powerpoint/2010/main" val="1464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381000"/>
            <a:ext cx="5638800" cy="406400"/>
          </a:xfrm>
        </p:spPr>
        <p:txBody>
          <a:bodyPr/>
          <a:lstStyle/>
          <a:p>
            <a:pPr marL="342900" lvl="0" indent="-342900">
              <a:spcBef>
                <a:spcPct val="20000"/>
              </a:spcBef>
              <a:spcAft>
                <a:spcPts val="0"/>
              </a:spcAft>
            </a:pPr>
            <a:r>
              <a:rPr lang="fr-FR" sz="1800" dirty="0" err="1">
                <a:solidFill>
                  <a:srgbClr val="000000"/>
                </a:solidFill>
                <a:latin typeface="Times New Roman" pitchFamily="18" charset="0"/>
                <a:ea typeface="Times New Roman"/>
                <a:cs typeface="Times New Roman" pitchFamily="18" charset="0"/>
              </a:rPr>
              <a:t>Teaching</a:t>
            </a:r>
            <a:r>
              <a:rPr lang="fr-FR" sz="1800" dirty="0">
                <a:solidFill>
                  <a:srgbClr val="000000"/>
                </a:solidFill>
                <a:latin typeface="Times New Roman" pitchFamily="18" charset="0"/>
                <a:ea typeface="Times New Roman"/>
                <a:cs typeface="Times New Roman" pitchFamily="18" charset="0"/>
              </a:rPr>
              <a:t>   _ Learning Plan </a:t>
            </a:r>
            <a:endParaRPr lang="ar-SA" dirty="0"/>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70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جدول 2"/>
          <p:cNvGraphicFramePr>
            <a:graphicFrameLocks noGrp="1"/>
          </p:cNvGraphicFramePr>
          <p:nvPr>
            <p:extLst>
              <p:ext uri="{D42A27DB-BD31-4B8C-83A1-F6EECF244321}">
                <p14:modId xmlns:p14="http://schemas.microsoft.com/office/powerpoint/2010/main" val="237541106"/>
              </p:ext>
            </p:extLst>
          </p:nvPr>
        </p:nvGraphicFramePr>
        <p:xfrm>
          <a:off x="341148" y="990600"/>
          <a:ext cx="8182303" cy="5186679"/>
        </p:xfrm>
        <a:graphic>
          <a:graphicData uri="http://schemas.openxmlformats.org/drawingml/2006/table">
            <a:tbl>
              <a:tblPr rtl="1" firstRow="1" bandRow="1">
                <a:tableStyleId>{5C22544A-7EE6-4342-B048-85BDC9FD1C3A}</a:tableStyleId>
              </a:tblPr>
              <a:tblGrid>
                <a:gridCol w="2237372">
                  <a:extLst>
                    <a:ext uri="{9D8B030D-6E8A-4147-A177-3AD203B41FA5}">
                      <a16:colId xmlns:a16="http://schemas.microsoft.com/office/drawing/2014/main" val="20000"/>
                    </a:ext>
                  </a:extLst>
                </a:gridCol>
                <a:gridCol w="2237372">
                  <a:extLst>
                    <a:ext uri="{9D8B030D-6E8A-4147-A177-3AD203B41FA5}">
                      <a16:colId xmlns:a16="http://schemas.microsoft.com/office/drawing/2014/main" val="20001"/>
                    </a:ext>
                  </a:extLst>
                </a:gridCol>
                <a:gridCol w="3707559">
                  <a:extLst>
                    <a:ext uri="{9D8B030D-6E8A-4147-A177-3AD203B41FA5}">
                      <a16:colId xmlns:a16="http://schemas.microsoft.com/office/drawing/2014/main" val="20002"/>
                    </a:ext>
                  </a:extLst>
                </a:gridCol>
              </a:tblGrid>
              <a:tr h="370840">
                <a:tc>
                  <a:txBody>
                    <a:bodyPr/>
                    <a:lstStyle/>
                    <a:p>
                      <a:pPr algn="ctr" rtl="1"/>
                      <a:r>
                        <a:rPr lang="en-US" sz="1400" dirty="0"/>
                        <a:t>Hours</a:t>
                      </a:r>
                      <a:endParaRPr lang="ar-SA" sz="1400" dirty="0"/>
                    </a:p>
                  </a:txBody>
                  <a:tcPr/>
                </a:tc>
                <a:tc>
                  <a:txBody>
                    <a:bodyPr/>
                    <a:lstStyle/>
                    <a:p>
                      <a:pPr algn="ctr" rtl="1"/>
                      <a:r>
                        <a:rPr lang="en-US" sz="1400" dirty="0"/>
                        <a:t>Weeks</a:t>
                      </a:r>
                      <a:endParaRPr lang="ar-SA" sz="1400" dirty="0"/>
                    </a:p>
                  </a:txBody>
                  <a:tcPr/>
                </a:tc>
                <a:tc>
                  <a:txBody>
                    <a:bodyPr/>
                    <a:lstStyle/>
                    <a:p>
                      <a:pPr algn="ctr" rtl="1"/>
                      <a:r>
                        <a:rPr lang="en-US" sz="1400" dirty="0"/>
                        <a:t>Topics</a:t>
                      </a:r>
                      <a:endParaRPr lang="ar-SA" sz="1400" dirty="0"/>
                    </a:p>
                  </a:txBody>
                  <a:tcPr/>
                </a:tc>
                <a:extLst>
                  <a:ext uri="{0D108BD9-81ED-4DB2-BD59-A6C34878D82A}">
                    <a16:rowId xmlns:a16="http://schemas.microsoft.com/office/drawing/2014/main" val="10000"/>
                  </a:ext>
                </a:extLst>
              </a:tr>
              <a:tr h="370840">
                <a:tc>
                  <a:txBody>
                    <a:bodyPr/>
                    <a:lstStyle/>
                    <a:p>
                      <a:pPr algn="ctr" rtl="0"/>
                      <a:r>
                        <a:rPr lang="en-US" sz="1400" dirty="0"/>
                        <a:t>4</a:t>
                      </a:r>
                      <a:endParaRPr lang="ar-SA" sz="1400" dirty="0"/>
                    </a:p>
                  </a:txBody>
                  <a:tcPr/>
                </a:tc>
                <a:tc>
                  <a:txBody>
                    <a:bodyPr/>
                    <a:lstStyle/>
                    <a:p>
                      <a:pPr algn="ctr" rtl="0"/>
                      <a:r>
                        <a:rPr lang="en-US" sz="1400" dirty="0"/>
                        <a:t>1</a:t>
                      </a:r>
                      <a:r>
                        <a:rPr lang="en-US" sz="1400" baseline="30000" dirty="0"/>
                        <a:t>st</a:t>
                      </a:r>
                      <a:r>
                        <a:rPr lang="en-US" sz="1400" dirty="0"/>
                        <a:t> _2</a:t>
                      </a:r>
                      <a:r>
                        <a:rPr lang="en-US" sz="1400" baseline="30000" dirty="0"/>
                        <a:t>nd</a:t>
                      </a:r>
                      <a:r>
                        <a:rPr lang="en-US" sz="1400" dirty="0"/>
                        <a:t> </a:t>
                      </a:r>
                      <a:endParaRPr lang="ar-S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itchFamily="18" charset="0"/>
                          <a:ea typeface="Times New Roman"/>
                          <a:cs typeface="Times New Roman" pitchFamily="18" charset="0"/>
                        </a:rPr>
                        <a:t>Introduction and</a:t>
                      </a:r>
                      <a:r>
                        <a:rPr lang="en-US" sz="1400" baseline="0" dirty="0">
                          <a:effectLst/>
                          <a:latin typeface="Times New Roman" pitchFamily="18" charset="0"/>
                          <a:ea typeface="Times New Roman"/>
                          <a:cs typeface="Times New Roman" pitchFamily="18" charset="0"/>
                        </a:rPr>
                        <a:t> teaching plan</a:t>
                      </a:r>
                      <a:endParaRPr lang="en-US" sz="14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370840">
                <a:tc>
                  <a:txBody>
                    <a:bodyPr/>
                    <a:lstStyle/>
                    <a:p>
                      <a:pPr algn="ctr" rtl="0"/>
                      <a:r>
                        <a:rPr lang="en-US" sz="1400" dirty="0"/>
                        <a:t>4</a:t>
                      </a:r>
                      <a:endParaRPr lang="ar-SA" sz="1400" dirty="0"/>
                    </a:p>
                  </a:txBody>
                  <a:tcPr/>
                </a:tc>
                <a:tc>
                  <a:txBody>
                    <a:bodyPr/>
                    <a:lstStyle/>
                    <a:p>
                      <a:pPr algn="ctr" rtl="0"/>
                      <a:r>
                        <a:rPr lang="en-US" sz="1400" dirty="0"/>
                        <a:t>3</a:t>
                      </a:r>
                      <a:r>
                        <a:rPr lang="en-US" sz="1400" baseline="30000" dirty="0"/>
                        <a:t>rd</a:t>
                      </a:r>
                      <a:r>
                        <a:rPr lang="en-US" sz="1400" baseline="0" dirty="0"/>
                        <a:t> _ 4</a:t>
                      </a:r>
                      <a:r>
                        <a:rPr lang="en-US" sz="1400" baseline="30000" dirty="0"/>
                        <a:t>th</a:t>
                      </a:r>
                      <a:r>
                        <a:rPr lang="en-US" sz="1400" baseline="0" dirty="0"/>
                        <a:t> </a:t>
                      </a:r>
                      <a:r>
                        <a:rPr lang="en-US" sz="1400" dirty="0"/>
                        <a:t> </a:t>
                      </a:r>
                      <a:endParaRPr lang="ar-S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effectLst/>
                          <a:latin typeface="Times New Roman" pitchFamily="18" charset="0"/>
                          <a:cs typeface="Times New Roman" pitchFamily="18" charset="0"/>
                        </a:rPr>
                        <a:t>The Concept of family planning </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370840">
                <a:tc>
                  <a:txBody>
                    <a:bodyPr/>
                    <a:lstStyle/>
                    <a:p>
                      <a:pPr algn="ctr" rtl="0"/>
                      <a:r>
                        <a:rPr lang="en-US" sz="1400" dirty="0"/>
                        <a:t>2</a:t>
                      </a:r>
                      <a:endParaRPr lang="ar-SA" sz="1400" dirty="0"/>
                    </a:p>
                  </a:txBody>
                  <a:tcPr/>
                </a:tc>
                <a:tc>
                  <a:txBody>
                    <a:bodyPr/>
                    <a:lstStyle/>
                    <a:p>
                      <a:pPr algn="ctr" rtl="0"/>
                      <a:r>
                        <a:rPr lang="en-US" sz="1400" dirty="0"/>
                        <a:t>5</a:t>
                      </a:r>
                      <a:r>
                        <a:rPr lang="en-US" sz="1400" baseline="30000" dirty="0"/>
                        <a:t>th</a:t>
                      </a:r>
                      <a:r>
                        <a:rPr lang="en-US" sz="1400" dirty="0"/>
                        <a:t> </a:t>
                      </a:r>
                      <a:endParaRPr lang="ar-SA" sz="1400" dirty="0"/>
                    </a:p>
                  </a:txBody>
                  <a:tcPr/>
                </a:tc>
                <a:tc>
                  <a:txBody>
                    <a:bodyPr/>
                    <a:lstStyle/>
                    <a:p>
                      <a:pPr rtl="0">
                        <a:spcAft>
                          <a:spcPts val="0"/>
                        </a:spcAft>
                      </a:pPr>
                      <a:endParaRPr lang="en-AU" sz="1400" dirty="0">
                        <a:effectLst/>
                        <a:latin typeface="Times New Roman" pitchFamily="18" charset="0"/>
                        <a:cs typeface="Times New Roman" pitchFamily="18" charset="0"/>
                      </a:endParaRPr>
                    </a:p>
                    <a:p>
                      <a:pPr rtl="0">
                        <a:spcAft>
                          <a:spcPts val="0"/>
                        </a:spcAft>
                      </a:pPr>
                      <a:r>
                        <a:rPr lang="en-AU" sz="1400" dirty="0">
                          <a:effectLst/>
                          <a:latin typeface="Times New Roman" pitchFamily="18" charset="0"/>
                          <a:cs typeface="Times New Roman" pitchFamily="18" charset="0"/>
                        </a:rPr>
                        <a:t>Magnitude of the population problem all over the world </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370840">
                <a:tc>
                  <a:txBody>
                    <a:bodyPr/>
                    <a:lstStyle/>
                    <a:p>
                      <a:pPr algn="ctr" rtl="0"/>
                      <a:r>
                        <a:rPr lang="en-US" sz="1400" dirty="0"/>
                        <a:t>4</a:t>
                      </a:r>
                      <a:endParaRPr lang="ar-SA" sz="1400" dirty="0"/>
                    </a:p>
                  </a:txBody>
                  <a:tcPr/>
                </a:tc>
                <a:tc>
                  <a:txBody>
                    <a:bodyPr/>
                    <a:lstStyle/>
                    <a:p>
                      <a:pPr algn="ctr" rtl="0"/>
                      <a:r>
                        <a:rPr lang="en-US" sz="1400" dirty="0"/>
                        <a:t>6</a:t>
                      </a:r>
                      <a:r>
                        <a:rPr lang="en-US" sz="1400" baseline="30000" dirty="0"/>
                        <a:t>th</a:t>
                      </a:r>
                      <a:r>
                        <a:rPr lang="en-US" sz="1400" dirty="0"/>
                        <a:t>  _7</a:t>
                      </a:r>
                      <a:r>
                        <a:rPr lang="en-US" sz="1400" baseline="30000" dirty="0"/>
                        <a:t>th</a:t>
                      </a:r>
                      <a:r>
                        <a:rPr lang="en-US" sz="1400" dirty="0"/>
                        <a:t> </a:t>
                      </a:r>
                      <a:endParaRPr lang="ar-SA" sz="1400" dirty="0"/>
                    </a:p>
                  </a:txBody>
                  <a:tcPr/>
                </a:tc>
                <a:tc>
                  <a:txBody>
                    <a:bodyPr/>
                    <a:lstStyle/>
                    <a:p>
                      <a:pPr rtl="0">
                        <a:spcAft>
                          <a:spcPts val="0"/>
                        </a:spcAft>
                      </a:pPr>
                      <a:endParaRPr lang="en-AU" sz="1400" dirty="0">
                        <a:effectLst/>
                        <a:latin typeface="Times New Roman" pitchFamily="18" charset="0"/>
                        <a:cs typeface="Times New Roman" pitchFamily="18" charset="0"/>
                      </a:endParaRPr>
                    </a:p>
                    <a:p>
                      <a:pPr rtl="0">
                        <a:spcAft>
                          <a:spcPts val="0"/>
                        </a:spcAft>
                      </a:pPr>
                      <a:r>
                        <a:rPr lang="en-AU" sz="1400" dirty="0">
                          <a:effectLst/>
                          <a:latin typeface="Times New Roman" pitchFamily="18" charset="0"/>
                          <a:cs typeface="Times New Roman" pitchFamily="18" charset="0"/>
                        </a:rPr>
                        <a:t>Family Planning Services</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4"/>
                  </a:ext>
                </a:extLst>
              </a:tr>
              <a:tr h="370840">
                <a:tc>
                  <a:txBody>
                    <a:bodyPr/>
                    <a:lstStyle/>
                    <a:p>
                      <a:pPr algn="ctr" rtl="0"/>
                      <a:r>
                        <a:rPr lang="en-US" sz="1400" dirty="0"/>
                        <a:t>2</a:t>
                      </a:r>
                      <a:endParaRPr lang="ar-SA" sz="1400" dirty="0"/>
                    </a:p>
                  </a:txBody>
                  <a:tcPr/>
                </a:tc>
                <a:tc>
                  <a:txBody>
                    <a:bodyPr/>
                    <a:lstStyle/>
                    <a:p>
                      <a:pPr algn="ctr" rtl="0"/>
                      <a:r>
                        <a:rPr lang="en-US" sz="1400" dirty="0">
                          <a:solidFill>
                            <a:srgbClr val="009900"/>
                          </a:solidFill>
                        </a:rPr>
                        <a:t>Exam 1 Mid</a:t>
                      </a:r>
                      <a:r>
                        <a:rPr lang="en-US" sz="1400" baseline="0" dirty="0">
                          <a:solidFill>
                            <a:srgbClr val="009900"/>
                          </a:solidFill>
                        </a:rPr>
                        <a:t> </a:t>
                      </a:r>
                      <a:endParaRPr lang="ar-SA" sz="1400" dirty="0">
                        <a:solidFill>
                          <a:srgbClr val="009900"/>
                        </a:solidFill>
                      </a:endParaRPr>
                    </a:p>
                  </a:txBody>
                  <a:tcPr/>
                </a:tc>
                <a:tc>
                  <a:txBody>
                    <a:bodyPr/>
                    <a:lstStyle/>
                    <a:p>
                      <a:pPr rtl="0">
                        <a:spcAft>
                          <a:spcPts val="0"/>
                        </a:spcAft>
                      </a:pPr>
                      <a:endParaRPr lang="en-AU" sz="1200" dirty="0">
                        <a:effectLst/>
                        <a:latin typeface="Times New Roman" pitchFamily="18" charset="0"/>
                        <a:cs typeface="Times New Roman" pitchFamily="18" charset="0"/>
                      </a:endParaRPr>
                    </a:p>
                    <a:p>
                      <a:pPr rtl="0">
                        <a:spcAft>
                          <a:spcPts val="0"/>
                        </a:spcAft>
                      </a:pPr>
                      <a:r>
                        <a:rPr lang="en-AU" sz="1200" dirty="0">
                          <a:effectLst/>
                          <a:latin typeface="Times New Roman" pitchFamily="18" charset="0"/>
                          <a:cs typeface="Times New Roman" pitchFamily="18" charset="0"/>
                        </a:rPr>
                        <a:t>Overview on male and female reproductive system and reproductive process</a:t>
                      </a:r>
                      <a:r>
                        <a:rPr lang="ar-SA" sz="1200" baseline="0" dirty="0">
                          <a:effectLst/>
                          <a:latin typeface="Times New Roman" pitchFamily="18" charset="0"/>
                          <a:cs typeface="Times New Roman" pitchFamily="18" charset="0"/>
                        </a:rPr>
                        <a:t>   </a:t>
                      </a:r>
                      <a:r>
                        <a:rPr lang="en-US" sz="1200" baseline="0" dirty="0">
                          <a:effectLst/>
                          <a:latin typeface="Times New Roman" pitchFamily="18" charset="0"/>
                          <a:cs typeface="Times New Roman" pitchFamily="18" charset="0"/>
                        </a:rPr>
                        <a:t> </a:t>
                      </a:r>
                      <a:r>
                        <a:rPr lang="en-US" sz="1200" baseline="0" dirty="0">
                          <a:solidFill>
                            <a:srgbClr val="FF0000"/>
                          </a:solidFill>
                          <a:effectLst/>
                          <a:latin typeface="Times New Roman" pitchFamily="18" charset="0"/>
                          <a:cs typeface="Times New Roman" pitchFamily="18" charset="0"/>
                        </a:rPr>
                        <a:t>(Self Study _  Independent ) </a:t>
                      </a:r>
                      <a:endParaRPr lang="en-US" sz="1400" dirty="0">
                        <a:solidFill>
                          <a:srgbClr val="FF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r h="370840">
                <a:tc>
                  <a:txBody>
                    <a:bodyPr/>
                    <a:lstStyle/>
                    <a:p>
                      <a:pPr algn="ctr" rtl="0"/>
                      <a:r>
                        <a:rPr lang="en-US" sz="1400" dirty="0"/>
                        <a:t>2</a:t>
                      </a:r>
                      <a:endParaRPr lang="ar-SA" sz="1400" dirty="0"/>
                    </a:p>
                  </a:txBody>
                  <a:tcPr/>
                </a:tc>
                <a:tc>
                  <a:txBody>
                    <a:bodyPr/>
                    <a:lstStyle/>
                    <a:p>
                      <a:pPr algn="ctr" rtl="0"/>
                      <a:r>
                        <a:rPr lang="en-US" sz="1400" dirty="0"/>
                        <a:t>9</a:t>
                      </a:r>
                      <a:r>
                        <a:rPr lang="en-US" sz="1400" baseline="30000" dirty="0"/>
                        <a:t>th</a:t>
                      </a:r>
                      <a:r>
                        <a:rPr lang="en-US" sz="1400" dirty="0"/>
                        <a:t> </a:t>
                      </a:r>
                      <a:endParaRPr lang="ar-SA" sz="1400" dirty="0"/>
                    </a:p>
                  </a:txBody>
                  <a:tcPr/>
                </a:tc>
                <a:tc>
                  <a:txBody>
                    <a:bodyPr/>
                    <a:lstStyle/>
                    <a:p>
                      <a:pPr rtl="0">
                        <a:spcAft>
                          <a:spcPts val="0"/>
                        </a:spcAft>
                      </a:pPr>
                      <a:endParaRPr lang="en-AU" sz="1400" dirty="0">
                        <a:effectLst/>
                        <a:latin typeface="Times New Roman" pitchFamily="18" charset="0"/>
                        <a:cs typeface="Times New Roman" pitchFamily="18" charset="0"/>
                      </a:endParaRPr>
                    </a:p>
                    <a:p>
                      <a:pPr rtl="0">
                        <a:spcAft>
                          <a:spcPts val="0"/>
                        </a:spcAft>
                      </a:pPr>
                      <a:r>
                        <a:rPr lang="en-AU" sz="1400" dirty="0">
                          <a:effectLst/>
                          <a:latin typeface="Times New Roman" pitchFamily="18" charset="0"/>
                          <a:cs typeface="Times New Roman" pitchFamily="18" charset="0"/>
                        </a:rPr>
                        <a:t>Principles of birth control activities</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6"/>
                  </a:ext>
                </a:extLst>
              </a:tr>
              <a:tr h="370840">
                <a:tc>
                  <a:txBody>
                    <a:bodyPr/>
                    <a:lstStyle/>
                    <a:p>
                      <a:pPr algn="ctr" rtl="0"/>
                      <a:r>
                        <a:rPr lang="en-US" sz="1400" dirty="0"/>
                        <a:t>4</a:t>
                      </a:r>
                      <a:endParaRPr lang="ar-SA" sz="1400" dirty="0"/>
                    </a:p>
                  </a:txBody>
                  <a:tcPr/>
                </a:tc>
                <a:tc>
                  <a:txBody>
                    <a:bodyPr/>
                    <a:lstStyle/>
                    <a:p>
                      <a:pPr algn="ctr" rtl="0"/>
                      <a:r>
                        <a:rPr lang="en-US" sz="1400" dirty="0"/>
                        <a:t>10</a:t>
                      </a:r>
                      <a:r>
                        <a:rPr lang="en-US" sz="1400" baseline="30000" dirty="0"/>
                        <a:t>th</a:t>
                      </a:r>
                      <a:r>
                        <a:rPr lang="en-US" sz="1400" baseline="0" dirty="0"/>
                        <a:t> _ 11</a:t>
                      </a:r>
                      <a:r>
                        <a:rPr lang="en-US" sz="1400" baseline="30000" dirty="0"/>
                        <a:t>th</a:t>
                      </a:r>
                      <a:r>
                        <a:rPr lang="en-US" sz="1400" baseline="0" dirty="0"/>
                        <a:t> </a:t>
                      </a:r>
                      <a:endParaRPr lang="ar-SA" sz="1400" dirty="0"/>
                    </a:p>
                  </a:txBody>
                  <a:tcPr/>
                </a:tc>
                <a:tc>
                  <a:txBody>
                    <a:bodyPr/>
                    <a:lstStyle/>
                    <a:p>
                      <a:pPr rtl="0">
                        <a:spcAft>
                          <a:spcPts val="0"/>
                        </a:spcAft>
                      </a:pPr>
                      <a:endParaRPr lang="en-AU" sz="1400" dirty="0">
                        <a:effectLst/>
                        <a:latin typeface="Times New Roman" pitchFamily="18" charset="0"/>
                        <a:cs typeface="Times New Roman" pitchFamily="18" charset="0"/>
                      </a:endParaRPr>
                    </a:p>
                    <a:p>
                      <a:pPr rtl="0">
                        <a:spcAft>
                          <a:spcPts val="0"/>
                        </a:spcAft>
                      </a:pPr>
                      <a:r>
                        <a:rPr lang="en-AU" sz="1400" dirty="0">
                          <a:effectLst/>
                          <a:latin typeface="Times New Roman" pitchFamily="18" charset="0"/>
                          <a:cs typeface="Times New Roman" pitchFamily="18" charset="0"/>
                        </a:rPr>
                        <a:t>Family Planning Methods _ different contraceptive</a:t>
                      </a:r>
                      <a:r>
                        <a:rPr lang="en-AU" sz="1400" baseline="0" dirty="0">
                          <a:effectLst/>
                          <a:latin typeface="Times New Roman" pitchFamily="18" charset="0"/>
                          <a:cs typeface="Times New Roman" pitchFamily="18" charset="0"/>
                        </a:rPr>
                        <a:t> M.</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7"/>
                  </a:ext>
                </a:extLst>
              </a:tr>
              <a:tr h="370840">
                <a:tc>
                  <a:txBody>
                    <a:bodyPr/>
                    <a:lstStyle/>
                    <a:p>
                      <a:pPr algn="ctr" rtl="0"/>
                      <a:r>
                        <a:rPr lang="en-US" sz="1400" dirty="0"/>
                        <a:t>2</a:t>
                      </a:r>
                      <a:endParaRPr lang="ar-SA" sz="1400" dirty="0"/>
                    </a:p>
                  </a:txBody>
                  <a:tcPr/>
                </a:tc>
                <a:tc>
                  <a:txBody>
                    <a:bodyPr/>
                    <a:lstStyle/>
                    <a:p>
                      <a:pPr algn="ctr" rtl="0"/>
                      <a:r>
                        <a:rPr lang="en-US" sz="1400" dirty="0"/>
                        <a:t>12</a:t>
                      </a:r>
                      <a:r>
                        <a:rPr lang="en-US" sz="1400" baseline="30000" dirty="0"/>
                        <a:t>Th</a:t>
                      </a:r>
                      <a:r>
                        <a:rPr lang="en-US" sz="1400" baseline="0" dirty="0"/>
                        <a:t> </a:t>
                      </a:r>
                      <a:endParaRPr lang="ar-SA" sz="1400" dirty="0"/>
                    </a:p>
                  </a:txBody>
                  <a:tcPr/>
                </a:tc>
                <a:tc>
                  <a:txBody>
                    <a:bodyPr/>
                    <a:lstStyle/>
                    <a:p>
                      <a:pPr rtl="0">
                        <a:spcAft>
                          <a:spcPts val="0"/>
                        </a:spcAft>
                      </a:pPr>
                      <a:endParaRPr lang="en-AU" sz="1400" dirty="0">
                        <a:effectLst/>
                        <a:latin typeface="Times New Roman" pitchFamily="18" charset="0"/>
                        <a:cs typeface="Times New Roman" pitchFamily="18" charset="0"/>
                      </a:endParaRPr>
                    </a:p>
                    <a:p>
                      <a:pPr rtl="0">
                        <a:spcAft>
                          <a:spcPts val="0"/>
                        </a:spcAft>
                      </a:pPr>
                      <a:r>
                        <a:rPr lang="en-AU" sz="1400" dirty="0">
                          <a:effectLst/>
                          <a:latin typeface="Times New Roman" pitchFamily="18" charset="0"/>
                          <a:cs typeface="Times New Roman" pitchFamily="18" charset="0"/>
                        </a:rPr>
                        <a:t>Unmet need for family planning</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8"/>
                  </a:ext>
                </a:extLst>
              </a:tr>
              <a:tr h="325119">
                <a:tc>
                  <a:txBody>
                    <a:bodyPr/>
                    <a:lstStyle/>
                    <a:p>
                      <a:pPr algn="ctr" rtl="0"/>
                      <a:r>
                        <a:rPr lang="en-US" sz="1400" dirty="0"/>
                        <a:t>2</a:t>
                      </a:r>
                      <a:endParaRPr lang="ar-SA" sz="1400" dirty="0"/>
                    </a:p>
                  </a:txBody>
                  <a:tcPr/>
                </a:tc>
                <a:tc>
                  <a:txBody>
                    <a:bodyPr/>
                    <a:lstStyle/>
                    <a:p>
                      <a:pPr algn="ctr" rtl="0"/>
                      <a:r>
                        <a:rPr lang="en-US" sz="1400" dirty="0">
                          <a:solidFill>
                            <a:srgbClr val="009900"/>
                          </a:solidFill>
                        </a:rPr>
                        <a:t>2</a:t>
                      </a:r>
                      <a:r>
                        <a:rPr lang="en-US" sz="1400" baseline="30000" dirty="0">
                          <a:solidFill>
                            <a:srgbClr val="009900"/>
                          </a:solidFill>
                        </a:rPr>
                        <a:t>nd</a:t>
                      </a:r>
                      <a:r>
                        <a:rPr lang="en-US" sz="1400" dirty="0">
                          <a:solidFill>
                            <a:srgbClr val="009900"/>
                          </a:solidFill>
                        </a:rPr>
                        <a:t> Mid Exam </a:t>
                      </a:r>
                      <a:endParaRPr lang="ar-SA" sz="1400" dirty="0">
                        <a:solidFill>
                          <a:srgbClr val="009900"/>
                        </a:solidFill>
                      </a:endParaRPr>
                    </a:p>
                  </a:txBody>
                  <a:tcPr/>
                </a:tc>
                <a:tc>
                  <a:txBody>
                    <a:bodyPr/>
                    <a:lstStyle/>
                    <a:p>
                      <a:pPr rtl="0">
                        <a:spcAft>
                          <a:spcPts val="0"/>
                        </a:spcAft>
                      </a:pP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9"/>
                  </a:ext>
                </a:extLst>
              </a:tr>
              <a:tr h="360680">
                <a:tc>
                  <a:txBody>
                    <a:bodyPr/>
                    <a:lstStyle/>
                    <a:p>
                      <a:pPr algn="ctr" rtl="0"/>
                      <a:r>
                        <a:rPr lang="en-US" sz="1400" dirty="0"/>
                        <a:t>4</a:t>
                      </a:r>
                      <a:endParaRPr lang="ar-SA" sz="1400" dirty="0"/>
                    </a:p>
                  </a:txBody>
                  <a:tcPr/>
                </a:tc>
                <a:tc>
                  <a:txBody>
                    <a:bodyPr/>
                    <a:lstStyle/>
                    <a:p>
                      <a:pPr algn="ctr" rtl="0"/>
                      <a:r>
                        <a:rPr lang="en-US" sz="1400" dirty="0"/>
                        <a:t>14</a:t>
                      </a:r>
                      <a:r>
                        <a:rPr lang="en-US" sz="1400" baseline="30000" dirty="0"/>
                        <a:t>th</a:t>
                      </a:r>
                      <a:r>
                        <a:rPr lang="en-US" sz="1400" dirty="0"/>
                        <a:t> _ 15</a:t>
                      </a:r>
                      <a:r>
                        <a:rPr lang="en-US" sz="1400" baseline="30000" dirty="0"/>
                        <a:t>th</a:t>
                      </a:r>
                      <a:r>
                        <a:rPr lang="en-US" sz="1400" dirty="0"/>
                        <a:t> </a:t>
                      </a:r>
                      <a:endParaRPr lang="ar-S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effectLst/>
                          <a:latin typeface="Times New Roman" pitchFamily="18" charset="0"/>
                          <a:cs typeface="Times New Roman" pitchFamily="18" charset="0"/>
                        </a:rPr>
                        <a:t>Planning,</a:t>
                      </a:r>
                      <a:r>
                        <a:rPr lang="en-AU" sz="1400" baseline="0" dirty="0">
                          <a:effectLst/>
                          <a:latin typeface="Times New Roman" pitchFamily="18" charset="0"/>
                          <a:cs typeface="Times New Roman" pitchFamily="18" charset="0"/>
                        </a:rPr>
                        <a:t> </a:t>
                      </a:r>
                      <a:r>
                        <a:rPr lang="en-AU" sz="1400" dirty="0">
                          <a:effectLst/>
                          <a:latin typeface="Times New Roman" pitchFamily="18" charset="0"/>
                          <a:cs typeface="Times New Roman" pitchFamily="18" charset="0"/>
                        </a:rPr>
                        <a:t>implantation evaluation</a:t>
                      </a:r>
                      <a:r>
                        <a:rPr lang="en-AU" sz="1400" baseline="0" dirty="0">
                          <a:effectLst/>
                          <a:latin typeface="Times New Roman" pitchFamily="18" charset="0"/>
                          <a:cs typeface="Times New Roman" pitchFamily="18" charset="0"/>
                        </a:rPr>
                        <a:t> and development of </a:t>
                      </a:r>
                      <a:r>
                        <a:rPr lang="en-AU" sz="1400" baseline="0" dirty="0" err="1">
                          <a:effectLst/>
                          <a:latin typeface="Times New Roman" pitchFamily="18" charset="0"/>
                          <a:cs typeface="Times New Roman" pitchFamily="18" charset="0"/>
                        </a:rPr>
                        <a:t>FaPHE</a:t>
                      </a:r>
                      <a:r>
                        <a:rPr lang="en-AU" sz="1400" baseline="0" dirty="0">
                          <a:effectLst/>
                          <a:latin typeface="Times New Roman" pitchFamily="18" charset="0"/>
                          <a:cs typeface="Times New Roman" pitchFamily="18" charset="0"/>
                        </a:rPr>
                        <a:t> </a:t>
                      </a:r>
                      <a:endParaRPr lang="en-AU" sz="1400" dirty="0">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64144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76200"/>
            <a:ext cx="7162800" cy="533400"/>
          </a:xfrm>
        </p:spPr>
        <p:txBody>
          <a:bodyPr/>
          <a:lstStyle/>
          <a:p>
            <a:r>
              <a:rPr lang="en-US" sz="2000" dirty="0"/>
              <a:t>Islam and Family Planning</a:t>
            </a:r>
            <a:br>
              <a:rPr lang="en-US" sz="2000" dirty="0"/>
            </a:br>
            <a:r>
              <a:rPr lang="en-US" sz="2000" dirty="0"/>
              <a:t> You have to discover more  !? (smart assignments)</a:t>
            </a:r>
            <a:endParaRPr lang="ar-SA" sz="2000" dirty="0"/>
          </a:p>
        </p:txBody>
      </p:sp>
      <p:sp>
        <p:nvSpPr>
          <p:cNvPr id="3" name="مستطيل 2"/>
          <p:cNvSpPr/>
          <p:nvPr/>
        </p:nvSpPr>
        <p:spPr>
          <a:xfrm>
            <a:off x="304800" y="768489"/>
            <a:ext cx="8686800" cy="56323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800" u="sng" dirty="0">
                <a:hlinkClick r:id="rId2" tooltip="The Medical journal of Malaysia."/>
              </a:rPr>
              <a:t>Med J Malaysia.</a:t>
            </a:r>
            <a:r>
              <a:rPr lang="en-US" sz="1800" dirty="0"/>
              <a:t> 2003 Mar;58 </a:t>
            </a:r>
            <a:r>
              <a:rPr lang="en-US" sz="1800" dirty="0" err="1"/>
              <a:t>Suppl</a:t>
            </a:r>
            <a:r>
              <a:rPr lang="en-US" sz="1800" dirty="0"/>
              <a:t> A:49-60.</a:t>
            </a:r>
          </a:p>
          <a:p>
            <a:pPr algn="just"/>
            <a:endParaRPr lang="en-US" sz="1800" dirty="0"/>
          </a:p>
          <a:p>
            <a:pPr algn="just"/>
            <a:r>
              <a:rPr lang="en-US" sz="1800" dirty="0"/>
              <a:t>2) </a:t>
            </a:r>
            <a:r>
              <a:rPr lang="en-US" sz="1800" b="1" dirty="0"/>
              <a:t>Specific antecedent causes </a:t>
            </a:r>
            <a:r>
              <a:rPr lang="en-US" sz="1800" dirty="0"/>
              <a:t>(</a:t>
            </a:r>
            <a:r>
              <a:rPr lang="en-US" sz="1800" b="1" i="1" dirty="0"/>
              <a:t>sexual crimes, egoistic greed “</a:t>
            </a:r>
            <a:r>
              <a:rPr lang="en-US" sz="1600" i="1" dirty="0"/>
              <a:t>selfish greedy</a:t>
            </a:r>
            <a:r>
              <a:rPr lang="en-US" sz="1800" b="1" i="1" dirty="0"/>
              <a:t> </a:t>
            </a:r>
            <a:r>
              <a:rPr lang="ar-SA" sz="1600" i="1" dirty="0">
                <a:latin typeface="Simplified Arabic" panose="02020603050405020304" pitchFamily="18" charset="-78"/>
                <a:cs typeface="Simplified Arabic" panose="02020603050405020304" pitchFamily="18" charset="-78"/>
              </a:rPr>
              <a:t>غريزة او خطيئة ذاتية</a:t>
            </a:r>
            <a:r>
              <a:rPr lang="ar-SA" sz="1800" i="1" dirty="0"/>
              <a:t>»</a:t>
            </a:r>
            <a:r>
              <a:rPr lang="en-US" sz="1800" b="1" i="1" dirty="0"/>
              <a:t>` , maternal/fetal disease, and gender discrimination</a:t>
            </a:r>
            <a:r>
              <a:rPr lang="en-US" sz="1800" dirty="0"/>
              <a:t>). </a:t>
            </a:r>
          </a:p>
          <a:p>
            <a:pPr algn="just"/>
            <a:endParaRPr lang="en-US" sz="1800" dirty="0"/>
          </a:p>
          <a:p>
            <a:pPr algn="just"/>
            <a:r>
              <a:rPr lang="en-US" sz="1800" dirty="0"/>
              <a:t>These are prevented by </a:t>
            </a:r>
            <a:r>
              <a:rPr lang="en-US" sz="1800" b="1" i="1" dirty="0"/>
              <a:t>sexual hygiene, marriage, contraception, deterring sexual crimes, and raising the status of women. </a:t>
            </a:r>
          </a:p>
          <a:p>
            <a:pPr algn="just"/>
            <a:endParaRPr lang="en-US" sz="1800" dirty="0"/>
          </a:p>
          <a:p>
            <a:pPr algn="just"/>
            <a:r>
              <a:rPr lang="en-US" sz="1800" dirty="0"/>
              <a:t>The adverse sequelae of 'unwanted pregnancy' (</a:t>
            </a:r>
            <a:r>
              <a:rPr lang="en-US" sz="1800" b="1" i="1" dirty="0"/>
              <a:t>feticide, infanticide, or child abuse and neglect</a:t>
            </a:r>
            <a:r>
              <a:rPr lang="en-US" sz="1800" dirty="0"/>
              <a:t>) these can be prevented by </a:t>
            </a:r>
            <a:r>
              <a:rPr lang="en-US" sz="1800" i="1" dirty="0"/>
              <a:t>defending the basic human right of the fetus and infant to life, promoting social institutions for child welfare (nuclear family, extended family, foster care </a:t>
            </a:r>
            <a:r>
              <a:rPr lang="ar-SA" sz="1800" i="1" dirty="0"/>
              <a:t>رضيع</a:t>
            </a:r>
            <a:r>
              <a:rPr lang="en-US" sz="1800" i="1" dirty="0"/>
              <a:t>, and open adoption </a:t>
            </a:r>
            <a:r>
              <a:rPr lang="ar-SA" sz="1800" i="1" dirty="0"/>
              <a:t>تبني خارجي</a:t>
            </a:r>
            <a:r>
              <a:rPr lang="en-US" sz="1800" dirty="0"/>
              <a:t>).</a:t>
            </a:r>
          </a:p>
          <a:p>
            <a:pPr algn="just"/>
            <a:endParaRPr lang="en-US" sz="1800" dirty="0"/>
          </a:p>
          <a:p>
            <a:pPr algn="just"/>
            <a:r>
              <a:rPr lang="en-US" sz="1800" dirty="0"/>
              <a:t> Closed adoption </a:t>
            </a:r>
            <a:r>
              <a:rPr lang="ar-SA" sz="1800" dirty="0"/>
              <a:t> </a:t>
            </a:r>
            <a:r>
              <a:rPr lang="ar-SA" sz="1800" b="1" dirty="0"/>
              <a:t>تبني القريب </a:t>
            </a:r>
            <a:r>
              <a:rPr lang="en-US" sz="1800" dirty="0"/>
              <a:t>is </a:t>
            </a:r>
            <a:r>
              <a:rPr lang="en-US" sz="1800" b="1" dirty="0"/>
              <a:t>forbidden by Law </a:t>
            </a:r>
            <a:r>
              <a:rPr lang="en-US" sz="1800" u="sng" dirty="0"/>
              <a:t>but</a:t>
            </a:r>
            <a:r>
              <a:rPr lang="en-US" sz="1800" dirty="0"/>
              <a:t> </a:t>
            </a:r>
            <a:r>
              <a:rPr lang="en-US" sz="1800" i="1" dirty="0"/>
              <a:t>care in a foster home is allowed and is encouraged if the nuclear and extended families are unwilling or are unable to care for children. </a:t>
            </a:r>
          </a:p>
          <a:p>
            <a:pPr algn="just"/>
            <a:endParaRPr lang="en-US" sz="1800" i="1" dirty="0"/>
          </a:p>
          <a:p>
            <a:pPr algn="just"/>
            <a:r>
              <a:rPr lang="en-US" sz="1800" b="1" i="1" dirty="0"/>
              <a:t>Abortion at any stage of pregnancy is a crime against humanity. It is not a solution to the problem but is part of the problem</a:t>
            </a:r>
            <a:r>
              <a:rPr lang="en-US" sz="1800" dirty="0"/>
              <a:t>. It will encourage more 'unwanted pregnancies'.</a:t>
            </a:r>
          </a:p>
        </p:txBody>
      </p:sp>
    </p:spTree>
    <p:extLst>
      <p:ext uri="{BB962C8B-B14F-4D97-AF65-F5344CB8AC3E}">
        <p14:creationId xmlns:p14="http://schemas.microsoft.com/office/powerpoint/2010/main" val="3616315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51546" y="533400"/>
            <a:ext cx="5820965" cy="533400"/>
          </a:xfrm>
        </p:spPr>
        <p:txBody>
          <a:bodyPr/>
          <a:lstStyle/>
          <a:p>
            <a:r>
              <a:rPr lang="en-US" sz="2000" dirty="0"/>
              <a:t>Islam and Family Planning  You have to discover !?</a:t>
            </a:r>
            <a:endParaRPr lang="ar-SA" sz="2000" dirty="0"/>
          </a:p>
        </p:txBody>
      </p:sp>
      <p:pic>
        <p:nvPicPr>
          <p:cNvPr id="199682" name="Picture 2" descr="Image result for objectives of family planning in saudi arabia ppt"/>
          <p:cNvPicPr>
            <a:picLocks noChangeAspect="1" noChangeArrowheads="1"/>
          </p:cNvPicPr>
          <p:nvPr/>
        </p:nvPicPr>
        <p:blipFill rotWithShape="1">
          <a:blip r:embed="rId3">
            <a:extLst>
              <a:ext uri="{28A0092B-C50C-407E-A947-70E740481C1C}">
                <a14:useLocalDpi xmlns:a14="http://schemas.microsoft.com/office/drawing/2010/main" val="0"/>
              </a:ext>
            </a:extLst>
          </a:blip>
          <a:srcRect l="10317" r="3810"/>
          <a:stretch/>
        </p:blipFill>
        <p:spPr bwMode="auto">
          <a:xfrm>
            <a:off x="1801451" y="1143000"/>
            <a:ext cx="5266459" cy="49900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0" y="6324600"/>
            <a:ext cx="9086193"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800" b="1"/>
              <a:t>Place </a:t>
            </a:r>
            <a:r>
              <a:rPr lang="en-US" sz="1800" b="1" dirty="0"/>
              <a:t>of G=Family Planning and Child health in Islam ( For You Student </a:t>
            </a:r>
            <a:r>
              <a:rPr lang="en-US" sz="1800" b="1" dirty="0" err="1"/>
              <a:t>Centred</a:t>
            </a:r>
            <a:r>
              <a:rPr lang="en-US" sz="1800" b="1" dirty="0"/>
              <a:t> ) </a:t>
            </a:r>
          </a:p>
        </p:txBody>
      </p:sp>
    </p:spTree>
    <p:extLst>
      <p:ext uri="{BB962C8B-B14F-4D97-AF65-F5344CB8AC3E}">
        <p14:creationId xmlns:p14="http://schemas.microsoft.com/office/powerpoint/2010/main" val="32485685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2381" y="444062"/>
            <a:ext cx="6324600" cy="470338"/>
          </a:xfrm>
        </p:spPr>
        <p:txBody>
          <a:bodyPr/>
          <a:lstStyle/>
          <a:p>
            <a:r>
              <a:rPr lang="en-US" sz="2400" dirty="0"/>
              <a:t>Resources _ References </a:t>
            </a:r>
            <a:endParaRPr lang="ar-SA" sz="2400" dirty="0"/>
          </a:p>
        </p:txBody>
      </p:sp>
      <p:sp>
        <p:nvSpPr>
          <p:cNvPr id="4" name="Rectangle 1"/>
          <p:cNvSpPr>
            <a:spLocks noChangeArrowheads="1"/>
          </p:cNvSpPr>
          <p:nvPr/>
        </p:nvSpPr>
        <p:spPr bwMode="auto">
          <a:xfrm>
            <a:off x="97221" y="2971800"/>
            <a:ext cx="8686802" cy="35240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400" i="0" u="none" strike="noStrike" cap="none" normalizeH="0" baseline="0" dirty="0" err="1">
                <a:ln>
                  <a:noFill/>
                </a:ln>
                <a:solidFill>
                  <a:srgbClr val="2D856C"/>
                </a:solidFill>
                <a:effectLst/>
                <a:latin typeface="Arial" pitchFamily="34" charset="0"/>
                <a:cs typeface="Arial" pitchFamily="34" charset="0"/>
              </a:rPr>
              <a:t>References</a:t>
            </a:r>
            <a:endParaRPr kumimoji="0" lang="ar-SA" sz="1400" i="0" u="none" strike="noStrike" cap="none" normalizeH="0" baseline="0" dirty="0">
              <a:ln>
                <a:noFill/>
              </a:ln>
              <a:solidFill>
                <a:srgbClr val="2D856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800" i="0" u="none" strike="noStrike" cap="none" normalizeH="0" baseline="0" dirty="0">
                <a:ln>
                  <a:noFill/>
                </a:ln>
                <a:solidFill>
                  <a:srgbClr val="006C9F"/>
                </a:solidFill>
                <a:effectLst/>
                <a:latin typeface="Arial" pitchFamily="34" charset="0"/>
                <a:cs typeface="Arial" pitchFamily="34" charset="0"/>
              </a:rPr>
              <a:t>1</a:t>
            </a:r>
            <a:r>
              <a:rPr kumimoji="0" lang="ar-SA" sz="1050" i="0" u="none" strike="noStrike" cap="none" normalizeH="0" baseline="0" dirty="0">
                <a:ln>
                  <a:noFill/>
                </a:ln>
                <a:solidFill>
                  <a:srgbClr val="000000"/>
                </a:solidFill>
                <a:effectLst/>
                <a:latin typeface="Arial" pitchFamily="34" charset="0"/>
                <a:cs typeface="Arial" pitchFamily="34" charset="0"/>
              </a:rPr>
              <a:t>Centers </a:t>
            </a:r>
            <a:r>
              <a:rPr kumimoji="0" lang="ar-SA" sz="1050" i="0" u="none" strike="noStrike" cap="none" normalizeH="0" baseline="0" dirty="0" err="1">
                <a:ln>
                  <a:noFill/>
                </a:ln>
                <a:solidFill>
                  <a:srgbClr val="000000"/>
                </a:solidFill>
                <a:effectLst/>
                <a:latin typeface="Arial" pitchFamily="34" charset="0"/>
                <a:cs typeface="Arial" pitchFamily="34" charset="0"/>
              </a:rPr>
              <a:t>for</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Disease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Control</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and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Prevention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Achievements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in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public</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health</a:t>
            </a:r>
            <a:r>
              <a:rPr kumimoji="0" lang="ar-SA" sz="1050" i="0" u="none" strike="noStrike" cap="none" normalizeH="0" baseline="0" dirty="0">
                <a:ln>
                  <a:noFill/>
                </a:ln>
                <a:solidFill>
                  <a:srgbClr val="000000"/>
                </a:solidFill>
                <a:effectLst/>
                <a:latin typeface="Arial" pitchFamily="34" charset="0"/>
                <a:cs typeface="Arial" pitchFamily="34" charset="0"/>
              </a:rPr>
              <a:t>, 1900–1999: </a:t>
            </a:r>
            <a:r>
              <a:rPr kumimoji="0" lang="ar-SA" sz="1050" i="0" u="none" strike="noStrike" cap="none" normalizeH="0" baseline="0" dirty="0" err="1">
                <a:ln>
                  <a:noFill/>
                </a:ln>
                <a:solidFill>
                  <a:srgbClr val="000000"/>
                </a:solidFill>
                <a:effectLst/>
                <a:latin typeface="Arial" pitchFamily="34" charset="0"/>
                <a:cs typeface="Arial" pitchFamily="34" charset="0"/>
              </a:rPr>
              <a:t>Family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planning</a:t>
            </a:r>
            <a:r>
              <a:rPr kumimoji="0" lang="ar-SA" sz="1050" i="0" u="none" strike="noStrike" cap="none" normalizeH="0" baseline="0" dirty="0">
                <a:ln>
                  <a:noFill/>
                </a:ln>
                <a:solidFill>
                  <a:srgbClr val="000000"/>
                </a:solidFill>
                <a:effectLst/>
                <a:latin typeface="Arial" pitchFamily="34" charset="0"/>
                <a:cs typeface="Arial" pitchFamily="34" charset="0"/>
              </a:rPr>
              <a:t>. MMWR </a:t>
            </a:r>
            <a:r>
              <a:rPr kumimoji="0" lang="ar-SA" sz="1050" i="0" u="none" strike="noStrike" cap="none" normalizeH="0" baseline="0" dirty="0" err="1">
                <a:ln>
                  <a:noFill/>
                </a:ln>
                <a:solidFill>
                  <a:srgbClr val="000000"/>
                </a:solidFill>
                <a:effectLst/>
                <a:latin typeface="Arial" pitchFamily="34" charset="0"/>
                <a:cs typeface="Arial" pitchFamily="34" charset="0"/>
              </a:rPr>
              <a:t>Weekly</a:t>
            </a:r>
            <a:r>
              <a:rPr kumimoji="0" lang="ar-SA" sz="1050" i="0" u="none" strike="noStrike" cap="none" normalizeH="0" baseline="0" dirty="0">
                <a:ln>
                  <a:noFill/>
                </a:ln>
                <a:solidFill>
                  <a:srgbClr val="000000"/>
                </a:solidFill>
                <a:effectLst/>
                <a:latin typeface="Arial" pitchFamily="34" charset="0"/>
                <a:cs typeface="Arial" pitchFamily="34" charset="0"/>
              </a:rPr>
              <a:t>. 1999 </a:t>
            </a:r>
            <a:r>
              <a:rPr kumimoji="0" lang="ar-SA" sz="1050" i="0" u="none" strike="noStrike" cap="none" normalizeH="0" baseline="0" dirty="0" err="1">
                <a:ln>
                  <a:noFill/>
                </a:ln>
                <a:solidFill>
                  <a:srgbClr val="000000"/>
                </a:solidFill>
                <a:effectLst/>
                <a:latin typeface="Arial" pitchFamily="34" charset="0"/>
                <a:cs typeface="Arial" pitchFamily="34" charset="0"/>
              </a:rPr>
              <a:t>Dec</a:t>
            </a:r>
            <a:r>
              <a:rPr kumimoji="0" lang="ar-SA" sz="1050" i="0" u="none" strike="noStrike" cap="none" normalizeH="0" baseline="0" dirty="0">
                <a:ln>
                  <a:noFill/>
                </a:ln>
                <a:solidFill>
                  <a:srgbClr val="000000"/>
                </a:solidFill>
                <a:effectLst/>
                <a:latin typeface="Arial" pitchFamily="34" charset="0"/>
                <a:cs typeface="Arial" pitchFamily="34" charset="0"/>
              </a:rPr>
              <a:t> 3;48(47):1073-80. </a:t>
            </a:r>
            <a:r>
              <a:rPr kumimoji="0" lang="ar-SA" sz="1050" i="0" u="none" strike="noStrike" cap="none" normalizeH="0" baseline="0" dirty="0" err="1">
                <a:ln>
                  <a:noFill/>
                </a:ln>
                <a:solidFill>
                  <a:srgbClr val="000000"/>
                </a:solidFill>
                <a:effectLst/>
                <a:latin typeface="Arial" pitchFamily="34" charset="0"/>
                <a:cs typeface="Arial" pitchFamily="34" charset="0"/>
              </a:rPr>
              <a:t>Available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from</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a:ln>
                  <a:noFill/>
                </a:ln>
                <a:solidFill>
                  <a:srgbClr val="4B2B80"/>
                </a:solidFill>
                <a:effectLst/>
                <a:latin typeface="Arial" pitchFamily="34" charset="0"/>
                <a:cs typeface="Arial" pitchFamily="34" charset="0"/>
                <a:hlinkClick r:id="rId2"/>
              </a:rPr>
              <a:t>https://www.cdc.gov/mmwr/preview/mmwrhtml/mm4847a1.htm</a:t>
            </a:r>
            <a:endParaRPr kumimoji="0" lang="ar-SA" sz="9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800" i="0" u="none" strike="noStrike" cap="none" normalizeH="0" baseline="0" dirty="0">
                <a:ln>
                  <a:noFill/>
                </a:ln>
                <a:solidFill>
                  <a:srgbClr val="006C9F"/>
                </a:solidFill>
                <a:effectLst/>
                <a:latin typeface="Arial" pitchFamily="34" charset="0"/>
                <a:cs typeface="Arial" pitchFamily="34" charset="0"/>
              </a:rPr>
              <a:t>2</a:t>
            </a:r>
            <a:r>
              <a:rPr kumimoji="0" lang="ar-SA" sz="1050" i="0" u="none" strike="noStrike" cap="none" normalizeH="0" baseline="0" dirty="0">
                <a:ln>
                  <a:noFill/>
                </a:ln>
                <a:solidFill>
                  <a:srgbClr val="000000"/>
                </a:solidFill>
                <a:effectLst/>
                <a:latin typeface="Arial" pitchFamily="34" charset="0"/>
                <a:cs typeface="Arial" pitchFamily="34" charset="0"/>
              </a:rPr>
              <a:t>Sonfield A, </a:t>
            </a:r>
            <a:r>
              <a:rPr kumimoji="0" lang="ar-SA" sz="1050" i="0" u="none" strike="noStrike" cap="none" normalizeH="0" baseline="0" dirty="0" err="1">
                <a:ln>
                  <a:noFill/>
                </a:ln>
                <a:solidFill>
                  <a:srgbClr val="000000"/>
                </a:solidFill>
                <a:effectLst/>
                <a:latin typeface="Arial" pitchFamily="34" charset="0"/>
                <a:cs typeface="Arial" pitchFamily="34" charset="0"/>
              </a:rPr>
              <a:t>Hasstedt</a:t>
            </a:r>
            <a:r>
              <a:rPr kumimoji="0" lang="ar-SA" sz="1050" i="0" u="none" strike="noStrike" cap="none" normalizeH="0" baseline="0" dirty="0">
                <a:ln>
                  <a:noFill/>
                </a:ln>
                <a:solidFill>
                  <a:srgbClr val="000000"/>
                </a:solidFill>
                <a:effectLst/>
                <a:latin typeface="Arial" pitchFamily="34" charset="0"/>
                <a:cs typeface="Arial" pitchFamily="34" charset="0"/>
              </a:rPr>
              <a:t> K </a:t>
            </a:r>
            <a:r>
              <a:rPr kumimoji="0" lang="ar-SA" sz="1050" i="0" u="none" strike="noStrike" cap="none" normalizeH="0" baseline="0" dirty="0" err="1">
                <a:ln>
                  <a:noFill/>
                </a:ln>
                <a:solidFill>
                  <a:srgbClr val="000000"/>
                </a:solidFill>
                <a:effectLst/>
                <a:latin typeface="Arial" pitchFamily="34" charset="0"/>
                <a:cs typeface="Arial" pitchFamily="34" charset="0"/>
              </a:rPr>
              <a:t>and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Gold</a:t>
            </a:r>
            <a:r>
              <a:rPr kumimoji="0" lang="ar-SA" sz="1050" i="0" u="none" strike="noStrike" cap="none" normalizeH="0" baseline="0" dirty="0">
                <a:ln>
                  <a:noFill/>
                </a:ln>
                <a:solidFill>
                  <a:srgbClr val="000000"/>
                </a:solidFill>
                <a:effectLst/>
                <a:latin typeface="Arial" pitchFamily="34" charset="0"/>
                <a:cs typeface="Arial" pitchFamily="34" charset="0"/>
              </a:rPr>
              <a:t> RB, </a:t>
            </a:r>
            <a:r>
              <a:rPr kumimoji="0" lang="ar-SA" sz="1050" i="1" u="none" strike="noStrike" cap="none" normalizeH="0" baseline="0" dirty="0" err="1">
                <a:ln>
                  <a:noFill/>
                </a:ln>
                <a:solidFill>
                  <a:srgbClr val="000000"/>
                </a:solidFill>
                <a:effectLst/>
                <a:latin typeface="Arial" pitchFamily="34" charset="0"/>
                <a:cs typeface="Arial" pitchFamily="34" charset="0"/>
              </a:rPr>
              <a:t>Moving</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Forward</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Family</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Planning</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in</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the</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Era</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of</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Health</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Reform</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New</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York</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Guttmacher</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Institute</a:t>
            </a:r>
            <a:r>
              <a:rPr kumimoji="0" lang="ar-SA" sz="1050" i="0" u="none" strike="noStrike" cap="none" normalizeH="0" baseline="0" dirty="0">
                <a:ln>
                  <a:noFill/>
                </a:ln>
                <a:solidFill>
                  <a:srgbClr val="000000"/>
                </a:solidFill>
                <a:effectLst/>
                <a:latin typeface="Arial" pitchFamily="34" charset="0"/>
                <a:cs typeface="Arial" pitchFamily="34" charset="0"/>
              </a:rPr>
              <a:t>, 2014.</a:t>
            </a:r>
            <a:endParaRPr kumimoji="0" lang="ar-SA" sz="9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800" i="0" u="none" strike="noStrike" cap="none" normalizeH="0" baseline="0" dirty="0">
                <a:ln>
                  <a:noFill/>
                </a:ln>
                <a:solidFill>
                  <a:srgbClr val="006C9F"/>
                </a:solidFill>
                <a:effectLst/>
                <a:latin typeface="Arial" pitchFamily="34" charset="0"/>
                <a:cs typeface="Arial" pitchFamily="34" charset="0"/>
              </a:rPr>
              <a:t>3</a:t>
            </a:r>
            <a:r>
              <a:rPr kumimoji="0" lang="ar-SA" sz="1050" i="0" u="none" strike="noStrike" cap="none" normalizeH="0" baseline="0" dirty="0">
                <a:ln>
                  <a:noFill/>
                </a:ln>
                <a:solidFill>
                  <a:srgbClr val="000000"/>
                </a:solidFill>
                <a:effectLst/>
                <a:latin typeface="Arial" pitchFamily="34" charset="0"/>
                <a:cs typeface="Arial" pitchFamily="34" charset="0"/>
              </a:rPr>
              <a:t>Gipson J, </a:t>
            </a:r>
            <a:r>
              <a:rPr kumimoji="0" lang="ar-SA" sz="1050" i="0" u="none" strike="noStrike" cap="none" normalizeH="0" baseline="0" dirty="0" err="1">
                <a:ln>
                  <a:noFill/>
                </a:ln>
                <a:solidFill>
                  <a:srgbClr val="000000"/>
                </a:solidFill>
                <a:effectLst/>
                <a:latin typeface="Arial" pitchFamily="34" charset="0"/>
                <a:cs typeface="Arial" pitchFamily="34" charset="0"/>
              </a:rPr>
              <a:t>Koenig</a:t>
            </a:r>
            <a:r>
              <a:rPr kumimoji="0" lang="ar-SA" sz="1050" i="0" u="none" strike="noStrike" cap="none" normalizeH="0" baseline="0" dirty="0">
                <a:ln>
                  <a:noFill/>
                </a:ln>
                <a:solidFill>
                  <a:srgbClr val="000000"/>
                </a:solidFill>
                <a:effectLst/>
                <a:latin typeface="Arial" pitchFamily="34" charset="0"/>
                <a:cs typeface="Arial" pitchFamily="34" charset="0"/>
              </a:rPr>
              <a:t> M, </a:t>
            </a:r>
            <a:r>
              <a:rPr kumimoji="0" lang="ar-SA" sz="1050" i="0" u="none" strike="noStrike" cap="none" normalizeH="0" baseline="0" dirty="0" err="1">
                <a:ln>
                  <a:noFill/>
                </a:ln>
                <a:solidFill>
                  <a:srgbClr val="000000"/>
                </a:solidFill>
                <a:effectLst/>
                <a:latin typeface="Arial" pitchFamily="34" charset="0"/>
                <a:cs typeface="Arial" pitchFamily="34" charset="0"/>
              </a:rPr>
              <a:t>Hindin</a:t>
            </a:r>
            <a:r>
              <a:rPr kumimoji="0" lang="ar-SA" sz="1050" i="0" u="none" strike="noStrike" cap="none" normalizeH="0" baseline="0" dirty="0">
                <a:ln>
                  <a:noFill/>
                </a:ln>
                <a:solidFill>
                  <a:srgbClr val="000000"/>
                </a:solidFill>
                <a:effectLst/>
                <a:latin typeface="Arial" pitchFamily="34" charset="0"/>
                <a:cs typeface="Arial" pitchFamily="34" charset="0"/>
              </a:rPr>
              <a:t> M (2008). </a:t>
            </a:r>
            <a:r>
              <a:rPr kumimoji="0" lang="ar-SA" sz="1050" i="0" u="none" strike="noStrike" cap="none" normalizeH="0" baseline="0" dirty="0" err="1">
                <a:ln>
                  <a:noFill/>
                </a:ln>
                <a:solidFill>
                  <a:srgbClr val="000000"/>
                </a:solidFill>
                <a:effectLst/>
                <a:latin typeface="Arial" pitchFamily="34" charset="0"/>
                <a:cs typeface="Arial" pitchFamily="34" charset="0"/>
              </a:rPr>
              <a:t>The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effects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of</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unintended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pregnancy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infant</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child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and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parental</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health</a:t>
            </a:r>
            <a:r>
              <a:rPr kumimoji="0" lang="ar-SA" sz="1050" i="0" u="none" strike="noStrike" cap="none" normalizeH="0" baseline="0" dirty="0">
                <a:ln>
                  <a:noFill/>
                </a:ln>
                <a:solidFill>
                  <a:srgbClr val="000000"/>
                </a:solidFill>
                <a:effectLst/>
                <a:latin typeface="Arial" pitchFamily="34" charset="0"/>
                <a:cs typeface="Arial" pitchFamily="34" charset="0"/>
              </a:rPr>
              <a:t>: A </a:t>
            </a:r>
            <a:r>
              <a:rPr kumimoji="0" lang="ar-SA" sz="1050" i="0" u="none" strike="noStrike" cap="none" normalizeH="0" baseline="0" dirty="0" err="1">
                <a:ln>
                  <a:noFill/>
                </a:ln>
                <a:solidFill>
                  <a:srgbClr val="000000"/>
                </a:solidFill>
                <a:effectLst/>
                <a:latin typeface="Arial" pitchFamily="34" charset="0"/>
                <a:cs typeface="Arial" pitchFamily="34" charset="0"/>
              </a:rPr>
              <a:t>review</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of</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the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literature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Studies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in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Family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Planning</a:t>
            </a:r>
            <a:r>
              <a:rPr kumimoji="0" lang="ar-SA" sz="1050" i="0" u="none" strike="noStrike" cap="none" normalizeH="0" baseline="0" dirty="0">
                <a:ln>
                  <a:noFill/>
                </a:ln>
                <a:solidFill>
                  <a:srgbClr val="000000"/>
                </a:solidFill>
                <a:effectLst/>
                <a:latin typeface="Arial" pitchFamily="34" charset="0"/>
                <a:cs typeface="Arial" pitchFamily="34" charset="0"/>
              </a:rPr>
              <a:t>; 39(1): 18-38.</a:t>
            </a:r>
            <a:endParaRPr kumimoji="0" lang="ar-SA" sz="9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800" i="0" u="none" strike="noStrike" cap="none" normalizeH="0" baseline="0" dirty="0">
                <a:ln>
                  <a:noFill/>
                </a:ln>
                <a:solidFill>
                  <a:srgbClr val="006C9F"/>
                </a:solidFill>
                <a:effectLst/>
                <a:latin typeface="Arial" pitchFamily="34" charset="0"/>
                <a:cs typeface="Arial" pitchFamily="34" charset="0"/>
              </a:rPr>
              <a:t>4</a:t>
            </a:r>
            <a:r>
              <a:rPr kumimoji="0" lang="ar-SA" sz="1050" i="0" u="none" strike="noStrike" cap="none" normalizeH="0" baseline="0" dirty="0">
                <a:ln>
                  <a:noFill/>
                </a:ln>
                <a:solidFill>
                  <a:srgbClr val="000000"/>
                </a:solidFill>
                <a:effectLst/>
                <a:latin typeface="Arial" pitchFamily="34" charset="0"/>
                <a:cs typeface="Arial" pitchFamily="34" charset="0"/>
              </a:rPr>
              <a:t>Guttmacher </a:t>
            </a:r>
            <a:r>
              <a:rPr kumimoji="0" lang="ar-SA" sz="1050" i="0" u="none" strike="noStrike" cap="none" normalizeH="0" baseline="0" dirty="0" err="1">
                <a:ln>
                  <a:noFill/>
                </a:ln>
                <a:solidFill>
                  <a:srgbClr val="000000"/>
                </a:solidFill>
                <a:effectLst/>
                <a:latin typeface="Arial" pitchFamily="34" charset="0"/>
                <a:cs typeface="Arial" pitchFamily="34" charset="0"/>
              </a:rPr>
              <a:t>Institute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In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Brief</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Facts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Publicly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Funded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Contraceptive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Services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in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the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United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States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New</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York</a:t>
            </a:r>
            <a:r>
              <a:rPr kumimoji="0" lang="ar-SA" sz="1050" i="0" u="none" strike="noStrike" cap="none" normalizeH="0" baseline="0" dirty="0">
                <a:ln>
                  <a:noFill/>
                </a:ln>
                <a:solidFill>
                  <a:srgbClr val="000000"/>
                </a:solidFill>
                <a:effectLst/>
                <a:latin typeface="Arial" pitchFamily="34" charset="0"/>
                <a:cs typeface="Arial" pitchFamily="34" charset="0"/>
              </a:rPr>
              <a:t>, NY: 2014. </a:t>
            </a:r>
            <a:r>
              <a:rPr kumimoji="0" lang="ar-SA" sz="1050" i="0" u="none" strike="noStrike" cap="none" normalizeH="0" baseline="0" dirty="0" err="1">
                <a:ln>
                  <a:noFill/>
                </a:ln>
                <a:solidFill>
                  <a:srgbClr val="000000"/>
                </a:solidFill>
                <a:effectLst/>
                <a:latin typeface="Arial" pitchFamily="34" charset="0"/>
                <a:cs typeface="Arial" pitchFamily="34" charset="0"/>
              </a:rPr>
              <a:t>Available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from</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a:ln>
                  <a:noFill/>
                </a:ln>
                <a:solidFill>
                  <a:srgbClr val="4B2B80"/>
                </a:solidFill>
                <a:effectLst/>
                <a:latin typeface="Arial" pitchFamily="34" charset="0"/>
                <a:cs typeface="Arial" pitchFamily="34" charset="0"/>
                <a:hlinkClick r:id="rId3"/>
              </a:rPr>
              <a:t>https://www.guttmacher.org/pubs/fb_contraceptive_serv.html</a:t>
            </a:r>
            <a:r>
              <a:rPr kumimoji="0" lang="ar-SA" sz="1050" i="0" u="none" strike="noStrike" cap="none" normalizeH="0" baseline="0" dirty="0">
                <a:ln>
                  <a:noFill/>
                </a:ln>
                <a:solidFill>
                  <a:srgbClr val="4B2B80"/>
                </a:solidFill>
                <a:effectLst/>
                <a:latin typeface="Arial" pitchFamily="34" charset="0"/>
                <a:cs typeface="Arial" pitchFamily="34" charset="0"/>
                <a:hlinkClick r:id="rId4"/>
              </a:rPr>
              <a:t>  </a:t>
            </a:r>
            <a:r>
              <a:rPr kumimoji="0" lang="ar-SA" sz="2000" i="0" u="none" strike="noStrike" cap="none" normalizeH="0" baseline="0" dirty="0">
                <a:ln>
                  <a:noFill/>
                </a:ln>
                <a:solidFill>
                  <a:srgbClr val="4B2B80"/>
                </a:solidFill>
                <a:effectLst/>
                <a:latin typeface="Arial" pitchFamily="34" charset="0"/>
                <a:cs typeface="Arial" pitchFamily="34" charset="0"/>
              </a:rPr>
              <a:t> </a:t>
            </a:r>
            <a:r>
              <a:rPr kumimoji="0" lang="ar-SA" sz="1050" i="0" u="none" strike="noStrike" cap="none" normalizeH="0" baseline="0" dirty="0">
                <a:ln>
                  <a:noFill/>
                </a:ln>
                <a:solidFill>
                  <a:srgbClr val="4B2B80"/>
                </a:solidFill>
                <a:effectLst/>
                <a:latin typeface="Arial" pitchFamily="34" charset="0"/>
                <a:cs typeface="Arial" pitchFamily="34" charset="0"/>
              </a:rPr>
              <a:t>       </a:t>
            </a:r>
            <a:endParaRPr kumimoji="0" lang="ar-SA" sz="9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800" i="0" u="none" strike="noStrike" cap="none" normalizeH="0" baseline="0" dirty="0">
                <a:ln>
                  <a:noFill/>
                </a:ln>
                <a:solidFill>
                  <a:srgbClr val="006C9F"/>
                </a:solidFill>
                <a:effectLst/>
                <a:latin typeface="Arial" pitchFamily="34" charset="0"/>
                <a:cs typeface="Arial" pitchFamily="34" charset="0"/>
              </a:rPr>
              <a:t>5</a:t>
            </a:r>
            <a:r>
              <a:rPr kumimoji="0" lang="ar-SA" sz="1050" i="0" u="none" strike="noStrike" cap="none" normalizeH="0" baseline="0" dirty="0">
                <a:ln>
                  <a:noFill/>
                </a:ln>
                <a:solidFill>
                  <a:srgbClr val="000000"/>
                </a:solidFill>
                <a:effectLst/>
                <a:latin typeface="Arial" pitchFamily="34" charset="0"/>
                <a:cs typeface="Arial" pitchFamily="34" charset="0"/>
              </a:rPr>
              <a:t>Gavin L, </a:t>
            </a:r>
            <a:r>
              <a:rPr kumimoji="0" lang="ar-SA" sz="1050" i="0" u="none" strike="noStrike" cap="none" normalizeH="0" baseline="0" dirty="0" err="1">
                <a:ln>
                  <a:noFill/>
                </a:ln>
                <a:solidFill>
                  <a:srgbClr val="000000"/>
                </a:solidFill>
                <a:effectLst/>
                <a:latin typeface="Arial" pitchFamily="34" charset="0"/>
                <a:cs typeface="Arial" pitchFamily="34" charset="0"/>
              </a:rPr>
              <a:t>Moskosky</a:t>
            </a:r>
            <a:r>
              <a:rPr kumimoji="0" lang="ar-SA" sz="1050" i="0" u="none" strike="noStrike" cap="none" normalizeH="0" baseline="0" dirty="0">
                <a:ln>
                  <a:noFill/>
                </a:ln>
                <a:solidFill>
                  <a:srgbClr val="000000"/>
                </a:solidFill>
                <a:effectLst/>
                <a:latin typeface="Arial" pitchFamily="34" charset="0"/>
                <a:cs typeface="Arial" pitchFamily="34" charset="0"/>
              </a:rPr>
              <a:t> S, </a:t>
            </a:r>
            <a:r>
              <a:rPr kumimoji="0" lang="ar-SA" sz="1050" i="0" u="none" strike="noStrike" cap="none" normalizeH="0" baseline="0" dirty="0" err="1">
                <a:ln>
                  <a:noFill/>
                </a:ln>
                <a:solidFill>
                  <a:srgbClr val="000000"/>
                </a:solidFill>
                <a:effectLst/>
                <a:latin typeface="Arial" pitchFamily="34" charset="0"/>
                <a:cs typeface="Arial" pitchFamily="34" charset="0"/>
              </a:rPr>
              <a:t>Carter</a:t>
            </a:r>
            <a:r>
              <a:rPr kumimoji="0" lang="ar-SA" sz="1050" i="0" u="none" strike="noStrike" cap="none" normalizeH="0" baseline="0" dirty="0">
                <a:ln>
                  <a:noFill/>
                </a:ln>
                <a:solidFill>
                  <a:srgbClr val="000000"/>
                </a:solidFill>
                <a:effectLst/>
                <a:latin typeface="Arial" pitchFamily="34" charset="0"/>
                <a:cs typeface="Arial" pitchFamily="34" charset="0"/>
              </a:rPr>
              <a:t> M, </a:t>
            </a:r>
            <a:r>
              <a:rPr kumimoji="0" lang="ar-SA" sz="1050" i="0" u="none" strike="noStrike" cap="none" normalizeH="0" baseline="0" dirty="0" err="1">
                <a:ln>
                  <a:noFill/>
                </a:ln>
                <a:solidFill>
                  <a:srgbClr val="000000"/>
                </a:solidFill>
                <a:effectLst/>
                <a:latin typeface="Arial" pitchFamily="34" charset="0"/>
                <a:cs typeface="Arial" pitchFamily="34" charset="0"/>
              </a:rPr>
              <a:t>et</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al</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Providing</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quality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family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planning</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services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recommendations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of</a:t>
            </a:r>
            <a:r>
              <a:rPr kumimoji="0" lang="ar-SA" sz="1050" i="0" u="none" strike="noStrike" cap="none" normalizeH="0" baseline="0" dirty="0">
                <a:ln>
                  <a:noFill/>
                </a:ln>
                <a:solidFill>
                  <a:srgbClr val="000000"/>
                </a:solidFill>
                <a:effectLst/>
                <a:latin typeface="Arial" pitchFamily="34" charset="0"/>
                <a:cs typeface="Arial" pitchFamily="34" charset="0"/>
              </a:rPr>
              <a:t> CDC </a:t>
            </a:r>
            <a:r>
              <a:rPr kumimoji="0" lang="ar-SA" sz="1050" i="0" u="none" strike="noStrike" cap="none" normalizeH="0" baseline="0" dirty="0" err="1">
                <a:ln>
                  <a:noFill/>
                </a:ln>
                <a:solidFill>
                  <a:srgbClr val="000000"/>
                </a:solidFill>
                <a:effectLst/>
                <a:latin typeface="Arial" pitchFamily="34" charset="0"/>
                <a:cs typeface="Arial" pitchFamily="34" charset="0"/>
              </a:rPr>
              <a:t>and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the</a:t>
            </a:r>
            <a:r>
              <a:rPr kumimoji="0" lang="ar-SA" sz="1050" i="0" u="none" strike="noStrike" cap="none" normalizeH="0" baseline="0" dirty="0">
                <a:ln>
                  <a:noFill/>
                </a:ln>
                <a:solidFill>
                  <a:srgbClr val="000000"/>
                </a:solidFill>
                <a:effectLst/>
                <a:latin typeface="Arial" pitchFamily="34" charset="0"/>
                <a:cs typeface="Arial" pitchFamily="34" charset="0"/>
              </a:rPr>
              <a:t> US </a:t>
            </a:r>
            <a:r>
              <a:rPr kumimoji="0" lang="ar-SA" sz="1050" i="0" u="none" strike="noStrike" cap="none" normalizeH="0" baseline="0" dirty="0" err="1">
                <a:ln>
                  <a:noFill/>
                </a:ln>
                <a:solidFill>
                  <a:srgbClr val="000000"/>
                </a:solidFill>
                <a:effectLst/>
                <a:latin typeface="Arial" pitchFamily="34" charset="0"/>
                <a:cs typeface="Arial" pitchFamily="34" charset="0"/>
              </a:rPr>
              <a:t>Office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of</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Population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Affairs</a:t>
            </a:r>
            <a:r>
              <a:rPr kumimoji="0" lang="ar-SA" sz="1050" i="0" u="none" strike="noStrike" cap="none" normalizeH="0" baseline="0" dirty="0">
                <a:ln>
                  <a:noFill/>
                </a:ln>
                <a:solidFill>
                  <a:srgbClr val="000000"/>
                </a:solidFill>
                <a:effectLst/>
                <a:latin typeface="Arial" pitchFamily="34" charset="0"/>
                <a:cs typeface="Arial" pitchFamily="34" charset="0"/>
              </a:rPr>
              <a:t>. MMWR </a:t>
            </a:r>
            <a:r>
              <a:rPr kumimoji="0" lang="ar-SA" sz="1050" i="0" u="none" strike="noStrike" cap="none" normalizeH="0" baseline="0" dirty="0" err="1">
                <a:ln>
                  <a:noFill/>
                </a:ln>
                <a:solidFill>
                  <a:srgbClr val="000000"/>
                </a:solidFill>
                <a:effectLst/>
                <a:latin typeface="Arial" pitchFamily="34" charset="0"/>
                <a:cs typeface="Arial" pitchFamily="34" charset="0"/>
              </a:rPr>
              <a:t>Recomm</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Rep</a:t>
            </a:r>
            <a:r>
              <a:rPr kumimoji="0" lang="ar-SA" sz="1050" i="0" u="none" strike="noStrike" cap="none" normalizeH="0" baseline="0" dirty="0">
                <a:ln>
                  <a:noFill/>
                </a:ln>
                <a:solidFill>
                  <a:srgbClr val="000000"/>
                </a:solidFill>
                <a:effectLst/>
                <a:latin typeface="Arial" pitchFamily="34" charset="0"/>
                <a:cs typeface="Arial" pitchFamily="34" charset="0"/>
              </a:rPr>
              <a:t> 2014;63(</a:t>
            </a:r>
            <a:r>
              <a:rPr kumimoji="0" lang="ar-SA" sz="1050" i="0" u="none" strike="noStrike" cap="none" normalizeH="0" baseline="0" dirty="0" err="1">
                <a:ln>
                  <a:noFill/>
                </a:ln>
                <a:solidFill>
                  <a:srgbClr val="000000"/>
                </a:solidFill>
                <a:effectLst/>
                <a:latin typeface="Arial" pitchFamily="34" charset="0"/>
                <a:cs typeface="Arial" pitchFamily="34" charset="0"/>
              </a:rPr>
              <a:t>No</a:t>
            </a:r>
            <a:r>
              <a:rPr kumimoji="0" lang="ar-SA" sz="1050" i="0" u="none" strike="noStrike" cap="none" normalizeH="0" baseline="0" dirty="0">
                <a:ln>
                  <a:noFill/>
                </a:ln>
                <a:solidFill>
                  <a:srgbClr val="000000"/>
                </a:solidFill>
                <a:effectLst/>
                <a:latin typeface="Arial" pitchFamily="34" charset="0"/>
                <a:cs typeface="Arial" pitchFamily="34" charset="0"/>
              </a:rPr>
              <a:t>. RR-04).</a:t>
            </a:r>
            <a:endParaRPr kumimoji="0" lang="ar-SA" sz="9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800" i="0" u="none" strike="noStrike" cap="none" normalizeH="0" baseline="0" dirty="0">
                <a:ln>
                  <a:noFill/>
                </a:ln>
                <a:solidFill>
                  <a:srgbClr val="006C9F"/>
                </a:solidFill>
                <a:effectLst/>
                <a:latin typeface="Arial" pitchFamily="34" charset="0"/>
                <a:cs typeface="Arial" pitchFamily="34" charset="0"/>
              </a:rPr>
              <a:t>6</a:t>
            </a:r>
            <a:r>
              <a:rPr kumimoji="0" lang="ar-SA" sz="1050" i="0" u="none" strike="noStrike" cap="none" normalizeH="0" baseline="0" dirty="0">
                <a:ln>
                  <a:noFill/>
                </a:ln>
                <a:solidFill>
                  <a:srgbClr val="000000"/>
                </a:solidFill>
                <a:effectLst/>
                <a:latin typeface="Arial" pitchFamily="34" charset="0"/>
                <a:cs typeface="Arial" pitchFamily="34" charset="0"/>
              </a:rPr>
              <a:t>Gavin L, </a:t>
            </a:r>
            <a:r>
              <a:rPr kumimoji="0" lang="ar-SA" sz="1050" i="0" u="none" strike="noStrike" cap="none" normalizeH="0" baseline="0" dirty="0" err="1">
                <a:ln>
                  <a:noFill/>
                </a:ln>
                <a:solidFill>
                  <a:srgbClr val="000000"/>
                </a:solidFill>
                <a:effectLst/>
                <a:latin typeface="Arial" pitchFamily="34" charset="0"/>
                <a:cs typeface="Arial" pitchFamily="34" charset="0"/>
              </a:rPr>
              <a:t>Pazol</a:t>
            </a:r>
            <a:r>
              <a:rPr kumimoji="0" lang="ar-SA" sz="1050" i="0" u="none" strike="noStrike" cap="none" normalizeH="0" baseline="0" dirty="0">
                <a:ln>
                  <a:noFill/>
                </a:ln>
                <a:solidFill>
                  <a:srgbClr val="000000"/>
                </a:solidFill>
                <a:effectLst/>
                <a:latin typeface="Arial" pitchFamily="34" charset="0"/>
                <a:cs typeface="Arial" pitchFamily="34" charset="0"/>
              </a:rPr>
              <a:t> K. </a:t>
            </a:r>
            <a:r>
              <a:rPr kumimoji="0" lang="ar-SA" sz="1050" i="0" u="none" strike="noStrike" cap="none" normalizeH="0" baseline="0" dirty="0" err="1">
                <a:ln>
                  <a:noFill/>
                </a:ln>
                <a:solidFill>
                  <a:srgbClr val="000000"/>
                </a:solidFill>
                <a:effectLst/>
                <a:latin typeface="Arial" pitchFamily="34" charset="0"/>
                <a:cs typeface="Arial" pitchFamily="34" charset="0"/>
              </a:rPr>
              <a:t>Update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Providing</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Quality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Family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Planning</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Services</a:t>
            </a:r>
            <a:r>
              <a:rPr kumimoji="0" lang="ar-SA" sz="1050" i="0" u="none" strike="noStrike" cap="none" normalizeH="0" baseline="0" dirty="0">
                <a:ln>
                  <a:noFill/>
                </a:ln>
                <a:solidFill>
                  <a:srgbClr val="000000"/>
                </a:solidFill>
                <a:effectLst/>
                <a:latin typeface="Arial" pitchFamily="34" charset="0"/>
                <a:cs typeface="Arial" pitchFamily="34" charset="0"/>
              </a:rPr>
              <a:t> — </a:t>
            </a:r>
            <a:r>
              <a:rPr kumimoji="0" lang="ar-SA" sz="1050" i="0" u="none" strike="noStrike" cap="none" normalizeH="0" baseline="0" dirty="0" err="1">
                <a:ln>
                  <a:noFill/>
                </a:ln>
                <a:solidFill>
                  <a:srgbClr val="000000"/>
                </a:solidFill>
                <a:effectLst/>
                <a:latin typeface="Arial" pitchFamily="34" charset="0"/>
                <a:cs typeface="Arial" pitchFamily="34" charset="0"/>
              </a:rPr>
              <a:t>Recommendations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from</a:t>
            </a:r>
            <a:r>
              <a:rPr kumimoji="0" lang="ar-SA" sz="1050" i="0" u="none" strike="noStrike" cap="none" normalizeH="0" baseline="0" dirty="0">
                <a:ln>
                  <a:noFill/>
                </a:ln>
                <a:solidFill>
                  <a:srgbClr val="000000"/>
                </a:solidFill>
                <a:effectLst/>
                <a:latin typeface="Arial" pitchFamily="34" charset="0"/>
                <a:cs typeface="Arial" pitchFamily="34" charset="0"/>
              </a:rPr>
              <a:t> CDC </a:t>
            </a:r>
            <a:r>
              <a:rPr kumimoji="0" lang="ar-SA" sz="1050" i="0" u="none" strike="noStrike" cap="none" normalizeH="0" baseline="0" dirty="0" err="1">
                <a:ln>
                  <a:noFill/>
                </a:ln>
                <a:solidFill>
                  <a:srgbClr val="000000"/>
                </a:solidFill>
                <a:effectLst/>
                <a:latin typeface="Arial" pitchFamily="34" charset="0"/>
                <a:cs typeface="Arial" pitchFamily="34" charset="0"/>
              </a:rPr>
              <a:t>and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the</a:t>
            </a:r>
            <a:r>
              <a:rPr kumimoji="0" lang="ar-SA" sz="1050" i="0" u="none" strike="noStrike" cap="none" normalizeH="0" baseline="0" dirty="0">
                <a:ln>
                  <a:noFill/>
                </a:ln>
                <a:solidFill>
                  <a:srgbClr val="000000"/>
                </a:solidFill>
                <a:effectLst/>
                <a:latin typeface="Arial" pitchFamily="34" charset="0"/>
                <a:cs typeface="Arial" pitchFamily="34" charset="0"/>
              </a:rPr>
              <a:t> U.S. </a:t>
            </a:r>
            <a:r>
              <a:rPr kumimoji="0" lang="ar-SA" sz="1050" i="0" u="none" strike="noStrike" cap="none" normalizeH="0" baseline="0" dirty="0" err="1">
                <a:ln>
                  <a:noFill/>
                </a:ln>
                <a:solidFill>
                  <a:srgbClr val="000000"/>
                </a:solidFill>
                <a:effectLst/>
                <a:latin typeface="Arial" pitchFamily="34" charset="0"/>
                <a:cs typeface="Arial" pitchFamily="34" charset="0"/>
              </a:rPr>
              <a:t>Office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of</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Population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Affairs</a:t>
            </a:r>
            <a:r>
              <a:rPr kumimoji="0" lang="ar-SA" sz="1050" i="0" u="none" strike="noStrike" cap="none" normalizeH="0" baseline="0" dirty="0">
                <a:ln>
                  <a:noFill/>
                </a:ln>
                <a:solidFill>
                  <a:srgbClr val="000000"/>
                </a:solidFill>
                <a:effectLst/>
                <a:latin typeface="Arial" pitchFamily="34" charset="0"/>
                <a:cs typeface="Arial" pitchFamily="34" charset="0"/>
              </a:rPr>
              <a:t>, 2015. MMWR </a:t>
            </a:r>
            <a:r>
              <a:rPr kumimoji="0" lang="ar-SA" sz="1050" i="0" u="none" strike="noStrike" cap="none" normalizeH="0" baseline="0" dirty="0" err="1">
                <a:ln>
                  <a:noFill/>
                </a:ln>
                <a:solidFill>
                  <a:srgbClr val="000000"/>
                </a:solidFill>
                <a:effectLst/>
                <a:latin typeface="Arial" pitchFamily="34" charset="0"/>
                <a:cs typeface="Arial" pitchFamily="34" charset="0"/>
              </a:rPr>
              <a:t>Morb</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Mortal</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Wkly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Rep</a:t>
            </a:r>
            <a:r>
              <a:rPr kumimoji="0" lang="ar-SA" sz="1050" i="0" u="none" strike="noStrike" cap="none" normalizeH="0" baseline="0" dirty="0">
                <a:ln>
                  <a:noFill/>
                </a:ln>
                <a:solidFill>
                  <a:srgbClr val="000000"/>
                </a:solidFill>
                <a:effectLst/>
                <a:latin typeface="Arial" pitchFamily="34" charset="0"/>
                <a:cs typeface="Arial" pitchFamily="34" charset="0"/>
              </a:rPr>
              <a:t> 2016;65:231–234. DOI: </a:t>
            </a:r>
            <a:r>
              <a:rPr kumimoji="0" lang="ar-SA" sz="1050" i="0" u="none" strike="noStrike" cap="none" normalizeH="0" baseline="0" dirty="0">
                <a:ln>
                  <a:noFill/>
                </a:ln>
                <a:solidFill>
                  <a:srgbClr val="4B2B80"/>
                </a:solidFill>
                <a:effectLst/>
                <a:latin typeface="Arial" pitchFamily="34" charset="0"/>
                <a:cs typeface="Arial" pitchFamily="34" charset="0"/>
                <a:hlinkClick r:id="rId5"/>
              </a:rPr>
              <a:t>http://dx.doi.org/10.15585/mmwr.mm6509a3</a:t>
            </a:r>
            <a:r>
              <a:rPr kumimoji="0" lang="ar-SA" sz="1050" i="0" u="none" strike="noStrike" cap="none" normalizeH="0" baseline="0" dirty="0">
                <a:ln>
                  <a:noFill/>
                </a:ln>
                <a:solidFill>
                  <a:srgbClr val="4B2B80"/>
                </a:solidFill>
                <a:effectLst/>
                <a:latin typeface="Arial" pitchFamily="34" charset="0"/>
                <a:cs typeface="Arial" pitchFamily="34" charset="0"/>
                <a:hlinkClick r:id="rId4"/>
              </a:rPr>
              <a:t>  </a:t>
            </a:r>
            <a:r>
              <a:rPr kumimoji="0" lang="ar-SA" sz="2000" i="0" u="none" strike="noStrike" cap="none" normalizeH="0" baseline="0" dirty="0">
                <a:ln>
                  <a:noFill/>
                </a:ln>
                <a:solidFill>
                  <a:srgbClr val="4B2B80"/>
                </a:solidFill>
                <a:effectLst/>
                <a:latin typeface="Arial" pitchFamily="34" charset="0"/>
                <a:cs typeface="Arial" pitchFamily="34" charset="0"/>
              </a:rPr>
              <a:t> </a:t>
            </a:r>
            <a:r>
              <a:rPr kumimoji="0" lang="ar-SA" sz="1050" i="0" u="none" strike="noStrike" cap="none" normalizeH="0" baseline="0" dirty="0">
                <a:ln>
                  <a:noFill/>
                </a:ln>
                <a:solidFill>
                  <a:srgbClr val="4B2B80"/>
                </a:solidFill>
                <a:effectLst/>
                <a:latin typeface="Arial" pitchFamily="34" charset="0"/>
                <a:cs typeface="Arial" pitchFamily="34" charset="0"/>
              </a:rPr>
              <a:t>       </a:t>
            </a:r>
            <a:r>
              <a:rPr kumimoji="0" lang="ar-SA" sz="1050" i="0" u="none" strike="noStrike" cap="none" normalizeH="0" baseline="0" dirty="0">
                <a:ln>
                  <a:noFill/>
                </a:ln>
                <a:solidFill>
                  <a:srgbClr val="000000"/>
                </a:solidFill>
                <a:effectLst/>
                <a:latin typeface="Arial" pitchFamily="34" charset="0"/>
                <a:cs typeface="Arial" pitchFamily="34" charset="0"/>
              </a:rPr>
              <a:t>.</a:t>
            </a:r>
            <a:endParaRPr kumimoji="0" lang="ar-SA" sz="9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800" i="0" u="none" strike="noStrike" cap="none" normalizeH="0" baseline="0" dirty="0">
                <a:ln>
                  <a:noFill/>
                </a:ln>
                <a:solidFill>
                  <a:srgbClr val="006C9F"/>
                </a:solidFill>
                <a:effectLst/>
                <a:latin typeface="Arial" pitchFamily="34" charset="0"/>
                <a:cs typeface="Arial" pitchFamily="34" charset="0"/>
              </a:rPr>
              <a:t>7</a:t>
            </a:r>
            <a:r>
              <a:rPr kumimoji="0" lang="ar-SA" sz="1050" i="0" u="none" strike="noStrike" cap="none" normalizeH="0" baseline="0" dirty="0">
                <a:ln>
                  <a:noFill/>
                </a:ln>
                <a:solidFill>
                  <a:srgbClr val="000000"/>
                </a:solidFill>
                <a:effectLst/>
                <a:latin typeface="Arial" pitchFamily="34" charset="0"/>
                <a:cs typeface="Arial" pitchFamily="34" charset="0"/>
              </a:rPr>
              <a:t>Frost J. US </a:t>
            </a:r>
            <a:r>
              <a:rPr kumimoji="0" lang="ar-SA" sz="1050" i="0" u="none" strike="noStrike" cap="none" normalizeH="0" baseline="0" dirty="0" err="1">
                <a:ln>
                  <a:noFill/>
                </a:ln>
                <a:solidFill>
                  <a:srgbClr val="000000"/>
                </a:solidFill>
                <a:effectLst/>
                <a:latin typeface="Arial" pitchFamily="34" charset="0"/>
                <a:cs typeface="Arial" pitchFamily="34" charset="0"/>
              </a:rPr>
              <a:t>women’s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reliance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publicly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funded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family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planning</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clinics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their</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usual</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source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of</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medical</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care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Paper</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presented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at</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National</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Survey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of</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Family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Growth</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Research</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Conference</a:t>
            </a:r>
            <a:r>
              <a:rPr kumimoji="0" lang="ar-SA" sz="1050" i="0" u="none" strike="noStrike" cap="none" normalizeH="0" baseline="0" dirty="0">
                <a:ln>
                  <a:noFill/>
                </a:ln>
                <a:solidFill>
                  <a:srgbClr val="000000"/>
                </a:solidFill>
                <a:effectLst/>
                <a:latin typeface="Arial" pitchFamily="34" charset="0"/>
                <a:cs typeface="Arial" pitchFamily="34" charset="0"/>
              </a:rPr>
              <a:t>; 2008 </a:t>
            </a:r>
            <a:r>
              <a:rPr kumimoji="0" lang="ar-SA" sz="1050" i="0" u="none" strike="noStrike" cap="none" normalizeH="0" baseline="0" dirty="0" err="1">
                <a:ln>
                  <a:noFill/>
                </a:ln>
                <a:solidFill>
                  <a:srgbClr val="000000"/>
                </a:solidFill>
                <a:effectLst/>
                <a:latin typeface="Arial" pitchFamily="34" charset="0"/>
                <a:cs typeface="Arial" pitchFamily="34" charset="0"/>
              </a:rPr>
              <a:t>Oct</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Hyattsville</a:t>
            </a:r>
            <a:r>
              <a:rPr kumimoji="0" lang="ar-SA" sz="1050" i="0" u="none" strike="noStrike" cap="none" normalizeH="0" baseline="0" dirty="0">
                <a:ln>
                  <a:noFill/>
                </a:ln>
                <a:solidFill>
                  <a:srgbClr val="000000"/>
                </a:solidFill>
                <a:effectLst/>
                <a:latin typeface="Arial" pitchFamily="34" charset="0"/>
                <a:cs typeface="Arial" pitchFamily="34" charset="0"/>
              </a:rPr>
              <a:t>, MD.</a:t>
            </a:r>
            <a:endParaRPr kumimoji="0" lang="ar-SA" sz="9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800" i="0" u="none" strike="noStrike" cap="none" normalizeH="0" baseline="0" dirty="0">
                <a:ln>
                  <a:noFill/>
                </a:ln>
                <a:solidFill>
                  <a:srgbClr val="006C9F"/>
                </a:solidFill>
                <a:effectLst/>
                <a:latin typeface="Arial" pitchFamily="34" charset="0"/>
                <a:cs typeface="Arial" pitchFamily="34" charset="0"/>
              </a:rPr>
              <a:t>8</a:t>
            </a:r>
            <a:r>
              <a:rPr kumimoji="0" lang="ar-SA" sz="1050" i="0" u="none" strike="noStrike" cap="none" normalizeH="0" baseline="0" dirty="0">
                <a:ln>
                  <a:noFill/>
                </a:ln>
                <a:solidFill>
                  <a:srgbClr val="000000"/>
                </a:solidFill>
                <a:effectLst/>
                <a:latin typeface="Arial" pitchFamily="34" charset="0"/>
                <a:cs typeface="Arial" pitchFamily="34" charset="0"/>
              </a:rPr>
              <a:t>Frost, J, </a:t>
            </a:r>
            <a:r>
              <a:rPr kumimoji="0" lang="ar-SA" sz="1050" i="0" u="none" strike="noStrike" cap="none" normalizeH="0" baseline="0" dirty="0" err="1">
                <a:ln>
                  <a:noFill/>
                </a:ln>
                <a:solidFill>
                  <a:srgbClr val="000000"/>
                </a:solidFill>
                <a:effectLst/>
                <a:latin typeface="Arial" pitchFamily="34" charset="0"/>
                <a:cs typeface="Arial" pitchFamily="34" charset="0"/>
              </a:rPr>
              <a:t>Frohwirth</a:t>
            </a:r>
            <a:r>
              <a:rPr kumimoji="0" lang="ar-SA" sz="1050" i="0" u="none" strike="noStrike" cap="none" normalizeH="0" baseline="0" dirty="0">
                <a:ln>
                  <a:noFill/>
                </a:ln>
                <a:solidFill>
                  <a:srgbClr val="000000"/>
                </a:solidFill>
                <a:effectLst/>
                <a:latin typeface="Arial" pitchFamily="34" charset="0"/>
                <a:cs typeface="Arial" pitchFamily="34" charset="0"/>
              </a:rPr>
              <a:t> L, </a:t>
            </a:r>
            <a:r>
              <a:rPr kumimoji="0" lang="ar-SA" sz="1050" i="0" u="none" strike="noStrike" cap="none" normalizeH="0" baseline="0" dirty="0" err="1">
                <a:ln>
                  <a:noFill/>
                </a:ln>
                <a:solidFill>
                  <a:srgbClr val="000000"/>
                </a:solidFill>
                <a:effectLst/>
                <a:latin typeface="Arial" pitchFamily="34" charset="0"/>
                <a:cs typeface="Arial" pitchFamily="34" charset="0"/>
              </a:rPr>
              <a:t>Blades</a:t>
            </a:r>
            <a:r>
              <a:rPr kumimoji="0" lang="ar-SA" sz="1050" i="0" u="none" strike="noStrike" cap="none" normalizeH="0" baseline="0" dirty="0">
                <a:ln>
                  <a:noFill/>
                </a:ln>
                <a:solidFill>
                  <a:srgbClr val="000000"/>
                </a:solidFill>
                <a:effectLst/>
                <a:latin typeface="Arial" pitchFamily="34" charset="0"/>
                <a:cs typeface="Arial" pitchFamily="34" charset="0"/>
              </a:rPr>
              <a:t> N, </a:t>
            </a:r>
            <a:r>
              <a:rPr kumimoji="0" lang="ar-SA" sz="1050" i="0" u="none" strike="noStrike" cap="none" normalizeH="0" baseline="0" dirty="0" err="1">
                <a:ln>
                  <a:noFill/>
                </a:ln>
                <a:solidFill>
                  <a:srgbClr val="000000"/>
                </a:solidFill>
                <a:effectLst/>
                <a:latin typeface="Arial" pitchFamily="34" charset="0"/>
                <a:cs typeface="Arial" pitchFamily="34" charset="0"/>
              </a:rPr>
              <a:t>et</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al</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Publicly</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Funded</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Contraceptive</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Services</a:t>
            </a:r>
            <a:r>
              <a:rPr kumimoji="0" lang="ar-SA" sz="1050" i="1" u="none" strike="noStrike" cap="none" normalizeH="0" baseline="0" dirty="0">
                <a:ln>
                  <a:noFill/>
                </a:ln>
                <a:solidFill>
                  <a:srgbClr val="000000"/>
                </a:solidFill>
                <a:effectLst/>
                <a:latin typeface="Arial" pitchFamily="34" charset="0"/>
                <a:cs typeface="Arial" pitchFamily="34" charset="0"/>
              </a:rPr>
              <a:t> </a:t>
            </a:r>
            <a:r>
              <a:rPr kumimoji="0" lang="ar-SA" sz="1050" i="1" u="none" strike="noStrike" cap="none" normalizeH="0" baseline="0" dirty="0" err="1">
                <a:ln>
                  <a:noFill/>
                </a:ln>
                <a:solidFill>
                  <a:srgbClr val="000000"/>
                </a:solidFill>
                <a:effectLst/>
                <a:latin typeface="Arial" pitchFamily="34" charset="0"/>
                <a:cs typeface="Arial" pitchFamily="34" charset="0"/>
              </a:rPr>
              <a:t>at</a:t>
            </a:r>
            <a:r>
              <a:rPr kumimoji="0" lang="ar-SA" sz="1050" i="1" u="none" strike="noStrike" cap="none" normalizeH="0" baseline="0" dirty="0">
                <a:ln>
                  <a:noFill/>
                </a:ln>
                <a:solidFill>
                  <a:srgbClr val="000000"/>
                </a:solidFill>
                <a:effectLst/>
                <a:latin typeface="Arial" pitchFamily="34" charset="0"/>
                <a:cs typeface="Arial" pitchFamily="34" charset="0"/>
              </a:rPr>
              <a:t> U.S. </a:t>
            </a:r>
            <a:r>
              <a:rPr kumimoji="0" lang="ar-SA" sz="1050" i="1" u="none" strike="noStrike" cap="none" normalizeH="0" baseline="0" dirty="0" err="1">
                <a:ln>
                  <a:noFill/>
                </a:ln>
                <a:solidFill>
                  <a:srgbClr val="000000"/>
                </a:solidFill>
                <a:effectLst/>
                <a:latin typeface="Arial" pitchFamily="34" charset="0"/>
                <a:cs typeface="Arial" pitchFamily="34" charset="0"/>
              </a:rPr>
              <a:t>Clinics</a:t>
            </a:r>
            <a:r>
              <a:rPr kumimoji="0" lang="ar-SA" sz="1050" i="1" u="none" strike="noStrike" cap="none" normalizeH="0" baseline="0" dirty="0">
                <a:ln>
                  <a:noFill/>
                </a:ln>
                <a:solidFill>
                  <a:srgbClr val="000000"/>
                </a:solidFill>
                <a:effectLst/>
                <a:latin typeface="Arial" pitchFamily="34" charset="0"/>
                <a:cs typeface="Arial" pitchFamily="34" charset="0"/>
              </a:rPr>
              <a:t>, 2015</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New</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York</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Guttmacher</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Institute</a:t>
            </a:r>
            <a:r>
              <a:rPr kumimoji="0" lang="ar-SA" sz="1050" i="0" u="none" strike="noStrike" cap="none" normalizeH="0" baseline="0" dirty="0">
                <a:ln>
                  <a:noFill/>
                </a:ln>
                <a:solidFill>
                  <a:srgbClr val="000000"/>
                </a:solidFill>
                <a:effectLst/>
                <a:latin typeface="Arial" pitchFamily="34" charset="0"/>
                <a:cs typeface="Arial" pitchFamily="34" charset="0"/>
              </a:rPr>
              <a:t>, 2017. </a:t>
            </a:r>
            <a:r>
              <a:rPr kumimoji="0" lang="ar-SA" sz="1050" i="0" u="none" strike="noStrike" cap="none" normalizeH="0" baseline="0" dirty="0" err="1">
                <a:ln>
                  <a:noFill/>
                </a:ln>
                <a:solidFill>
                  <a:srgbClr val="000000"/>
                </a:solidFill>
                <a:effectLst/>
                <a:latin typeface="Arial" pitchFamily="34" charset="0"/>
                <a:cs typeface="Arial" pitchFamily="34" charset="0"/>
              </a:rPr>
              <a:t>Available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from</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a:ln>
                  <a:noFill/>
                </a:ln>
                <a:solidFill>
                  <a:srgbClr val="4B2B80"/>
                </a:solidFill>
                <a:effectLst/>
                <a:latin typeface="Arial" pitchFamily="34" charset="0"/>
                <a:cs typeface="Arial" pitchFamily="34" charset="0"/>
                <a:hlinkClick r:id="rId6"/>
              </a:rPr>
              <a:t>https://www.guttmacher.org/report/publicly-funded-contraceptive-services-us-clinics-2015 </a:t>
            </a:r>
            <a:r>
              <a:rPr kumimoji="0" lang="ar-SA" sz="1050" i="0" u="none" strike="noStrike" cap="none" normalizeH="0" baseline="0" dirty="0">
                <a:ln>
                  <a:noFill/>
                </a:ln>
                <a:solidFill>
                  <a:srgbClr val="4B2B80"/>
                </a:solidFill>
                <a:effectLst/>
                <a:latin typeface="Arial" pitchFamily="34" charset="0"/>
                <a:cs typeface="Arial" pitchFamily="34" charset="0"/>
                <a:hlinkClick r:id="rId4"/>
              </a:rPr>
              <a:t>  </a:t>
            </a:r>
            <a:r>
              <a:rPr kumimoji="0" lang="ar-SA" sz="2000" i="0" u="none" strike="noStrike" cap="none" normalizeH="0" baseline="0" dirty="0">
                <a:ln>
                  <a:noFill/>
                </a:ln>
                <a:solidFill>
                  <a:srgbClr val="4B2B80"/>
                </a:solidFill>
                <a:effectLst/>
                <a:latin typeface="Arial" pitchFamily="34" charset="0"/>
                <a:cs typeface="Arial" pitchFamily="34" charset="0"/>
              </a:rPr>
              <a:t> </a:t>
            </a:r>
            <a:r>
              <a:rPr kumimoji="0" lang="ar-SA" sz="1050" i="0" u="none" strike="noStrike" cap="none" normalizeH="0" baseline="0" dirty="0">
                <a:ln>
                  <a:noFill/>
                </a:ln>
                <a:solidFill>
                  <a:srgbClr val="4B2B80"/>
                </a:solidFill>
                <a:effectLst/>
                <a:latin typeface="Arial" pitchFamily="34" charset="0"/>
                <a:cs typeface="Arial" pitchFamily="34" charset="0"/>
              </a:rPr>
              <a:t>       </a:t>
            </a:r>
            <a:endParaRPr kumimoji="0" lang="ar-SA" sz="9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800" i="0" u="none" strike="noStrike" cap="none" normalizeH="0" baseline="0" dirty="0">
                <a:ln>
                  <a:noFill/>
                </a:ln>
                <a:solidFill>
                  <a:srgbClr val="006C9F"/>
                </a:solidFill>
                <a:effectLst/>
                <a:latin typeface="Arial" pitchFamily="34" charset="0"/>
                <a:cs typeface="Arial" pitchFamily="34" charset="0"/>
              </a:rPr>
              <a:t>9</a:t>
            </a:r>
            <a:r>
              <a:rPr kumimoji="0" lang="ar-SA" sz="1050" i="0" u="none" strike="noStrike" cap="none" normalizeH="0" baseline="0" dirty="0">
                <a:ln>
                  <a:noFill/>
                </a:ln>
                <a:solidFill>
                  <a:srgbClr val="000000"/>
                </a:solidFill>
                <a:effectLst/>
                <a:latin typeface="Arial" pitchFamily="34" charset="0"/>
                <a:cs typeface="Arial" pitchFamily="34" charset="0"/>
              </a:rPr>
              <a:t>Lawrence B. </a:t>
            </a:r>
            <a:r>
              <a:rPr kumimoji="0" lang="ar-SA" sz="1050" i="0" u="none" strike="noStrike" cap="none" normalizeH="0" baseline="0" dirty="0" err="1">
                <a:ln>
                  <a:noFill/>
                </a:ln>
                <a:solidFill>
                  <a:srgbClr val="000000"/>
                </a:solidFill>
                <a:effectLst/>
                <a:latin typeface="Arial" pitchFamily="34" charset="0"/>
                <a:cs typeface="Arial" pitchFamily="34" charset="0"/>
              </a:rPr>
              <a:t>Finer</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Ph.D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and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Mia</a:t>
            </a:r>
            <a:r>
              <a:rPr kumimoji="0" lang="ar-SA" sz="1050" i="0" u="none" strike="noStrike" cap="none" normalizeH="0" baseline="0" dirty="0">
                <a:ln>
                  <a:noFill/>
                </a:ln>
                <a:solidFill>
                  <a:srgbClr val="000000"/>
                </a:solidFill>
                <a:effectLst/>
                <a:latin typeface="Arial" pitchFamily="34" charset="0"/>
                <a:cs typeface="Arial" pitchFamily="34" charset="0"/>
              </a:rPr>
              <a:t> R. </a:t>
            </a:r>
            <a:r>
              <a:rPr kumimoji="0" lang="ar-SA" sz="1050" i="0" u="none" strike="noStrike" cap="none" normalizeH="0" baseline="0" dirty="0" err="1">
                <a:ln>
                  <a:noFill/>
                </a:ln>
                <a:solidFill>
                  <a:srgbClr val="000000"/>
                </a:solidFill>
                <a:effectLst/>
                <a:latin typeface="Arial" pitchFamily="34" charset="0"/>
                <a:cs typeface="Arial" pitchFamily="34" charset="0"/>
              </a:rPr>
              <a:t>Zolna</a:t>
            </a:r>
            <a:r>
              <a:rPr kumimoji="0" lang="ar-SA" sz="1050" i="0" u="none" strike="noStrike" cap="none" normalizeH="0" baseline="0" dirty="0">
                <a:ln>
                  <a:noFill/>
                </a:ln>
                <a:solidFill>
                  <a:srgbClr val="000000"/>
                </a:solidFill>
                <a:effectLst/>
                <a:latin typeface="Arial" pitchFamily="34" charset="0"/>
                <a:cs typeface="Arial" pitchFamily="34" charset="0"/>
              </a:rPr>
              <a:t>, M.P.H. </a:t>
            </a:r>
            <a:r>
              <a:rPr kumimoji="0" lang="ar-SA" sz="1050" i="0" u="none" strike="noStrike" cap="none" normalizeH="0" baseline="0" dirty="0" err="1">
                <a:ln>
                  <a:noFill/>
                </a:ln>
                <a:solidFill>
                  <a:srgbClr val="000000"/>
                </a:solidFill>
                <a:effectLst/>
                <a:latin typeface="Arial" pitchFamily="34" charset="0"/>
                <a:cs typeface="Arial" pitchFamily="34" charset="0"/>
              </a:rPr>
              <a:t>Declines</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in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Unintended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Pregnancy</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in</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the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United</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States</a:t>
            </a:r>
            <a:r>
              <a:rPr kumimoji="0" lang="ar-SA" sz="1050" i="0" u="none" strike="noStrike" cap="none" normalizeH="0" baseline="0" dirty="0">
                <a:ln>
                  <a:noFill/>
                </a:ln>
                <a:solidFill>
                  <a:srgbClr val="000000"/>
                </a:solidFill>
                <a:effectLst/>
                <a:latin typeface="Arial" pitchFamily="34" charset="0"/>
                <a:cs typeface="Arial" pitchFamily="34" charset="0"/>
              </a:rPr>
              <a:t>, 2008–2011, N </a:t>
            </a:r>
            <a:r>
              <a:rPr kumimoji="0" lang="ar-SA" sz="1050" i="0" u="none" strike="noStrike" cap="none" normalizeH="0" baseline="0" dirty="0" err="1">
                <a:ln>
                  <a:noFill/>
                </a:ln>
                <a:solidFill>
                  <a:srgbClr val="000000"/>
                </a:solidFill>
                <a:effectLst/>
                <a:latin typeface="Arial" pitchFamily="34" charset="0"/>
                <a:cs typeface="Arial" pitchFamily="34" charset="0"/>
              </a:rPr>
              <a:t>Engl</a:t>
            </a:r>
            <a:r>
              <a:rPr kumimoji="0" lang="ar-SA" sz="1050" i="0" u="none" strike="noStrike" cap="none" normalizeH="0" baseline="0" dirty="0">
                <a:ln>
                  <a:noFill/>
                </a:ln>
                <a:solidFill>
                  <a:srgbClr val="000000"/>
                </a:solidFill>
                <a:effectLst/>
                <a:latin typeface="Arial" pitchFamily="34" charset="0"/>
                <a:cs typeface="Arial" pitchFamily="34" charset="0"/>
              </a:rPr>
              <a:t> J </a:t>
            </a:r>
            <a:r>
              <a:rPr kumimoji="0" lang="ar-SA" sz="1050" i="0" u="none" strike="noStrike" cap="none" normalizeH="0" baseline="0" dirty="0" err="1">
                <a:ln>
                  <a:noFill/>
                </a:ln>
                <a:solidFill>
                  <a:srgbClr val="000000"/>
                </a:solidFill>
                <a:effectLst/>
                <a:latin typeface="Arial" pitchFamily="34" charset="0"/>
                <a:cs typeface="Arial" pitchFamily="34" charset="0"/>
              </a:rPr>
              <a:t>Med</a:t>
            </a:r>
            <a:r>
              <a:rPr kumimoji="0" lang="ar-SA" sz="1050" i="0" u="none" strike="noStrike" cap="none" normalizeH="0" baseline="0" dirty="0">
                <a:ln>
                  <a:noFill/>
                </a:ln>
                <a:solidFill>
                  <a:srgbClr val="000000"/>
                </a:solidFill>
                <a:effectLst/>
                <a:latin typeface="Arial" pitchFamily="34" charset="0"/>
                <a:cs typeface="Arial" pitchFamily="34" charset="0"/>
              </a:rPr>
              <a:t> 2016; 374:843-852 </a:t>
            </a:r>
            <a:r>
              <a:rPr kumimoji="0" lang="ar-SA" sz="1050" i="0" u="none" strike="noStrike" cap="none" normalizeH="0" baseline="0" dirty="0" err="1">
                <a:ln>
                  <a:noFill/>
                </a:ln>
                <a:solidFill>
                  <a:srgbClr val="000000"/>
                </a:solidFill>
                <a:effectLst/>
                <a:latin typeface="Arial" pitchFamily="34" charset="0"/>
                <a:cs typeface="Arial" pitchFamily="34" charset="0"/>
              </a:rPr>
              <a:t>March</a:t>
            </a:r>
            <a:r>
              <a:rPr kumimoji="0" lang="ar-SA" sz="1050" i="0" u="none" strike="noStrike" cap="none" normalizeH="0" baseline="0" dirty="0">
                <a:ln>
                  <a:noFill/>
                </a:ln>
                <a:solidFill>
                  <a:srgbClr val="000000"/>
                </a:solidFill>
                <a:effectLst/>
                <a:latin typeface="Arial" pitchFamily="34" charset="0"/>
                <a:cs typeface="Arial" pitchFamily="34" charset="0"/>
              </a:rPr>
              <a:t> 3, 2016 DOI: 10.1056/NEJMsa1506575. </a:t>
            </a:r>
            <a:r>
              <a:rPr kumimoji="0" lang="ar-SA" sz="1050" i="0" u="none" strike="noStrike" cap="none" normalizeH="0" baseline="0" dirty="0" err="1">
                <a:ln>
                  <a:noFill/>
                </a:ln>
                <a:solidFill>
                  <a:srgbClr val="000000"/>
                </a:solidFill>
                <a:effectLst/>
                <a:latin typeface="Arial" pitchFamily="34" charset="0"/>
                <a:cs typeface="Arial" pitchFamily="34" charset="0"/>
              </a:rPr>
              <a:t>Available</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err="1">
                <a:ln>
                  <a:noFill/>
                </a:ln>
                <a:solidFill>
                  <a:srgbClr val="000000"/>
                </a:solidFill>
                <a:effectLst/>
                <a:latin typeface="Arial" pitchFamily="34" charset="0"/>
                <a:cs typeface="Arial" pitchFamily="34" charset="0"/>
              </a:rPr>
              <a:t>from</a:t>
            </a:r>
            <a:r>
              <a:rPr kumimoji="0" lang="ar-SA" sz="1050" i="0" u="none" strike="noStrike" cap="none" normalizeH="0" baseline="0" dirty="0">
                <a:ln>
                  <a:noFill/>
                </a:ln>
                <a:solidFill>
                  <a:srgbClr val="000000"/>
                </a:solidFill>
                <a:effectLst/>
                <a:latin typeface="Arial" pitchFamily="34" charset="0"/>
                <a:cs typeface="Arial" pitchFamily="34" charset="0"/>
              </a:rPr>
              <a:t>: </a:t>
            </a:r>
            <a:r>
              <a:rPr kumimoji="0" lang="ar-SA" sz="1050" i="0" u="none" strike="noStrike" cap="none" normalizeH="0" baseline="0" dirty="0">
                <a:ln>
                  <a:noFill/>
                </a:ln>
                <a:solidFill>
                  <a:srgbClr val="4B2B80"/>
                </a:solidFill>
                <a:effectLst/>
                <a:latin typeface="Arial" pitchFamily="34" charset="0"/>
                <a:cs typeface="Arial" pitchFamily="34" charset="0"/>
                <a:hlinkClick r:id="rId7"/>
              </a:rPr>
              <a:t>http://www.nejm.org/doi/full/10.1056/NEJMsa1506575</a:t>
            </a:r>
            <a:r>
              <a:rPr kumimoji="0" lang="ar-SA" sz="1050" i="0" u="none" strike="noStrike" cap="none" normalizeH="0" baseline="0" dirty="0">
                <a:ln>
                  <a:noFill/>
                </a:ln>
                <a:solidFill>
                  <a:srgbClr val="4B2B80"/>
                </a:solidFill>
                <a:effectLst/>
                <a:latin typeface="Arial" pitchFamily="34" charset="0"/>
                <a:cs typeface="Arial" pitchFamily="34" charset="0"/>
                <a:hlinkClick r:id="rId4"/>
              </a:rPr>
              <a:t>  </a:t>
            </a:r>
            <a:r>
              <a:rPr kumimoji="0" lang="ar-SA" sz="2000" i="0" u="none" strike="noStrike" cap="none" normalizeH="0" baseline="0" dirty="0">
                <a:ln>
                  <a:noFill/>
                </a:ln>
                <a:solidFill>
                  <a:srgbClr val="4B2B80"/>
                </a:solidFill>
                <a:effectLst/>
                <a:latin typeface="Arial" pitchFamily="34" charset="0"/>
                <a:cs typeface="Arial" pitchFamily="34" charset="0"/>
              </a:rPr>
              <a:t> </a:t>
            </a:r>
            <a:r>
              <a:rPr kumimoji="0" lang="ar-SA" sz="1050" i="0" u="none" strike="noStrike" cap="none" normalizeH="0" baseline="0" dirty="0">
                <a:ln>
                  <a:noFill/>
                </a:ln>
                <a:solidFill>
                  <a:srgbClr val="4B2B80"/>
                </a:solidFill>
                <a:effectLst/>
                <a:latin typeface="Arial" pitchFamily="34" charset="0"/>
                <a:cs typeface="Arial" pitchFamily="34" charset="0"/>
              </a:rPr>
              <a:t>       </a:t>
            </a:r>
          </a:p>
        </p:txBody>
      </p:sp>
      <p:sp>
        <p:nvSpPr>
          <p:cNvPr id="5" name="AutoShape 2" descr="External Web Site Policy">
            <a:hlinkClick r:id="rId4"/>
          </p:cNvPr>
          <p:cNvSpPr>
            <a:spLocks noChangeAspect="1" noChangeArrowheads="1"/>
          </p:cNvSpPr>
          <p:nvPr/>
        </p:nvSpPr>
        <p:spPr bwMode="auto">
          <a:xfrm>
            <a:off x="11506200" y="-409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AutoShape 3" descr="External Web Site Policy">
            <a:hlinkClick r:id="rId4"/>
          </p:cNvPr>
          <p:cNvSpPr>
            <a:spLocks noChangeAspect="1" noChangeArrowheads="1"/>
          </p:cNvSpPr>
          <p:nvPr/>
        </p:nvSpPr>
        <p:spPr bwMode="auto">
          <a:xfrm>
            <a:off x="14220825" y="3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4" descr="External Web Site Policy">
            <a:hlinkClick r:id="rId4"/>
          </p:cNvPr>
          <p:cNvSpPr>
            <a:spLocks noChangeAspect="1" noChangeArrowheads="1"/>
          </p:cNvSpPr>
          <p:nvPr/>
        </p:nvSpPr>
        <p:spPr bwMode="auto">
          <a:xfrm>
            <a:off x="14158913"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5" descr="External Web Site Policy">
            <a:hlinkClick r:id="rId4"/>
          </p:cNvPr>
          <p:cNvSpPr>
            <a:spLocks noChangeAspect="1" noChangeArrowheads="1"/>
          </p:cNvSpPr>
          <p:nvPr/>
        </p:nvSpPr>
        <p:spPr bwMode="auto">
          <a:xfrm>
            <a:off x="15454313"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0"/>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97068" y="1111469"/>
            <a:ext cx="6737131" cy="461665"/>
          </a:xfrm>
          <a:prstGeom prst="rect">
            <a:avLst/>
          </a:prstGeom>
        </p:spPr>
        <p:txBody>
          <a:bodyPr wrap="square">
            <a:spAutoFit/>
          </a:bodyPr>
          <a:lstStyle/>
          <a:p>
            <a:r>
              <a:rPr lang="en-US" dirty="0"/>
              <a:t>The Basics of Community-Based FP Course  </a:t>
            </a:r>
            <a:endParaRPr lang="ar-SA" dirty="0"/>
          </a:p>
        </p:txBody>
      </p:sp>
      <p:sp>
        <p:nvSpPr>
          <p:cNvPr id="10" name="مستطيل 9"/>
          <p:cNvSpPr/>
          <p:nvPr/>
        </p:nvSpPr>
        <p:spPr>
          <a:xfrm>
            <a:off x="325137" y="1590737"/>
            <a:ext cx="8416159"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00" dirty="0"/>
              <a:t>BASICS OF COMMUNITY-BASED </a:t>
            </a:r>
          </a:p>
          <a:p>
            <a:r>
              <a:rPr lang="en-US" sz="1000" dirty="0"/>
              <a:t> FAMILY PLANNING </a:t>
            </a:r>
          </a:p>
          <a:p>
            <a:r>
              <a:rPr lang="en-US" sz="1000" dirty="0"/>
              <a:t> TRAINING CURRICULUM </a:t>
            </a:r>
          </a:p>
          <a:p>
            <a:r>
              <a:rPr lang="en-US" sz="1000" dirty="0"/>
              <a:t> Facilitators Guide </a:t>
            </a:r>
          </a:p>
          <a:p>
            <a:r>
              <a:rPr lang="en-US" sz="1000" dirty="0"/>
              <a:t>Updated on April 27, 2009  </a:t>
            </a:r>
          </a:p>
          <a:p>
            <a:r>
              <a:rPr lang="en-US" sz="1000" dirty="0"/>
              <a:t> This course was developed by the Child Survival Technical Support Plus (CSTS+) Project at Macro International, with funds from the Office of Population Reproductive Health Flexible Fund. </a:t>
            </a:r>
            <a:endParaRPr lang="ar-SA" sz="1000" dirty="0"/>
          </a:p>
        </p:txBody>
      </p:sp>
    </p:spTree>
    <p:extLst>
      <p:ext uri="{BB962C8B-B14F-4D97-AF65-F5344CB8AC3E}">
        <p14:creationId xmlns:p14="http://schemas.microsoft.com/office/powerpoint/2010/main" val="1398534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AutoShape 2" descr="External Web Site Policy">
            <a:hlinkClick r:id="rId2"/>
          </p:cNvPr>
          <p:cNvSpPr>
            <a:spLocks noChangeAspect="1" noChangeArrowheads="1"/>
          </p:cNvSpPr>
          <p:nvPr/>
        </p:nvSpPr>
        <p:spPr bwMode="auto">
          <a:xfrm>
            <a:off x="11506200" y="-409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AutoShape 3" descr="External Web Site Policy">
            <a:hlinkClick r:id="rId2"/>
          </p:cNvPr>
          <p:cNvSpPr>
            <a:spLocks noChangeAspect="1" noChangeArrowheads="1"/>
          </p:cNvSpPr>
          <p:nvPr/>
        </p:nvSpPr>
        <p:spPr bwMode="auto">
          <a:xfrm>
            <a:off x="14220825" y="3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4" descr="External Web Site Policy">
            <a:hlinkClick r:id="rId2"/>
          </p:cNvPr>
          <p:cNvSpPr>
            <a:spLocks noChangeAspect="1" noChangeArrowheads="1"/>
          </p:cNvSpPr>
          <p:nvPr/>
        </p:nvSpPr>
        <p:spPr bwMode="auto">
          <a:xfrm>
            <a:off x="14158913"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5" descr="External Web Site Policy">
            <a:hlinkClick r:id="rId2"/>
          </p:cNvPr>
          <p:cNvSpPr>
            <a:spLocks noChangeAspect="1" noChangeArrowheads="1"/>
          </p:cNvSpPr>
          <p:nvPr/>
        </p:nvSpPr>
        <p:spPr bwMode="auto">
          <a:xfrm>
            <a:off x="15454313"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68275"/>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 descr="Family and heart - csp134083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983" y="603944"/>
            <a:ext cx="1224999" cy="773021"/>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914400" y="1219200"/>
            <a:ext cx="7315200" cy="54476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dirty="0">
                <a:solidFill>
                  <a:srgbClr val="009900"/>
                </a:solidFill>
              </a:rPr>
              <a:t>4 Pillar 1: A vibrant society </a:t>
            </a:r>
          </a:p>
          <a:p>
            <a:r>
              <a:rPr lang="en-US" sz="1600" b="1" dirty="0">
                <a:solidFill>
                  <a:srgbClr val="009900"/>
                </a:solidFill>
              </a:rPr>
              <a:t>Our goals Our direction</a:t>
            </a:r>
          </a:p>
          <a:p>
            <a:r>
              <a:rPr lang="en-US" sz="1600" b="1" dirty="0">
                <a:solidFill>
                  <a:srgbClr val="009900"/>
                </a:solidFill>
              </a:rPr>
              <a:t> </a:t>
            </a:r>
          </a:p>
          <a:p>
            <a:r>
              <a:rPr lang="en-US" sz="1800" b="1" dirty="0">
                <a:solidFill>
                  <a:srgbClr val="009900"/>
                </a:solidFill>
              </a:rPr>
              <a:t>A vibrant society... </a:t>
            </a:r>
          </a:p>
          <a:p>
            <a:r>
              <a:rPr lang="en-US" sz="1600" b="1" dirty="0">
                <a:solidFill>
                  <a:srgbClr val="009900"/>
                </a:solidFill>
              </a:rPr>
              <a:t>…with strong roots </a:t>
            </a:r>
          </a:p>
          <a:p>
            <a:r>
              <a:rPr lang="en-US" sz="1600" b="1" dirty="0">
                <a:solidFill>
                  <a:srgbClr val="009900"/>
                </a:solidFill>
              </a:rPr>
              <a:t>• Serve 30 Million </a:t>
            </a:r>
            <a:r>
              <a:rPr lang="en-US" sz="1600" b="1" dirty="0" err="1">
                <a:solidFill>
                  <a:srgbClr val="009900"/>
                </a:solidFill>
              </a:rPr>
              <a:t>Umrah</a:t>
            </a:r>
            <a:r>
              <a:rPr lang="en-US" sz="1600" b="1" dirty="0">
                <a:solidFill>
                  <a:srgbClr val="009900"/>
                </a:solidFill>
              </a:rPr>
              <a:t> visitors </a:t>
            </a:r>
          </a:p>
          <a:p>
            <a:r>
              <a:rPr lang="en-US" sz="1600" b="1" dirty="0">
                <a:solidFill>
                  <a:srgbClr val="009900"/>
                </a:solidFill>
              </a:rPr>
              <a:t>"Focusing our efforts to serve </a:t>
            </a:r>
            <a:r>
              <a:rPr lang="en-US" sz="1600" b="1" dirty="0" err="1">
                <a:solidFill>
                  <a:srgbClr val="009900"/>
                </a:solidFill>
              </a:rPr>
              <a:t>Umrah</a:t>
            </a:r>
            <a:r>
              <a:rPr lang="en-US" sz="1600" b="1" dirty="0">
                <a:solidFill>
                  <a:srgbClr val="009900"/>
                </a:solidFill>
              </a:rPr>
              <a:t> visitors" </a:t>
            </a:r>
          </a:p>
          <a:p>
            <a:r>
              <a:rPr lang="en-US" sz="1600" b="1" dirty="0">
                <a:solidFill>
                  <a:srgbClr val="009900"/>
                </a:solidFill>
              </a:rPr>
              <a:t>"Living by Islamic values"</a:t>
            </a:r>
          </a:p>
          <a:p>
            <a:r>
              <a:rPr lang="en-US" sz="1600" b="1" dirty="0">
                <a:solidFill>
                  <a:srgbClr val="009900"/>
                </a:solidFill>
              </a:rPr>
              <a:t> "Taking pride in our national identity"</a:t>
            </a:r>
          </a:p>
          <a:p>
            <a:r>
              <a:rPr lang="en-US" sz="1600" b="1" dirty="0">
                <a:solidFill>
                  <a:srgbClr val="009900"/>
                </a:solidFill>
              </a:rPr>
              <a:t> • Increase household spending on cultural and entertainment to 6% </a:t>
            </a:r>
          </a:p>
          <a:p>
            <a:r>
              <a:rPr lang="en-US" sz="1600" b="1" dirty="0">
                <a:solidFill>
                  <a:srgbClr val="009900"/>
                </a:solidFill>
              </a:rPr>
              <a:t>…with fulfilling lives "Achieving environmental sustainability"</a:t>
            </a:r>
          </a:p>
          <a:p>
            <a:r>
              <a:rPr lang="en-US" sz="1600" b="1" dirty="0">
                <a:solidFill>
                  <a:srgbClr val="009900"/>
                </a:solidFill>
              </a:rPr>
              <a:t> "Developing our cities"</a:t>
            </a:r>
          </a:p>
          <a:p>
            <a:r>
              <a:rPr lang="en-US" sz="1600" b="1" dirty="0">
                <a:solidFill>
                  <a:srgbClr val="009900"/>
                </a:solidFill>
              </a:rPr>
              <a:t> </a:t>
            </a:r>
            <a:r>
              <a:rPr lang="en-US" sz="1800" b="1" dirty="0">
                <a:solidFill>
                  <a:srgbClr val="009900"/>
                </a:solidFill>
              </a:rPr>
              <a:t>"Living healthy, being healthy"</a:t>
            </a:r>
          </a:p>
          <a:p>
            <a:r>
              <a:rPr lang="en-US" sz="1600" b="1" dirty="0">
                <a:solidFill>
                  <a:srgbClr val="009900"/>
                </a:solidFill>
              </a:rPr>
              <a:t> "Promoting culture and entertainment"</a:t>
            </a:r>
          </a:p>
          <a:p>
            <a:r>
              <a:rPr lang="en-US" sz="1600" b="1" dirty="0">
                <a:solidFill>
                  <a:srgbClr val="009900"/>
                </a:solidFill>
              </a:rPr>
              <a:t> …with strong foundations </a:t>
            </a:r>
          </a:p>
          <a:p>
            <a:r>
              <a:rPr lang="en-US" sz="1600" b="1" dirty="0">
                <a:solidFill>
                  <a:srgbClr val="009900"/>
                </a:solidFill>
              </a:rPr>
              <a:t>• Increase the average life expectancy from  74 years to 80 years </a:t>
            </a:r>
          </a:p>
          <a:p>
            <a:r>
              <a:rPr lang="en-US" sz="1600" b="1" dirty="0">
                <a:solidFill>
                  <a:srgbClr val="009900"/>
                </a:solidFill>
              </a:rPr>
              <a:t>"Caring for our health"</a:t>
            </a:r>
          </a:p>
          <a:p>
            <a:r>
              <a:rPr lang="en-US" sz="1600" b="1" dirty="0">
                <a:solidFill>
                  <a:srgbClr val="009900"/>
                </a:solidFill>
              </a:rPr>
              <a:t> </a:t>
            </a:r>
          </a:p>
          <a:p>
            <a:r>
              <a:rPr lang="en-US" sz="1600" b="1" dirty="0">
                <a:solidFill>
                  <a:srgbClr val="009900"/>
                </a:solidFill>
              </a:rPr>
              <a:t>"Developing our children’s character"</a:t>
            </a:r>
          </a:p>
          <a:p>
            <a:r>
              <a:rPr lang="en-US" sz="1600" b="1" dirty="0">
                <a:solidFill>
                  <a:srgbClr val="009900"/>
                </a:solidFill>
              </a:rPr>
              <a:t> </a:t>
            </a:r>
          </a:p>
          <a:p>
            <a:r>
              <a:rPr lang="en-US" sz="2000" b="1" dirty="0">
                <a:solidFill>
                  <a:srgbClr val="009900"/>
                </a:solidFill>
              </a:rPr>
              <a:t>"Empowering our society"</a:t>
            </a:r>
          </a:p>
        </p:txBody>
      </p:sp>
      <p:pic>
        <p:nvPicPr>
          <p:cNvPr id="201730" name="Picture 2" descr="C:\Users\dell\Documents\AA New Academic Year 2019\JohaliCHS436FaPHE Family Planning 2018_2019\علم بلاد الحرمين  2.t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6320" y="0"/>
            <a:ext cx="987680" cy="102426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http://www.vision2030.gov.sa/sites/all/themes/vision/images/logo.jpg">
            <a:hlinkClick r:id="rId6" tooltip="Home"/>
          </p:cNvPr>
          <p:cNvSpPr>
            <a:spLocks noChangeAspect="1" noChangeArrowheads="1"/>
          </p:cNvSpPr>
          <p:nvPr/>
        </p:nvSpPr>
        <p:spPr bwMode="auto">
          <a:xfrm>
            <a:off x="33338"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1580093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43000" y="609600"/>
            <a:ext cx="7010400" cy="1143000"/>
          </a:xfrm>
        </p:spPr>
        <p:txBody>
          <a:bodyPr/>
          <a:lstStyle/>
          <a:p>
            <a:pPr algn="ctr"/>
            <a:r>
              <a:rPr lang="en-US" dirty="0"/>
              <a:t>SMART QUESTIONS</a:t>
            </a:r>
          </a:p>
        </p:txBody>
      </p:sp>
      <p:pic>
        <p:nvPicPr>
          <p:cNvPr id="45059" name="Picture 2" descr="C:\Users\dcurrie\AppData\Local\Microsoft\Windows\Temporary Internet Files\Content.IE5\CIQ27KM3\MP90042781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01875" y="2017713"/>
            <a:ext cx="5534025" cy="4114800"/>
          </a:xfrm>
          <a:noFill/>
        </p:spPr>
      </p:pic>
    </p:spTree>
    <p:extLst>
      <p:ext uri="{BB962C8B-B14F-4D97-AF65-F5344CB8AC3E}">
        <p14:creationId xmlns:p14="http://schemas.microsoft.com/office/powerpoint/2010/main" val="2037499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8480" y="2133600"/>
            <a:ext cx="7772400" cy="2476500"/>
          </a:xfrm>
        </p:spPr>
        <p:txBody>
          <a:bodyPr/>
          <a:lstStyle/>
          <a:p>
            <a:r>
              <a:rPr lang="en-US" i="1" dirty="0">
                <a:solidFill>
                  <a:srgbClr val="009900"/>
                </a:solidFill>
              </a:rPr>
              <a:t>THANKS FOR BIENG READY &amp; WELLING TO HELP and MOTIVATE FP To HAVE HEALTHY HAPPY SAUDI ARABIAN NATION </a:t>
            </a:r>
            <a:endParaRPr lang="ar-SA" i="1" dirty="0">
              <a:solidFill>
                <a:srgbClr val="009900"/>
              </a:solidFill>
            </a:endParaRPr>
          </a:p>
        </p:txBody>
      </p:sp>
      <p:sp>
        <p:nvSpPr>
          <p:cNvPr id="5" name="AutoShape 2" descr="External Web Site Policy">
            <a:hlinkClick r:id="rId2"/>
          </p:cNvPr>
          <p:cNvSpPr>
            <a:spLocks noChangeAspect="1" noChangeArrowheads="1"/>
          </p:cNvSpPr>
          <p:nvPr/>
        </p:nvSpPr>
        <p:spPr bwMode="auto">
          <a:xfrm>
            <a:off x="11506200" y="-409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AutoShape 3" descr="External Web Site Policy">
            <a:hlinkClick r:id="rId2"/>
          </p:cNvPr>
          <p:cNvSpPr>
            <a:spLocks noChangeAspect="1" noChangeArrowheads="1"/>
          </p:cNvSpPr>
          <p:nvPr/>
        </p:nvSpPr>
        <p:spPr bwMode="auto">
          <a:xfrm>
            <a:off x="14220825" y="3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4" descr="External Web Site Policy">
            <a:hlinkClick r:id="rId2"/>
          </p:cNvPr>
          <p:cNvSpPr>
            <a:spLocks noChangeAspect="1" noChangeArrowheads="1"/>
          </p:cNvSpPr>
          <p:nvPr/>
        </p:nvSpPr>
        <p:spPr bwMode="auto">
          <a:xfrm>
            <a:off x="14158913"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5" descr="External Web Site Policy">
            <a:hlinkClick r:id="rId2"/>
          </p:cNvPr>
          <p:cNvSpPr>
            <a:spLocks noChangeAspect="1" noChangeArrowheads="1"/>
          </p:cNvSpPr>
          <p:nvPr/>
        </p:nvSpPr>
        <p:spPr bwMode="auto">
          <a:xfrm>
            <a:off x="15454313"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68275"/>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 descr="Family and heart - csp134083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399" y="646496"/>
            <a:ext cx="2143125" cy="135239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EAYABgAAD/2wBDAAoHBwkHBgoJCAkLCwoMDxkQDw4ODx4WFxIZJCAmJSMgIyIoLTkwKCo2KyIjMkQyNjs9QEBAJjBGS0U+Sjk/QD3/2wBDAQsLCw8NDx0QEB09KSMpPT09PT09PT09PT09PT09PT09PT09PT09PT09PT09PT09PT09PT09PT09PT09PT09PT3/wAARCABsAM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CooorzT5AKKKKACiiigAooooAKKKKACiiigAooooAKKKKACiiigAooooAKKKKACiiigAooooAKKKKACiiigAoopGJCMR1xxQBL5En2OS6wPJRwjHcMgkEjjrjg81P/ZV+J5oPscxmgx5qBcsmRkZA7Y71taTp1tFqN6JYhPFDbKYYn5V5Hgdw5HfAVsem6rGp3wOlx388SSPbyWFyzEfejaHlSe+WQ9fUVooaXZ3RwicbyZynlSeQs+xvJZiiyY+VmABIB/EVJbWdzeCZraB5Fgj8yUrjCL6n9eOvBrsPEvkR+Hby2jt1+XVj5HlnCoGQSA8+oY8dMmsKKddH0m6hEqyyXxEE7RkGOFBywU/xvtbkj5QCByTScLOzJlhownZvSxjZx1qdrK5W1luWhZYYvL3MR03glT9CB+orqdCsFsvEF7fXEOSlxLb2i4AG8o7lwO4CAAY/vVn6MlxqnhfWooozJHBaW67l55R2br67SePQChQ7hHC6e9u7/gZcmj6hCszS2cqCCNJZAw5VHztbHpwc+nfFRRWV1PLBHFbys86GSJQvLqATkeo+U/lXVzeKrzTb3RtQZ3miuNPjNxCQPnGSCR9cZH4+tP1+IWtp4ZNk0dxMru9vMhEaNGGDKp6Y4I9hyKrkja6ZcsNTs2m9Dj4rWedYmhhkdZZRBGQOGkOPlB9eRQbWcXv2QxN9o8zyfL7784x+ddVa3j6boVlHOsZe11xSzIwITcocgY4PDsP/ANVUfEryHxvcSadbOlxFcIQB84Mm4AN04BJXg9z1qXFJXInh4xinft+Jh/ZbjyGmEEuxZhATt/5aYzsx1z7VINOu31T+zVgZr3eYzECM5HX27Hmu41e/gvPC17qCqqzreW7XVuMHyJUdQSCOoOBhu4/SK81BYfiGYWVVb+0oGTA5+aEo5z75j49qp013NZYOnG3vdv1OD+vWirutknXdQ3IsZ+0yAqgwAdxqlWT0ZwSXLJoKKKKCQooooAKKKKACiiigAooooAKKKKAOh0rWNUnk06LT7OKSTTmDySgBQ42lV81zgABCVGT9K2m1y5vL3T4dPtNPisZrBnmt58fZ41VirMzAchdgA47+9ctZW898tvbzSNFYhHmwvCkK21mx3OTjJ54PpWtBNqNlraafp2mfabi3Se1eGaItGUeZnGT0C4K8k/nWsZM9WjUlyq9+hZudO1nVNO1qO7iVZ4rxLmRsER7BCw+Q/wAQwFAA9RmsIWupJoTkr5do8Bu13x43DzFTG7HAJ2tjOCADiur1rWL6HTb9Fv8ANzYLaRPJbjbGsxZy4UfQqD9K5meS/wBRi8u2vL68WSFLi4idtxMpcJgKODzgj264xTmkgrxgpaXbsbR0zVLadoW1MTzaTZpeadsIKsufn46ngYGexGKzpPEF7dwfbvt9npkdlveK2tx5e99ueF5znOMnjk/jo6fLNpPiTw5YzkS3sUTW1ykZ3bEckqhPfYME/SptHXw3o5e2m2NrSzNGHntZJlV9xAVVHoMdMZ65p2vs7F8t2kpWXW79P6+RHqXhptSsJtQudVml1OK2W4mLxbbcqVyFRgAOBxwT7jmqVlBDq3gu2sSMXaXM62rnoWwHMf8AwIE49wK6DxBoV/dRBdZ8V20FvnIi+ziJPy35P45rk5xDa6JeQ2N00yW2pRPDcBdpJMR5A7cpx9KJJJ7CqxUJt8ultddyvBufwfqirkGC6glH1Kuv9K1NduriHxo81lG0xu0ifyFBImBQHB9sjOe2M9qRnW+0nWJ4UAe/S0kaNe03nMjAfVvmHs1JeWF1rdxodtYjNxPpixy5bChULKxYj+HgD34qbaaGfK1FKOu35tEnhua30mw1xbgwX0Jt4PPjibcuC7K6huhIDdRxn86Z4pYW/i201CBjJbS/Z54Jc5EirtGc/hzRai6e215b2Bo5LTTktpWYdXV/lye5wBj2AqFr6O88PwaTdMvy2fm2j4GY5lZ8J9HUAfXHrTveNv63KbTgobdV95U8VReT4q1NB3nLfn839aya3PGjB/F+oFT0dQfqEXNYdZy+Jnn1/wCLL1YUUUVJkFFFFABRRRQAUUUUAFFFFABQDzRRQB0FjeaXCNNe4nkYPbPZXcKx48uM7stnuSWU8ehrde/jW0FvdeOGezAxtt7cCd19C/Jz74rgqKtVLdDshjJRVrfmdHqF/p9/axaZppi0zSbd/MZ5gXlmcjG7auSx+pA9T0FaPh6+sYbW+sNCnFjeyohW+v2AM2CdwAHCYzx161xdFCnrcUcXJS5rf15djppri08MxTrY3wv9ZuAVkvI/uW6nqEPOWPdufw6Vo6Pqei6leyX93dNpmrS27QvIMCMuwA81CR8rYHt1P1riKKFUs9gjjJKV0tO39dTWn0+1Gr3lvPqsM5WItFdlyI5H44Y4Yngnp3FQRRS3UclhYhZk87zWlkZYgQBtGdxwAMk9zzVCjAPUVLZk6qb2N57q00IW1payreSLdRXV7PEfkkMZysaeqjk57k1Y1rULK2sZI9LvBcNe7VDImw21uhJWL13FiST3rmaKrneyNPrUknFKy/I6KfxFfav4duoNR1EDyjGIo+A0/PO4AZOBg5yBnrmq2j/2bppTUtQmS5njO+3sYgT846NI3QYPO0Z/pWNRS523dk/WJXUnq13Jbm4ku7qW4mbdLK5dz6knJqKiipOdtt3YUUUUAFFFFABRRRQAUUUUAFFFFABRRRQAUUUjMEGWYAe5xQAtFM86P/npH/30KXzY/wDnon/fQpDsx1FN82P++n/fQo8xP76/mKYrMdRTfMT++v5ijzE/vr+dAWY6im+Yn99f++hU1zC1oIPOaIefCsyYkU/K3TOOh46UFKLavYjopFdW+6yt9CDS0EhRRRQAUUUUAFFFFABRRRQAUUUUAFFFFABRRRQAVYsb6fTrpbi2ZVkUEfMoYEHqCD1FV6KBptO6Oti8fyquJtH02Q+qpt/xpx8fIeugacfw/wDrVyFFX7SR0LGVl1/BHXHx5Ef+Zf038v8A7Gm/8JzD/wBC7pn/AHyP/ia5Oij2kg+uVu/4I6z/AITiH/oXdL/75H+FNPjeP+Hw/pQ/7Z//AFq5Wij2kg+uVu/4I6n/AITlx93RNJH/AGxq+PFsDpbHOjwloAZAdOkfy3wflGGHHQfjXD0UKpIqONqrfU67W9e03VPDDROLd9SE4KGG0MIVfXkntx169q5GiilKTk7sxrVnVfNIKKKKkyCiiq2pf8gu7/64v/6CaErscVzNIs0V55Z2dxqF3Ha2cLzTyHCRoMsx64A7monRo3ZJFKupIZWGCD6Gun6v5nrf2V/f/D/gnpFFebUUfV/MP7K/v/h/wT0miiiuY8gKKKKACiiigAooooAKKKKACiiigAooooAKKKKACiiigAooooAKral/yC7v/ri//oJqzVbUv+QXd/8AXF//AEE047oun8a9TB+H08Vr480ie4lSKGOfc7uwVVGDySelbnxV8UeH/EerqdEslM0ZxLfjK+f7be+P7x5/CuBor0T6wKKKKAP/2Q==">
            <a:hlinkClick r:id="rId5"/>
          </p:cNvPr>
          <p:cNvSpPr>
            <a:spLocks noChangeAspect="1" noChangeArrowheads="1"/>
          </p:cNvSpPr>
          <p:nvPr/>
        </p:nvSpPr>
        <p:spPr bwMode="auto">
          <a:xfrm>
            <a:off x="6986588" y="-487363"/>
            <a:ext cx="1857375"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1" name="AutoShape 4" descr="نتيجة الصورة لـ saudi flag photo"/>
          <p:cNvSpPr>
            <a:spLocks noChangeAspect="1" noChangeArrowheads="1"/>
          </p:cNvSpPr>
          <p:nvPr/>
        </p:nvSpPr>
        <p:spPr bwMode="auto">
          <a:xfrm>
            <a:off x="-61913" y="-136525"/>
            <a:ext cx="2686051"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200709" name="Picture 5" descr="C:\Users\dell\Documents\AA New Academic Year 2019\JohaliCHS436FaPHE Family Planning 2018_2019\علم بلاد الحرمين  2.tx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800600"/>
            <a:ext cx="3490912" cy="183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0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D04972_"/>
          <p:cNvPicPr>
            <a:picLocks noChangeAspect="1" noChangeArrowheads="1"/>
          </p:cNvPicPr>
          <p:nvPr/>
        </p:nvPicPr>
        <p:blipFill>
          <a:blip r:embed="rId2" cstate="print"/>
          <a:srcRect/>
          <a:stretch>
            <a:fillRect/>
          </a:stretch>
        </p:blipFill>
        <p:spPr bwMode="auto">
          <a:xfrm>
            <a:off x="67696" y="78883"/>
            <a:ext cx="815670" cy="522889"/>
          </a:xfrm>
          <a:prstGeom prst="rect">
            <a:avLst/>
          </a:prstGeom>
          <a:noFill/>
          <a:ln w="9525">
            <a:noFill/>
            <a:miter lim="800000"/>
            <a:headEnd/>
            <a:tailEnd/>
          </a:ln>
        </p:spPr>
      </p:pic>
      <p:sp>
        <p:nvSpPr>
          <p:cNvPr id="6" name="AutoShape 2" descr="Image result for introduction of family plannin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0" name="Rectangle 2"/>
          <p:cNvSpPr>
            <a:spLocks noChangeArrowheads="1"/>
          </p:cNvSpPr>
          <p:nvPr/>
        </p:nvSpPr>
        <p:spPr bwMode="auto">
          <a:xfrm>
            <a:off x="143337" y="685800"/>
            <a:ext cx="3879906" cy="6001643"/>
          </a:xfrm>
          <a:prstGeom prst="rect">
            <a:avLst/>
          </a:prstGeom>
          <a:solidFill>
            <a:srgbClr val="006600"/>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ar-SA" sz="2000" b="1" i="0" u="none" strike="noStrike" kern="0" cap="none" spc="0" normalizeH="0" baseline="0" noProof="0" dirty="0">
                <a:ln>
                  <a:noFill/>
                </a:ln>
                <a:solidFill>
                  <a:srgbClr val="FFFFFF"/>
                </a:solidFill>
                <a:effectLst/>
                <a:uLnTx/>
                <a:uFillTx/>
                <a:latin typeface="Arial"/>
                <a:ea typeface="Times New Roman" pitchFamily="18" charset="0"/>
                <a:cs typeface="Arial" pitchFamily="34" charset="0"/>
              </a:rPr>
              <a:t>الحد الأدنى لنشاط </a:t>
            </a:r>
            <a:r>
              <a:rPr kumimoji="0" lang="en-US" sz="20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Guideline For Full Mark</a:t>
            </a:r>
            <a:endParaRPr kumimoji="0" lang="en-US" sz="1200" b="0"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 </a:t>
            </a:r>
            <a:r>
              <a:rPr kumimoji="0" lang="en-US" sz="1800" b="1" i="0" u="none" strike="noStrike" kern="0" cap="none" spc="0" normalizeH="0" baseline="0" noProof="0" dirty="0" err="1">
                <a:ln>
                  <a:noFill/>
                </a:ln>
                <a:solidFill>
                  <a:srgbClr val="FFFFFF"/>
                </a:solidFill>
                <a:effectLst/>
                <a:uLnTx/>
                <a:uFillTx/>
                <a:latin typeface="Calibri" pitchFamily="34" charset="0"/>
                <a:ea typeface="Times New Roman" pitchFamily="18" charset="0"/>
                <a:cs typeface="Calibri" pitchFamily="34" charset="0"/>
              </a:rPr>
              <a:t>LinkedIn_Facebook_Twitter</a:t>
            </a:r>
            <a:r>
              <a:rPr kumimoji="0" lang="en-US" sz="18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  </a:t>
            </a:r>
            <a:endParaRPr kumimoji="0" lang="en-US" sz="1100" b="0"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1600" b="1" i="1"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600" b="1" i="1"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More connections at least 25 new _ 50 with old </a:t>
            </a:r>
            <a:endParaRPr kumimoji="0" lang="en-US" sz="1400" b="0"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600" b="1" i="1"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 Join others related groups in LinkedIn at least 5new  groups in health and education plus ' health education and promotion'  Minimum 10 Groups</a:t>
            </a:r>
            <a:endParaRPr kumimoji="0" lang="en-US" sz="1400" b="0"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600" b="1" i="1"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At least 10 discussions from the course </a:t>
            </a:r>
            <a:endParaRPr kumimoji="0" lang="en-US" sz="1400" b="0"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600" b="1" i="1"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Follow at least 10 pioneers people, companies, organizations include 3 health education and promotion</a:t>
            </a:r>
            <a:endParaRPr kumimoji="0" lang="en-US" sz="1400" b="0"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600" b="1" i="1"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Like 50 at least </a:t>
            </a:r>
            <a:endParaRPr kumimoji="0" lang="en-US" sz="1400" b="0"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600" b="1" i="0"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Twitter: 50 New Twits from the course with 25 </a:t>
            </a:r>
            <a:r>
              <a:rPr kumimoji="0" lang="en-US" sz="1600" b="1" i="0" u="none" strike="noStrike" kern="0" cap="none" spc="0" normalizeH="0" baseline="0" noProof="0" dirty="0" err="1">
                <a:ln>
                  <a:noFill/>
                </a:ln>
                <a:solidFill>
                  <a:srgbClr val="FFFFFF"/>
                </a:solidFill>
                <a:effectLst/>
                <a:uLnTx/>
                <a:uFillTx/>
                <a:latin typeface="Times New Roman" pitchFamily="18" charset="0"/>
                <a:ea typeface="Times New Roman" pitchFamily="18" charset="0"/>
                <a:cs typeface="Times New Roman" pitchFamily="18" charset="0"/>
              </a:rPr>
              <a:t>retwitte</a:t>
            </a:r>
            <a:r>
              <a:rPr kumimoji="0" lang="en-US" sz="1600" b="1" i="0"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 with short survey </a:t>
            </a:r>
            <a:endParaRPr kumimoji="0" lang="en-US" sz="1400" b="0"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2000" b="1" i="0" u="none" strike="noStrike" kern="0" cap="none" spc="0" normalizeH="0" baseline="0" noProof="0" dirty="0" err="1">
                <a:ln>
                  <a:noFill/>
                </a:ln>
                <a:solidFill>
                  <a:srgbClr val="FFFFFF"/>
                </a:solidFill>
                <a:effectLst/>
                <a:uLnTx/>
                <a:uFillTx/>
                <a:latin typeface="Times New Roman" pitchFamily="18" charset="0"/>
                <a:ea typeface="Times New Roman" pitchFamily="18" charset="0"/>
                <a:cs typeface="Times New Roman" pitchFamily="18" charset="0"/>
              </a:rPr>
              <a:t>Facebook</a:t>
            </a:r>
            <a:r>
              <a:rPr kumimoji="0" lang="en-US" sz="2000" b="1" i="0"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a:t>
            </a:r>
            <a:r>
              <a:rPr kumimoji="0" lang="en-US" sz="2000" b="0" i="0"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 </a:t>
            </a:r>
            <a:r>
              <a:rPr kumimoji="0" lang="ar-SA" sz="1600" b="0" i="0"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عشر مواضيع من المقرر/ التخصص بما لا يقل عن</a:t>
            </a:r>
            <a:r>
              <a:rPr kumimoji="0" lang="en-US" sz="1600" b="0" i="0"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 50</a:t>
            </a:r>
            <a:r>
              <a:rPr kumimoji="0" lang="ar-SA" sz="1600" b="0" i="0"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 متابع مشارك </a:t>
            </a:r>
            <a:r>
              <a:rPr kumimoji="0" lang="ar-SA" sz="1600" b="0" i="0" u="none" strike="noStrike" kern="0" cap="none" spc="0" normalizeH="0" baseline="0" noProof="0" dirty="0" err="1">
                <a:ln>
                  <a:noFill/>
                </a:ln>
                <a:solidFill>
                  <a:srgbClr val="FFFFFF"/>
                </a:solidFill>
                <a:effectLst/>
                <a:uLnTx/>
                <a:uFillTx/>
                <a:latin typeface="Times New Roman" pitchFamily="18" charset="0"/>
                <a:ea typeface="Times New Roman" pitchFamily="18" charset="0"/>
                <a:cs typeface="Times New Roman" pitchFamily="18" charset="0"/>
              </a:rPr>
              <a:t>و</a:t>
            </a:r>
            <a:r>
              <a:rPr kumimoji="0" lang="ar-SA" sz="1600" b="0" i="0"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 معجب لكل موضوع</a:t>
            </a:r>
            <a:r>
              <a:rPr kumimoji="0" lang="en-US" sz="1600" b="0" i="0" u="none" strike="noStrike" kern="0" cap="none" spc="0" normalizeH="0" baseline="0" noProof="0" dirty="0">
                <a:ln>
                  <a:noFill/>
                </a:ln>
                <a:solidFill>
                  <a:srgbClr val="FFFFFF"/>
                </a:solidFill>
                <a:effectLst/>
                <a:uLnTx/>
                <a:uFillTx/>
                <a:latin typeface="Times New Roman" pitchFamily="18" charset="0"/>
                <a:ea typeface="Times New Roman" pitchFamily="18" charset="0"/>
                <a:cs typeface="Times New Roman" pitchFamily="18" charset="0"/>
              </a:rPr>
              <a:t>   </a:t>
            </a:r>
            <a:endParaRPr kumimoji="0" lang="en-US" sz="1400" b="0"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الحد الأدنى </a:t>
            </a:r>
            <a:r>
              <a:rPr kumimoji="0" lang="ar-SA" sz="1600" b="1" i="0" u="none" strike="noStrike" kern="0" cap="none" spc="0" normalizeH="0" baseline="0" noProof="0" dirty="0" err="1">
                <a:ln>
                  <a:noFill/>
                </a:ln>
                <a:solidFill>
                  <a:srgbClr val="FFFFFF"/>
                </a:solidFill>
                <a:effectLst/>
                <a:uLnTx/>
                <a:uFillTx/>
                <a:latin typeface="Calibri" pitchFamily="34" charset="0"/>
                <a:ea typeface="Times New Roman" pitchFamily="18" charset="0"/>
                <a:cs typeface="Arial" pitchFamily="34" charset="0"/>
              </a:rPr>
              <a:t>تويتر</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_فيس:  لازم </a:t>
            </a:r>
            <a:r>
              <a:rPr kumimoji="0" lang="en-US"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10 </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منشور من المقرر، </a:t>
            </a:r>
            <a:r>
              <a:rPr kumimoji="0" lang="en-US"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50 </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مشارك </a:t>
            </a:r>
            <a:r>
              <a:rPr kumimoji="0" lang="en-US"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_</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متابع_صديق نشيط معك، </a:t>
            </a:r>
            <a:r>
              <a:rPr kumimoji="0" lang="en-US"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50</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 تعليق،</a:t>
            </a:r>
            <a:r>
              <a:rPr kumimoji="0" lang="en-US"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 50 </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تفضيل_إعجاب،  </a:t>
            </a:r>
            <a:r>
              <a:rPr kumimoji="0" lang="ar-SA" sz="1600" b="1" i="0" u="none" strike="noStrike" kern="0" cap="none" spc="0" normalizeH="0" baseline="0" noProof="0" dirty="0" err="1">
                <a:ln>
                  <a:noFill/>
                </a:ln>
                <a:solidFill>
                  <a:srgbClr val="FFFFFF"/>
                </a:solidFill>
                <a:effectLst/>
                <a:uLnTx/>
                <a:uFillTx/>
                <a:latin typeface="Calibri" pitchFamily="34" charset="0"/>
                <a:ea typeface="Times New Roman" pitchFamily="18" charset="0"/>
                <a:cs typeface="Arial" pitchFamily="34" charset="0"/>
              </a:rPr>
              <a:t>و</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 25 </a:t>
            </a:r>
            <a:r>
              <a:rPr kumimoji="0" lang="ar-SA" sz="1600" b="1" i="0" u="none" strike="noStrike" kern="0" cap="none" spc="0" normalizeH="0" baseline="0" noProof="0" dirty="0" err="1">
                <a:ln>
                  <a:noFill/>
                </a:ln>
                <a:solidFill>
                  <a:srgbClr val="FFFFFF"/>
                </a:solidFill>
                <a:effectLst/>
                <a:uLnTx/>
                <a:uFillTx/>
                <a:latin typeface="Calibri" pitchFamily="34" charset="0"/>
                <a:ea typeface="Times New Roman" pitchFamily="18" charset="0"/>
                <a:cs typeface="Arial" pitchFamily="34" charset="0"/>
              </a:rPr>
              <a:t>رتويت</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 مع استطلاع  الكتروني مصغر هنا في </a:t>
            </a:r>
            <a:r>
              <a:rPr kumimoji="0" lang="ar-SA" sz="1600" b="1" i="0" u="none" strike="noStrike" kern="0" cap="none" spc="0" normalizeH="0" baseline="0" noProof="0" dirty="0" err="1">
                <a:ln>
                  <a:noFill/>
                </a:ln>
                <a:solidFill>
                  <a:srgbClr val="FFFFFF"/>
                </a:solidFill>
                <a:effectLst/>
                <a:uLnTx/>
                <a:uFillTx/>
                <a:latin typeface="Calibri" pitchFamily="34" charset="0"/>
                <a:ea typeface="Times New Roman" pitchFamily="18" charset="0"/>
                <a:cs typeface="Arial" pitchFamily="34" charset="0"/>
              </a:rPr>
              <a:t>تويتر</a:t>
            </a:r>
            <a:r>
              <a:rPr kumimoji="0" lang="en-US"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 ,</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 </a:t>
            </a:r>
            <a:r>
              <a:rPr kumimoji="0" lang="ar-SA" sz="1600" b="1" i="0" u="none" strike="noStrike" kern="0" cap="none" spc="0" normalizeH="0" baseline="0" noProof="0" dirty="0" err="1">
                <a:ln>
                  <a:noFill/>
                </a:ln>
                <a:solidFill>
                  <a:srgbClr val="FFFFFF"/>
                </a:solidFill>
                <a:effectLst/>
                <a:uLnTx/>
                <a:uFillTx/>
                <a:latin typeface="Calibri" pitchFamily="34" charset="0"/>
                <a:ea typeface="Times New Roman" pitchFamily="18" charset="0"/>
                <a:cs typeface="Arial" pitchFamily="34" charset="0"/>
              </a:rPr>
              <a:t>وفيس</a:t>
            </a:r>
            <a:r>
              <a:rPr kumimoji="0" lang="ar-SA"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 سهل ومتاح</a:t>
            </a:r>
            <a:r>
              <a:rPr kumimoji="0" lang="en-US" sz="16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Calibri" pitchFamily="34" charset="0"/>
              </a:rPr>
              <a:t>(</a:t>
            </a:r>
            <a:endParaRPr kumimoji="0" lang="en-US" sz="1400" b="0"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1" name="عنوان 1"/>
          <p:cNvSpPr txBox="1">
            <a:spLocks/>
          </p:cNvSpPr>
          <p:nvPr/>
        </p:nvSpPr>
        <p:spPr bwMode="auto">
          <a:xfrm>
            <a:off x="1143000" y="23810"/>
            <a:ext cx="7072316" cy="357190"/>
          </a:xfrm>
          <a:prstGeom prst="rect">
            <a:avLst/>
          </a:prstGeom>
          <a:solidFill>
            <a:srgbClr val="FFFFFF"/>
          </a:solidFill>
          <a:ln w="25400" cap="flat" cmpd="sng" algn="ctr">
            <a:solidFill>
              <a:srgbClr val="006600"/>
            </a:solidFill>
            <a:prstDash val="solid"/>
            <a:miter lim="800000"/>
            <a:headEnd/>
            <a:tailEnd/>
          </a:ln>
          <a:effectLst/>
        </p:spPr>
        <p:txBody>
          <a:bodyPr vert="horz" wrap="square" lIns="91440" tIns="45720" rIns="91440" bIns="45720" numCol="1" anchor="ctr" anchorCtr="0" compatLnSpc="1">
            <a:prstTxWarp prst="textNoShape">
              <a:avLst/>
            </a:prstTxWarp>
            <a:noAutofit/>
          </a:bodyPr>
          <a:lstStyle>
            <a:lvl1pPr algn="l" rtl="1" eaLnBrk="0" fontAlgn="base" hangingPunct="0">
              <a:spcBef>
                <a:spcPct val="0"/>
              </a:spcBef>
              <a:spcAft>
                <a:spcPct val="0"/>
              </a:spcAft>
              <a:defRPr sz="4400" b="1">
                <a:solidFill>
                  <a:schemeClr val="dk1"/>
                </a:solidFill>
                <a:effectLst>
                  <a:outerShdw blurRad="38100" dist="38100" dir="2700000" algn="tl">
                    <a:srgbClr val="000000"/>
                  </a:outerShdw>
                </a:effectLst>
                <a:latin typeface="+mn-lt"/>
                <a:ea typeface="+mn-ea"/>
                <a:cs typeface="+mn-cs"/>
              </a:defRPr>
            </a:lvl1pPr>
            <a:lvl2pPr algn="l" rtl="1" eaLnBrk="0" fontAlgn="base" hangingPunct="0">
              <a:spcBef>
                <a:spcPct val="0"/>
              </a:spcBef>
              <a:spcAft>
                <a:spcPct val="0"/>
              </a:spcAft>
              <a:defRPr sz="4400" b="1">
                <a:solidFill>
                  <a:schemeClr val="dk1"/>
                </a:solidFill>
                <a:effectLst>
                  <a:outerShdw blurRad="38100" dist="38100" dir="2700000" algn="tl">
                    <a:srgbClr val="000000"/>
                  </a:outerShdw>
                </a:effectLst>
                <a:latin typeface="+mn-lt"/>
                <a:ea typeface="+mn-ea"/>
                <a:cs typeface="+mn-cs"/>
              </a:defRPr>
            </a:lvl2pPr>
            <a:lvl3pPr algn="l" rtl="1" eaLnBrk="0" fontAlgn="base" hangingPunct="0">
              <a:spcBef>
                <a:spcPct val="0"/>
              </a:spcBef>
              <a:spcAft>
                <a:spcPct val="0"/>
              </a:spcAft>
              <a:defRPr sz="4400" b="1">
                <a:solidFill>
                  <a:schemeClr val="dk1"/>
                </a:solidFill>
                <a:effectLst>
                  <a:outerShdw blurRad="38100" dist="38100" dir="2700000" algn="tl">
                    <a:srgbClr val="000000"/>
                  </a:outerShdw>
                </a:effectLst>
                <a:latin typeface="+mn-lt"/>
                <a:ea typeface="+mn-ea"/>
                <a:cs typeface="+mn-cs"/>
              </a:defRPr>
            </a:lvl3pPr>
            <a:lvl4pPr algn="l" rtl="1" eaLnBrk="0" fontAlgn="base" hangingPunct="0">
              <a:spcBef>
                <a:spcPct val="0"/>
              </a:spcBef>
              <a:spcAft>
                <a:spcPct val="0"/>
              </a:spcAft>
              <a:defRPr sz="4400" b="1">
                <a:solidFill>
                  <a:schemeClr val="dk1"/>
                </a:solidFill>
                <a:effectLst>
                  <a:outerShdw blurRad="38100" dist="38100" dir="2700000" algn="tl">
                    <a:srgbClr val="000000"/>
                  </a:outerShdw>
                </a:effectLst>
                <a:latin typeface="+mn-lt"/>
                <a:ea typeface="+mn-ea"/>
                <a:cs typeface="+mn-cs"/>
              </a:defRPr>
            </a:lvl4pPr>
            <a:lvl5pPr algn="l" rtl="1" eaLnBrk="0" fontAlgn="base" hangingPunct="0">
              <a:spcBef>
                <a:spcPct val="0"/>
              </a:spcBef>
              <a:spcAft>
                <a:spcPct val="0"/>
              </a:spcAft>
              <a:defRPr sz="4400" b="1">
                <a:solidFill>
                  <a:schemeClr val="dk1"/>
                </a:solidFill>
                <a:effectLst>
                  <a:outerShdw blurRad="38100" dist="38100" dir="2700000" algn="tl">
                    <a:srgbClr val="000000"/>
                  </a:outerShdw>
                </a:effectLst>
                <a:latin typeface="+mn-lt"/>
                <a:ea typeface="+mn-ea"/>
                <a:cs typeface="+mn-cs"/>
              </a:defRPr>
            </a:lvl5pPr>
            <a:lvl6pPr marL="457200" algn="l" rtl="1" fontAlgn="base">
              <a:spcBef>
                <a:spcPct val="0"/>
              </a:spcBef>
              <a:spcAft>
                <a:spcPct val="0"/>
              </a:spcAft>
              <a:defRPr sz="4400" b="1">
                <a:solidFill>
                  <a:schemeClr val="dk1"/>
                </a:solidFill>
                <a:effectLst>
                  <a:outerShdw blurRad="38100" dist="38100" dir="2700000" algn="tl">
                    <a:srgbClr val="000000"/>
                  </a:outerShdw>
                </a:effectLst>
                <a:latin typeface="+mn-lt"/>
                <a:ea typeface="+mn-ea"/>
                <a:cs typeface="+mn-cs"/>
              </a:defRPr>
            </a:lvl6pPr>
            <a:lvl7pPr marL="914400" algn="l" rtl="1" fontAlgn="base">
              <a:spcBef>
                <a:spcPct val="0"/>
              </a:spcBef>
              <a:spcAft>
                <a:spcPct val="0"/>
              </a:spcAft>
              <a:defRPr sz="4400" b="1">
                <a:solidFill>
                  <a:schemeClr val="dk1"/>
                </a:solidFill>
                <a:effectLst>
                  <a:outerShdw blurRad="38100" dist="38100" dir="2700000" algn="tl">
                    <a:srgbClr val="000000"/>
                  </a:outerShdw>
                </a:effectLst>
                <a:latin typeface="+mn-lt"/>
                <a:ea typeface="+mn-ea"/>
                <a:cs typeface="+mn-cs"/>
              </a:defRPr>
            </a:lvl7pPr>
            <a:lvl8pPr marL="1371600" algn="l" rtl="1" fontAlgn="base">
              <a:spcBef>
                <a:spcPct val="0"/>
              </a:spcBef>
              <a:spcAft>
                <a:spcPct val="0"/>
              </a:spcAft>
              <a:defRPr sz="4400" b="1">
                <a:solidFill>
                  <a:schemeClr val="dk1"/>
                </a:solidFill>
                <a:effectLst>
                  <a:outerShdw blurRad="38100" dist="38100" dir="2700000" algn="tl">
                    <a:srgbClr val="000000"/>
                  </a:outerShdw>
                </a:effectLst>
                <a:latin typeface="+mn-lt"/>
                <a:ea typeface="+mn-ea"/>
                <a:cs typeface="+mn-cs"/>
              </a:defRPr>
            </a:lvl8pPr>
            <a:lvl9pPr marL="1828800" algn="l" rtl="1" fontAlgn="base">
              <a:spcBef>
                <a:spcPct val="0"/>
              </a:spcBef>
              <a:spcAft>
                <a:spcPct val="0"/>
              </a:spcAft>
              <a:defRPr sz="4400" b="1">
                <a:solidFill>
                  <a:schemeClr val="dk1"/>
                </a:solidFill>
                <a:effectLst>
                  <a:outerShdw blurRad="38100" dist="38100" dir="2700000" algn="tl">
                    <a:srgbClr val="000000"/>
                  </a:outerShdw>
                </a:effectLst>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6AB475"/>
                </a:solidFill>
                <a:effectLst>
                  <a:outerShdw blurRad="38100" dist="38100" dir="2700000" algn="tl">
                    <a:srgbClr val="000000"/>
                  </a:outerShdw>
                </a:effectLst>
                <a:uLnTx/>
                <a:uFillTx/>
                <a:latin typeface="Arial"/>
                <a:ea typeface="+mn-ea"/>
                <a:cs typeface="Arial"/>
              </a:rPr>
              <a:t>Johali  Self Smart Assignment _ Smart Research _ Activity _ Practice </a:t>
            </a:r>
            <a:endParaRPr kumimoji="0" lang="ar-SA" sz="1600" b="1" i="0" u="none" strike="noStrike" kern="0" cap="none" spc="0" normalizeH="0" baseline="0" noProof="0" dirty="0">
              <a:ln>
                <a:noFill/>
              </a:ln>
              <a:solidFill>
                <a:srgbClr val="6AB475"/>
              </a:solidFill>
              <a:effectLst>
                <a:outerShdw blurRad="38100" dist="38100" dir="2700000" algn="tl">
                  <a:srgbClr val="000000"/>
                </a:outerShdw>
              </a:effectLst>
              <a:uLnTx/>
              <a:uFillTx/>
              <a:latin typeface="Arial"/>
              <a:ea typeface="+mn-ea"/>
              <a:cs typeface="Arial"/>
            </a:endParaRPr>
          </a:p>
        </p:txBody>
      </p:sp>
      <p:sp>
        <p:nvSpPr>
          <p:cNvPr id="12" name="Rectangle 1"/>
          <p:cNvSpPr>
            <a:spLocks noChangeArrowheads="1"/>
          </p:cNvSpPr>
          <p:nvPr/>
        </p:nvSpPr>
        <p:spPr bwMode="auto">
          <a:xfrm>
            <a:off x="4211635" y="533400"/>
            <a:ext cx="4864103" cy="6340197"/>
          </a:xfrm>
          <a:prstGeom prst="rect">
            <a:avLst/>
          </a:prstGeom>
          <a:solidFill>
            <a:srgbClr val="006600"/>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Monotype Koufi" pitchFamily="2" charset="-78"/>
              </a:rPr>
              <a:t>خطة وخيارات المشاركة البحثية الذاتية الذكية </a:t>
            </a:r>
            <a:endParaRPr kumimoji="0" lang="en-US" sz="105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Monotype Koufi" pitchFamily="2" charset="-78"/>
              </a:rPr>
              <a:t>وهناك فرص مشاركات بحثية مميزة كثيرة أهمها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2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مقال صحفي بأي صحيفة </a:t>
            </a:r>
            <a:r>
              <a:rPr kumimoji="0" lang="ar-SA" sz="12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2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برسالة الجامعة وساعد من يرغب ويبدأ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فتح حساب مجاني وطرح موضوع نقاش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سؤال أو أكثر مع متابعة للحصول على تفاعل مشاركات من الآخرين لا تقل عن عشر مشاركات وذلك في: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en-US" sz="9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Simplified Arabic" pitchFamily="18" charset="-78"/>
              </a:rPr>
              <a:t>LinkedIn </a:t>
            </a:r>
            <a:r>
              <a:rPr kumimoji="0" lang="ar-SA" sz="9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r>
              <a:rPr kumimoji="0" lang="en-US" sz="9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Simplified Arabic" pitchFamily="18" charset="-78"/>
              </a:rPr>
              <a:t>all  should learn by " LinkedIn; Twitter; Face book with minimum standard below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بوابة البحث</a:t>
            </a:r>
            <a:r>
              <a:rPr kumimoji="0" lang="en-US" sz="1050" b="1" i="0" u="none" strike="noStrike" kern="0" cap="none" spc="0" normalizeH="0" baseline="0" noProof="0" dirty="0">
                <a:ln>
                  <a:noFill/>
                </a:ln>
                <a:solidFill>
                  <a:srgbClr val="FFFFFF"/>
                </a:solidFill>
                <a:effectLst/>
                <a:uLnTx/>
                <a:uFillTx/>
                <a:latin typeface="Calibri" pitchFamily="34" charset="0"/>
                <a:ea typeface="Times New Roman" pitchFamily="18" charset="0"/>
                <a:cs typeface="Simplified Arabic" pitchFamily="18" charset="-78"/>
              </a:rPr>
              <a:t>  </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غالبا يطلب بريد رسمي بريدك الجامعي </a:t>
            </a:r>
            <a:r>
              <a:rPr kumimoji="0" lang="ar-SA" sz="1050" b="1" i="0" u="none" strike="noStrike" kern="0" cap="none" spc="0" normalizeH="0" baseline="0" noProof="0" dirty="0">
                <a:ln>
                  <a:noFill/>
                </a:ln>
                <a:solidFill>
                  <a:srgbClr val="FFFFFF"/>
                </a:solidFill>
                <a:effectLst/>
                <a:uLnTx/>
                <a:uFillTx/>
                <a:latin typeface="Segoe UI" pitchFamily="34" charset="0"/>
                <a:ea typeface="Times New Roman" pitchFamily="18" charset="0"/>
                <a:cs typeface="Segoe UI" pitchFamily="34" charset="0"/>
              </a:rPr>
              <a:t> *  </a:t>
            </a:r>
            <a:r>
              <a:rPr kumimoji="0" lang="en-US" sz="700" b="1" i="0" u="none" strike="noStrike" kern="0" cap="none" spc="0" normalizeH="0" baseline="0" noProof="0" dirty="0">
                <a:ln>
                  <a:noFill/>
                </a:ln>
                <a:solidFill>
                  <a:srgbClr val="FFFFFF"/>
                </a:solidFill>
                <a:effectLst/>
                <a:uLnTx/>
                <a:uFillTx/>
                <a:latin typeface="Segoe UI" pitchFamily="34" charset="0"/>
                <a:ea typeface="Times New Roman" pitchFamily="18" charset="0"/>
                <a:cs typeface="Segoe UI" pitchFamily="34" charset="0"/>
                <a:hlinkClick r:id="rId3"/>
              </a:rPr>
              <a:t>https://www.researchgate.net/application.Login.html</a:t>
            </a:r>
            <a:r>
              <a:rPr kumimoji="0" lang="ar-SA" sz="7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hlinkClick r:id="rId3"/>
              </a:rPr>
              <a:t>-</a:t>
            </a:r>
            <a:r>
              <a:rPr kumimoji="0" lang="ar-SA" sz="7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قووووقل</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_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ياهو</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منتديات الجامعة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أي منتدى حول المقرر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فتح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قروب</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واطساااب</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تيليقرام</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انستقرام</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.._</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سناب</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شات</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يو</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تيوب</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مع تفاعل الجميع وصور وكل الوسائط حول المقرر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فتح مجموعة تعلم الكتروني في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مسنجر</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وتنسيق مراجعة وتعلم وتفاعل لا يقل عن ثلاث محاضرات مع تقارير</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فتح صفحة أو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قروب</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فيسبوك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وتويتر</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صفحة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هشتاق</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مع ضم الجميع ونشاط من المقرر شرط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فتح قناة فيديو باسم المقرر في موقع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يوتيوب</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و تسجيل واعدا فيديوهات على الأقل خمسة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تنظم لقاءات دردشة ومراجعة للجميع لا يقل عن 3 لقاءات في أي موقع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استطلاعات حول مفاهيم المقرر متفق عليها ... يتطلب نموذج استطلاع مصغر بالتشاور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احد نماذج المحملة في موقعي</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بحث الكتروني إحصائي حول مكانة مفاهيم المقرر في القرآن الكريم (بحث ذاتي إحصائي)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اعداد</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ذاتي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فيدوهاتات</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أخرى وفق الخطة وتعليماتها بدقة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و</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وفق مفاهيم المقرر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اللتي</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تم التركيز عليها (بالتشاور </a:t>
            </a:r>
            <a:r>
              <a:rPr kumimoji="0" lang="ar-SA" sz="105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اولا</a:t>
            </a:r>
            <a:r>
              <a:rPr kumimoji="0" lang="ar-SA" sz="105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(جميع المشاركات يشترط أن تكون مبتكره وتسلم  تقاريرها في الأسبوع 11 قبل التقييم 2 بأسبوع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0" cap="none" spc="0" normalizeH="0" baseline="0" noProof="0" dirty="0">
                <a:ln>
                  <a:noFill/>
                </a:ln>
                <a:solidFill>
                  <a:srgbClr val="FFFFFF"/>
                </a:solidFill>
                <a:effectLst/>
                <a:uLnTx/>
                <a:uFillTx/>
                <a:latin typeface="Calibri" pitchFamily="34" charset="0"/>
                <a:ea typeface="Times New Roman" pitchFamily="18" charset="0"/>
                <a:cs typeface="Monotype Koufi" pitchFamily="2" charset="-78"/>
              </a:rPr>
              <a:t>ضوابط وتعليمات تنفيذ الاستطلاعات  كخيار مشاركة بحثية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اختيار استطلاع المتفق عليه وفق عنوانه وعلاقته بالمقرر  (أقصى حد لاختيار واتفاق الأسبوع الحادي عشر) بعد لا استطلاع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ارتباط الاستطلاع بمفاهيم المقرر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الاتفاق على كان التنفيذ عام لعامة الناس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اكاديمي</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لجهات تعليمية هيئة تدريس فقط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هيئة تدريس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و</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طلاب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طلاب فقط أو  مهني في مرافق صحية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تحديد عينة المجتمع المستهدف عام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لاي</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عمر في أي مجتمع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حي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مدينة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او</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أصدقاء .. </a:t>
            </a:r>
            <a:endParaRPr kumimoji="0" lang="en-US" sz="1100" b="1" i="0" u="none" strike="noStrike" kern="0" cap="none" spc="0" normalizeH="0" baseline="0" noProof="0" dirty="0">
              <a:ln>
                <a:noFill/>
              </a:ln>
              <a:solidFill>
                <a:srgbClr val="FFFFFF"/>
              </a:solidFill>
              <a:effectLst/>
              <a:uLnTx/>
              <a:uFillTx/>
              <a:latin typeface="Arial"/>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ممكن عبر مواقع التواصل مثل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واطساب</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او فيس و </a:t>
            </a:r>
            <a:r>
              <a:rPr kumimoji="0" lang="ar-SA" sz="1100" b="1" i="0" u="none" strike="noStrike" kern="0" cap="none" spc="0" normalizeH="0" baseline="0" noProof="0" dirty="0" err="1">
                <a:ln>
                  <a:noFill/>
                </a:ln>
                <a:solidFill>
                  <a:srgbClr val="FFFFFF"/>
                </a:solidFill>
                <a:effectLst/>
                <a:uLnTx/>
                <a:uFillTx/>
                <a:latin typeface="Simplified Arabic" pitchFamily="18" charset="-78"/>
                <a:ea typeface="Times New Roman" pitchFamily="18" charset="0"/>
                <a:cs typeface="Simplified Arabic" pitchFamily="18" charset="-78"/>
              </a:rPr>
              <a:t>وتويتر</a:t>
            </a: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ولينكدان  أو أي موقع تواصل مع تجديد إجمالي العدد و عدد المستهدفين وعدد النماذج المرسلة والمعادة لا تقل عن 60 من الإجمالي  مثال امن كان معك 100 متصل او صديق لابد تغطية  60 منهم </a:t>
            </a: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100" b="1" i="0" u="none" strike="noStrike" kern="0" cap="none" spc="0" normalizeH="0" baseline="0" noProof="0" dirty="0">
                <a:ln>
                  <a:noFill/>
                </a:ln>
                <a:solidFill>
                  <a:srgbClr val="FFFFFF"/>
                </a:solidFill>
                <a:effectLst/>
                <a:uLnTx/>
                <a:uFillTx/>
                <a:latin typeface="Simplified Arabic" pitchFamily="18" charset="-78"/>
                <a:ea typeface="Times New Roman" pitchFamily="18" charset="0"/>
                <a:cs typeface="Simplified Arabic" pitchFamily="18" charset="-78"/>
              </a:rPr>
              <a:t> </a:t>
            </a:r>
            <a:r>
              <a:rPr kumimoji="0" lang="en-US" sz="1800" b="1" i="0" u="none" strike="noStrike" kern="0" cap="none" spc="0" normalizeH="0" baseline="0" noProof="0" dirty="0" err="1">
                <a:ln>
                  <a:noFill/>
                </a:ln>
                <a:solidFill>
                  <a:srgbClr val="FFFFFF"/>
                </a:solidFill>
                <a:effectLst/>
                <a:uLnTx/>
                <a:uFillTx/>
                <a:latin typeface="Arial"/>
                <a:ea typeface="+mn-ea"/>
                <a:cs typeface="Arial" pitchFamily="34" charset="0"/>
              </a:rPr>
              <a:t>FaPHE</a:t>
            </a:r>
            <a:r>
              <a:rPr kumimoji="0" lang="ar-SA" sz="1800" b="1" i="0" u="none" strike="noStrike" kern="0" cap="none" spc="0" normalizeH="0" baseline="0" noProof="0" dirty="0">
                <a:ln>
                  <a:noFill/>
                </a:ln>
                <a:solidFill>
                  <a:srgbClr val="FFFFFF"/>
                </a:solidFill>
                <a:effectLst/>
                <a:uLnTx/>
                <a:uFillTx/>
                <a:latin typeface="Arial"/>
                <a:ea typeface="+mn-ea"/>
                <a:cs typeface="Arial" pitchFamily="34" charset="0"/>
              </a:rPr>
              <a:t> تركيز على تخطيط وتنظيم الانجاب في الاسلام</a:t>
            </a:r>
            <a:r>
              <a:rPr kumimoji="0" lang="ar-SA" sz="1800" b="1" i="0" u="none" strike="noStrike" kern="0" cap="none" spc="0" normalizeH="0" noProof="0" dirty="0">
                <a:ln>
                  <a:noFill/>
                </a:ln>
                <a:solidFill>
                  <a:srgbClr val="FFFFFF"/>
                </a:solidFill>
                <a:effectLst/>
                <a:uLnTx/>
                <a:uFillTx/>
                <a:latin typeface="Arial"/>
                <a:ea typeface="+mn-ea"/>
                <a:cs typeface="Arial" pitchFamily="34" charset="0"/>
              </a:rPr>
              <a:t> </a:t>
            </a:r>
            <a:r>
              <a:rPr lang="ar-SA" sz="1800" b="1" kern="0" dirty="0">
                <a:solidFill>
                  <a:srgbClr val="FFFFFF"/>
                </a:solidFill>
                <a:latin typeface="Arial"/>
                <a:cs typeface="Arial" pitchFamily="34" charset="0"/>
              </a:rPr>
              <a:t>و مدى تقبله وعلاقته بصحة </a:t>
            </a:r>
            <a:r>
              <a:rPr kumimoji="0" lang="ar-SA" sz="1800" b="1" i="0" u="none" strike="noStrike" kern="0" cap="none" spc="0" normalizeH="0" baseline="0" noProof="0" dirty="0">
                <a:ln>
                  <a:noFill/>
                </a:ln>
                <a:solidFill>
                  <a:srgbClr val="FFFFFF"/>
                </a:solidFill>
                <a:effectLst/>
                <a:uLnTx/>
                <a:uFillTx/>
                <a:latin typeface="Arial"/>
                <a:ea typeface="+mn-ea"/>
                <a:cs typeface="Arial" pitchFamily="34" charset="0"/>
              </a:rPr>
              <a:t>ورفاهية الاسرة </a:t>
            </a:r>
            <a:r>
              <a:rPr kumimoji="0" lang="ar-SA" sz="1800" b="1" i="0" u="none" strike="noStrike" kern="0" cap="none" spc="0" normalizeH="0" baseline="0" noProof="0">
                <a:ln>
                  <a:noFill/>
                </a:ln>
                <a:solidFill>
                  <a:srgbClr val="FFFFFF"/>
                </a:solidFill>
                <a:effectLst/>
                <a:uLnTx/>
                <a:uFillTx/>
                <a:latin typeface="Arial"/>
                <a:ea typeface="+mn-ea"/>
                <a:cs typeface="Arial" pitchFamily="34" charset="0"/>
              </a:rPr>
              <a:t>والمجتمع </a:t>
            </a:r>
            <a:endParaRPr kumimoji="0" lang="ar-SA" sz="1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Tree>
    <p:extLst>
      <p:ext uri="{BB962C8B-B14F-4D97-AF65-F5344CB8AC3E}">
        <p14:creationId xmlns:p14="http://schemas.microsoft.com/office/powerpoint/2010/main" val="79573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17463" y="1295400"/>
            <a:ext cx="4785958" cy="609600"/>
          </a:xfrm>
        </p:spPr>
        <p:txBody>
          <a:bodyPr/>
          <a:lstStyle/>
          <a:p>
            <a:r>
              <a:rPr lang="en-US" sz="2800" dirty="0"/>
              <a:t>YOUR ROLE </a:t>
            </a:r>
            <a:endParaRPr lang="ar-SA" sz="2800" dirty="0"/>
          </a:p>
        </p:txBody>
      </p:sp>
      <p:sp>
        <p:nvSpPr>
          <p:cNvPr id="3" name="عنصر نائب للمحتوى 2"/>
          <p:cNvSpPr>
            <a:spLocks noGrp="1"/>
          </p:cNvSpPr>
          <p:nvPr>
            <p:ph idx="1"/>
          </p:nvPr>
        </p:nvSpPr>
        <p:spPr>
          <a:xfrm>
            <a:off x="685800" y="2133600"/>
            <a:ext cx="7772400" cy="4114800"/>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a:t>Do You Remember Our National HE Definition ? </a:t>
            </a:r>
          </a:p>
          <a:p>
            <a:pPr marL="0" indent="0">
              <a:buNone/>
            </a:pPr>
            <a:r>
              <a:rPr lang="en-US" dirty="0"/>
              <a:t> </a:t>
            </a:r>
          </a:p>
          <a:p>
            <a:pPr marL="0" indent="0" algn="ctr">
              <a:buNone/>
            </a:pPr>
            <a:r>
              <a:rPr lang="en-US" dirty="0"/>
              <a:t>State, Think in the course cover and discover  ?</a:t>
            </a:r>
          </a:p>
          <a:p>
            <a:pPr marL="0" indent="0">
              <a:buNone/>
            </a:pPr>
            <a:endParaRPr lang="en-US" dirty="0"/>
          </a:p>
          <a:p>
            <a:pPr marL="0" indent="0">
              <a:buNone/>
            </a:pPr>
            <a:r>
              <a:rPr lang="en-US" dirty="0"/>
              <a:t>- </a:t>
            </a:r>
          </a:p>
          <a:p>
            <a:pPr marL="0" indent="0">
              <a:buNone/>
            </a:pPr>
            <a:r>
              <a:rPr lang="en-US" dirty="0"/>
              <a:t>-</a:t>
            </a:r>
          </a:p>
          <a:p>
            <a:pPr marL="0" indent="0">
              <a:buNone/>
            </a:pPr>
            <a:endParaRPr lang="ar-SA" dirty="0"/>
          </a:p>
        </p:txBody>
      </p:sp>
      <p:pic>
        <p:nvPicPr>
          <p:cNvPr id="5" name="Picture 5" descr="BD04972_"/>
          <p:cNvPicPr>
            <a:picLocks noChangeAspect="1" noChangeArrowheads="1"/>
          </p:cNvPicPr>
          <p:nvPr/>
        </p:nvPicPr>
        <p:blipFill>
          <a:blip r:embed="rId2" cstate="print"/>
          <a:srcRect/>
          <a:stretch>
            <a:fillRect/>
          </a:stretch>
        </p:blipFill>
        <p:spPr bwMode="auto">
          <a:xfrm>
            <a:off x="2704170" y="42041"/>
            <a:ext cx="3612545" cy="1177159"/>
          </a:xfrm>
          <a:prstGeom prst="rect">
            <a:avLst/>
          </a:prstGeom>
          <a:noFill/>
          <a:ln w="9525">
            <a:noFill/>
            <a:miter lim="800000"/>
            <a:headEnd/>
            <a:tailEnd/>
          </a:ln>
        </p:spPr>
      </p:pic>
      <p:sp>
        <p:nvSpPr>
          <p:cNvPr id="6" name="AutoShape 2" descr="Image result for introduction of family plannin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126490139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4422</TotalTime>
  <Words>8810</Words>
  <Application>Microsoft Office PowerPoint</Application>
  <PresentationFormat>عرض على الشاشة (4:3)</PresentationFormat>
  <Paragraphs>786</Paragraphs>
  <Slides>75</Slides>
  <Notes>45</Notes>
  <HiddenSlides>0</HiddenSlides>
  <MMClips>0</MMClips>
  <ScaleCrop>false</ScaleCrop>
  <HeadingPairs>
    <vt:vector size="8" baseType="variant">
      <vt:variant>
        <vt:lpstr>الخطوط المستخدمة</vt:lpstr>
      </vt:variant>
      <vt:variant>
        <vt:i4>14</vt:i4>
      </vt:variant>
      <vt:variant>
        <vt:lpstr>نسق</vt:lpstr>
      </vt:variant>
      <vt:variant>
        <vt:i4>1</vt:i4>
      </vt:variant>
      <vt:variant>
        <vt:lpstr>خوادم OLE مضمنة</vt:lpstr>
      </vt:variant>
      <vt:variant>
        <vt:i4>1</vt:i4>
      </vt:variant>
      <vt:variant>
        <vt:lpstr>عناوين الشرائح</vt:lpstr>
      </vt:variant>
      <vt:variant>
        <vt:i4>75</vt:i4>
      </vt:variant>
    </vt:vector>
  </HeadingPairs>
  <TitlesOfParts>
    <vt:vector size="91" baseType="lpstr">
      <vt:lpstr>Andalus</vt:lpstr>
      <vt:lpstr>Arial</vt:lpstr>
      <vt:lpstr>Arial Black</vt:lpstr>
      <vt:lpstr>Calibri</vt:lpstr>
      <vt:lpstr>CG Times</vt:lpstr>
      <vt:lpstr>Constantia</vt:lpstr>
      <vt:lpstr>Garamond</vt:lpstr>
      <vt:lpstr>inherit</vt:lpstr>
      <vt:lpstr>Segoe UI</vt:lpstr>
      <vt:lpstr>Simplified Arabic</vt:lpstr>
      <vt:lpstr>Symbol</vt:lpstr>
      <vt:lpstr>Tahoma</vt:lpstr>
      <vt:lpstr>Times New Roman</vt:lpstr>
      <vt:lpstr>Wingdings 2</vt:lpstr>
      <vt:lpstr>Default Design</vt:lpstr>
      <vt:lpstr>Chart</vt:lpstr>
      <vt:lpstr>Johali FaPHE  The CHS436 Family Planning for HE 2018_2019</vt:lpstr>
      <vt:lpstr>Course Syllabus Family Planning (CHS436)</vt:lpstr>
      <vt:lpstr>Course Syllabus Family Planning (CHS436)</vt:lpstr>
      <vt:lpstr>Course Syllabus Family Planning (CHS436)</vt:lpstr>
      <vt:lpstr>Course Syllabus Family Planning (CHS436)</vt:lpstr>
      <vt:lpstr>Course Syllabus Family Planning (CHS436)</vt:lpstr>
      <vt:lpstr>Teaching   _ Learning Plan </vt:lpstr>
      <vt:lpstr>عرض تقديمي في PowerPoint</vt:lpstr>
      <vt:lpstr>YOUR ROLE </vt:lpstr>
      <vt:lpstr>WHY FaPHE ? </vt:lpstr>
      <vt:lpstr>FaPHE in Saudi Vision2030</vt:lpstr>
      <vt:lpstr>General Introduction Male Role to FP </vt:lpstr>
      <vt:lpstr>General Introduction Male Role to FP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Definition </vt:lpstr>
      <vt:lpstr>Objectives of  Family Planning Programs</vt:lpstr>
      <vt:lpstr>عرض تقديمي في PowerPoint</vt:lpstr>
      <vt:lpstr>WHO Goals of family planning</vt:lpstr>
      <vt:lpstr>FaPHE Objectives</vt:lpstr>
      <vt:lpstr>Objectives</vt:lpstr>
      <vt:lpstr>Objectives</vt:lpstr>
      <vt:lpstr>The 3 WHO Goals MDGs Have to be achieved by the WHO 8 Objectives MDOs </vt:lpstr>
      <vt:lpstr>WHAT ARE THE BENEFITS OF USING FAMILY PLANNING?</vt:lpstr>
      <vt:lpstr>Family Planning  Risk Factors </vt:lpstr>
      <vt:lpstr>Risk Factors </vt:lpstr>
      <vt:lpstr>High Risk Pregnancy</vt:lpstr>
      <vt:lpstr>FAMILY PLANNING SERVICES</vt:lpstr>
      <vt:lpstr>Perspectives on family planning services</vt:lpstr>
      <vt:lpstr>Healthcare services provided by family planning clinics</vt:lpstr>
      <vt:lpstr>A - MEDICAL SERVICES </vt:lpstr>
      <vt:lpstr>B - SPECIAL SERVICES </vt:lpstr>
      <vt:lpstr>Service delivery</vt:lpstr>
      <vt:lpstr>COVERAGE OF SERVICES</vt:lpstr>
      <vt:lpstr>Service Delivery System </vt:lpstr>
      <vt:lpstr>Where do women get their modern contraceptive methods?</vt:lpstr>
      <vt:lpstr>عرض تقديمي في PowerPoint</vt:lpstr>
      <vt:lpstr>Expanding and improving family planning services is critical</vt:lpstr>
      <vt:lpstr>عرض تقديمي في PowerPoint</vt:lpstr>
      <vt:lpstr>عرض تقديمي في PowerPoint</vt:lpstr>
      <vt:lpstr>عرض تقديمي في PowerPoint</vt:lpstr>
      <vt:lpstr>Use the above 7  Steps to  Redraw your smart planning and development model it can be 7 Or  11+ Steps !? </vt:lpstr>
      <vt:lpstr>FAMILY PLANNING METHODS </vt:lpstr>
      <vt:lpstr>عرض تقديمي في PowerPoint</vt:lpstr>
      <vt:lpstr>The Ideal Method Should Be</vt:lpstr>
      <vt:lpstr>Types Of  Artificial Methods </vt:lpstr>
      <vt:lpstr>Types Of  Artificial Methods </vt:lpstr>
      <vt:lpstr>Methods of Natural Family Planning </vt:lpstr>
      <vt:lpstr>عرض تقديمي في PowerPoint</vt:lpstr>
      <vt:lpstr>Three Methods</vt:lpstr>
      <vt:lpstr>Make your Bracelets</vt:lpstr>
      <vt:lpstr>Make your Bracelets</vt:lpstr>
      <vt:lpstr>What do we do?</vt:lpstr>
      <vt:lpstr>Calendar  Standard Days Method  </vt:lpstr>
      <vt:lpstr>عرض تقديمي في PowerPoint</vt:lpstr>
      <vt:lpstr>عرض تقديمي في PowerPoint</vt:lpstr>
      <vt:lpstr>Read _ Training _ Play role of Practice  </vt:lpstr>
      <vt:lpstr>Factors affecting fertility among Saudi women  Graduate project  BySamira M. Mahboub . 2015  </vt:lpstr>
      <vt:lpstr>عرض تقديمي في PowerPoint</vt:lpstr>
      <vt:lpstr>عرض تقديمي في PowerPoint</vt:lpstr>
      <vt:lpstr>FP Developmental Programs </vt:lpstr>
      <vt:lpstr>عرض تقديمي في PowerPoint</vt:lpstr>
      <vt:lpstr>عرض تقديمي في PowerPoint</vt:lpstr>
      <vt:lpstr>WHO Questions and Answers </vt:lpstr>
      <vt:lpstr>Islam and Family Planning  You have to discover more  !? (smart assignments)</vt:lpstr>
      <vt:lpstr>Islam and Family Planning  You have to discover more  !? (smart assignments)</vt:lpstr>
      <vt:lpstr>Islam and Family Planning  You have to discover !?</vt:lpstr>
      <vt:lpstr>Resources _ References </vt:lpstr>
      <vt:lpstr>عرض تقديمي في PowerPoint</vt:lpstr>
      <vt:lpstr>SMART QUESTIONS</vt:lpstr>
      <vt:lpstr>THANKS FOR BIENG READY &amp; WELLING TO HELP and MOTIVATE FP To HAVE HEALTHY HAPPY SAUDI ARABIAN NATION </vt:lpstr>
    </vt:vector>
  </TitlesOfParts>
  <Company>PRB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Vijay Rao</dc:creator>
  <cp:lastModifiedBy>Eisa theNature1</cp:lastModifiedBy>
  <cp:revision>410</cp:revision>
  <cp:lastPrinted>2018-09-12T06:26:07Z</cp:lastPrinted>
  <dcterms:created xsi:type="dcterms:W3CDTF">2001-07-19T15:12:33Z</dcterms:created>
  <dcterms:modified xsi:type="dcterms:W3CDTF">2020-09-09T10:04:13Z</dcterms:modified>
</cp:coreProperties>
</file>