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8" r:id="rId2"/>
    <p:sldId id="294" r:id="rId3"/>
    <p:sldId id="307" r:id="rId4"/>
    <p:sldId id="316" r:id="rId5"/>
    <p:sldId id="383" r:id="rId6"/>
    <p:sldId id="308" r:id="rId7"/>
    <p:sldId id="324" r:id="rId8"/>
    <p:sldId id="303" r:id="rId9"/>
    <p:sldId id="377" r:id="rId10"/>
    <p:sldId id="305" r:id="rId11"/>
    <p:sldId id="358" r:id="rId12"/>
  </p:sldIdLst>
  <p:sldSz cx="9144000" cy="6858000" type="screen4x3"/>
  <p:notesSz cx="6889750" cy="960755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8">
          <p15:clr>
            <a:srgbClr val="A4A3A4"/>
          </p15:clr>
        </p15:guide>
        <p15:guide id="2" pos="2880">
          <p15:clr>
            <a:srgbClr val="A4A3A4"/>
          </p15:clr>
        </p15:guide>
      </p15:sldGuideLst>
    </p:ext>
    <p:ext uri="{2D200454-40CA-4A62-9FC3-DE9A4176ACB9}">
      <p15:notesGuideLst xmlns:p15="http://schemas.microsoft.com/office/powerpoint/2012/main">
        <p15:guide id="1" orient="horz" pos="3025">
          <p15:clr>
            <a:srgbClr val="A4A3A4"/>
          </p15:clr>
        </p15:guide>
        <p15:guide id="2" pos="21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0099"/>
    <a:srgbClr val="CC0000"/>
    <a:srgbClr val="FFFF00"/>
    <a:srgbClr val="FF0000"/>
    <a:srgbClr val="FFCC00"/>
    <a:srgbClr val="FF99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48" autoAdjust="0"/>
    <p:restoredTop sz="95552" autoAdjust="0"/>
  </p:normalViewPr>
  <p:slideViewPr>
    <p:cSldViewPr>
      <p:cViewPr varScale="1">
        <p:scale>
          <a:sx n="65" d="100"/>
          <a:sy n="65" d="100"/>
        </p:scale>
        <p:origin x="1362" y="66"/>
      </p:cViewPr>
      <p:guideLst>
        <p:guide orient="horz" pos="220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7514"/>
    </p:cViewPr>
  </p:sorterViewPr>
  <p:notesViewPr>
    <p:cSldViewPr>
      <p:cViewPr>
        <p:scale>
          <a:sx n="100" d="100"/>
          <a:sy n="100" d="100"/>
        </p:scale>
        <p:origin x="-1806" y="1128"/>
      </p:cViewPr>
      <p:guideLst>
        <p:guide orient="horz" pos="3025"/>
        <p:guide pos="217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810" name="Rectangle 2"/>
          <p:cNvSpPr>
            <a:spLocks noGrp="1" noChangeArrowheads="1"/>
          </p:cNvSpPr>
          <p:nvPr>
            <p:ph type="hdr" sz="quarter"/>
          </p:nvPr>
        </p:nvSpPr>
        <p:spPr bwMode="auto">
          <a:xfrm>
            <a:off x="0" y="0"/>
            <a:ext cx="2985558" cy="477476"/>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defRPr sz="1200"/>
            </a:lvl1pPr>
          </a:lstStyle>
          <a:p>
            <a:endParaRPr lang="en-US"/>
          </a:p>
        </p:txBody>
      </p:sp>
      <p:sp>
        <p:nvSpPr>
          <p:cNvPr id="119811" name="Rectangle 3"/>
          <p:cNvSpPr>
            <a:spLocks noGrp="1" noChangeArrowheads="1"/>
          </p:cNvSpPr>
          <p:nvPr>
            <p:ph type="dt" sz="quarter" idx="1"/>
          </p:nvPr>
        </p:nvSpPr>
        <p:spPr bwMode="auto">
          <a:xfrm>
            <a:off x="3904192" y="0"/>
            <a:ext cx="2985558" cy="477476"/>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lgn="r">
              <a:defRPr sz="1200"/>
            </a:lvl1pPr>
          </a:lstStyle>
          <a:p>
            <a:endParaRPr lang="en-US"/>
          </a:p>
        </p:txBody>
      </p:sp>
      <p:sp>
        <p:nvSpPr>
          <p:cNvPr id="119812" name="Rectangle 4"/>
          <p:cNvSpPr>
            <a:spLocks noGrp="1" noChangeArrowheads="1"/>
          </p:cNvSpPr>
          <p:nvPr>
            <p:ph type="ftr" sz="quarter" idx="2"/>
          </p:nvPr>
        </p:nvSpPr>
        <p:spPr bwMode="auto">
          <a:xfrm>
            <a:off x="0" y="9151626"/>
            <a:ext cx="2985558" cy="477476"/>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defRPr sz="1200"/>
            </a:lvl1pPr>
          </a:lstStyle>
          <a:p>
            <a:endParaRPr lang="en-US"/>
          </a:p>
        </p:txBody>
      </p:sp>
      <p:sp>
        <p:nvSpPr>
          <p:cNvPr id="119813" name="Rectangle 5"/>
          <p:cNvSpPr>
            <a:spLocks noGrp="1" noChangeArrowheads="1"/>
          </p:cNvSpPr>
          <p:nvPr>
            <p:ph type="sldNum" sz="quarter" idx="3"/>
          </p:nvPr>
        </p:nvSpPr>
        <p:spPr bwMode="auto">
          <a:xfrm>
            <a:off x="3904192" y="9151626"/>
            <a:ext cx="2985558" cy="477476"/>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lgn="r">
              <a:defRPr sz="1200"/>
            </a:lvl1pPr>
          </a:lstStyle>
          <a:p>
            <a:fld id="{7415A0B7-A6F5-479B-A204-F861ED47A6B0}" type="slidenum">
              <a:rPr lang="en-US"/>
              <a:pPr/>
              <a:t>‹#›</a:t>
            </a:fld>
            <a:endParaRPr lang="en-US"/>
          </a:p>
        </p:txBody>
      </p:sp>
    </p:spTree>
    <p:extLst>
      <p:ext uri="{BB962C8B-B14F-4D97-AF65-F5344CB8AC3E}">
        <p14:creationId xmlns:p14="http://schemas.microsoft.com/office/powerpoint/2010/main" val="28249674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5558" cy="480792"/>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904192" y="0"/>
            <a:ext cx="2985558" cy="480792"/>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044575" y="720725"/>
            <a:ext cx="4802188" cy="3603625"/>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8634" y="4564208"/>
            <a:ext cx="5052483" cy="4322153"/>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9126759"/>
            <a:ext cx="2985558" cy="480792"/>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904192" y="9126759"/>
            <a:ext cx="2985558" cy="480792"/>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lgn="r">
              <a:defRPr sz="1200"/>
            </a:lvl1pPr>
          </a:lstStyle>
          <a:p>
            <a:fld id="{E8579D15-10C4-4E66-99FC-B5D71FDA98B7}" type="slidenum">
              <a:rPr lang="en-US"/>
              <a:pPr/>
              <a:t>‹#›</a:t>
            </a:fld>
            <a:endParaRPr lang="en-US"/>
          </a:p>
        </p:txBody>
      </p:sp>
    </p:spTree>
    <p:extLst>
      <p:ext uri="{BB962C8B-B14F-4D97-AF65-F5344CB8AC3E}">
        <p14:creationId xmlns:p14="http://schemas.microsoft.com/office/powerpoint/2010/main" val="18767147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50457C-8EB6-4330-9A63-CF72DD5E8550}" type="slidenum">
              <a:rPr lang="en-US"/>
              <a:pPr/>
              <a:t>1</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sz="1400" b="1" dirty="0"/>
          </a:p>
          <a:p>
            <a:r>
              <a:rPr lang="ar-SA" sz="1400" b="1"/>
              <a:t>نقل </a:t>
            </a:r>
            <a:endParaRPr lang="en-US" sz="1400" b="1"/>
          </a:p>
          <a:p>
            <a:r>
              <a:rPr lang="en-US" sz="1400" b="1" dirty="0"/>
              <a:t>The Reproductive and Child Health </a:t>
            </a:r>
            <a:r>
              <a:rPr lang="en-US" sz="1400" b="1" dirty="0" err="1"/>
              <a:t>Programme</a:t>
            </a:r>
            <a:r>
              <a:rPr lang="en-US" sz="1400" b="1" dirty="0"/>
              <a:t> is oriented to meet the health needs of women and children completely.  With regard to family planning, the approach emphasizes the </a:t>
            </a:r>
          </a:p>
          <a:p>
            <a:pPr>
              <a:buFontTx/>
              <a:buChar char="-"/>
            </a:pPr>
            <a:r>
              <a:rPr lang="en-US" sz="1400" b="1" dirty="0"/>
              <a:t> target-free promotion of contraceptive use among eligible couples; </a:t>
            </a:r>
          </a:p>
          <a:p>
            <a:pPr>
              <a:buFontTx/>
              <a:buChar char="-"/>
            </a:pPr>
            <a:r>
              <a:rPr lang="en-US" sz="1400" b="1" dirty="0"/>
              <a:t> the provision to couples of a choice of contraception; and </a:t>
            </a:r>
          </a:p>
          <a:p>
            <a:pPr>
              <a:buFontTx/>
              <a:buChar char="-"/>
            </a:pPr>
            <a:r>
              <a:rPr lang="en-US" sz="1400" b="1" dirty="0"/>
              <a:t> the assurance of high-quality care.</a:t>
            </a:r>
          </a:p>
          <a:p>
            <a:r>
              <a:rPr lang="en-US" sz="1400" b="1" dirty="0"/>
              <a:t>An important component of the </a:t>
            </a:r>
            <a:r>
              <a:rPr lang="en-US" sz="1400" b="1" dirty="0" err="1"/>
              <a:t>programme</a:t>
            </a:r>
            <a:r>
              <a:rPr lang="en-US" sz="1400" b="1" dirty="0"/>
              <a:t> is the encouragement of adequate spacing of births, with at least three years between births…….. </a:t>
            </a:r>
          </a:p>
          <a:p>
            <a:endParaRPr lang="en-US" sz="1400" b="1" dirty="0"/>
          </a:p>
          <a:p>
            <a:endParaRPr lang="en-US" sz="14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en-US" dirty="0"/>
              <a:t>Write at least 3 smart questions for every objective and 5 smart questions for every domain </a:t>
            </a:r>
            <a:endParaRPr lang="ar-SA" dirty="0"/>
          </a:p>
          <a:p>
            <a:endParaRPr lang="ar-SA" dirty="0"/>
          </a:p>
          <a:p>
            <a:pPr algn="ctr"/>
            <a:r>
              <a:rPr lang="en-US" baseline="0" dirty="0"/>
              <a:t>Write at least 3 smart question covering every objective and domain </a:t>
            </a:r>
            <a:endParaRPr lang="ar-SA" dirty="0"/>
          </a:p>
        </p:txBody>
      </p:sp>
      <p:sp>
        <p:nvSpPr>
          <p:cNvPr id="4" name="عنصر نائب لرقم الشريحة 3"/>
          <p:cNvSpPr>
            <a:spLocks noGrp="1"/>
          </p:cNvSpPr>
          <p:nvPr>
            <p:ph type="sldNum" sz="quarter" idx="10"/>
          </p:nvPr>
        </p:nvSpPr>
        <p:spPr/>
        <p:txBody>
          <a:bodyPr/>
          <a:lstStyle/>
          <a:p>
            <a:fld id="{E8579D15-10C4-4E66-99FC-B5D71FDA98B7}" type="slidenum">
              <a:rPr lang="en-US" smtClean="0"/>
              <a:pPr/>
              <a:t>6</a:t>
            </a:fld>
            <a:endParaRPr lang="en-US"/>
          </a:p>
        </p:txBody>
      </p:sp>
    </p:spTree>
    <p:extLst>
      <p:ext uri="{BB962C8B-B14F-4D97-AF65-F5344CB8AC3E}">
        <p14:creationId xmlns:p14="http://schemas.microsoft.com/office/powerpoint/2010/main" val="450687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en-US" dirty="0"/>
              <a:t>History</a:t>
            </a:r>
            <a:r>
              <a:rPr lang="en-US" baseline="0" dirty="0"/>
              <a:t> of Family Planning </a:t>
            </a:r>
            <a:endParaRPr lang="ar-SA" dirty="0"/>
          </a:p>
        </p:txBody>
      </p:sp>
      <p:sp>
        <p:nvSpPr>
          <p:cNvPr id="4" name="عنصر نائب لرقم الشريحة 3"/>
          <p:cNvSpPr>
            <a:spLocks noGrp="1"/>
          </p:cNvSpPr>
          <p:nvPr>
            <p:ph type="sldNum" sz="quarter" idx="10"/>
          </p:nvPr>
        </p:nvSpPr>
        <p:spPr/>
        <p:txBody>
          <a:bodyPr/>
          <a:lstStyle/>
          <a:p>
            <a:fld id="{E8579D15-10C4-4E66-99FC-B5D71FDA98B7}" type="slidenum">
              <a:rPr lang="en-US" smtClean="0"/>
              <a:pPr/>
              <a:t>7</a:t>
            </a:fld>
            <a:endParaRPr lang="en-US"/>
          </a:p>
        </p:txBody>
      </p:sp>
    </p:spTree>
    <p:extLst>
      <p:ext uri="{BB962C8B-B14F-4D97-AF65-F5344CB8AC3E}">
        <p14:creationId xmlns:p14="http://schemas.microsoft.com/office/powerpoint/2010/main" val="450687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9219" name="Rectangle 3"/>
          <p:cNvSpPr>
            <a:spLocks noGrp="1" noChangeArrowheads="1"/>
          </p:cNvSpPr>
          <p:nvPr>
            <p:ph type="subTitle" idx="1"/>
          </p:nvPr>
        </p:nvSpPr>
        <p:spPr>
          <a:xfrm>
            <a:off x="1371600" y="3886200"/>
            <a:ext cx="6400800" cy="1752600"/>
          </a:xfrm>
          <a:noFill/>
        </p:spPr>
        <p:txBody>
          <a:bodyPr/>
          <a:lstStyle>
            <a:lvl1pPr marL="0" indent="0" algn="ctr">
              <a:buFontTx/>
              <a:buNone/>
              <a:defRPr/>
            </a:lvl1pPr>
          </a:lstStyle>
          <a:p>
            <a:r>
              <a:rPr lang="en-US"/>
              <a:t>Click to edit Master subtitle style</a:t>
            </a:r>
          </a:p>
        </p:txBody>
      </p:sp>
      <p:sp>
        <p:nvSpPr>
          <p:cNvPr id="9220" name="Rectangle 4"/>
          <p:cNvSpPr>
            <a:spLocks noGrp="1" noChangeArrowheads="1"/>
          </p:cNvSpPr>
          <p:nvPr>
            <p:ph type="dt" sz="half" idx="2"/>
          </p:nvPr>
        </p:nvSpPr>
        <p:spPr bwMode="auto">
          <a:xfrm>
            <a:off x="6858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9221" name="Rectangle 5"/>
          <p:cNvSpPr>
            <a:spLocks noGrp="1" noChangeArrowheads="1"/>
          </p:cNvSpPr>
          <p:nvPr>
            <p:ph type="ftr" sz="quarter" idx="3"/>
          </p:nvPr>
        </p:nvSpPr>
        <p:spPr>
          <a:xfrm>
            <a:off x="3124200" y="6248400"/>
            <a:ext cx="2895600" cy="457200"/>
          </a:xfrm>
        </p:spPr>
        <p:txBody>
          <a:bodyPr/>
          <a:lstStyle>
            <a:lvl1pPr>
              <a:defRPr b="0">
                <a:solidFill>
                  <a:schemeClr val="tx1"/>
                </a:solidFill>
                <a:latin typeface="Times New Roman" pitchFamily="18" charset="0"/>
              </a:defRPr>
            </a:lvl1pPr>
          </a:lstStyle>
          <a:p>
            <a:endParaRPr lang="en-US"/>
          </a:p>
        </p:txBody>
      </p:sp>
      <p:sp>
        <p:nvSpPr>
          <p:cNvPr id="9222" name="Rectangle 6"/>
          <p:cNvSpPr>
            <a:spLocks noGrp="1" noChangeArrowheads="1"/>
          </p:cNvSpPr>
          <p:nvPr>
            <p:ph type="sldNum" sz="quarter" idx="4"/>
          </p:nvPr>
        </p:nvSpPr>
        <p:spPr>
          <a:xfrm>
            <a:off x="6553200" y="6248400"/>
            <a:ext cx="1905000" cy="457200"/>
          </a:xfrm>
        </p:spPr>
        <p:txBody>
          <a:bodyPr/>
          <a:lstStyle>
            <a:lvl1pPr>
              <a:defRPr/>
            </a:lvl1pPr>
          </a:lstStyle>
          <a:p>
            <a:fld id="{C1855F4D-179B-45B3-9AB0-639DDBF32D8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National Family Health Survey-2</a:t>
            </a:r>
          </a:p>
        </p:txBody>
      </p:sp>
      <p:sp>
        <p:nvSpPr>
          <p:cNvPr id="5" name="Slide Number Placeholder 4"/>
          <p:cNvSpPr>
            <a:spLocks noGrp="1"/>
          </p:cNvSpPr>
          <p:nvPr>
            <p:ph type="sldNum" sz="quarter" idx="11"/>
          </p:nvPr>
        </p:nvSpPr>
        <p:spPr/>
        <p:txBody>
          <a:bodyPr/>
          <a:lstStyle>
            <a:lvl1pPr>
              <a:defRPr/>
            </a:lvl1pPr>
          </a:lstStyle>
          <a:p>
            <a:fld id="{00ABE732-11C3-4411-8C24-11098DC85CF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National Family Health Survey-2</a:t>
            </a:r>
          </a:p>
        </p:txBody>
      </p:sp>
      <p:sp>
        <p:nvSpPr>
          <p:cNvPr id="5" name="Slide Number Placeholder 4"/>
          <p:cNvSpPr>
            <a:spLocks noGrp="1"/>
          </p:cNvSpPr>
          <p:nvPr>
            <p:ph type="sldNum" sz="quarter" idx="11"/>
          </p:nvPr>
        </p:nvSpPr>
        <p:spPr/>
        <p:txBody>
          <a:bodyPr/>
          <a:lstStyle>
            <a:lvl1pPr>
              <a:defRPr/>
            </a:lvl1pPr>
          </a:lstStyle>
          <a:p>
            <a:fld id="{F9EE16BD-6E34-4DB9-BEF2-572D76DCE10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981200"/>
            <a:ext cx="7772400" cy="4114800"/>
          </a:xfrm>
        </p:spPr>
        <p:txBody>
          <a:bodyPr/>
          <a:lstStyle/>
          <a:p>
            <a:endParaRPr lang="en-US"/>
          </a:p>
        </p:txBody>
      </p:sp>
      <p:sp>
        <p:nvSpPr>
          <p:cNvPr id="4" name="Footer Placeholder 3"/>
          <p:cNvSpPr>
            <a:spLocks noGrp="1"/>
          </p:cNvSpPr>
          <p:nvPr>
            <p:ph type="ftr" sz="quarter" idx="10"/>
          </p:nvPr>
        </p:nvSpPr>
        <p:spPr>
          <a:xfrm>
            <a:off x="0" y="6400800"/>
            <a:ext cx="3581400" cy="457200"/>
          </a:xfrm>
        </p:spPr>
        <p:txBody>
          <a:bodyPr/>
          <a:lstStyle>
            <a:lvl1pPr>
              <a:defRPr/>
            </a:lvl1pPr>
          </a:lstStyle>
          <a:p>
            <a:r>
              <a:rPr lang="en-US"/>
              <a:t>National Family Health Survey-2</a:t>
            </a:r>
          </a:p>
        </p:txBody>
      </p:sp>
      <p:sp>
        <p:nvSpPr>
          <p:cNvPr id="5" name="Slide Number Placeholder 4"/>
          <p:cNvSpPr>
            <a:spLocks noGrp="1"/>
          </p:cNvSpPr>
          <p:nvPr>
            <p:ph type="sldNum" sz="quarter" idx="11"/>
          </p:nvPr>
        </p:nvSpPr>
        <p:spPr>
          <a:xfrm>
            <a:off x="5562600" y="6400800"/>
            <a:ext cx="1905000" cy="457200"/>
          </a:xfrm>
        </p:spPr>
        <p:txBody>
          <a:bodyPr/>
          <a:lstStyle>
            <a:lvl1pPr>
              <a:defRPr/>
            </a:lvl1pPr>
          </a:lstStyle>
          <a:p>
            <a:fld id="{4B82DECF-1B4F-4729-B2F7-2AE6DF10A1FA}"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Footer Placeholder 4"/>
          <p:cNvSpPr>
            <a:spLocks noGrp="1"/>
          </p:cNvSpPr>
          <p:nvPr>
            <p:ph type="ftr" sz="quarter" idx="10"/>
          </p:nvPr>
        </p:nvSpPr>
        <p:spPr>
          <a:xfrm>
            <a:off x="0" y="6400800"/>
            <a:ext cx="3581400" cy="457200"/>
          </a:xfrm>
        </p:spPr>
        <p:txBody>
          <a:bodyPr/>
          <a:lstStyle>
            <a:lvl1pPr>
              <a:defRPr/>
            </a:lvl1pPr>
          </a:lstStyle>
          <a:p>
            <a:r>
              <a:rPr lang="en-US"/>
              <a:t>National Family Health Survey-2</a:t>
            </a:r>
          </a:p>
        </p:txBody>
      </p:sp>
      <p:sp>
        <p:nvSpPr>
          <p:cNvPr id="6" name="Slide Number Placeholder 5"/>
          <p:cNvSpPr>
            <a:spLocks noGrp="1"/>
          </p:cNvSpPr>
          <p:nvPr>
            <p:ph type="sldNum" sz="quarter" idx="11"/>
          </p:nvPr>
        </p:nvSpPr>
        <p:spPr>
          <a:xfrm>
            <a:off x="5562600" y="6400800"/>
            <a:ext cx="1905000" cy="457200"/>
          </a:xfrm>
        </p:spPr>
        <p:txBody>
          <a:bodyPr/>
          <a:lstStyle>
            <a:lvl1pPr>
              <a:defRPr/>
            </a:lvl1pPr>
          </a:lstStyle>
          <a:p>
            <a:fld id="{5A165ABB-EC62-401F-969B-CD79F42D6BB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National Family Health Survey-2</a:t>
            </a:r>
          </a:p>
        </p:txBody>
      </p:sp>
      <p:sp>
        <p:nvSpPr>
          <p:cNvPr id="5" name="Slide Number Placeholder 4"/>
          <p:cNvSpPr>
            <a:spLocks noGrp="1"/>
          </p:cNvSpPr>
          <p:nvPr>
            <p:ph type="sldNum" sz="quarter" idx="11"/>
          </p:nvPr>
        </p:nvSpPr>
        <p:spPr/>
        <p:txBody>
          <a:bodyPr/>
          <a:lstStyle>
            <a:lvl1pPr>
              <a:defRPr/>
            </a:lvl1pPr>
          </a:lstStyle>
          <a:p>
            <a:fld id="{13AF1672-410A-498F-8297-3FE23E3811E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US"/>
              <a:t>National Family Health Survey-2</a:t>
            </a:r>
          </a:p>
        </p:txBody>
      </p:sp>
      <p:sp>
        <p:nvSpPr>
          <p:cNvPr id="5" name="Slide Number Placeholder 4"/>
          <p:cNvSpPr>
            <a:spLocks noGrp="1"/>
          </p:cNvSpPr>
          <p:nvPr>
            <p:ph type="sldNum" sz="quarter" idx="11"/>
          </p:nvPr>
        </p:nvSpPr>
        <p:spPr/>
        <p:txBody>
          <a:bodyPr/>
          <a:lstStyle>
            <a:lvl1pPr>
              <a:defRPr/>
            </a:lvl1pPr>
          </a:lstStyle>
          <a:p>
            <a:fld id="{805A5F1F-379D-4ED4-9E75-81765D09A88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r>
              <a:rPr lang="en-US"/>
              <a:t>National Family Health Survey-2</a:t>
            </a:r>
          </a:p>
        </p:txBody>
      </p:sp>
      <p:sp>
        <p:nvSpPr>
          <p:cNvPr id="6" name="Slide Number Placeholder 5"/>
          <p:cNvSpPr>
            <a:spLocks noGrp="1"/>
          </p:cNvSpPr>
          <p:nvPr>
            <p:ph type="sldNum" sz="quarter" idx="11"/>
          </p:nvPr>
        </p:nvSpPr>
        <p:spPr/>
        <p:txBody>
          <a:bodyPr/>
          <a:lstStyle>
            <a:lvl1pPr>
              <a:defRPr/>
            </a:lvl1pPr>
          </a:lstStyle>
          <a:p>
            <a:fld id="{C05F50B0-8823-4782-9AD3-CEF93C1F0C2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r>
              <a:rPr lang="en-US"/>
              <a:t>National Family Health Survey-2</a:t>
            </a:r>
          </a:p>
        </p:txBody>
      </p:sp>
      <p:sp>
        <p:nvSpPr>
          <p:cNvPr id="8" name="Slide Number Placeholder 7"/>
          <p:cNvSpPr>
            <a:spLocks noGrp="1"/>
          </p:cNvSpPr>
          <p:nvPr>
            <p:ph type="sldNum" sz="quarter" idx="11"/>
          </p:nvPr>
        </p:nvSpPr>
        <p:spPr/>
        <p:txBody>
          <a:bodyPr/>
          <a:lstStyle>
            <a:lvl1pPr>
              <a:defRPr/>
            </a:lvl1pPr>
          </a:lstStyle>
          <a:p>
            <a:fld id="{927A19D7-46E5-4A6C-8A1E-08EAAAF2FC7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t>National Family Health Survey-2</a:t>
            </a:r>
          </a:p>
        </p:txBody>
      </p:sp>
      <p:sp>
        <p:nvSpPr>
          <p:cNvPr id="4" name="Slide Number Placeholder 3"/>
          <p:cNvSpPr>
            <a:spLocks noGrp="1"/>
          </p:cNvSpPr>
          <p:nvPr>
            <p:ph type="sldNum" sz="quarter" idx="11"/>
          </p:nvPr>
        </p:nvSpPr>
        <p:spPr/>
        <p:txBody>
          <a:bodyPr/>
          <a:lstStyle>
            <a:lvl1pPr>
              <a:defRPr/>
            </a:lvl1pPr>
          </a:lstStyle>
          <a:p>
            <a:fld id="{249DDE84-A6E0-49D1-8139-B5D1F542439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National Family Health Survey-2</a:t>
            </a:r>
          </a:p>
        </p:txBody>
      </p:sp>
      <p:sp>
        <p:nvSpPr>
          <p:cNvPr id="3" name="Slide Number Placeholder 2"/>
          <p:cNvSpPr>
            <a:spLocks noGrp="1"/>
          </p:cNvSpPr>
          <p:nvPr>
            <p:ph type="sldNum" sz="quarter" idx="11"/>
          </p:nvPr>
        </p:nvSpPr>
        <p:spPr/>
        <p:txBody>
          <a:bodyPr/>
          <a:lstStyle>
            <a:lvl1pPr>
              <a:defRPr/>
            </a:lvl1pPr>
          </a:lstStyle>
          <a:p>
            <a:fld id="{998F4E9D-9BA6-4E02-9CEA-4435DA8F2D0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National Family Health Survey-2</a:t>
            </a:r>
          </a:p>
        </p:txBody>
      </p:sp>
      <p:sp>
        <p:nvSpPr>
          <p:cNvPr id="6" name="Slide Number Placeholder 5"/>
          <p:cNvSpPr>
            <a:spLocks noGrp="1"/>
          </p:cNvSpPr>
          <p:nvPr>
            <p:ph type="sldNum" sz="quarter" idx="11"/>
          </p:nvPr>
        </p:nvSpPr>
        <p:spPr/>
        <p:txBody>
          <a:bodyPr/>
          <a:lstStyle>
            <a:lvl1pPr>
              <a:defRPr/>
            </a:lvl1pPr>
          </a:lstStyle>
          <a:p>
            <a:fld id="{1A9AB498-9119-4851-92D2-B7DF1F8DFF4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National Family Health Survey-2</a:t>
            </a:r>
          </a:p>
        </p:txBody>
      </p:sp>
      <p:sp>
        <p:nvSpPr>
          <p:cNvPr id="6" name="Slide Number Placeholder 5"/>
          <p:cNvSpPr>
            <a:spLocks noGrp="1"/>
          </p:cNvSpPr>
          <p:nvPr>
            <p:ph type="sldNum" sz="quarter" idx="11"/>
          </p:nvPr>
        </p:nvSpPr>
        <p:spPr/>
        <p:txBody>
          <a:bodyPr/>
          <a:lstStyle>
            <a:lvl1pPr>
              <a:defRPr/>
            </a:lvl1pPr>
          </a:lstStyle>
          <a:p>
            <a:fld id="{6892DC84-D173-4AD2-983B-0603DA860FB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99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solidFill>
            <a:schemeClr val="bg1"/>
          </a:solidFill>
          <a:ln w="50800">
            <a:solidFill>
              <a:srgbClr val="FFCC00"/>
            </a:solid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solidFill>
            <a:srgbClr val="FFCC00"/>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0" y="6400800"/>
            <a:ext cx="3581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a:solidFill>
                  <a:srgbClr val="FFCC00"/>
                </a:solidFill>
                <a:latin typeface="Tahoma" pitchFamily="34" charset="0"/>
              </a:defRPr>
            </a:lvl1pPr>
          </a:lstStyle>
          <a:p>
            <a:r>
              <a:rPr lang="en-US"/>
              <a:t>National Family Health Survey-2</a:t>
            </a:r>
          </a:p>
        </p:txBody>
      </p:sp>
      <p:sp>
        <p:nvSpPr>
          <p:cNvPr id="1030" name="Rectangle 6"/>
          <p:cNvSpPr>
            <a:spLocks noGrp="1" noChangeArrowheads="1"/>
          </p:cNvSpPr>
          <p:nvPr>
            <p:ph type="sldNum" sz="quarter" idx="4"/>
          </p:nvPr>
        </p:nvSpPr>
        <p:spPr bwMode="auto">
          <a:xfrm>
            <a:off x="55626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1588C03-59E5-48F2-BBE1-E2407DE9205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dt="0"/>
  <p:txStyles>
    <p:titleStyle>
      <a:lvl1pPr algn="ctr" rtl="0" eaLnBrk="0" fontAlgn="base" hangingPunct="0">
        <a:spcBef>
          <a:spcPct val="0"/>
        </a:spcBef>
        <a:spcAft>
          <a:spcPct val="0"/>
        </a:spcAft>
        <a:defRPr sz="3600" b="1">
          <a:solidFill>
            <a:schemeClr val="tx2"/>
          </a:solidFill>
          <a:latin typeface="+mj-lt"/>
          <a:ea typeface="+mj-ea"/>
          <a:cs typeface="+mj-cs"/>
        </a:defRPr>
      </a:lvl1pPr>
      <a:lvl2pPr algn="ctr" rtl="0" eaLnBrk="0" fontAlgn="base" hangingPunct="0">
        <a:spcBef>
          <a:spcPct val="0"/>
        </a:spcBef>
        <a:spcAft>
          <a:spcPct val="0"/>
        </a:spcAft>
        <a:defRPr sz="3600" b="1">
          <a:solidFill>
            <a:schemeClr val="tx2"/>
          </a:solidFill>
          <a:latin typeface="Arial" charset="0"/>
        </a:defRPr>
      </a:lvl2pPr>
      <a:lvl3pPr algn="ctr" rtl="0" eaLnBrk="0" fontAlgn="base" hangingPunct="0">
        <a:spcBef>
          <a:spcPct val="0"/>
        </a:spcBef>
        <a:spcAft>
          <a:spcPct val="0"/>
        </a:spcAft>
        <a:defRPr sz="3600" b="1">
          <a:solidFill>
            <a:schemeClr val="tx2"/>
          </a:solidFill>
          <a:latin typeface="Arial" charset="0"/>
        </a:defRPr>
      </a:lvl3pPr>
      <a:lvl4pPr algn="ctr" rtl="0" eaLnBrk="0" fontAlgn="base" hangingPunct="0">
        <a:spcBef>
          <a:spcPct val="0"/>
        </a:spcBef>
        <a:spcAft>
          <a:spcPct val="0"/>
        </a:spcAft>
        <a:defRPr sz="3600" b="1">
          <a:solidFill>
            <a:schemeClr val="tx2"/>
          </a:solidFill>
          <a:latin typeface="Arial" charset="0"/>
        </a:defRPr>
      </a:lvl4pPr>
      <a:lvl5pPr algn="ctr" rtl="0" eaLnBrk="0" fontAlgn="base" hangingPunct="0">
        <a:spcBef>
          <a:spcPct val="0"/>
        </a:spcBef>
        <a:spcAft>
          <a:spcPct val="0"/>
        </a:spcAft>
        <a:defRPr sz="3600" b="1">
          <a:solidFill>
            <a:schemeClr val="tx2"/>
          </a:solidFill>
          <a:latin typeface="Arial" charset="0"/>
        </a:defRPr>
      </a:lvl5pPr>
      <a:lvl6pPr marL="457200" algn="ctr" rtl="0" eaLnBrk="0" fontAlgn="base" hangingPunct="0">
        <a:spcBef>
          <a:spcPct val="0"/>
        </a:spcBef>
        <a:spcAft>
          <a:spcPct val="0"/>
        </a:spcAft>
        <a:defRPr sz="3600" b="1">
          <a:solidFill>
            <a:schemeClr val="tx2"/>
          </a:solidFill>
          <a:latin typeface="Arial" charset="0"/>
        </a:defRPr>
      </a:lvl6pPr>
      <a:lvl7pPr marL="914400" algn="ctr" rtl="0" eaLnBrk="0" fontAlgn="base" hangingPunct="0">
        <a:spcBef>
          <a:spcPct val="0"/>
        </a:spcBef>
        <a:spcAft>
          <a:spcPct val="0"/>
        </a:spcAft>
        <a:defRPr sz="3600" b="1">
          <a:solidFill>
            <a:schemeClr val="tx2"/>
          </a:solidFill>
          <a:latin typeface="Arial" charset="0"/>
        </a:defRPr>
      </a:lvl7pPr>
      <a:lvl8pPr marL="1371600" algn="ctr" rtl="0" eaLnBrk="0" fontAlgn="base" hangingPunct="0">
        <a:spcBef>
          <a:spcPct val="0"/>
        </a:spcBef>
        <a:spcAft>
          <a:spcPct val="0"/>
        </a:spcAft>
        <a:defRPr sz="3600" b="1">
          <a:solidFill>
            <a:schemeClr val="tx2"/>
          </a:solidFill>
          <a:latin typeface="Arial" charset="0"/>
        </a:defRPr>
      </a:lvl8pPr>
      <a:lvl9pPr marL="1828800" algn="ctr" rtl="0" eaLnBrk="0" fontAlgn="base" hangingPunct="0">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gif"/><Relationship Id="rId10" Type="http://schemas.openxmlformats.org/officeDocument/2006/relationships/image" Target="../media/image8.wmf"/><Relationship Id="rId4" Type="http://schemas.openxmlformats.org/officeDocument/2006/relationships/image" Target="../media/image2.jpeg"/><Relationship Id="rId9" Type="http://schemas.openxmlformats.org/officeDocument/2006/relationships/image" Target="../media/image7.jpeg"/></Relationships>
</file>

<file path=ppt/slides/_rels/slide10.xml.rels><?xml version="1.0" encoding="UTF-8" standalone="yes"?>
<Relationships xmlns="http://schemas.openxmlformats.org/package/2006/relationships"><Relationship Id="rId8" Type="http://schemas.openxmlformats.org/officeDocument/2006/relationships/hyperlink" Target="https://en.wikipedia.org/wiki/Family_planning#cite_ref-who.int_17-0" TargetMode="External"/><Relationship Id="rId3" Type="http://schemas.openxmlformats.org/officeDocument/2006/relationships/hyperlink" Target="https://en.wikipedia.org/wiki/Developing_country" TargetMode="External"/><Relationship Id="rId7" Type="http://schemas.openxmlformats.org/officeDocument/2006/relationships/hyperlink" Target="http://www.who.int/mediacentre/factsheets/fs351/en/" TargetMode="External"/><Relationship Id="rId12" Type="http://schemas.openxmlformats.org/officeDocument/2006/relationships/image" Target="../media/image12.png"/><Relationship Id="rId2" Type="http://schemas.openxmlformats.org/officeDocument/2006/relationships/hyperlink" Target="https://en.wikipedia.org/wiki/Maternal_deaths" TargetMode="External"/><Relationship Id="rId1" Type="http://schemas.openxmlformats.org/officeDocument/2006/relationships/slideLayout" Target="../slideLayouts/slideLayout2.xml"/><Relationship Id="rId6" Type="http://schemas.openxmlformats.org/officeDocument/2006/relationships/hyperlink" Target="https://en.wikipedia.org/wiki/Miscarriage" TargetMode="External"/><Relationship Id="rId11" Type="http://schemas.openxmlformats.org/officeDocument/2006/relationships/hyperlink" Target="http://www.who.int/gho/maternal_health/mortality/maternal/en/" TargetMode="External"/><Relationship Id="rId5" Type="http://schemas.openxmlformats.org/officeDocument/2006/relationships/hyperlink" Target="https://en.wikipedia.org/wiki/Family_planning#cite_note-USAIDHTSP-18" TargetMode="External"/><Relationship Id="rId10" Type="http://schemas.openxmlformats.org/officeDocument/2006/relationships/hyperlink" Target="http://www.who.int/mediacentre/factsheets/fs348/en/" TargetMode="External"/><Relationship Id="rId4" Type="http://schemas.openxmlformats.org/officeDocument/2006/relationships/hyperlink" Target="https://en.wikipedia.org/wiki/Family_planning#cite_note-who.int-17" TargetMode="External"/><Relationship Id="rId9" Type="http://schemas.openxmlformats.org/officeDocument/2006/relationships/hyperlink" Target="https://en.wikipedia.org/wiki/Family_planning#cite_ref-who.int_17-1"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www.vision2030.gov.sa/download/file/fid/131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fac.ksu.edu.sa/ejohali/course/258799" TargetMode="External"/><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researchgate.net/application.Login.html-" TargetMode="External"/><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ctrTitle"/>
          </p:nvPr>
        </p:nvSpPr>
        <p:spPr>
          <a:xfrm>
            <a:off x="838200" y="882869"/>
            <a:ext cx="7391400" cy="1098331"/>
          </a:xfrm>
        </p:spPr>
        <p:style>
          <a:lnRef idx="2">
            <a:schemeClr val="accent1"/>
          </a:lnRef>
          <a:fillRef idx="1">
            <a:schemeClr val="lt1"/>
          </a:fillRef>
          <a:effectRef idx="0">
            <a:schemeClr val="accent1"/>
          </a:effectRef>
          <a:fontRef idx="minor">
            <a:schemeClr val="dk1"/>
          </a:fontRef>
        </p:style>
        <p:txBody>
          <a:bodyPr/>
          <a:lstStyle/>
          <a:p>
            <a:pPr lvl="0"/>
            <a:r>
              <a:rPr lang="en-US" sz="2800" b="0" kern="1200" dirty="0" err="1">
                <a:solidFill>
                  <a:srgbClr val="000000"/>
                </a:solidFill>
                <a:latin typeface="Times New Roman" pitchFamily="18" charset="0"/>
              </a:rPr>
              <a:t>Johali</a:t>
            </a:r>
            <a:r>
              <a:rPr lang="en-US" sz="2800" b="0" kern="1200" dirty="0">
                <a:solidFill>
                  <a:srgbClr val="000000"/>
                </a:solidFill>
                <a:latin typeface="Times New Roman" pitchFamily="18" charset="0"/>
              </a:rPr>
              <a:t> </a:t>
            </a:r>
            <a:r>
              <a:rPr lang="en-US" sz="2800" b="0" kern="1200" dirty="0" err="1">
                <a:solidFill>
                  <a:srgbClr val="000000"/>
                </a:solidFill>
                <a:latin typeface="Times New Roman" pitchFamily="18" charset="0"/>
              </a:rPr>
              <a:t>FaPHE</a:t>
            </a:r>
            <a:r>
              <a:rPr lang="en-US" sz="2800" b="0" kern="1200" dirty="0">
                <a:solidFill>
                  <a:srgbClr val="000000"/>
                </a:solidFill>
                <a:latin typeface="Times New Roman" pitchFamily="18" charset="0"/>
              </a:rPr>
              <a:t> </a:t>
            </a:r>
            <a:br>
              <a:rPr lang="en-US" sz="2800" b="0" kern="1200" dirty="0">
                <a:solidFill>
                  <a:srgbClr val="000000"/>
                </a:solidFill>
                <a:latin typeface="Times New Roman" pitchFamily="18" charset="0"/>
              </a:rPr>
            </a:br>
            <a:r>
              <a:rPr lang="en-US" sz="2800" b="0" kern="1200" dirty="0">
                <a:solidFill>
                  <a:srgbClr val="000000"/>
                </a:solidFill>
                <a:latin typeface="Times New Roman" pitchFamily="18" charset="0"/>
              </a:rPr>
              <a:t>The CHS436 Family Planning for HE 2018_2019</a:t>
            </a:r>
            <a:endParaRPr lang="en-US" sz="2800" dirty="0"/>
          </a:p>
        </p:txBody>
      </p:sp>
      <p:sp>
        <p:nvSpPr>
          <p:cNvPr id="6" name="Subtitle 5"/>
          <p:cNvSpPr>
            <a:spLocks noGrp="1"/>
          </p:cNvSpPr>
          <p:nvPr>
            <p:ph type="subTitle" idx="1"/>
          </p:nvPr>
        </p:nvSpPr>
        <p:spPr>
          <a:xfrm>
            <a:off x="1295400" y="6293069"/>
            <a:ext cx="6400800" cy="488731"/>
          </a:xfrm>
        </p:spPr>
        <p:style>
          <a:lnRef idx="0">
            <a:schemeClr val="accent1"/>
          </a:lnRef>
          <a:fillRef idx="3">
            <a:schemeClr val="accent1"/>
          </a:fillRef>
          <a:effectRef idx="3">
            <a:schemeClr val="accent1"/>
          </a:effectRef>
          <a:fontRef idx="minor">
            <a:schemeClr val="lt1"/>
          </a:fontRef>
        </p:style>
        <p:txBody>
          <a:bodyPr/>
          <a:lstStyle/>
          <a:p>
            <a:r>
              <a:rPr lang="en-US" sz="2400" b="1" dirty="0"/>
              <a:t>EISA ALI JOHALI </a:t>
            </a:r>
            <a:r>
              <a:rPr lang="ar-SA" sz="2400" b="1" dirty="0"/>
              <a:t>عيسى بن علي </a:t>
            </a:r>
            <a:r>
              <a:rPr lang="ar-SA" sz="2400" b="1" dirty="0" err="1"/>
              <a:t>الجوحلي</a:t>
            </a:r>
            <a:r>
              <a:rPr lang="ar-SA" sz="2400" b="1" dirty="0"/>
              <a:t> </a:t>
            </a:r>
            <a:endParaRPr lang="en-US" sz="2400" b="1" dirty="0"/>
          </a:p>
        </p:txBody>
      </p:sp>
      <p:pic>
        <p:nvPicPr>
          <p:cNvPr id="4" name="Picture 9"/>
          <p:cNvPicPr>
            <a:picLocks noChangeArrowheads="1"/>
          </p:cNvPicPr>
          <p:nvPr/>
        </p:nvPicPr>
        <p:blipFill>
          <a:blip r:embed="rId3" cstate="print"/>
          <a:srcRect l="19698" t="28545" r="21213" b="12169"/>
          <a:stretch>
            <a:fillRect/>
          </a:stretch>
        </p:blipFill>
        <p:spPr bwMode="auto">
          <a:xfrm>
            <a:off x="302624" y="4953000"/>
            <a:ext cx="2762250" cy="1219200"/>
          </a:xfrm>
          <a:prstGeom prst="rect">
            <a:avLst/>
          </a:prstGeom>
          <a:noFill/>
          <a:ln w="9525">
            <a:noFill/>
            <a:miter lim="800000"/>
            <a:headEnd/>
            <a:tailEnd/>
          </a:ln>
          <a:effectLst/>
        </p:spPr>
      </p:pic>
      <p:pic>
        <p:nvPicPr>
          <p:cNvPr id="197634" name="Picture 2" descr="Image result for objectives of family planning in saudi arabia ppt"/>
          <p:cNvPicPr>
            <a:picLocks noChangeAspect="1" noChangeArrowheads="1"/>
          </p:cNvPicPr>
          <p:nvPr/>
        </p:nvPicPr>
        <p:blipFill rotWithShape="1">
          <a:blip r:embed="rId4">
            <a:extLst>
              <a:ext uri="{28A0092B-C50C-407E-A947-70E740481C1C}">
                <a14:useLocalDpi xmlns:a14="http://schemas.microsoft.com/office/drawing/2010/main" val="0"/>
              </a:ext>
            </a:extLst>
          </a:blip>
          <a:srcRect l="67582" t="16117"/>
          <a:stretch/>
        </p:blipFill>
        <p:spPr bwMode="auto">
          <a:xfrm>
            <a:off x="3339800" y="3391950"/>
            <a:ext cx="2603800" cy="119658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5" descr="http://colleges.ksu.edu.sa/Arabic%20Colleges/AppliedMedicalSciences/ComenetyHealthSciencesDepartment/PublishingImages/electrogat%20.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60776" y="-27591"/>
            <a:ext cx="1098989" cy="941991"/>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4" descr="Image result for family planning clipart"/>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8" name="AutoShape 6" descr="Image result for family planning clipart"/>
          <p:cNvSpPr>
            <a:spLocks noChangeAspect="1" noChangeArrowheads="1"/>
          </p:cNvSpPr>
          <p:nvPr/>
        </p:nvSpPr>
        <p:spPr bwMode="auto">
          <a:xfrm>
            <a:off x="9075738"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9" name="AutoShape 8" descr="Image result for family planning clipart"/>
          <p:cNvSpPr>
            <a:spLocks noChangeAspect="1" noChangeArrowheads="1"/>
          </p:cNvSpPr>
          <p:nvPr/>
        </p:nvSpPr>
        <p:spPr bwMode="auto">
          <a:xfrm>
            <a:off x="9228138"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10" name="AutoShape 10" descr="Image result for family planning clipart"/>
          <p:cNvSpPr>
            <a:spLocks noChangeAspect="1" noChangeArrowheads="1"/>
          </p:cNvSpPr>
          <p:nvPr/>
        </p:nvSpPr>
        <p:spPr bwMode="auto">
          <a:xfrm>
            <a:off x="9380538"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pic>
        <p:nvPicPr>
          <p:cNvPr id="197644" name="Picture 12" descr="Image result for family planning clipar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627" y="2608283"/>
            <a:ext cx="1576122" cy="1839297"/>
          </a:xfrm>
          <a:prstGeom prst="rect">
            <a:avLst/>
          </a:prstGeom>
          <a:noFill/>
          <a:extLst>
            <a:ext uri="{909E8E84-426E-40DD-AFC4-6F175D3DCCD1}">
              <a14:hiddenFill xmlns:a14="http://schemas.microsoft.com/office/drawing/2010/main">
                <a:solidFill>
                  <a:srgbClr val="FFFFFF"/>
                </a:solidFill>
              </a14:hiddenFill>
            </a:ext>
          </a:extLst>
        </p:spPr>
      </p:pic>
      <p:sp>
        <p:nvSpPr>
          <p:cNvPr id="11" name="AutoShape 14" descr="Image result for family planning clipart"/>
          <p:cNvSpPr>
            <a:spLocks noChangeAspect="1" noChangeArrowheads="1"/>
          </p:cNvSpPr>
          <p:nvPr/>
        </p:nvSpPr>
        <p:spPr bwMode="auto">
          <a:xfrm>
            <a:off x="9532938"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pic>
        <p:nvPicPr>
          <p:cNvPr id="197648" name="Picture 16" descr="Family and heart - csp1340830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14523" y="2031818"/>
            <a:ext cx="2143125" cy="270478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C:\Documents and Settings\pmott\Application Data\Microsoft\Media Catalog\Downloaded Clips\cl86\j0337241.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648200" y="4985524"/>
            <a:ext cx="1663080" cy="1186677"/>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ttp://www.saudithoracic.org/admin/uploads/ksuLogo.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337" y="-7773"/>
            <a:ext cx="950673" cy="998373"/>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5" descr="BD04972_"/>
          <p:cNvPicPr>
            <a:picLocks noChangeAspect="1" noChangeArrowheads="1"/>
          </p:cNvPicPr>
          <p:nvPr/>
        </p:nvPicPr>
        <p:blipFill>
          <a:blip r:embed="rId10" cstate="print"/>
          <a:srcRect/>
          <a:stretch>
            <a:fillRect/>
          </a:stretch>
        </p:blipFill>
        <p:spPr bwMode="auto">
          <a:xfrm>
            <a:off x="3016855" y="2049175"/>
            <a:ext cx="3612545" cy="1459598"/>
          </a:xfrm>
          <a:prstGeom prst="rect">
            <a:avLst/>
          </a:prstGeom>
          <a:noFill/>
          <a:ln w="9525">
            <a:noFill/>
            <a:miter lim="800000"/>
            <a:headEnd/>
            <a:tailEnd/>
          </a:ln>
        </p:spPr>
      </p:pic>
      <p:sp>
        <p:nvSpPr>
          <p:cNvPr id="12" name="مستطيل 11"/>
          <p:cNvSpPr/>
          <p:nvPr/>
        </p:nvSpPr>
        <p:spPr>
          <a:xfrm>
            <a:off x="2743200" y="2057400"/>
            <a:ext cx="705642" cy="461665"/>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lgn="ctr"/>
            <a:r>
              <a:rPr lang="en-US" b="1" dirty="0"/>
              <a:t>HE </a:t>
            </a:r>
          </a:p>
        </p:txBody>
      </p:sp>
      <p:sp>
        <p:nvSpPr>
          <p:cNvPr id="19" name="سهم مسنن إلى اليمين 18"/>
          <p:cNvSpPr/>
          <p:nvPr/>
        </p:nvSpPr>
        <p:spPr>
          <a:xfrm>
            <a:off x="1295400" y="4495800"/>
            <a:ext cx="6096000" cy="481608"/>
          </a:xfrm>
          <a:prstGeom prst="notched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000" b="1" i="1" dirty="0">
                <a:latin typeface="Arial Black" pitchFamily="34" charset="0"/>
              </a:rPr>
              <a:t>HE Help To  Reach ZD  Family Wellness      </a:t>
            </a:r>
            <a:endParaRPr lang="ar-SA" sz="2000" b="1" i="1" dirty="0">
              <a:latin typeface="Arial Black" pitchFamily="34" charset="0"/>
            </a:endParaRPr>
          </a:p>
        </p:txBody>
      </p:sp>
      <p:sp>
        <p:nvSpPr>
          <p:cNvPr id="13" name="مستطيل 12"/>
          <p:cNvSpPr/>
          <p:nvPr/>
        </p:nvSpPr>
        <p:spPr>
          <a:xfrm>
            <a:off x="3336" y="2097914"/>
            <a:ext cx="2587463" cy="27699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r>
              <a:rPr lang="en-US" sz="1200" b="1" dirty="0"/>
              <a:t>Do You  Manage  Love_ Family</a:t>
            </a:r>
          </a:p>
        </p:txBody>
      </p:sp>
      <p:pic>
        <p:nvPicPr>
          <p:cNvPr id="197650" name="Picture 18" descr="Image result for family planning clipart"/>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274429" y="5029200"/>
            <a:ext cx="2607330" cy="1137745"/>
          </a:xfrm>
          <a:prstGeom prst="rect">
            <a:avLst/>
          </a:prstGeom>
          <a:noFill/>
          <a:extLst>
            <a:ext uri="{909E8E84-426E-40DD-AFC4-6F175D3DCCD1}">
              <a14:hiddenFill xmlns:a14="http://schemas.microsoft.com/office/drawing/2010/main">
                <a:solidFill>
                  <a:srgbClr val="FFFFFF"/>
                </a:solidFill>
              </a14:hiddenFill>
            </a:ext>
          </a:extLst>
        </p:spPr>
      </p:pic>
      <p:pic>
        <p:nvPicPr>
          <p:cNvPr id="197652" name="Picture 20" descr="Image result for family planning clipart"/>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33725" y="4887913"/>
            <a:ext cx="1714590" cy="1284288"/>
          </a:xfrm>
          <a:prstGeom prst="rect">
            <a:avLst/>
          </a:prstGeom>
          <a:noFill/>
          <a:extLst>
            <a:ext uri="{909E8E84-426E-40DD-AFC4-6F175D3DCCD1}">
              <a14:hiddenFill xmlns:a14="http://schemas.microsoft.com/office/drawing/2010/main">
                <a:solidFill>
                  <a:srgbClr val="FFFFFF"/>
                </a:solidFill>
              </a14:hiddenFill>
            </a:ext>
          </a:extLst>
        </p:spPr>
      </p:pic>
      <p:sp>
        <p:nvSpPr>
          <p:cNvPr id="14" name="مستطيل 13"/>
          <p:cNvSpPr/>
          <p:nvPr/>
        </p:nvSpPr>
        <p:spPr>
          <a:xfrm>
            <a:off x="3133725" y="0"/>
            <a:ext cx="2603799" cy="523220"/>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p>
            <a:pPr algn="ctr"/>
            <a:r>
              <a:rPr lang="ar-SA" sz="2800" b="1" dirty="0">
                <a:solidFill>
                  <a:srgbClr val="00B050"/>
                </a:solidFill>
                <a:latin typeface="Andalus" pitchFamily="18" charset="-78"/>
                <a:cs typeface="Diwani Bent" pitchFamily="2" charset="-78"/>
              </a:rPr>
              <a:t>بسم الله الرحمن الرحيم  </a:t>
            </a:r>
            <a:endParaRPr lang="ar-SA" sz="2800" dirty="0">
              <a:solidFill>
                <a:srgbClr val="00B050"/>
              </a:solidFill>
              <a:latin typeface="Andalus" pitchFamily="18" charset="-78"/>
              <a:cs typeface="Diwani Bent" pitchFamily="2" charset="-78"/>
            </a:endParaRPr>
          </a:p>
        </p:txBody>
      </p:sp>
      <p:sp>
        <p:nvSpPr>
          <p:cNvPr id="2" name="AutoShape 2" descr="Image of &quot;Maternal mortality&quot;. World Health Organization."/>
          <p:cNvSpPr>
            <a:spLocks noChangeAspect="1" noChangeArrowheads="1"/>
          </p:cNvSpPr>
          <p:nvPr/>
        </p:nvSpPr>
        <p:spPr bwMode="auto">
          <a:xfrm>
            <a:off x="9685338"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18" name="AutoShape 4" descr="Related image"/>
          <p:cNvSpPr>
            <a:spLocks noChangeAspect="1" noChangeArrowheads="1"/>
          </p:cNvSpPr>
          <p:nvPr/>
        </p:nvSpPr>
        <p:spPr bwMode="auto">
          <a:xfrm>
            <a:off x="9837738"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20" name="AutoShape 6" descr="Related image"/>
          <p:cNvSpPr>
            <a:spLocks noChangeAspect="1" noChangeArrowheads="1"/>
          </p:cNvSpPr>
          <p:nvPr/>
        </p:nvSpPr>
        <p:spPr bwMode="auto">
          <a:xfrm>
            <a:off x="9990138" y="92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pic>
        <p:nvPicPr>
          <p:cNvPr id="199689" name="Picture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742071" y="2843212"/>
            <a:ext cx="1275828" cy="150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مستطيل 20"/>
          <p:cNvSpPr/>
          <p:nvPr/>
        </p:nvSpPr>
        <p:spPr>
          <a:xfrm>
            <a:off x="1746221" y="2542401"/>
            <a:ext cx="1073179" cy="276999"/>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n-US" sz="1200" b="1" dirty="0"/>
              <a:t>Plan Prevent </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09800" y="469900"/>
            <a:ext cx="5029200" cy="457200"/>
          </a:xfrm>
        </p:spPr>
        <p:txBody>
          <a:bodyPr/>
          <a:lstStyle/>
          <a:p>
            <a:r>
              <a:rPr lang="en-US" sz="2800" dirty="0"/>
              <a:t>WHY </a:t>
            </a:r>
            <a:r>
              <a:rPr lang="en-US" sz="2800" dirty="0" err="1"/>
              <a:t>FaPHE</a:t>
            </a:r>
            <a:r>
              <a:rPr lang="en-US" sz="2800" dirty="0"/>
              <a:t> ? </a:t>
            </a:r>
            <a:endParaRPr lang="ar-SA" sz="2800" dirty="0"/>
          </a:p>
        </p:txBody>
      </p:sp>
      <p:sp>
        <p:nvSpPr>
          <p:cNvPr id="3" name="عنصر نائب للمحتوى 2"/>
          <p:cNvSpPr>
            <a:spLocks noGrp="1"/>
          </p:cNvSpPr>
          <p:nvPr>
            <p:ph idx="1"/>
          </p:nvPr>
        </p:nvSpPr>
        <p:spPr>
          <a:xfrm>
            <a:off x="346841" y="1066800"/>
            <a:ext cx="8763000" cy="5486400"/>
          </a:xfrm>
        </p:spPr>
        <p:style>
          <a:lnRef idx="2">
            <a:schemeClr val="dk1"/>
          </a:lnRef>
          <a:fillRef idx="1">
            <a:schemeClr val="lt1"/>
          </a:fillRef>
          <a:effectRef idx="0">
            <a:schemeClr val="dk1"/>
          </a:effectRef>
          <a:fontRef idx="minor">
            <a:schemeClr val="dk1"/>
          </a:fontRef>
        </p:style>
        <p:txBody>
          <a:bodyPr/>
          <a:lstStyle/>
          <a:p>
            <a:pPr marL="0" indent="0">
              <a:buNone/>
            </a:pPr>
            <a:endParaRPr lang="en-US" sz="1800" dirty="0"/>
          </a:p>
          <a:p>
            <a:pPr marL="0" indent="0">
              <a:buNone/>
            </a:pPr>
            <a:r>
              <a:rPr lang="en-US" sz="1800" dirty="0"/>
              <a:t>The WHO states about maternal health that:</a:t>
            </a:r>
          </a:p>
          <a:p>
            <a:r>
              <a:rPr lang="en-US" sz="1800" dirty="0"/>
              <a:t>"</a:t>
            </a:r>
            <a:r>
              <a:rPr lang="en-US" sz="1800" b="1" i="1" dirty="0"/>
              <a:t>Maternal health refers to the health of women during pregnancy, childbirth and the postpartum period. While motherhood is often a positive and fulfilling experience, for too many women it is associated with suffering, ill-health and even death."</a:t>
            </a:r>
            <a:endParaRPr lang="en-US" sz="1800" dirty="0"/>
          </a:p>
          <a:p>
            <a:r>
              <a:rPr lang="en-US" sz="1800" b="1" i="1" dirty="0">
                <a:solidFill>
                  <a:schemeClr val="tx1"/>
                </a:solidFill>
              </a:rPr>
              <a:t>About 99% of </a:t>
            </a:r>
            <a:r>
              <a:rPr lang="en-US" sz="1800" b="1" i="1" dirty="0">
                <a:solidFill>
                  <a:schemeClr val="tx1"/>
                </a:solidFill>
                <a:hlinkClick r:id="rId2" tooltip="Maternal deaths"/>
              </a:rPr>
              <a:t>maternal deaths</a:t>
            </a:r>
            <a:r>
              <a:rPr lang="en-US" sz="1800" b="1" i="1" dirty="0">
                <a:solidFill>
                  <a:schemeClr val="tx1"/>
                </a:solidFill>
              </a:rPr>
              <a:t> occur in </a:t>
            </a:r>
            <a:r>
              <a:rPr lang="en-US" sz="1800" b="1" i="1" dirty="0">
                <a:solidFill>
                  <a:schemeClr val="tx1"/>
                </a:solidFill>
                <a:hlinkClick r:id="rId3" tooltip="Developing country"/>
              </a:rPr>
              <a:t>less developed countries</a:t>
            </a:r>
            <a:r>
              <a:rPr lang="en-US" sz="1800" b="1" i="1" dirty="0">
                <a:solidFill>
                  <a:schemeClr val="tx1"/>
                </a:solidFill>
              </a:rPr>
              <a:t>; </a:t>
            </a:r>
            <a:r>
              <a:rPr lang="en-US" sz="1800" dirty="0">
                <a:solidFill>
                  <a:schemeClr val="tx1"/>
                </a:solidFill>
              </a:rPr>
              <a:t>less than one </a:t>
            </a:r>
            <a:r>
              <a:rPr lang="en-US" sz="1800" dirty="0"/>
              <a:t>half occur in sub-Saharan Africa and almost a third in </a:t>
            </a:r>
            <a:r>
              <a:rPr lang="en-US" sz="1800" b="1" dirty="0"/>
              <a:t>South Asia.</a:t>
            </a:r>
            <a:r>
              <a:rPr lang="en-US" sz="1800" baseline="30000" dirty="0">
                <a:hlinkClick r:id="rId4"/>
              </a:rPr>
              <a:t>[17]</a:t>
            </a:r>
            <a:endParaRPr lang="en-US" sz="1800" dirty="0"/>
          </a:p>
          <a:p>
            <a:r>
              <a:rPr lang="en-US" sz="1800" dirty="0"/>
              <a:t>Both early and late motherhood have increased risks. Young teenagers face a higher risk of complications and death as a result of pregnancy.</a:t>
            </a:r>
            <a:r>
              <a:rPr lang="en-US" sz="1800" baseline="30000" dirty="0">
                <a:hlinkClick r:id="rId4"/>
              </a:rPr>
              <a:t>[17]</a:t>
            </a:r>
            <a:r>
              <a:rPr lang="en-US" sz="1800" dirty="0"/>
              <a:t> Waiting until the mother is at least 18 years old before trying to have children improves maternal and child health.</a:t>
            </a:r>
            <a:r>
              <a:rPr lang="en-US" sz="1800" baseline="30000" dirty="0">
                <a:hlinkClick r:id="rId5"/>
              </a:rPr>
              <a:t>[18]</a:t>
            </a:r>
            <a:endParaRPr lang="en-US" sz="1800" dirty="0"/>
          </a:p>
          <a:p>
            <a:r>
              <a:rPr lang="en-US" sz="1800" dirty="0"/>
              <a:t>Also, if additional children are desired after a child is born, it is healthier for the mother and the child to wait at least 2 years after the previous birth before attempting to conceive (but not more than 5 years).</a:t>
            </a:r>
            <a:r>
              <a:rPr lang="en-US" sz="1800" baseline="30000" dirty="0">
                <a:hlinkClick r:id="rId5"/>
              </a:rPr>
              <a:t>[18]</a:t>
            </a:r>
            <a:r>
              <a:rPr lang="en-US" sz="1800" dirty="0"/>
              <a:t> After a </a:t>
            </a:r>
            <a:r>
              <a:rPr lang="en-US" sz="1800" dirty="0">
                <a:hlinkClick r:id="rId6" tooltip="Miscarriage"/>
              </a:rPr>
              <a:t>miscarriage</a:t>
            </a:r>
            <a:r>
              <a:rPr lang="en-US" sz="1800" dirty="0"/>
              <a:t> or abortion, it is healthier to wait at least 6 months.</a:t>
            </a:r>
            <a:r>
              <a:rPr lang="en-US" sz="1800" baseline="30000" dirty="0">
                <a:hlinkClick r:id="rId5"/>
              </a:rPr>
              <a:t>[18]</a:t>
            </a:r>
            <a:endParaRPr lang="en-US" sz="1800" dirty="0"/>
          </a:p>
          <a:p>
            <a:pPr algn="ctr"/>
            <a:endParaRPr lang="en-US" sz="1200" dirty="0"/>
          </a:p>
          <a:p>
            <a:pPr algn="ctr"/>
            <a:r>
              <a:rPr lang="en-US" sz="1100" dirty="0"/>
              <a:t> </a:t>
            </a:r>
            <a:r>
              <a:rPr lang="en-US" sz="1100" u="sng" dirty="0">
                <a:hlinkClick r:id="rId7"/>
              </a:rPr>
              <a:t>"Family planning/Contraception"</a:t>
            </a:r>
            <a:r>
              <a:rPr lang="en-US" sz="1100" dirty="0"/>
              <a:t>. World Health Organization. Retrieved 2018-03-06.; </a:t>
            </a:r>
            <a:r>
              <a:rPr lang="en-US" sz="1100" dirty="0">
                <a:hlinkClick r:id="rId8"/>
              </a:rPr>
              <a:t>Jump up </a:t>
            </a:r>
            <a:r>
              <a:rPr lang="en-US" sz="1100" dirty="0" err="1">
                <a:hlinkClick r:id="rId8"/>
              </a:rPr>
              <a:t>to:</a:t>
            </a:r>
            <a:r>
              <a:rPr lang="en-US" sz="1100" b="1" u="sng" baseline="30000" dirty="0" err="1">
                <a:hlinkClick r:id="rId8"/>
              </a:rPr>
              <a:t>a</a:t>
            </a:r>
            <a:r>
              <a:rPr lang="en-US" sz="1100" dirty="0"/>
              <a:t> </a:t>
            </a:r>
            <a:r>
              <a:rPr lang="en-US" sz="1100" b="1" u="sng" baseline="30000" dirty="0">
                <a:hlinkClick r:id="rId9"/>
              </a:rPr>
              <a:t>b</a:t>
            </a:r>
            <a:r>
              <a:rPr lang="en-US" sz="1100" dirty="0"/>
              <a:t> </a:t>
            </a:r>
            <a:r>
              <a:rPr lang="en-US" sz="1100" u="sng" dirty="0">
                <a:hlinkClick r:id="rId10"/>
              </a:rPr>
              <a:t>"Maternal mortality"</a:t>
            </a:r>
            <a:r>
              <a:rPr lang="en-US" sz="1100" dirty="0"/>
              <a:t>. World Health Organization.</a:t>
            </a:r>
          </a:p>
          <a:p>
            <a:pPr algn="ctr"/>
            <a:r>
              <a:rPr lang="en-US" sz="1100" u="sng" dirty="0">
                <a:hlinkClick r:id="rId11"/>
              </a:rPr>
              <a:t>http://www.who.int/gho/maternal_health/mortality/maternal/en</a:t>
            </a:r>
            <a:r>
              <a:rPr lang="en-US" sz="1800" u="sng" dirty="0">
                <a:hlinkClick r:id="rId11"/>
              </a:rPr>
              <a:t>/</a:t>
            </a:r>
            <a:r>
              <a:rPr lang="en-US" sz="1800" u="sng" dirty="0"/>
              <a:t> </a:t>
            </a:r>
          </a:p>
        </p:txBody>
      </p:sp>
      <p:pic>
        <p:nvPicPr>
          <p:cNvPr id="4"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52600" y="12700"/>
            <a:ext cx="535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7112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90600" y="533400"/>
            <a:ext cx="6858000" cy="457200"/>
          </a:xfrm>
        </p:spPr>
        <p:txBody>
          <a:bodyPr/>
          <a:lstStyle/>
          <a:p>
            <a:r>
              <a:rPr lang="en-US" sz="2000" dirty="0" err="1"/>
              <a:t>FaPHE</a:t>
            </a:r>
            <a:r>
              <a:rPr lang="en-US" sz="2000" dirty="0"/>
              <a:t> in Saudi Vision2030</a:t>
            </a:r>
            <a:endParaRPr lang="ar-SA" sz="2000" dirty="0"/>
          </a:p>
        </p:txBody>
      </p:sp>
      <p:sp>
        <p:nvSpPr>
          <p:cNvPr id="3" name="عنصر نائب للمحتوى 2"/>
          <p:cNvSpPr>
            <a:spLocks noGrp="1"/>
          </p:cNvSpPr>
          <p:nvPr>
            <p:ph idx="1"/>
          </p:nvPr>
        </p:nvSpPr>
        <p:spPr>
          <a:xfrm>
            <a:off x="609600" y="1066800"/>
            <a:ext cx="7772400" cy="5638800"/>
          </a:xfrm>
        </p:spPr>
        <p:style>
          <a:lnRef idx="2">
            <a:schemeClr val="dk1"/>
          </a:lnRef>
          <a:fillRef idx="1">
            <a:schemeClr val="lt1"/>
          </a:fillRef>
          <a:effectRef idx="0">
            <a:schemeClr val="dk1"/>
          </a:effectRef>
          <a:fontRef idx="minor">
            <a:schemeClr val="dk1"/>
          </a:fontRef>
        </p:style>
        <p:txBody>
          <a:bodyPr/>
          <a:lstStyle/>
          <a:p>
            <a:pPr fontAlgn="ctr"/>
            <a:r>
              <a:rPr lang="en-US" sz="2400" dirty="0">
                <a:hlinkClick r:id="rId2"/>
              </a:rPr>
              <a:t>www.vision2030.gov.sa/download/file/fid/1319</a:t>
            </a:r>
            <a:r>
              <a:rPr lang="en-US" sz="2400" dirty="0"/>
              <a:t>  </a:t>
            </a:r>
          </a:p>
          <a:p>
            <a:r>
              <a:rPr lang="en-US" sz="2800" dirty="0"/>
              <a:t>Apr 24, 2017 - What is Saudi </a:t>
            </a:r>
            <a:r>
              <a:rPr lang="en-US" sz="2400" b="1" dirty="0"/>
              <a:t>Arabia's</a:t>
            </a:r>
            <a:r>
              <a:rPr lang="en-US" sz="2400" dirty="0"/>
              <a:t> Vision 2030? </a:t>
            </a:r>
            <a:r>
              <a:rPr lang="en-US" dirty="0"/>
              <a:t>... </a:t>
            </a:r>
          </a:p>
          <a:p>
            <a:endParaRPr lang="en-US" dirty="0"/>
          </a:p>
          <a:p>
            <a:pPr marL="0" indent="0">
              <a:buNone/>
            </a:pPr>
            <a:r>
              <a:rPr lang="en-US" sz="2800" dirty="0"/>
              <a:t>How will we develop action </a:t>
            </a:r>
            <a:r>
              <a:rPr lang="en-US" sz="2800" b="1" dirty="0"/>
              <a:t>plans</a:t>
            </a:r>
            <a:r>
              <a:rPr lang="en-US" sz="2800" dirty="0"/>
              <a:t> to achieve the strategic ... "</a:t>
            </a:r>
            <a:r>
              <a:rPr lang="en-US" sz="2800" b="1" i="1" dirty="0"/>
              <a:t>Empowering our society</a:t>
            </a:r>
            <a:r>
              <a:rPr lang="en-US" sz="2800" dirty="0"/>
              <a:t>“… "</a:t>
            </a:r>
            <a:r>
              <a:rPr lang="en-US" sz="2800" b="1" i="1" dirty="0"/>
              <a:t>Caring for our famili</a:t>
            </a:r>
            <a:r>
              <a:rPr lang="en-US" sz="2800" b="1" dirty="0"/>
              <a:t>es</a:t>
            </a:r>
            <a:r>
              <a:rPr lang="en-US" sz="2800" dirty="0"/>
              <a:t>“ </a:t>
            </a:r>
          </a:p>
          <a:p>
            <a:pPr marL="0" indent="0">
              <a:buNone/>
            </a:pPr>
            <a:r>
              <a:rPr lang="en-US" sz="2800" dirty="0"/>
              <a:t>and all financial strategic planning support FP</a:t>
            </a:r>
          </a:p>
          <a:p>
            <a:pPr marL="0" indent="0">
              <a:buNone/>
            </a:pPr>
            <a:r>
              <a:rPr lang="en-US" sz="2800" i="1" dirty="0"/>
              <a:t>So be aware, </a:t>
            </a:r>
            <a:r>
              <a:rPr lang="en-US" sz="2800" b="1" i="1" dirty="0"/>
              <a:t>plan to help and promote our families to be aware and empower </a:t>
            </a:r>
            <a:endParaRPr lang="ar-SA" sz="2800" b="1" i="1" dirty="0"/>
          </a:p>
        </p:txBody>
      </p:sp>
      <p:sp>
        <p:nvSpPr>
          <p:cNvPr id="4" name="عنوان 1"/>
          <p:cNvSpPr txBox="1">
            <a:spLocks/>
          </p:cNvSpPr>
          <p:nvPr/>
        </p:nvSpPr>
        <p:spPr bwMode="auto">
          <a:xfrm>
            <a:off x="0" y="15766"/>
            <a:ext cx="3352800" cy="457200"/>
          </a:xfrm>
          <a:prstGeom prst="rect">
            <a:avLst/>
          </a:prstGeom>
          <a:solidFill>
            <a:schemeClr val="bg1"/>
          </a:solidFill>
          <a:ln w="50800">
            <a:solidFill>
              <a:srgbClr val="FFCC00"/>
            </a:solid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b="1">
                <a:solidFill>
                  <a:schemeClr val="tx2"/>
                </a:solidFill>
                <a:latin typeface="+mj-lt"/>
                <a:ea typeface="+mj-ea"/>
                <a:cs typeface="+mj-cs"/>
              </a:defRPr>
            </a:lvl1pPr>
            <a:lvl2pPr algn="ctr" rtl="0" eaLnBrk="0" fontAlgn="base" hangingPunct="0">
              <a:spcBef>
                <a:spcPct val="0"/>
              </a:spcBef>
              <a:spcAft>
                <a:spcPct val="0"/>
              </a:spcAft>
              <a:defRPr sz="3600" b="1">
                <a:solidFill>
                  <a:schemeClr val="tx2"/>
                </a:solidFill>
                <a:latin typeface="Arial" charset="0"/>
              </a:defRPr>
            </a:lvl2pPr>
            <a:lvl3pPr algn="ctr" rtl="0" eaLnBrk="0" fontAlgn="base" hangingPunct="0">
              <a:spcBef>
                <a:spcPct val="0"/>
              </a:spcBef>
              <a:spcAft>
                <a:spcPct val="0"/>
              </a:spcAft>
              <a:defRPr sz="3600" b="1">
                <a:solidFill>
                  <a:schemeClr val="tx2"/>
                </a:solidFill>
                <a:latin typeface="Arial" charset="0"/>
              </a:defRPr>
            </a:lvl3pPr>
            <a:lvl4pPr algn="ctr" rtl="0" eaLnBrk="0" fontAlgn="base" hangingPunct="0">
              <a:spcBef>
                <a:spcPct val="0"/>
              </a:spcBef>
              <a:spcAft>
                <a:spcPct val="0"/>
              </a:spcAft>
              <a:defRPr sz="3600" b="1">
                <a:solidFill>
                  <a:schemeClr val="tx2"/>
                </a:solidFill>
                <a:latin typeface="Arial" charset="0"/>
              </a:defRPr>
            </a:lvl4pPr>
            <a:lvl5pPr algn="ctr" rtl="0" eaLnBrk="0" fontAlgn="base" hangingPunct="0">
              <a:spcBef>
                <a:spcPct val="0"/>
              </a:spcBef>
              <a:spcAft>
                <a:spcPct val="0"/>
              </a:spcAft>
              <a:defRPr sz="3600" b="1">
                <a:solidFill>
                  <a:schemeClr val="tx2"/>
                </a:solidFill>
                <a:latin typeface="Arial" charset="0"/>
              </a:defRPr>
            </a:lvl5pPr>
            <a:lvl6pPr marL="457200" algn="ctr" rtl="0" eaLnBrk="0" fontAlgn="base" hangingPunct="0">
              <a:spcBef>
                <a:spcPct val="0"/>
              </a:spcBef>
              <a:spcAft>
                <a:spcPct val="0"/>
              </a:spcAft>
              <a:defRPr sz="3600" b="1">
                <a:solidFill>
                  <a:schemeClr val="tx2"/>
                </a:solidFill>
                <a:latin typeface="Arial" charset="0"/>
              </a:defRPr>
            </a:lvl6pPr>
            <a:lvl7pPr marL="914400" algn="ctr" rtl="0" eaLnBrk="0" fontAlgn="base" hangingPunct="0">
              <a:spcBef>
                <a:spcPct val="0"/>
              </a:spcBef>
              <a:spcAft>
                <a:spcPct val="0"/>
              </a:spcAft>
              <a:defRPr sz="3600" b="1">
                <a:solidFill>
                  <a:schemeClr val="tx2"/>
                </a:solidFill>
                <a:latin typeface="Arial" charset="0"/>
              </a:defRPr>
            </a:lvl7pPr>
            <a:lvl8pPr marL="1371600" algn="ctr" rtl="0" eaLnBrk="0" fontAlgn="base" hangingPunct="0">
              <a:spcBef>
                <a:spcPct val="0"/>
              </a:spcBef>
              <a:spcAft>
                <a:spcPct val="0"/>
              </a:spcAft>
              <a:defRPr sz="3600" b="1">
                <a:solidFill>
                  <a:schemeClr val="tx2"/>
                </a:solidFill>
                <a:latin typeface="Arial" charset="0"/>
              </a:defRPr>
            </a:lvl8pPr>
            <a:lvl9pPr marL="1828800" algn="ctr" rtl="0" eaLnBrk="0" fontAlgn="base" hangingPunct="0">
              <a:spcBef>
                <a:spcPct val="0"/>
              </a:spcBef>
              <a:spcAft>
                <a:spcPct val="0"/>
              </a:spcAft>
              <a:defRPr sz="3600" b="1">
                <a:solidFill>
                  <a:schemeClr val="tx2"/>
                </a:solidFill>
                <a:latin typeface="Arial" charset="0"/>
              </a:defRPr>
            </a:lvl9pPr>
          </a:lstStyle>
          <a:p>
            <a:r>
              <a:rPr lang="en-US" sz="2000"/>
              <a:t>WHY FaPHE </a:t>
            </a:r>
            <a:endParaRPr lang="ar-SA" sz="2000"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43356"/>
            <a:ext cx="4712568" cy="402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7087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47800" y="381000"/>
            <a:ext cx="5638800" cy="406400"/>
          </a:xfrm>
        </p:spPr>
        <p:txBody>
          <a:bodyPr/>
          <a:lstStyle/>
          <a:p>
            <a:pPr marL="342900" lvl="0" indent="-342900">
              <a:spcBef>
                <a:spcPct val="20000"/>
              </a:spcBef>
              <a:spcAft>
                <a:spcPts val="0"/>
              </a:spcAft>
            </a:pPr>
            <a:r>
              <a:rPr lang="fr-FR" sz="1800" b="0" dirty="0">
                <a:solidFill>
                  <a:srgbClr val="000000"/>
                </a:solidFill>
                <a:latin typeface="Times New Roman" pitchFamily="18" charset="0"/>
                <a:ea typeface="Times New Roman"/>
                <a:cs typeface="Times New Roman" pitchFamily="18" charset="0"/>
              </a:rPr>
              <a:t>Course Syllabus </a:t>
            </a:r>
            <a:r>
              <a:rPr lang="en-US" sz="1800" u="sng" dirty="0">
                <a:solidFill>
                  <a:srgbClr val="000000"/>
                </a:solidFill>
                <a:latin typeface="Times New Roman" pitchFamily="18" charset="0"/>
                <a:ea typeface="Times New Roman"/>
                <a:cs typeface="Times New Roman" pitchFamily="18" charset="0"/>
              </a:rPr>
              <a:t>Family Planning (CHS436)</a:t>
            </a:r>
            <a:endParaRPr lang="ar-SA" dirty="0"/>
          </a:p>
        </p:txBody>
      </p:sp>
      <p:sp>
        <p:nvSpPr>
          <p:cNvPr id="3" name="عنصر نائب للمحتوى 2"/>
          <p:cNvSpPr>
            <a:spLocks noGrp="1"/>
          </p:cNvSpPr>
          <p:nvPr>
            <p:ph idx="1"/>
          </p:nvPr>
        </p:nvSpPr>
        <p:spPr>
          <a:xfrm>
            <a:off x="546100" y="1143000"/>
            <a:ext cx="7772400" cy="4572000"/>
          </a:xfrm>
        </p:spPr>
        <p:txBody>
          <a:bodyPr/>
          <a:lstStyle/>
          <a:p>
            <a:pPr indent="0" algn="ctr">
              <a:spcAft>
                <a:spcPts val="0"/>
              </a:spcAft>
              <a:buNone/>
            </a:pPr>
            <a:r>
              <a:rPr lang="en-US" sz="2000" b="1" dirty="0">
                <a:solidFill>
                  <a:srgbClr val="000000"/>
                </a:solidFill>
                <a:latin typeface="Times New Roman" pitchFamily="18" charset="0"/>
                <a:ea typeface="Times New Roman"/>
                <a:cs typeface="Times New Roman" pitchFamily="18" charset="0"/>
              </a:rPr>
              <a:t>HE</a:t>
            </a:r>
          </a:p>
          <a:p>
            <a:pPr indent="0" algn="ctr">
              <a:spcAft>
                <a:spcPts val="0"/>
              </a:spcAft>
              <a:buNone/>
            </a:pPr>
            <a:r>
              <a:rPr lang="en-US" sz="2000" b="1" dirty="0">
                <a:solidFill>
                  <a:srgbClr val="000000"/>
                </a:solidFill>
                <a:latin typeface="Times New Roman" pitchFamily="18" charset="0"/>
                <a:ea typeface="Times New Roman"/>
                <a:cs typeface="Times New Roman" pitchFamily="18" charset="0"/>
              </a:rPr>
              <a:t> Vision, mission</a:t>
            </a:r>
            <a:endParaRPr lang="en-US" sz="2000" b="1" dirty="0">
              <a:latin typeface="Times New Roman" pitchFamily="18" charset="0"/>
              <a:ea typeface="Times New Roman"/>
              <a:cs typeface="Times New Roman" pitchFamily="18" charset="0"/>
            </a:endParaRPr>
          </a:p>
          <a:p>
            <a:pPr>
              <a:spcBef>
                <a:spcPts val="600"/>
              </a:spcBef>
              <a:spcAft>
                <a:spcPts val="0"/>
              </a:spcAft>
            </a:pPr>
            <a:r>
              <a:rPr lang="en-US" sz="2000" b="1" dirty="0">
                <a:latin typeface="Times New Roman" pitchFamily="18" charset="0"/>
                <a:ea typeface="Times New Roman"/>
                <a:cs typeface="Times New Roman" pitchFamily="18" charset="0"/>
              </a:rPr>
              <a:t>Vision:</a:t>
            </a:r>
            <a:endParaRPr lang="en-US" sz="2000" dirty="0">
              <a:latin typeface="Times New Roman" pitchFamily="18" charset="0"/>
              <a:ea typeface="Times New Roman"/>
              <a:cs typeface="Times New Roman" pitchFamily="18" charset="0"/>
            </a:endParaRPr>
          </a:p>
          <a:p>
            <a:pPr algn="just">
              <a:spcBef>
                <a:spcPts val="600"/>
              </a:spcBef>
              <a:spcAft>
                <a:spcPts val="0"/>
              </a:spcAft>
            </a:pPr>
            <a:r>
              <a:rPr lang="en-US" sz="2000" dirty="0">
                <a:latin typeface="Times New Roman" pitchFamily="18" charset="0"/>
                <a:ea typeface="Times New Roman"/>
                <a:cs typeface="Times New Roman" pitchFamily="18" charset="0"/>
              </a:rPr>
              <a:t>Leadership and excellence in health education and promotion </a:t>
            </a:r>
          </a:p>
          <a:p>
            <a:pPr algn="just">
              <a:spcBef>
                <a:spcPts val="600"/>
              </a:spcBef>
              <a:spcAft>
                <a:spcPts val="0"/>
              </a:spcAft>
            </a:pPr>
            <a:r>
              <a:rPr lang="en-US" sz="2000" b="1" dirty="0">
                <a:latin typeface="Times New Roman" pitchFamily="18" charset="0"/>
                <a:ea typeface="Times New Roman"/>
                <a:cs typeface="Times New Roman" pitchFamily="18" charset="0"/>
              </a:rPr>
              <a:t>Mission:</a:t>
            </a:r>
            <a:endParaRPr lang="en-US" sz="2000" dirty="0">
              <a:latin typeface="Times New Roman" pitchFamily="18" charset="0"/>
              <a:ea typeface="Times New Roman"/>
              <a:cs typeface="Times New Roman" pitchFamily="18" charset="0"/>
            </a:endParaRPr>
          </a:p>
          <a:p>
            <a:pPr algn="just">
              <a:spcBef>
                <a:spcPts val="600"/>
              </a:spcBef>
              <a:spcAft>
                <a:spcPts val="0"/>
              </a:spcAft>
            </a:pPr>
            <a:r>
              <a:rPr lang="en-US" sz="2000" dirty="0">
                <a:latin typeface="Times New Roman" pitchFamily="18" charset="0"/>
                <a:ea typeface="Times New Roman"/>
                <a:cs typeface="Times New Roman" pitchFamily="18" charset="0"/>
              </a:rPr>
              <a:t>To contribute to promote community health and secure better quality of life through qualifying  globally competitive cadres specialized in health education and promotion; who are characterized by creative thinking, innovation and self-confidence,  armed with values and ethics needed to practice the profession within a multidisciplinary team,  and competent in  planning, implementation and evaluation of health education programs and campaigns,  mobilizing community participation, and conducting distinguished scientific research”.</a:t>
            </a:r>
          </a:p>
          <a:p>
            <a:endParaRPr lang="ar-SA" sz="3600" dirty="0"/>
          </a:p>
        </p:txBody>
      </p:sp>
      <p:pic>
        <p:nvPicPr>
          <p:cNvPr id="1986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2700"/>
            <a:ext cx="535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4418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47800" y="381000"/>
            <a:ext cx="5638800" cy="406400"/>
          </a:xfrm>
        </p:spPr>
        <p:txBody>
          <a:bodyPr/>
          <a:lstStyle/>
          <a:p>
            <a:pPr marL="342900" lvl="0" indent="-342900">
              <a:spcBef>
                <a:spcPct val="20000"/>
              </a:spcBef>
              <a:spcAft>
                <a:spcPts val="0"/>
              </a:spcAft>
            </a:pPr>
            <a:r>
              <a:rPr lang="fr-FR" sz="1800" b="0" dirty="0">
                <a:solidFill>
                  <a:srgbClr val="000000"/>
                </a:solidFill>
                <a:latin typeface="Times New Roman" pitchFamily="18" charset="0"/>
                <a:ea typeface="Times New Roman"/>
                <a:cs typeface="Times New Roman" pitchFamily="18" charset="0"/>
              </a:rPr>
              <a:t>Course Syllabus </a:t>
            </a:r>
            <a:r>
              <a:rPr lang="en-US" sz="1800" u="sng" dirty="0">
                <a:solidFill>
                  <a:srgbClr val="000000"/>
                </a:solidFill>
                <a:latin typeface="Times New Roman" pitchFamily="18" charset="0"/>
                <a:ea typeface="Times New Roman"/>
                <a:cs typeface="Times New Roman" pitchFamily="18" charset="0"/>
              </a:rPr>
              <a:t>Family Planning (CHS436)</a:t>
            </a:r>
            <a:endParaRPr lang="ar-SA" dirty="0"/>
          </a:p>
        </p:txBody>
      </p:sp>
      <p:sp>
        <p:nvSpPr>
          <p:cNvPr id="3" name="عنصر نائب للمحتوى 2"/>
          <p:cNvSpPr>
            <a:spLocks noGrp="1"/>
          </p:cNvSpPr>
          <p:nvPr>
            <p:ph idx="1"/>
          </p:nvPr>
        </p:nvSpPr>
        <p:spPr>
          <a:xfrm>
            <a:off x="285750" y="1447800"/>
            <a:ext cx="8293100" cy="3606234"/>
          </a:xfrm>
        </p:spPr>
        <p:style>
          <a:lnRef idx="2">
            <a:schemeClr val="dk1"/>
          </a:lnRef>
          <a:fillRef idx="1">
            <a:schemeClr val="lt1"/>
          </a:fillRef>
          <a:effectRef idx="0">
            <a:schemeClr val="dk1"/>
          </a:effectRef>
          <a:fontRef idx="minor">
            <a:schemeClr val="dk1"/>
          </a:fontRef>
        </p:style>
        <p:txBody>
          <a:bodyPr/>
          <a:lstStyle/>
          <a:p>
            <a:pPr algn="just"/>
            <a:r>
              <a:rPr lang="en-US" sz="2000" dirty="0"/>
              <a:t>This course enhances student’s understanding of the role of family planning as a determinant of health and enables him to acquire the essential knowledge and skills to understand, explain, and evaluate its objectives.</a:t>
            </a:r>
          </a:p>
          <a:p>
            <a:pPr marL="0" indent="0" algn="just">
              <a:buNone/>
            </a:pPr>
            <a:r>
              <a:rPr lang="en-US" sz="2000" i="1" dirty="0"/>
              <a:t>The course includes; definition, rationale, impact of family planning, fertility motives, and role of health educator in family planning programs. Also, the course will increase student's awareness of family planning services, the population problems, and maternal &amp; infant mortality. Furthermore, contraceptive methods: types, description, mechanism of action, effectiveness, advantages, side effects, and uses will be deeply discussed with gathering approach for counseling in family planning</a:t>
            </a:r>
          </a:p>
          <a:p>
            <a:pPr marL="0" indent="0" algn="just">
              <a:buNone/>
            </a:pPr>
            <a:endParaRPr lang="en-US" dirty="0"/>
          </a:p>
          <a:p>
            <a:pPr algn="just"/>
            <a:endParaRPr lang="ar-SA" dirty="0"/>
          </a:p>
        </p:txBody>
      </p:sp>
      <p:pic>
        <p:nvPicPr>
          <p:cNvPr id="1986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2700"/>
            <a:ext cx="535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مستطيل 3"/>
          <p:cNvSpPr/>
          <p:nvPr/>
        </p:nvSpPr>
        <p:spPr>
          <a:xfrm>
            <a:off x="2743200" y="808901"/>
            <a:ext cx="2826415" cy="461665"/>
          </a:xfrm>
          <a:prstGeom prst="rect">
            <a:avLst/>
          </a:prstGeom>
        </p:spPr>
        <p:txBody>
          <a:bodyPr wrap="none">
            <a:spAutoFit/>
          </a:bodyPr>
          <a:lstStyle/>
          <a:p>
            <a:r>
              <a:rPr lang="en-US" b="1" u="sng" dirty="0"/>
              <a:t>Course Description:</a:t>
            </a:r>
            <a:endParaRPr lang="en-US" dirty="0"/>
          </a:p>
        </p:txBody>
      </p:sp>
      <p:sp>
        <p:nvSpPr>
          <p:cNvPr id="5" name="مستطيل 4"/>
          <p:cNvSpPr/>
          <p:nvPr/>
        </p:nvSpPr>
        <p:spPr>
          <a:xfrm>
            <a:off x="228600" y="5334000"/>
            <a:ext cx="8686800" cy="1107996"/>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wrap="square">
            <a:spAutoFit/>
          </a:bodyPr>
          <a:lstStyle/>
          <a:p>
            <a:pPr marL="0" indent="0" algn="just">
              <a:buNone/>
            </a:pPr>
            <a:r>
              <a:rPr lang="en-US" sz="1800" dirty="0">
                <a:solidFill>
                  <a:schemeClr val="bg1"/>
                </a:solidFill>
                <a:cs typeface="Times New Roman" pitchFamily="18" charset="0"/>
              </a:rPr>
              <a:t>Course Major Reference the Textbook  </a:t>
            </a:r>
          </a:p>
          <a:p>
            <a:pPr marL="0" indent="0" algn="just">
              <a:buNone/>
            </a:pPr>
            <a:r>
              <a:rPr lang="en-US" dirty="0" err="1">
                <a:solidFill>
                  <a:schemeClr val="bg1"/>
                </a:solidFill>
                <a:cs typeface="Times New Roman" pitchFamily="18" charset="0"/>
              </a:rPr>
              <a:t>JohaliFaPHE</a:t>
            </a:r>
            <a:r>
              <a:rPr lang="en-US" dirty="0">
                <a:solidFill>
                  <a:schemeClr val="bg1"/>
                </a:solidFill>
                <a:cs typeface="Times New Roman" pitchFamily="18" charset="0"/>
              </a:rPr>
              <a:t> The CHS436 Family Planning for HE 2018_2019</a:t>
            </a:r>
          </a:p>
          <a:p>
            <a:pPr marL="0" indent="0" algn="just">
              <a:buNone/>
            </a:pPr>
            <a:r>
              <a:rPr lang="en-US" dirty="0">
                <a:solidFill>
                  <a:schemeClr val="bg1"/>
                </a:solidFill>
                <a:cs typeface="Times New Roman" pitchFamily="18" charset="0"/>
                <a:hlinkClick r:id="rId3"/>
              </a:rPr>
              <a:t>https://fac.ksu.edu.sa/ejohali/course/258799</a:t>
            </a:r>
            <a:r>
              <a:rPr lang="en-US" dirty="0">
                <a:solidFill>
                  <a:schemeClr val="bg1"/>
                </a:solidFill>
                <a:cs typeface="Times New Roman" pitchFamily="18" charset="0"/>
              </a:rPr>
              <a:t> </a:t>
            </a:r>
          </a:p>
        </p:txBody>
      </p:sp>
    </p:spTree>
    <p:extLst>
      <p:ext uri="{BB962C8B-B14F-4D97-AF65-F5344CB8AC3E}">
        <p14:creationId xmlns:p14="http://schemas.microsoft.com/office/powerpoint/2010/main" val="2135536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47800" y="381000"/>
            <a:ext cx="5638800" cy="406400"/>
          </a:xfrm>
        </p:spPr>
        <p:txBody>
          <a:bodyPr/>
          <a:lstStyle/>
          <a:p>
            <a:pPr marL="342900" lvl="0" indent="-342900">
              <a:spcBef>
                <a:spcPct val="20000"/>
              </a:spcBef>
              <a:spcAft>
                <a:spcPts val="0"/>
              </a:spcAft>
            </a:pPr>
            <a:r>
              <a:rPr lang="fr-FR" sz="1800" b="0" dirty="0">
                <a:solidFill>
                  <a:srgbClr val="000000"/>
                </a:solidFill>
                <a:latin typeface="Times New Roman" pitchFamily="18" charset="0"/>
                <a:ea typeface="Times New Roman"/>
                <a:cs typeface="Times New Roman" pitchFamily="18" charset="0"/>
              </a:rPr>
              <a:t>Course Syllabus </a:t>
            </a:r>
            <a:r>
              <a:rPr lang="en-US" sz="1800" u="sng" dirty="0">
                <a:solidFill>
                  <a:srgbClr val="000000"/>
                </a:solidFill>
                <a:latin typeface="Times New Roman" pitchFamily="18" charset="0"/>
                <a:ea typeface="Times New Roman"/>
                <a:cs typeface="Times New Roman" pitchFamily="18" charset="0"/>
              </a:rPr>
              <a:t>Family Planning (CHS436)</a:t>
            </a:r>
            <a:endParaRPr lang="ar-SA" dirty="0"/>
          </a:p>
        </p:txBody>
      </p:sp>
      <p:pic>
        <p:nvPicPr>
          <p:cNvPr id="1986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2700"/>
            <a:ext cx="535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جدول 4"/>
          <p:cNvGraphicFramePr>
            <a:graphicFrameLocks noGrp="1"/>
          </p:cNvGraphicFramePr>
          <p:nvPr/>
        </p:nvGraphicFramePr>
        <p:xfrm>
          <a:off x="381001" y="914400"/>
          <a:ext cx="8001000" cy="4430268"/>
        </p:xfrm>
        <a:graphic>
          <a:graphicData uri="http://schemas.openxmlformats.org/drawingml/2006/table">
            <a:tbl>
              <a:tblPr firstRow="1" firstCol="1" bandRow="1" bandCol="1">
                <a:tableStyleId>{5C22544A-7EE6-4342-B048-85BDC9FD1C3A}</a:tableStyleId>
              </a:tblPr>
              <a:tblGrid>
                <a:gridCol w="1881046">
                  <a:extLst>
                    <a:ext uri="{9D8B030D-6E8A-4147-A177-3AD203B41FA5}">
                      <a16:colId xmlns:a16="http://schemas.microsoft.com/office/drawing/2014/main" val="20000"/>
                    </a:ext>
                  </a:extLst>
                </a:gridCol>
                <a:gridCol w="6119954">
                  <a:extLst>
                    <a:ext uri="{9D8B030D-6E8A-4147-A177-3AD203B41FA5}">
                      <a16:colId xmlns:a16="http://schemas.microsoft.com/office/drawing/2014/main" val="20001"/>
                    </a:ext>
                  </a:extLst>
                </a:gridCol>
              </a:tblGrid>
              <a:tr h="381000">
                <a:tc>
                  <a:txBody>
                    <a:bodyPr/>
                    <a:lstStyle/>
                    <a:p>
                      <a:pPr>
                        <a:spcAft>
                          <a:spcPts val="0"/>
                        </a:spcAft>
                      </a:pPr>
                      <a:br>
                        <a:rPr lang="en-AU" sz="1600" dirty="0">
                          <a:effectLst/>
                        </a:rPr>
                      </a:br>
                      <a:r>
                        <a:rPr lang="en-AU" sz="1800" dirty="0">
                          <a:effectLst/>
                        </a:rPr>
                        <a:t> </a:t>
                      </a:r>
                      <a:endParaRPr lang="en-US" sz="1800" dirty="0">
                        <a:effectLst/>
                      </a:endParaRPr>
                    </a:p>
                    <a:p>
                      <a:pPr>
                        <a:spcAft>
                          <a:spcPts val="0"/>
                        </a:spcAft>
                      </a:pPr>
                      <a:r>
                        <a:rPr lang="en-AU" sz="1600" dirty="0">
                          <a:effectLst/>
                        </a:rPr>
                        <a:t>Domains </a:t>
                      </a:r>
                      <a:endParaRPr lang="en-US" sz="1800" dirty="0">
                        <a:effectLst/>
                      </a:endParaRPr>
                    </a:p>
                    <a:p>
                      <a:pPr>
                        <a:spcAft>
                          <a:spcPts val="0"/>
                        </a:spcAft>
                      </a:pPr>
                      <a:r>
                        <a:rPr lang="en-AU" sz="1800" dirty="0">
                          <a:effectLst/>
                        </a:rPr>
                        <a:t> </a:t>
                      </a:r>
                      <a:endParaRPr lang="en-US" sz="1800" dirty="0">
                        <a:effectLst/>
                        <a:latin typeface="Times New Roman"/>
                        <a:ea typeface="Times New Roman"/>
                      </a:endParaRPr>
                    </a:p>
                  </a:txBody>
                  <a:tcPr marL="68432" marR="68432" marT="0" marB="0"/>
                </a:tc>
                <a:tc>
                  <a:txBody>
                    <a:bodyPr/>
                    <a:lstStyle/>
                    <a:p>
                      <a:pPr algn="ctr">
                        <a:spcAft>
                          <a:spcPts val="0"/>
                        </a:spcAft>
                      </a:pPr>
                      <a:r>
                        <a:rPr lang="en-AU" sz="1100" dirty="0">
                          <a:effectLst/>
                        </a:rPr>
                        <a:t>NQF Learning Domains</a:t>
                      </a:r>
                      <a:endParaRPr lang="en-US" sz="1200" dirty="0">
                        <a:effectLst/>
                      </a:endParaRPr>
                    </a:p>
                    <a:p>
                      <a:pPr algn="ctr">
                        <a:spcAft>
                          <a:spcPts val="0"/>
                        </a:spcAft>
                      </a:pPr>
                      <a:r>
                        <a:rPr lang="en-AU" sz="1100" dirty="0">
                          <a:effectLst/>
                        </a:rPr>
                        <a:t> And Course Learning Outcomes</a:t>
                      </a:r>
                      <a:endParaRPr lang="en-US" sz="1200" dirty="0">
                        <a:effectLst/>
                        <a:latin typeface="Times New Roman"/>
                        <a:ea typeface="Times New Roman"/>
                      </a:endParaRPr>
                    </a:p>
                  </a:txBody>
                  <a:tcPr marL="68432" marR="68432" marT="0" marB="0"/>
                </a:tc>
                <a:extLst>
                  <a:ext uri="{0D108BD9-81ED-4DB2-BD59-A6C34878D82A}">
                    <a16:rowId xmlns:a16="http://schemas.microsoft.com/office/drawing/2014/main" val="10000"/>
                  </a:ext>
                </a:extLst>
              </a:tr>
              <a:tr h="381000">
                <a:tc rowSpan="4">
                  <a:txBody>
                    <a:bodyPr/>
                    <a:lstStyle/>
                    <a:p>
                      <a:pPr marL="0" lvl="0" indent="0" algn="justLow" rtl="0">
                        <a:spcAft>
                          <a:spcPts val="0"/>
                        </a:spcAft>
                        <a:buFont typeface="+mj-lt"/>
                        <a:buNone/>
                        <a:tabLst>
                          <a:tab pos="457200" algn="l"/>
                        </a:tabLst>
                      </a:pPr>
                      <a:r>
                        <a:rPr lang="en-AU" sz="1400" dirty="0">
                          <a:effectLst/>
                        </a:rPr>
                        <a:t>1.</a:t>
                      </a:r>
                      <a:r>
                        <a:rPr lang="en-AU" sz="1400" baseline="0" dirty="0">
                          <a:effectLst/>
                        </a:rPr>
                        <a:t> </a:t>
                      </a:r>
                      <a:r>
                        <a:rPr lang="en-AU" sz="1400" dirty="0">
                          <a:effectLst/>
                        </a:rPr>
                        <a:t>Knowledge</a:t>
                      </a:r>
                      <a:endParaRPr lang="en-US" sz="1600" dirty="0">
                        <a:effectLst/>
                        <a:latin typeface="Times New Roman"/>
                        <a:ea typeface="Times New Roman"/>
                        <a:cs typeface="Times New Roman"/>
                      </a:endParaRPr>
                    </a:p>
                    <a:p>
                      <a:pPr algn="ctr">
                        <a:spcAft>
                          <a:spcPts val="0"/>
                        </a:spcAft>
                      </a:pPr>
                      <a:r>
                        <a:rPr lang="en-AU" sz="2000" dirty="0">
                          <a:effectLst/>
                        </a:rPr>
                        <a:t> </a:t>
                      </a:r>
                      <a:endParaRPr lang="en-US" sz="2000" dirty="0">
                        <a:effectLst/>
                        <a:latin typeface="Times New Roman"/>
                        <a:ea typeface="Times New Roman"/>
                      </a:endParaRPr>
                    </a:p>
                  </a:txBody>
                  <a:tcPr marL="68432" marR="68432" marT="0" marB="0"/>
                </a:tc>
                <a:tc>
                  <a:txBody>
                    <a:bodyPr/>
                    <a:lstStyle/>
                    <a:p>
                      <a:pPr>
                        <a:spcAft>
                          <a:spcPts val="0"/>
                        </a:spcAft>
                      </a:pPr>
                      <a:r>
                        <a:rPr lang="en-AU" sz="1400" b="0" dirty="0">
                          <a:effectLst/>
                        </a:rPr>
                        <a:t>1.1 Recognize the concept of family planning with its objectives, concept of high risk pregnancy, population problem all over the world and recall fertility measurements with fertility motives..</a:t>
                      </a:r>
                      <a:endParaRPr lang="en-US" sz="1600" b="0" dirty="0">
                        <a:effectLst/>
                        <a:latin typeface="Times New Roman"/>
                        <a:ea typeface="Times New Roman"/>
                      </a:endParaRPr>
                    </a:p>
                  </a:txBody>
                  <a:tcPr marL="68432" marR="68432" marT="0" marB="0"/>
                </a:tc>
                <a:extLst>
                  <a:ext uri="{0D108BD9-81ED-4DB2-BD59-A6C34878D82A}">
                    <a16:rowId xmlns:a16="http://schemas.microsoft.com/office/drawing/2014/main" val="10001"/>
                  </a:ext>
                </a:extLst>
              </a:tr>
              <a:tr h="620268">
                <a:tc vMerge="1">
                  <a:txBody>
                    <a:bodyPr/>
                    <a:lstStyle/>
                    <a:p>
                      <a:pPr algn="ctr">
                        <a:spcAft>
                          <a:spcPts val="0"/>
                        </a:spcAft>
                      </a:pPr>
                      <a:endParaRPr lang="en-US" sz="2400" dirty="0">
                        <a:effectLst/>
                        <a:latin typeface="Times New Roman"/>
                        <a:ea typeface="Times New Roman"/>
                      </a:endParaRPr>
                    </a:p>
                  </a:txBody>
                  <a:tcPr marL="68432" marR="68432" marT="0" marB="0" anchor="ctr"/>
                </a:tc>
                <a:tc>
                  <a:txBody>
                    <a:bodyPr/>
                    <a:lstStyle/>
                    <a:p>
                      <a:pPr algn="just">
                        <a:spcAft>
                          <a:spcPts val="0"/>
                        </a:spcAft>
                      </a:pPr>
                      <a:endParaRPr lang="ar-SA" sz="1400" b="0" dirty="0">
                        <a:effectLst/>
                      </a:endParaRPr>
                    </a:p>
                    <a:p>
                      <a:pPr algn="just">
                        <a:spcAft>
                          <a:spcPts val="0"/>
                        </a:spcAft>
                      </a:pPr>
                      <a:r>
                        <a:rPr lang="en-AU" sz="1400" b="0" dirty="0">
                          <a:effectLst/>
                        </a:rPr>
                        <a:t>1.2 Describe family planning services, concept of unmet need for family planning and impact of family planning on maternal and child health.</a:t>
                      </a:r>
                      <a:endParaRPr lang="en-US" sz="1600" b="0" dirty="0">
                        <a:effectLst/>
                        <a:latin typeface="Times New Roman"/>
                        <a:ea typeface="Times New Roman"/>
                      </a:endParaRPr>
                    </a:p>
                  </a:txBody>
                  <a:tcPr marL="68432" marR="68432" marT="0" marB="0"/>
                </a:tc>
                <a:extLst>
                  <a:ext uri="{0D108BD9-81ED-4DB2-BD59-A6C34878D82A}">
                    <a16:rowId xmlns:a16="http://schemas.microsoft.com/office/drawing/2014/main" val="10002"/>
                  </a:ext>
                </a:extLst>
              </a:tr>
              <a:tr h="465201">
                <a:tc vMerge="1">
                  <a:txBody>
                    <a:bodyPr/>
                    <a:lstStyle/>
                    <a:p>
                      <a:pPr rtl="1"/>
                      <a:endParaRPr lang="ar-SA"/>
                    </a:p>
                  </a:txBody>
                  <a:tcPr/>
                </a:tc>
                <a:tc>
                  <a:txBody>
                    <a:bodyPr/>
                    <a:lstStyle/>
                    <a:p>
                      <a:pPr algn="just">
                        <a:spcAft>
                          <a:spcPts val="0"/>
                        </a:spcAft>
                      </a:pPr>
                      <a:endParaRPr lang="ar-SA" sz="1400" b="0" dirty="0">
                        <a:effectLst/>
                      </a:endParaRPr>
                    </a:p>
                    <a:p>
                      <a:pPr algn="just">
                        <a:spcAft>
                          <a:spcPts val="0"/>
                        </a:spcAft>
                      </a:pPr>
                      <a:r>
                        <a:rPr lang="en-AU" sz="1400" b="0" dirty="0">
                          <a:effectLst/>
                        </a:rPr>
                        <a:t>1.3 Recognize various contraceptive methods; and list reasons for the discontinuation of contraceptive methods.</a:t>
                      </a:r>
                      <a:endParaRPr lang="en-US" sz="1600" b="0" dirty="0">
                        <a:effectLst/>
                        <a:latin typeface="Times New Roman"/>
                        <a:ea typeface="Times New Roman"/>
                      </a:endParaRPr>
                    </a:p>
                  </a:txBody>
                  <a:tcPr marL="68432" marR="68432" marT="0" marB="0"/>
                </a:tc>
                <a:extLst>
                  <a:ext uri="{0D108BD9-81ED-4DB2-BD59-A6C34878D82A}">
                    <a16:rowId xmlns:a16="http://schemas.microsoft.com/office/drawing/2014/main" val="10003"/>
                  </a:ext>
                </a:extLst>
              </a:tr>
              <a:tr h="465201">
                <a:tc vMerge="1">
                  <a:txBody>
                    <a:bodyPr/>
                    <a:lstStyle/>
                    <a:p>
                      <a:pPr algn="ctr">
                        <a:spcAft>
                          <a:spcPts val="0"/>
                        </a:spcAft>
                      </a:pPr>
                      <a:endParaRPr lang="en-US" sz="1200" dirty="0">
                        <a:effectLst/>
                        <a:latin typeface="Times New Roman"/>
                        <a:ea typeface="Times New Roman"/>
                      </a:endParaRPr>
                    </a:p>
                  </a:txBody>
                  <a:tcPr marL="68432" marR="68432" marT="0" marB="0" anchor="ctr"/>
                </a:tc>
                <a:tc>
                  <a:txBody>
                    <a:bodyPr/>
                    <a:lstStyle/>
                    <a:p>
                      <a:pPr algn="just">
                        <a:spcAft>
                          <a:spcPts val="0"/>
                        </a:spcAft>
                      </a:pPr>
                      <a:endParaRPr lang="ar-SA" sz="1400" b="0" dirty="0">
                        <a:effectLst/>
                      </a:endParaRPr>
                    </a:p>
                    <a:p>
                      <a:pPr algn="just">
                        <a:spcAft>
                          <a:spcPts val="0"/>
                        </a:spcAft>
                      </a:pPr>
                      <a:r>
                        <a:rPr lang="en-AU" sz="1400" b="0" dirty="0">
                          <a:effectLst/>
                        </a:rPr>
                        <a:t>1.4 Outline steps for providing birth control activities and recall steps for conducting a counselling session and list items to be covered during family planning counselling. </a:t>
                      </a:r>
                      <a:endParaRPr lang="en-US" sz="1600" b="0" dirty="0">
                        <a:effectLst/>
                        <a:latin typeface="Times New Roman"/>
                        <a:ea typeface="Times New Roman"/>
                      </a:endParaRPr>
                    </a:p>
                  </a:txBody>
                  <a:tcPr marL="68432" marR="68432" marT="0" marB="0"/>
                </a:tc>
                <a:extLst>
                  <a:ext uri="{0D108BD9-81ED-4DB2-BD59-A6C34878D82A}">
                    <a16:rowId xmlns:a16="http://schemas.microsoft.com/office/drawing/2014/main" val="10004"/>
                  </a:ext>
                </a:extLst>
              </a:tr>
              <a:tr h="620268">
                <a:tc>
                  <a:txBody>
                    <a:bodyPr/>
                    <a:lstStyle/>
                    <a:p>
                      <a:pPr algn="ctr">
                        <a:spcAft>
                          <a:spcPts val="0"/>
                        </a:spcAft>
                      </a:pPr>
                      <a:endParaRPr lang="en-US" sz="1800" dirty="0">
                        <a:effectLst/>
                        <a:latin typeface="Times New Roman"/>
                        <a:ea typeface="Times New Roman"/>
                      </a:endParaRPr>
                    </a:p>
                  </a:txBody>
                  <a:tcPr marL="68432" marR="68432" marT="0" marB="0" anchor="ctr"/>
                </a:tc>
                <a:tc>
                  <a:txBody>
                    <a:bodyPr/>
                    <a:lstStyle/>
                    <a:p>
                      <a:endParaRPr lang="ar-SA" sz="1400" dirty="0"/>
                    </a:p>
                  </a:txBody>
                  <a:tcPr marL="68432" marR="68432"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25951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47800" y="381000"/>
            <a:ext cx="5638800" cy="406400"/>
          </a:xfrm>
        </p:spPr>
        <p:txBody>
          <a:bodyPr/>
          <a:lstStyle/>
          <a:p>
            <a:pPr marL="342900" lvl="0" indent="-342900">
              <a:spcBef>
                <a:spcPct val="20000"/>
              </a:spcBef>
              <a:spcAft>
                <a:spcPts val="0"/>
              </a:spcAft>
            </a:pPr>
            <a:r>
              <a:rPr lang="fr-FR" sz="1800" b="0" dirty="0">
                <a:solidFill>
                  <a:srgbClr val="000000"/>
                </a:solidFill>
                <a:latin typeface="Times New Roman" pitchFamily="18" charset="0"/>
                <a:ea typeface="Times New Roman"/>
                <a:cs typeface="Times New Roman" pitchFamily="18" charset="0"/>
              </a:rPr>
              <a:t>Course Syllabus </a:t>
            </a:r>
            <a:r>
              <a:rPr lang="en-US" sz="1800" u="sng" dirty="0">
                <a:solidFill>
                  <a:srgbClr val="000000"/>
                </a:solidFill>
                <a:latin typeface="Times New Roman" pitchFamily="18" charset="0"/>
                <a:ea typeface="Times New Roman"/>
                <a:cs typeface="Times New Roman" pitchFamily="18" charset="0"/>
              </a:rPr>
              <a:t>Family Planning (CHS436)</a:t>
            </a:r>
            <a:endParaRPr lang="ar-SA" dirty="0"/>
          </a:p>
        </p:txBody>
      </p:sp>
      <p:pic>
        <p:nvPicPr>
          <p:cNvPr id="1986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2700"/>
            <a:ext cx="535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جدول 2"/>
          <p:cNvGraphicFramePr>
            <a:graphicFrameLocks noGrp="1"/>
          </p:cNvGraphicFramePr>
          <p:nvPr/>
        </p:nvGraphicFramePr>
        <p:xfrm>
          <a:off x="533400" y="1118225"/>
          <a:ext cx="7683500" cy="5029201"/>
        </p:xfrm>
        <a:graphic>
          <a:graphicData uri="http://schemas.openxmlformats.org/drawingml/2006/table">
            <a:tbl>
              <a:tblPr firstRow="1" firstCol="1" bandRow="1" bandCol="1">
                <a:tableStyleId>{5C22544A-7EE6-4342-B048-85BDC9FD1C3A}</a:tableStyleId>
              </a:tblPr>
              <a:tblGrid>
                <a:gridCol w="3770695">
                  <a:extLst>
                    <a:ext uri="{9D8B030D-6E8A-4147-A177-3AD203B41FA5}">
                      <a16:colId xmlns:a16="http://schemas.microsoft.com/office/drawing/2014/main" val="20000"/>
                    </a:ext>
                  </a:extLst>
                </a:gridCol>
                <a:gridCol w="122622">
                  <a:extLst>
                    <a:ext uri="{9D8B030D-6E8A-4147-A177-3AD203B41FA5}">
                      <a16:colId xmlns:a16="http://schemas.microsoft.com/office/drawing/2014/main" val="20001"/>
                    </a:ext>
                  </a:extLst>
                </a:gridCol>
                <a:gridCol w="3790183">
                  <a:extLst>
                    <a:ext uri="{9D8B030D-6E8A-4147-A177-3AD203B41FA5}">
                      <a16:colId xmlns:a16="http://schemas.microsoft.com/office/drawing/2014/main" val="20002"/>
                    </a:ext>
                  </a:extLst>
                </a:gridCol>
              </a:tblGrid>
              <a:tr h="981307">
                <a:tc rowSpan="4" gridSpan="2">
                  <a:txBody>
                    <a:bodyPr/>
                    <a:lstStyle/>
                    <a:p>
                      <a:pPr algn="ctr">
                        <a:spcAft>
                          <a:spcPts val="0"/>
                        </a:spcAft>
                      </a:pPr>
                      <a:r>
                        <a:rPr lang="en-AU" sz="1600" dirty="0">
                          <a:effectLst/>
                        </a:rPr>
                        <a:t>2.  Cognitive Skills</a:t>
                      </a:r>
                      <a:endParaRPr lang="en-US" sz="1800" dirty="0">
                        <a:effectLst/>
                        <a:latin typeface="Times New Roman"/>
                        <a:ea typeface="Times New Roman"/>
                      </a:endParaRPr>
                    </a:p>
                  </a:txBody>
                  <a:tcPr marL="68432" marR="68432" marT="0" marB="0" anchor="ctr"/>
                </a:tc>
                <a:tc rowSpan="4" hMerge="1">
                  <a:txBody>
                    <a:bodyPr/>
                    <a:lstStyle/>
                    <a:p>
                      <a:pPr rtl="1"/>
                      <a:endParaRPr lang="ar-SA"/>
                    </a:p>
                  </a:txBody>
                  <a:tcPr/>
                </a:tc>
                <a:tc>
                  <a:txBody>
                    <a:bodyPr/>
                    <a:lstStyle/>
                    <a:p>
                      <a:endParaRPr lang="ar-SA" dirty="0"/>
                    </a:p>
                  </a:txBody>
                  <a:tcPr marL="68432" marR="68432" marT="0" marB="0" anchor="ctr"/>
                </a:tc>
                <a:extLst>
                  <a:ext uri="{0D108BD9-81ED-4DB2-BD59-A6C34878D82A}">
                    <a16:rowId xmlns:a16="http://schemas.microsoft.com/office/drawing/2014/main" val="10000"/>
                  </a:ext>
                </a:extLst>
              </a:tr>
              <a:tr h="1349298">
                <a:tc gridSpan="2" vMerge="1">
                  <a:txBody>
                    <a:bodyPr/>
                    <a:lstStyle/>
                    <a:p>
                      <a:pPr rtl="1"/>
                      <a:endParaRPr lang="ar-SA"/>
                    </a:p>
                  </a:txBody>
                  <a:tcPr/>
                </a:tc>
                <a:tc hMerge="1" vMerge="1">
                  <a:txBody>
                    <a:bodyPr/>
                    <a:lstStyle/>
                    <a:p>
                      <a:pPr rtl="1"/>
                      <a:endParaRPr lang="ar-SA"/>
                    </a:p>
                  </a:txBody>
                  <a:tcPr/>
                </a:tc>
                <a:tc>
                  <a:txBody>
                    <a:bodyPr/>
                    <a:lstStyle/>
                    <a:p>
                      <a:pPr>
                        <a:spcAft>
                          <a:spcPts val="0"/>
                        </a:spcAft>
                      </a:pPr>
                      <a:r>
                        <a:rPr lang="en-AU" sz="1600" dirty="0">
                          <a:effectLst/>
                        </a:rPr>
                        <a:t>2.2 Explain  the role of counselling in choosing the appropriate contraceptive method.</a:t>
                      </a:r>
                      <a:endParaRPr lang="en-US" sz="1800" dirty="0">
                        <a:effectLst/>
                        <a:latin typeface="Times New Roman"/>
                        <a:ea typeface="Times New Roman"/>
                      </a:endParaRPr>
                    </a:p>
                  </a:txBody>
                  <a:tcPr marL="68432" marR="68432" marT="0" marB="0" anchor="ctr"/>
                </a:tc>
                <a:extLst>
                  <a:ext uri="{0D108BD9-81ED-4DB2-BD59-A6C34878D82A}">
                    <a16:rowId xmlns:a16="http://schemas.microsoft.com/office/drawing/2014/main" val="10001"/>
                  </a:ext>
                </a:extLst>
              </a:tr>
              <a:tr h="1349298">
                <a:tc gridSpan="2" vMerge="1">
                  <a:txBody>
                    <a:bodyPr/>
                    <a:lstStyle/>
                    <a:p>
                      <a:pPr rtl="1"/>
                      <a:endParaRPr lang="ar-SA"/>
                    </a:p>
                  </a:txBody>
                  <a:tcPr/>
                </a:tc>
                <a:tc hMerge="1" vMerge="1">
                  <a:txBody>
                    <a:bodyPr/>
                    <a:lstStyle/>
                    <a:p>
                      <a:pPr rtl="1"/>
                      <a:endParaRPr lang="ar-SA"/>
                    </a:p>
                  </a:txBody>
                  <a:tcPr/>
                </a:tc>
                <a:tc>
                  <a:txBody>
                    <a:bodyPr/>
                    <a:lstStyle/>
                    <a:p>
                      <a:pPr>
                        <a:spcAft>
                          <a:spcPts val="0"/>
                        </a:spcAft>
                      </a:pPr>
                      <a:r>
                        <a:rPr lang="en-AU" sz="1600" dirty="0">
                          <a:effectLst/>
                        </a:rPr>
                        <a:t>2.3 Create an assessment of the client’s contraceptive needs and conducting a counselling session.</a:t>
                      </a:r>
                      <a:endParaRPr lang="en-US" sz="1800" dirty="0">
                        <a:effectLst/>
                        <a:latin typeface="Times New Roman"/>
                        <a:ea typeface="Times New Roman"/>
                      </a:endParaRPr>
                    </a:p>
                  </a:txBody>
                  <a:tcPr marL="68432" marR="68432" marT="0" marB="0" anchor="ctr"/>
                </a:tc>
                <a:extLst>
                  <a:ext uri="{0D108BD9-81ED-4DB2-BD59-A6C34878D82A}">
                    <a16:rowId xmlns:a16="http://schemas.microsoft.com/office/drawing/2014/main" val="10002"/>
                  </a:ext>
                </a:extLst>
              </a:tr>
              <a:tr h="1349298">
                <a:tc gridSpan="2" vMerge="1">
                  <a:txBody>
                    <a:bodyPr/>
                    <a:lstStyle/>
                    <a:p>
                      <a:pPr rtl="1"/>
                      <a:endParaRPr lang="ar-SA"/>
                    </a:p>
                  </a:txBody>
                  <a:tcPr/>
                </a:tc>
                <a:tc hMerge="1" vMerge="1">
                  <a:txBody>
                    <a:bodyPr/>
                    <a:lstStyle/>
                    <a:p>
                      <a:pPr rtl="1"/>
                      <a:endParaRPr lang="ar-SA"/>
                    </a:p>
                  </a:txBody>
                  <a:tcPr/>
                </a:tc>
                <a:tc>
                  <a:txBody>
                    <a:bodyPr/>
                    <a:lstStyle/>
                    <a:p>
                      <a:pPr>
                        <a:spcAft>
                          <a:spcPts val="0"/>
                        </a:spcAft>
                      </a:pPr>
                      <a:r>
                        <a:rPr lang="en-AU" sz="1600" dirty="0">
                          <a:effectLst/>
                        </a:rPr>
                        <a:t>2.4 Compare among different contraceptive methods, advantages, disadvantages and side effects.</a:t>
                      </a:r>
                      <a:endParaRPr lang="en-US" sz="1800" dirty="0">
                        <a:effectLst/>
                        <a:latin typeface="Times New Roman"/>
                        <a:ea typeface="Times New Roman"/>
                      </a:endParaRPr>
                    </a:p>
                  </a:txBody>
                  <a:tcPr marL="68432" marR="68432" marT="0"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00227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47800" y="508000"/>
            <a:ext cx="5638800" cy="406400"/>
          </a:xfrm>
        </p:spPr>
        <p:txBody>
          <a:bodyPr/>
          <a:lstStyle/>
          <a:p>
            <a:pPr marL="342900" lvl="0" indent="-342900">
              <a:spcBef>
                <a:spcPct val="20000"/>
              </a:spcBef>
              <a:spcAft>
                <a:spcPts val="0"/>
              </a:spcAft>
            </a:pPr>
            <a:r>
              <a:rPr lang="fr-FR" sz="1800" b="0" dirty="0">
                <a:solidFill>
                  <a:srgbClr val="000000"/>
                </a:solidFill>
                <a:latin typeface="Times New Roman" pitchFamily="18" charset="0"/>
                <a:ea typeface="Times New Roman"/>
                <a:cs typeface="Times New Roman" pitchFamily="18" charset="0"/>
              </a:rPr>
              <a:t>Course Syllabus </a:t>
            </a:r>
            <a:r>
              <a:rPr lang="en-US" sz="1800" u="sng" dirty="0">
                <a:solidFill>
                  <a:srgbClr val="000000"/>
                </a:solidFill>
                <a:latin typeface="Times New Roman" pitchFamily="18" charset="0"/>
                <a:ea typeface="Times New Roman"/>
                <a:cs typeface="Times New Roman" pitchFamily="18" charset="0"/>
              </a:rPr>
              <a:t>Family Planning (CHS436)</a:t>
            </a:r>
            <a:endParaRPr lang="ar-SA" dirty="0"/>
          </a:p>
        </p:txBody>
      </p:sp>
      <p:pic>
        <p:nvPicPr>
          <p:cNvPr id="1986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2700"/>
            <a:ext cx="535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جدول 2"/>
          <p:cNvGraphicFramePr>
            <a:graphicFrameLocks noGrp="1"/>
          </p:cNvGraphicFramePr>
          <p:nvPr/>
        </p:nvGraphicFramePr>
        <p:xfrm>
          <a:off x="1226185" y="990600"/>
          <a:ext cx="6412230" cy="4876800"/>
        </p:xfrm>
        <a:graphic>
          <a:graphicData uri="http://schemas.openxmlformats.org/drawingml/2006/table">
            <a:tbl>
              <a:tblPr>
                <a:tableStyleId>{5C22544A-7EE6-4342-B048-85BDC9FD1C3A}</a:tableStyleId>
              </a:tblPr>
              <a:tblGrid>
                <a:gridCol w="6412230">
                  <a:extLst>
                    <a:ext uri="{9D8B030D-6E8A-4147-A177-3AD203B41FA5}">
                      <a16:colId xmlns:a16="http://schemas.microsoft.com/office/drawing/2014/main" val="20000"/>
                    </a:ext>
                  </a:extLst>
                </a:gridCol>
              </a:tblGrid>
              <a:tr h="3855720">
                <a:tc>
                  <a:txBody>
                    <a:bodyPr/>
                    <a:lstStyle/>
                    <a:p>
                      <a:pPr>
                        <a:spcAft>
                          <a:spcPts val="0"/>
                        </a:spcAft>
                      </a:pPr>
                      <a:r>
                        <a:rPr lang="en-AU" sz="1800" b="1" dirty="0">
                          <a:effectLst/>
                        </a:rPr>
                        <a:t> What is </a:t>
                      </a:r>
                      <a:r>
                        <a:rPr lang="en-AU" sz="2000" b="1" dirty="0">
                          <a:effectLst/>
                        </a:rPr>
                        <a:t>the main Objectives</a:t>
                      </a:r>
                      <a:r>
                        <a:rPr lang="en-AU" sz="2000" b="1" baseline="0" dirty="0">
                          <a:effectLst/>
                        </a:rPr>
                        <a:t> </a:t>
                      </a:r>
                      <a:r>
                        <a:rPr lang="en-AU" sz="2000" b="1" dirty="0">
                          <a:effectLst/>
                        </a:rPr>
                        <a:t> </a:t>
                      </a:r>
                      <a:r>
                        <a:rPr lang="en-AU" sz="1800" b="1" dirty="0">
                          <a:effectLst/>
                        </a:rPr>
                        <a:t>for this course?</a:t>
                      </a:r>
                      <a:endParaRPr lang="en-US" sz="2000" b="1" dirty="0">
                        <a:effectLst/>
                      </a:endParaRPr>
                    </a:p>
                    <a:p>
                      <a:pPr>
                        <a:spcAft>
                          <a:spcPts val="0"/>
                        </a:spcAft>
                      </a:pPr>
                      <a:r>
                        <a:rPr lang="en-AU" sz="1800" b="1" dirty="0">
                          <a:effectLst/>
                        </a:rPr>
                        <a:t>By the end of this course, students should be able to:</a:t>
                      </a:r>
                    </a:p>
                    <a:p>
                      <a:pPr>
                        <a:spcAft>
                          <a:spcPts val="0"/>
                        </a:spcAft>
                      </a:pPr>
                      <a:endParaRPr lang="en-US" sz="2000" b="1" dirty="0">
                        <a:effectLst/>
                      </a:endParaRPr>
                    </a:p>
                    <a:p>
                      <a:pPr marL="342900" lvl="0" indent="-342900">
                        <a:spcAft>
                          <a:spcPts val="0"/>
                        </a:spcAft>
                        <a:buFont typeface="Symbol"/>
                        <a:buChar char=""/>
                      </a:pPr>
                      <a:r>
                        <a:rPr lang="en-AU" sz="1800" b="1" dirty="0">
                          <a:effectLst/>
                        </a:rPr>
                        <a:t>Recognize the concept of family planning, its objectives and  the concept of high risk pregnancy</a:t>
                      </a:r>
                      <a:endParaRPr lang="en-US" sz="2000" b="1" dirty="0">
                        <a:effectLst/>
                      </a:endParaRPr>
                    </a:p>
                    <a:p>
                      <a:pPr marL="342900" lvl="0" indent="-342900">
                        <a:spcAft>
                          <a:spcPts val="0"/>
                        </a:spcAft>
                        <a:buFont typeface="Symbol"/>
                        <a:buChar char=""/>
                      </a:pPr>
                      <a:endParaRPr lang="en-AU" sz="1800" b="1" dirty="0">
                        <a:effectLst/>
                      </a:endParaRPr>
                    </a:p>
                    <a:p>
                      <a:pPr marL="342900" lvl="0" indent="-342900">
                        <a:spcAft>
                          <a:spcPts val="0"/>
                        </a:spcAft>
                        <a:buFont typeface="Symbol"/>
                        <a:buChar char=""/>
                      </a:pPr>
                      <a:r>
                        <a:rPr lang="en-AU" sz="1800" b="1" dirty="0">
                          <a:effectLst/>
                        </a:rPr>
                        <a:t>Recognize Population problem all over the world and strategies for solving it </a:t>
                      </a:r>
                      <a:endParaRPr lang="en-US" sz="2000" b="1" dirty="0">
                        <a:effectLst/>
                      </a:endParaRPr>
                    </a:p>
                    <a:p>
                      <a:pPr marL="342900" lvl="0" indent="-342900">
                        <a:spcAft>
                          <a:spcPts val="0"/>
                        </a:spcAft>
                        <a:buFont typeface="Symbol"/>
                        <a:buChar char=""/>
                      </a:pPr>
                      <a:endParaRPr lang="en-AU" sz="1800" b="1" dirty="0">
                        <a:effectLst/>
                      </a:endParaRPr>
                    </a:p>
                    <a:p>
                      <a:pPr marL="342900" lvl="0" indent="-342900">
                        <a:spcAft>
                          <a:spcPts val="0"/>
                        </a:spcAft>
                        <a:buFont typeface="Symbol"/>
                        <a:buChar char=""/>
                      </a:pPr>
                      <a:r>
                        <a:rPr lang="en-AU" sz="1800" b="1" dirty="0">
                          <a:effectLst/>
                        </a:rPr>
                        <a:t>Appreciate the role of counselling in choosing the appropriate contraceptive method, and discuss different available contraceptive methods</a:t>
                      </a:r>
                      <a:endParaRPr lang="ar-SA" sz="1800" b="1" dirty="0">
                        <a:effectLst/>
                      </a:endParaRPr>
                    </a:p>
                    <a:p>
                      <a:pPr marL="342900" marR="0" lvl="0" indent="-342900" algn="l" defTabSz="914400" rtl="0" eaLnBrk="1" fontAlgn="auto" latinLnBrk="0" hangingPunct="1">
                        <a:lnSpc>
                          <a:spcPct val="100000"/>
                        </a:lnSpc>
                        <a:spcBef>
                          <a:spcPts val="0"/>
                        </a:spcBef>
                        <a:spcAft>
                          <a:spcPts val="0"/>
                        </a:spcAft>
                        <a:buClrTx/>
                        <a:buSzTx/>
                        <a:buFont typeface="Symbol"/>
                        <a:buChar char=""/>
                        <a:tabLst/>
                        <a:defRPr/>
                      </a:pPr>
                      <a:endParaRPr lang="en-AU" sz="2000" b="1" dirty="0">
                        <a:effectLst/>
                      </a:endParaRPr>
                    </a:p>
                    <a:p>
                      <a:pPr marL="342900" marR="0" lvl="0" indent="-342900" algn="l" defTabSz="914400" rtl="0" eaLnBrk="1" fontAlgn="auto" latinLnBrk="0" hangingPunct="1">
                        <a:lnSpc>
                          <a:spcPct val="100000"/>
                        </a:lnSpc>
                        <a:spcBef>
                          <a:spcPts val="0"/>
                        </a:spcBef>
                        <a:spcAft>
                          <a:spcPts val="0"/>
                        </a:spcAft>
                        <a:buClrTx/>
                        <a:buSzTx/>
                        <a:buFont typeface="Symbol"/>
                        <a:buChar char=""/>
                        <a:tabLst/>
                        <a:defRPr/>
                      </a:pPr>
                      <a:r>
                        <a:rPr lang="en-AU" sz="2000" b="1" dirty="0">
                          <a:effectLst/>
                        </a:rPr>
                        <a:t>Evaluate the need for family planning and identify fertility measurements ..cover unmet needs</a:t>
                      </a:r>
                      <a:endParaRPr lang="en-US" sz="2400" b="1" dirty="0">
                        <a:effectLst/>
                      </a:endParaRPr>
                    </a:p>
                    <a:p>
                      <a:pPr marL="342900" lvl="0" indent="-342900">
                        <a:spcAft>
                          <a:spcPts val="0"/>
                        </a:spcAft>
                        <a:buFont typeface="Symbol"/>
                        <a:buChar char=""/>
                      </a:pPr>
                      <a:endParaRPr lang="en-US" sz="2000" b="1" dirty="0">
                        <a:effectLst/>
                        <a:latin typeface="Times New Roman"/>
                        <a:ea typeface="Times New Roman"/>
                      </a:endParaRPr>
                    </a:p>
                  </a:txBody>
                  <a:tcPr marL="68580" marR="68580" marT="0" marB="0"/>
                </a:tc>
                <a:extLst>
                  <a:ext uri="{0D108BD9-81ED-4DB2-BD59-A6C34878D82A}">
                    <a16:rowId xmlns:a16="http://schemas.microsoft.com/office/drawing/2014/main" val="10000"/>
                  </a:ext>
                </a:extLst>
              </a:tr>
            </a:tbl>
          </a:graphicData>
        </a:graphic>
      </p:graphicFrame>
      <p:sp>
        <p:nvSpPr>
          <p:cNvPr id="6" name="مربع نص 5">
            <a:extLst>
              <a:ext uri="{FF2B5EF4-FFF2-40B4-BE49-F238E27FC236}">
                <a16:creationId xmlns:a16="http://schemas.microsoft.com/office/drawing/2014/main" id="{B60A4584-93CB-4568-9FBB-553BB623A2D3}"/>
              </a:ext>
            </a:extLst>
          </p:cNvPr>
          <p:cNvSpPr txBox="1"/>
          <p:nvPr/>
        </p:nvSpPr>
        <p:spPr>
          <a:xfrm>
            <a:off x="152400" y="6083959"/>
            <a:ext cx="8534400" cy="338554"/>
          </a:xfrm>
          <a:prstGeom prst="rect">
            <a:avLst/>
          </a:prstGeom>
          <a:noFill/>
        </p:spPr>
        <p:txBody>
          <a:bodyPr wrap="square">
            <a:spAutoFit/>
          </a:bodyPr>
          <a:lstStyle/>
          <a:p>
            <a:pPr algn="ctr"/>
            <a:r>
              <a:rPr lang="en-US" sz="1600" b="1" dirty="0">
                <a:solidFill>
                  <a:schemeClr val="bg1"/>
                </a:solidFill>
              </a:rPr>
              <a:t>Write at least 3 smart questions for every objective and 5 smart questions for every domain </a:t>
            </a:r>
            <a:endParaRPr lang="ar-SA" sz="1600" b="1" dirty="0">
              <a:solidFill>
                <a:schemeClr val="bg1"/>
              </a:solidFill>
            </a:endParaRPr>
          </a:p>
        </p:txBody>
      </p:sp>
    </p:spTree>
    <p:extLst>
      <p:ext uri="{BB962C8B-B14F-4D97-AF65-F5344CB8AC3E}">
        <p14:creationId xmlns:p14="http://schemas.microsoft.com/office/powerpoint/2010/main" val="1848602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47800" y="381000"/>
            <a:ext cx="5638800" cy="406400"/>
          </a:xfrm>
        </p:spPr>
        <p:txBody>
          <a:bodyPr/>
          <a:lstStyle/>
          <a:p>
            <a:pPr marL="342900" lvl="0" indent="-342900">
              <a:spcBef>
                <a:spcPct val="20000"/>
              </a:spcBef>
              <a:spcAft>
                <a:spcPts val="0"/>
              </a:spcAft>
            </a:pPr>
            <a:r>
              <a:rPr lang="fr-FR" sz="1800" dirty="0" err="1">
                <a:solidFill>
                  <a:srgbClr val="000000"/>
                </a:solidFill>
                <a:latin typeface="Times New Roman" pitchFamily="18" charset="0"/>
                <a:ea typeface="Times New Roman"/>
                <a:cs typeface="Times New Roman" pitchFamily="18" charset="0"/>
              </a:rPr>
              <a:t>Teaching</a:t>
            </a:r>
            <a:r>
              <a:rPr lang="fr-FR" sz="1800" dirty="0">
                <a:solidFill>
                  <a:srgbClr val="000000"/>
                </a:solidFill>
                <a:latin typeface="Times New Roman" pitchFamily="18" charset="0"/>
                <a:ea typeface="Times New Roman"/>
                <a:cs typeface="Times New Roman" pitchFamily="18" charset="0"/>
              </a:rPr>
              <a:t>   _ Learning Plan </a:t>
            </a:r>
            <a:endParaRPr lang="ar-SA" dirty="0"/>
          </a:p>
        </p:txBody>
      </p:sp>
      <p:pic>
        <p:nvPicPr>
          <p:cNvPr id="1986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2700"/>
            <a:ext cx="535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جدول 2"/>
          <p:cNvGraphicFramePr>
            <a:graphicFrameLocks noGrp="1"/>
          </p:cNvGraphicFramePr>
          <p:nvPr/>
        </p:nvGraphicFramePr>
        <p:xfrm>
          <a:off x="341148" y="990600"/>
          <a:ext cx="8182303" cy="5186679"/>
        </p:xfrm>
        <a:graphic>
          <a:graphicData uri="http://schemas.openxmlformats.org/drawingml/2006/table">
            <a:tbl>
              <a:tblPr rtl="1" firstRow="1" bandRow="1">
                <a:tableStyleId>{5C22544A-7EE6-4342-B048-85BDC9FD1C3A}</a:tableStyleId>
              </a:tblPr>
              <a:tblGrid>
                <a:gridCol w="2237372">
                  <a:extLst>
                    <a:ext uri="{9D8B030D-6E8A-4147-A177-3AD203B41FA5}">
                      <a16:colId xmlns:a16="http://schemas.microsoft.com/office/drawing/2014/main" val="20000"/>
                    </a:ext>
                  </a:extLst>
                </a:gridCol>
                <a:gridCol w="2237372">
                  <a:extLst>
                    <a:ext uri="{9D8B030D-6E8A-4147-A177-3AD203B41FA5}">
                      <a16:colId xmlns:a16="http://schemas.microsoft.com/office/drawing/2014/main" val="20001"/>
                    </a:ext>
                  </a:extLst>
                </a:gridCol>
                <a:gridCol w="3707559">
                  <a:extLst>
                    <a:ext uri="{9D8B030D-6E8A-4147-A177-3AD203B41FA5}">
                      <a16:colId xmlns:a16="http://schemas.microsoft.com/office/drawing/2014/main" val="20002"/>
                    </a:ext>
                  </a:extLst>
                </a:gridCol>
              </a:tblGrid>
              <a:tr h="370840">
                <a:tc>
                  <a:txBody>
                    <a:bodyPr/>
                    <a:lstStyle/>
                    <a:p>
                      <a:pPr algn="ctr" rtl="1"/>
                      <a:r>
                        <a:rPr lang="en-US" sz="1400" dirty="0"/>
                        <a:t>Hours</a:t>
                      </a:r>
                      <a:endParaRPr lang="ar-SA" sz="1400" dirty="0"/>
                    </a:p>
                  </a:txBody>
                  <a:tcPr/>
                </a:tc>
                <a:tc>
                  <a:txBody>
                    <a:bodyPr/>
                    <a:lstStyle/>
                    <a:p>
                      <a:pPr algn="ctr" rtl="1"/>
                      <a:r>
                        <a:rPr lang="en-US" sz="1400" dirty="0"/>
                        <a:t>Weeks</a:t>
                      </a:r>
                      <a:endParaRPr lang="ar-SA" sz="1400" dirty="0"/>
                    </a:p>
                  </a:txBody>
                  <a:tcPr/>
                </a:tc>
                <a:tc>
                  <a:txBody>
                    <a:bodyPr/>
                    <a:lstStyle/>
                    <a:p>
                      <a:pPr algn="ctr" rtl="1"/>
                      <a:r>
                        <a:rPr lang="en-US" sz="1400" dirty="0"/>
                        <a:t>Topics</a:t>
                      </a:r>
                      <a:endParaRPr lang="ar-SA" sz="1400" dirty="0"/>
                    </a:p>
                  </a:txBody>
                  <a:tcPr/>
                </a:tc>
                <a:extLst>
                  <a:ext uri="{0D108BD9-81ED-4DB2-BD59-A6C34878D82A}">
                    <a16:rowId xmlns:a16="http://schemas.microsoft.com/office/drawing/2014/main" val="10000"/>
                  </a:ext>
                </a:extLst>
              </a:tr>
              <a:tr h="370840">
                <a:tc>
                  <a:txBody>
                    <a:bodyPr/>
                    <a:lstStyle/>
                    <a:p>
                      <a:pPr algn="ctr" rtl="0"/>
                      <a:r>
                        <a:rPr lang="en-US" sz="1400" dirty="0"/>
                        <a:t>4</a:t>
                      </a:r>
                      <a:endParaRPr lang="ar-SA" sz="1400" dirty="0"/>
                    </a:p>
                  </a:txBody>
                  <a:tcPr/>
                </a:tc>
                <a:tc>
                  <a:txBody>
                    <a:bodyPr/>
                    <a:lstStyle/>
                    <a:p>
                      <a:pPr algn="ctr" rtl="0"/>
                      <a:r>
                        <a:rPr lang="en-US" sz="1400" dirty="0"/>
                        <a:t>1</a:t>
                      </a:r>
                      <a:r>
                        <a:rPr lang="en-US" sz="1400" baseline="30000" dirty="0"/>
                        <a:t>st</a:t>
                      </a:r>
                      <a:r>
                        <a:rPr lang="en-US" sz="1400" dirty="0"/>
                        <a:t> _2</a:t>
                      </a:r>
                      <a:r>
                        <a:rPr lang="en-US" sz="1400" baseline="30000" dirty="0"/>
                        <a:t>nd</a:t>
                      </a:r>
                      <a:r>
                        <a:rPr lang="en-US" sz="1400" dirty="0"/>
                        <a:t> </a:t>
                      </a:r>
                      <a:endParaRPr lang="ar-SA"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Times New Roman" pitchFamily="18" charset="0"/>
                          <a:ea typeface="Times New Roman"/>
                          <a:cs typeface="Times New Roman" pitchFamily="18" charset="0"/>
                        </a:rPr>
                        <a:t>Introduction and</a:t>
                      </a:r>
                      <a:r>
                        <a:rPr lang="en-US" sz="1400" baseline="0" dirty="0">
                          <a:effectLst/>
                          <a:latin typeface="Times New Roman" pitchFamily="18" charset="0"/>
                          <a:ea typeface="Times New Roman"/>
                          <a:cs typeface="Times New Roman" pitchFamily="18" charset="0"/>
                        </a:rPr>
                        <a:t> teaching plan</a:t>
                      </a:r>
                      <a:endParaRPr lang="en-US" sz="1400" dirty="0">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1"/>
                  </a:ext>
                </a:extLst>
              </a:tr>
              <a:tr h="370840">
                <a:tc>
                  <a:txBody>
                    <a:bodyPr/>
                    <a:lstStyle/>
                    <a:p>
                      <a:pPr algn="ctr" rtl="0"/>
                      <a:r>
                        <a:rPr lang="en-US" sz="1400" dirty="0"/>
                        <a:t>4</a:t>
                      </a:r>
                      <a:endParaRPr lang="ar-SA" sz="1400" dirty="0"/>
                    </a:p>
                  </a:txBody>
                  <a:tcPr/>
                </a:tc>
                <a:tc>
                  <a:txBody>
                    <a:bodyPr/>
                    <a:lstStyle/>
                    <a:p>
                      <a:pPr algn="ctr" rtl="0"/>
                      <a:r>
                        <a:rPr lang="en-US" sz="1400" dirty="0"/>
                        <a:t>3</a:t>
                      </a:r>
                      <a:r>
                        <a:rPr lang="en-US" sz="1400" baseline="30000" dirty="0"/>
                        <a:t>rd</a:t>
                      </a:r>
                      <a:r>
                        <a:rPr lang="en-US" sz="1400" baseline="0" dirty="0"/>
                        <a:t> _ 4</a:t>
                      </a:r>
                      <a:r>
                        <a:rPr lang="en-US" sz="1400" baseline="30000" dirty="0"/>
                        <a:t>th</a:t>
                      </a:r>
                      <a:r>
                        <a:rPr lang="en-US" sz="1400" baseline="0" dirty="0"/>
                        <a:t> </a:t>
                      </a:r>
                      <a:r>
                        <a:rPr lang="en-US" sz="1400" dirty="0"/>
                        <a:t> </a:t>
                      </a:r>
                      <a:endParaRPr lang="ar-SA"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a:effectLst/>
                          <a:latin typeface="Times New Roman" pitchFamily="18" charset="0"/>
                          <a:cs typeface="Times New Roman" pitchFamily="18" charset="0"/>
                        </a:rPr>
                        <a:t>The Concept of family planning </a:t>
                      </a:r>
                      <a:endParaRPr lang="en-US" sz="1600" dirty="0">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2"/>
                  </a:ext>
                </a:extLst>
              </a:tr>
              <a:tr h="370840">
                <a:tc>
                  <a:txBody>
                    <a:bodyPr/>
                    <a:lstStyle/>
                    <a:p>
                      <a:pPr algn="ctr" rtl="0"/>
                      <a:r>
                        <a:rPr lang="en-US" sz="1400" dirty="0"/>
                        <a:t>2</a:t>
                      </a:r>
                      <a:endParaRPr lang="ar-SA" sz="1400" dirty="0"/>
                    </a:p>
                  </a:txBody>
                  <a:tcPr/>
                </a:tc>
                <a:tc>
                  <a:txBody>
                    <a:bodyPr/>
                    <a:lstStyle/>
                    <a:p>
                      <a:pPr algn="ctr" rtl="0"/>
                      <a:r>
                        <a:rPr lang="en-US" sz="1400" dirty="0"/>
                        <a:t>5</a:t>
                      </a:r>
                      <a:r>
                        <a:rPr lang="en-US" sz="1400" baseline="30000" dirty="0"/>
                        <a:t>th</a:t>
                      </a:r>
                      <a:r>
                        <a:rPr lang="en-US" sz="1400" dirty="0"/>
                        <a:t> </a:t>
                      </a:r>
                      <a:endParaRPr lang="ar-SA" sz="1400" dirty="0"/>
                    </a:p>
                  </a:txBody>
                  <a:tcPr/>
                </a:tc>
                <a:tc>
                  <a:txBody>
                    <a:bodyPr/>
                    <a:lstStyle/>
                    <a:p>
                      <a:pPr rtl="0">
                        <a:spcAft>
                          <a:spcPts val="0"/>
                        </a:spcAft>
                      </a:pPr>
                      <a:endParaRPr lang="en-AU" sz="1400" dirty="0">
                        <a:effectLst/>
                        <a:latin typeface="Times New Roman" pitchFamily="18" charset="0"/>
                        <a:cs typeface="Times New Roman" pitchFamily="18" charset="0"/>
                      </a:endParaRPr>
                    </a:p>
                    <a:p>
                      <a:pPr rtl="0">
                        <a:spcAft>
                          <a:spcPts val="0"/>
                        </a:spcAft>
                      </a:pPr>
                      <a:r>
                        <a:rPr lang="en-AU" sz="1400" dirty="0">
                          <a:effectLst/>
                          <a:latin typeface="Times New Roman" pitchFamily="18" charset="0"/>
                          <a:cs typeface="Times New Roman" pitchFamily="18" charset="0"/>
                        </a:rPr>
                        <a:t>Magnitude of the population problem all over the world </a:t>
                      </a:r>
                      <a:endParaRPr lang="en-US" sz="1600" dirty="0">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3"/>
                  </a:ext>
                </a:extLst>
              </a:tr>
              <a:tr h="370840">
                <a:tc>
                  <a:txBody>
                    <a:bodyPr/>
                    <a:lstStyle/>
                    <a:p>
                      <a:pPr algn="ctr" rtl="0"/>
                      <a:r>
                        <a:rPr lang="en-US" sz="1400" dirty="0"/>
                        <a:t>4</a:t>
                      </a:r>
                      <a:endParaRPr lang="ar-SA" sz="1400" dirty="0"/>
                    </a:p>
                  </a:txBody>
                  <a:tcPr/>
                </a:tc>
                <a:tc>
                  <a:txBody>
                    <a:bodyPr/>
                    <a:lstStyle/>
                    <a:p>
                      <a:pPr algn="ctr" rtl="0"/>
                      <a:r>
                        <a:rPr lang="en-US" sz="1400" dirty="0"/>
                        <a:t>6</a:t>
                      </a:r>
                      <a:r>
                        <a:rPr lang="en-US" sz="1400" baseline="30000" dirty="0"/>
                        <a:t>th</a:t>
                      </a:r>
                      <a:r>
                        <a:rPr lang="en-US" sz="1400" dirty="0"/>
                        <a:t>  _7</a:t>
                      </a:r>
                      <a:r>
                        <a:rPr lang="en-US" sz="1400" baseline="30000" dirty="0"/>
                        <a:t>th</a:t>
                      </a:r>
                      <a:r>
                        <a:rPr lang="en-US" sz="1400" dirty="0"/>
                        <a:t> </a:t>
                      </a:r>
                      <a:endParaRPr lang="ar-SA" sz="1400" dirty="0"/>
                    </a:p>
                  </a:txBody>
                  <a:tcPr/>
                </a:tc>
                <a:tc>
                  <a:txBody>
                    <a:bodyPr/>
                    <a:lstStyle/>
                    <a:p>
                      <a:pPr rtl="0">
                        <a:spcAft>
                          <a:spcPts val="0"/>
                        </a:spcAft>
                      </a:pPr>
                      <a:endParaRPr lang="en-AU" sz="1400" dirty="0">
                        <a:effectLst/>
                        <a:latin typeface="Times New Roman" pitchFamily="18" charset="0"/>
                        <a:cs typeface="Times New Roman" pitchFamily="18" charset="0"/>
                      </a:endParaRPr>
                    </a:p>
                    <a:p>
                      <a:pPr rtl="0">
                        <a:spcAft>
                          <a:spcPts val="0"/>
                        </a:spcAft>
                      </a:pPr>
                      <a:r>
                        <a:rPr lang="en-AU" sz="1400" dirty="0">
                          <a:effectLst/>
                          <a:latin typeface="Times New Roman" pitchFamily="18" charset="0"/>
                          <a:cs typeface="Times New Roman" pitchFamily="18" charset="0"/>
                        </a:rPr>
                        <a:t>Family Planning Services</a:t>
                      </a:r>
                      <a:endParaRPr lang="en-US" sz="1600" dirty="0">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4"/>
                  </a:ext>
                </a:extLst>
              </a:tr>
              <a:tr h="370840">
                <a:tc>
                  <a:txBody>
                    <a:bodyPr/>
                    <a:lstStyle/>
                    <a:p>
                      <a:pPr algn="ctr" rtl="0"/>
                      <a:r>
                        <a:rPr lang="en-US" sz="1400" dirty="0"/>
                        <a:t>2</a:t>
                      </a:r>
                      <a:endParaRPr lang="ar-SA" sz="1400" dirty="0"/>
                    </a:p>
                  </a:txBody>
                  <a:tcPr/>
                </a:tc>
                <a:tc>
                  <a:txBody>
                    <a:bodyPr/>
                    <a:lstStyle/>
                    <a:p>
                      <a:pPr algn="ctr" rtl="0"/>
                      <a:r>
                        <a:rPr lang="en-US" sz="1400" dirty="0">
                          <a:solidFill>
                            <a:srgbClr val="009900"/>
                          </a:solidFill>
                        </a:rPr>
                        <a:t>Exam 1 Mid</a:t>
                      </a:r>
                      <a:r>
                        <a:rPr lang="en-US" sz="1400" baseline="0" dirty="0">
                          <a:solidFill>
                            <a:srgbClr val="009900"/>
                          </a:solidFill>
                        </a:rPr>
                        <a:t> </a:t>
                      </a:r>
                      <a:endParaRPr lang="ar-SA" sz="1400" dirty="0">
                        <a:solidFill>
                          <a:srgbClr val="009900"/>
                        </a:solidFill>
                      </a:endParaRPr>
                    </a:p>
                  </a:txBody>
                  <a:tcPr/>
                </a:tc>
                <a:tc>
                  <a:txBody>
                    <a:bodyPr/>
                    <a:lstStyle/>
                    <a:p>
                      <a:pPr rtl="0">
                        <a:spcAft>
                          <a:spcPts val="0"/>
                        </a:spcAft>
                      </a:pPr>
                      <a:endParaRPr lang="en-AU" sz="1200" dirty="0">
                        <a:effectLst/>
                        <a:latin typeface="Times New Roman" pitchFamily="18" charset="0"/>
                        <a:cs typeface="Times New Roman" pitchFamily="18" charset="0"/>
                      </a:endParaRPr>
                    </a:p>
                    <a:p>
                      <a:pPr rtl="0">
                        <a:spcAft>
                          <a:spcPts val="0"/>
                        </a:spcAft>
                      </a:pPr>
                      <a:r>
                        <a:rPr lang="en-AU" sz="1200" dirty="0">
                          <a:effectLst/>
                          <a:latin typeface="Times New Roman" pitchFamily="18" charset="0"/>
                          <a:cs typeface="Times New Roman" pitchFamily="18" charset="0"/>
                        </a:rPr>
                        <a:t>Overview on male and female reproductive system and reproductive process</a:t>
                      </a:r>
                      <a:r>
                        <a:rPr lang="ar-SA" sz="1200" baseline="0" dirty="0">
                          <a:effectLst/>
                          <a:latin typeface="Times New Roman" pitchFamily="18" charset="0"/>
                          <a:cs typeface="Times New Roman" pitchFamily="18" charset="0"/>
                        </a:rPr>
                        <a:t>   </a:t>
                      </a:r>
                      <a:r>
                        <a:rPr lang="en-US" sz="1200" baseline="0" dirty="0">
                          <a:effectLst/>
                          <a:latin typeface="Times New Roman" pitchFamily="18" charset="0"/>
                          <a:cs typeface="Times New Roman" pitchFamily="18" charset="0"/>
                        </a:rPr>
                        <a:t> </a:t>
                      </a:r>
                      <a:r>
                        <a:rPr lang="en-US" sz="1200" baseline="0" dirty="0">
                          <a:solidFill>
                            <a:srgbClr val="FF0000"/>
                          </a:solidFill>
                          <a:effectLst/>
                          <a:latin typeface="Times New Roman" pitchFamily="18" charset="0"/>
                          <a:cs typeface="Times New Roman" pitchFamily="18" charset="0"/>
                        </a:rPr>
                        <a:t>(Self Study _  Independent ) </a:t>
                      </a:r>
                      <a:endParaRPr lang="en-US" sz="1400" dirty="0">
                        <a:solidFill>
                          <a:srgbClr val="FF0000"/>
                        </a:solidFill>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5"/>
                  </a:ext>
                </a:extLst>
              </a:tr>
              <a:tr h="370840">
                <a:tc>
                  <a:txBody>
                    <a:bodyPr/>
                    <a:lstStyle/>
                    <a:p>
                      <a:pPr algn="ctr" rtl="0"/>
                      <a:r>
                        <a:rPr lang="en-US" sz="1400" dirty="0"/>
                        <a:t>2</a:t>
                      </a:r>
                      <a:endParaRPr lang="ar-SA" sz="1400" dirty="0"/>
                    </a:p>
                  </a:txBody>
                  <a:tcPr/>
                </a:tc>
                <a:tc>
                  <a:txBody>
                    <a:bodyPr/>
                    <a:lstStyle/>
                    <a:p>
                      <a:pPr algn="ctr" rtl="0"/>
                      <a:r>
                        <a:rPr lang="en-US" sz="1400" dirty="0"/>
                        <a:t>9</a:t>
                      </a:r>
                      <a:r>
                        <a:rPr lang="en-US" sz="1400" baseline="30000" dirty="0"/>
                        <a:t>th</a:t>
                      </a:r>
                      <a:r>
                        <a:rPr lang="en-US" sz="1400" dirty="0"/>
                        <a:t> </a:t>
                      </a:r>
                      <a:endParaRPr lang="ar-SA" sz="1400" dirty="0"/>
                    </a:p>
                  </a:txBody>
                  <a:tcPr/>
                </a:tc>
                <a:tc>
                  <a:txBody>
                    <a:bodyPr/>
                    <a:lstStyle/>
                    <a:p>
                      <a:pPr rtl="0">
                        <a:spcAft>
                          <a:spcPts val="0"/>
                        </a:spcAft>
                      </a:pPr>
                      <a:endParaRPr lang="en-AU" sz="1400" dirty="0">
                        <a:effectLst/>
                        <a:latin typeface="Times New Roman" pitchFamily="18" charset="0"/>
                        <a:cs typeface="Times New Roman" pitchFamily="18" charset="0"/>
                      </a:endParaRPr>
                    </a:p>
                    <a:p>
                      <a:pPr rtl="0">
                        <a:spcAft>
                          <a:spcPts val="0"/>
                        </a:spcAft>
                      </a:pPr>
                      <a:r>
                        <a:rPr lang="en-AU" sz="1400" dirty="0">
                          <a:effectLst/>
                          <a:latin typeface="Times New Roman" pitchFamily="18" charset="0"/>
                          <a:cs typeface="Times New Roman" pitchFamily="18" charset="0"/>
                        </a:rPr>
                        <a:t>Principles of birth control activities</a:t>
                      </a:r>
                      <a:endParaRPr lang="en-US" sz="1600" dirty="0">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6"/>
                  </a:ext>
                </a:extLst>
              </a:tr>
              <a:tr h="370840">
                <a:tc>
                  <a:txBody>
                    <a:bodyPr/>
                    <a:lstStyle/>
                    <a:p>
                      <a:pPr algn="ctr" rtl="0"/>
                      <a:r>
                        <a:rPr lang="en-US" sz="1400" dirty="0"/>
                        <a:t>4</a:t>
                      </a:r>
                      <a:endParaRPr lang="ar-SA" sz="1400" dirty="0"/>
                    </a:p>
                  </a:txBody>
                  <a:tcPr/>
                </a:tc>
                <a:tc>
                  <a:txBody>
                    <a:bodyPr/>
                    <a:lstStyle/>
                    <a:p>
                      <a:pPr algn="ctr" rtl="0"/>
                      <a:r>
                        <a:rPr lang="en-US" sz="1400" dirty="0"/>
                        <a:t>10</a:t>
                      </a:r>
                      <a:r>
                        <a:rPr lang="en-US" sz="1400" baseline="30000" dirty="0"/>
                        <a:t>th</a:t>
                      </a:r>
                      <a:r>
                        <a:rPr lang="en-US" sz="1400" baseline="0" dirty="0"/>
                        <a:t> _ 11</a:t>
                      </a:r>
                      <a:r>
                        <a:rPr lang="en-US" sz="1400" baseline="30000" dirty="0"/>
                        <a:t>th</a:t>
                      </a:r>
                      <a:r>
                        <a:rPr lang="en-US" sz="1400" baseline="0" dirty="0"/>
                        <a:t> </a:t>
                      </a:r>
                      <a:endParaRPr lang="ar-SA" sz="1400" dirty="0"/>
                    </a:p>
                  </a:txBody>
                  <a:tcPr/>
                </a:tc>
                <a:tc>
                  <a:txBody>
                    <a:bodyPr/>
                    <a:lstStyle/>
                    <a:p>
                      <a:pPr rtl="0">
                        <a:spcAft>
                          <a:spcPts val="0"/>
                        </a:spcAft>
                      </a:pPr>
                      <a:endParaRPr lang="en-AU" sz="1400" dirty="0">
                        <a:effectLst/>
                        <a:latin typeface="Times New Roman" pitchFamily="18" charset="0"/>
                        <a:cs typeface="Times New Roman" pitchFamily="18" charset="0"/>
                      </a:endParaRPr>
                    </a:p>
                    <a:p>
                      <a:pPr rtl="0">
                        <a:spcAft>
                          <a:spcPts val="0"/>
                        </a:spcAft>
                      </a:pPr>
                      <a:r>
                        <a:rPr lang="en-AU" sz="1400" dirty="0">
                          <a:effectLst/>
                          <a:latin typeface="Times New Roman" pitchFamily="18" charset="0"/>
                          <a:cs typeface="Times New Roman" pitchFamily="18" charset="0"/>
                        </a:rPr>
                        <a:t>Family Planning Methods _ different contraceptive</a:t>
                      </a:r>
                      <a:r>
                        <a:rPr lang="en-AU" sz="1400" baseline="0" dirty="0">
                          <a:effectLst/>
                          <a:latin typeface="Times New Roman" pitchFamily="18" charset="0"/>
                          <a:cs typeface="Times New Roman" pitchFamily="18" charset="0"/>
                        </a:rPr>
                        <a:t> M.</a:t>
                      </a:r>
                      <a:endParaRPr lang="en-US" sz="1600" dirty="0">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7"/>
                  </a:ext>
                </a:extLst>
              </a:tr>
              <a:tr h="370840">
                <a:tc>
                  <a:txBody>
                    <a:bodyPr/>
                    <a:lstStyle/>
                    <a:p>
                      <a:pPr algn="ctr" rtl="0"/>
                      <a:r>
                        <a:rPr lang="en-US" sz="1400" dirty="0"/>
                        <a:t>2</a:t>
                      </a:r>
                      <a:endParaRPr lang="ar-SA" sz="1400" dirty="0"/>
                    </a:p>
                  </a:txBody>
                  <a:tcPr/>
                </a:tc>
                <a:tc>
                  <a:txBody>
                    <a:bodyPr/>
                    <a:lstStyle/>
                    <a:p>
                      <a:pPr algn="ctr" rtl="0"/>
                      <a:r>
                        <a:rPr lang="en-US" sz="1400" dirty="0"/>
                        <a:t>12</a:t>
                      </a:r>
                      <a:r>
                        <a:rPr lang="en-US" sz="1400" baseline="30000" dirty="0"/>
                        <a:t>Th</a:t>
                      </a:r>
                      <a:r>
                        <a:rPr lang="en-US" sz="1400" baseline="0" dirty="0"/>
                        <a:t> </a:t>
                      </a:r>
                      <a:endParaRPr lang="ar-SA" sz="1400" dirty="0"/>
                    </a:p>
                  </a:txBody>
                  <a:tcPr/>
                </a:tc>
                <a:tc>
                  <a:txBody>
                    <a:bodyPr/>
                    <a:lstStyle/>
                    <a:p>
                      <a:pPr rtl="0">
                        <a:spcAft>
                          <a:spcPts val="0"/>
                        </a:spcAft>
                      </a:pPr>
                      <a:endParaRPr lang="en-AU" sz="1400" dirty="0">
                        <a:effectLst/>
                        <a:latin typeface="Times New Roman" pitchFamily="18" charset="0"/>
                        <a:cs typeface="Times New Roman" pitchFamily="18" charset="0"/>
                      </a:endParaRPr>
                    </a:p>
                    <a:p>
                      <a:pPr rtl="0">
                        <a:spcAft>
                          <a:spcPts val="0"/>
                        </a:spcAft>
                      </a:pPr>
                      <a:r>
                        <a:rPr lang="en-AU" sz="1400" dirty="0">
                          <a:effectLst/>
                          <a:latin typeface="Times New Roman" pitchFamily="18" charset="0"/>
                          <a:cs typeface="Times New Roman" pitchFamily="18" charset="0"/>
                        </a:rPr>
                        <a:t>Unmet need for family planning</a:t>
                      </a:r>
                      <a:endParaRPr lang="en-US" sz="1600" dirty="0">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8"/>
                  </a:ext>
                </a:extLst>
              </a:tr>
              <a:tr h="325119">
                <a:tc>
                  <a:txBody>
                    <a:bodyPr/>
                    <a:lstStyle/>
                    <a:p>
                      <a:pPr algn="ctr" rtl="0"/>
                      <a:r>
                        <a:rPr lang="en-US" sz="1400" dirty="0"/>
                        <a:t>2</a:t>
                      </a:r>
                      <a:endParaRPr lang="ar-SA" sz="1400" dirty="0"/>
                    </a:p>
                  </a:txBody>
                  <a:tcPr/>
                </a:tc>
                <a:tc>
                  <a:txBody>
                    <a:bodyPr/>
                    <a:lstStyle/>
                    <a:p>
                      <a:pPr algn="ctr" rtl="0"/>
                      <a:r>
                        <a:rPr lang="en-US" sz="1400" dirty="0">
                          <a:solidFill>
                            <a:srgbClr val="009900"/>
                          </a:solidFill>
                        </a:rPr>
                        <a:t>2</a:t>
                      </a:r>
                      <a:r>
                        <a:rPr lang="en-US" sz="1400" baseline="30000" dirty="0">
                          <a:solidFill>
                            <a:srgbClr val="009900"/>
                          </a:solidFill>
                        </a:rPr>
                        <a:t>nd</a:t>
                      </a:r>
                      <a:r>
                        <a:rPr lang="en-US" sz="1400" dirty="0">
                          <a:solidFill>
                            <a:srgbClr val="009900"/>
                          </a:solidFill>
                        </a:rPr>
                        <a:t> Mid Exam </a:t>
                      </a:r>
                      <a:endParaRPr lang="ar-SA" sz="1400" dirty="0">
                        <a:solidFill>
                          <a:srgbClr val="009900"/>
                        </a:solidFill>
                      </a:endParaRPr>
                    </a:p>
                  </a:txBody>
                  <a:tcPr/>
                </a:tc>
                <a:tc>
                  <a:txBody>
                    <a:bodyPr/>
                    <a:lstStyle/>
                    <a:p>
                      <a:pPr rtl="0">
                        <a:spcAft>
                          <a:spcPts val="0"/>
                        </a:spcAft>
                      </a:pPr>
                      <a:endParaRPr lang="en-US" sz="1600" dirty="0">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9"/>
                  </a:ext>
                </a:extLst>
              </a:tr>
              <a:tr h="360680">
                <a:tc>
                  <a:txBody>
                    <a:bodyPr/>
                    <a:lstStyle/>
                    <a:p>
                      <a:pPr algn="ctr" rtl="0"/>
                      <a:r>
                        <a:rPr lang="en-US" sz="1400" dirty="0"/>
                        <a:t>4</a:t>
                      </a:r>
                      <a:endParaRPr lang="ar-SA" sz="1400" dirty="0"/>
                    </a:p>
                  </a:txBody>
                  <a:tcPr/>
                </a:tc>
                <a:tc>
                  <a:txBody>
                    <a:bodyPr/>
                    <a:lstStyle/>
                    <a:p>
                      <a:pPr algn="ctr" rtl="0"/>
                      <a:r>
                        <a:rPr lang="en-US" sz="1400" dirty="0"/>
                        <a:t>14</a:t>
                      </a:r>
                      <a:r>
                        <a:rPr lang="en-US" sz="1400" baseline="30000" dirty="0"/>
                        <a:t>th</a:t>
                      </a:r>
                      <a:r>
                        <a:rPr lang="en-US" sz="1400" dirty="0"/>
                        <a:t> _ 15</a:t>
                      </a:r>
                      <a:r>
                        <a:rPr lang="en-US" sz="1400" baseline="30000" dirty="0"/>
                        <a:t>th</a:t>
                      </a:r>
                      <a:r>
                        <a:rPr lang="en-US" sz="1400" dirty="0"/>
                        <a:t> </a:t>
                      </a:r>
                      <a:endParaRPr lang="ar-SA"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sz="1400" dirty="0">
                        <a:effectLst/>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a:effectLst/>
                          <a:latin typeface="Times New Roman" pitchFamily="18" charset="0"/>
                          <a:cs typeface="Times New Roman" pitchFamily="18" charset="0"/>
                        </a:rPr>
                        <a:t>Planning,</a:t>
                      </a:r>
                      <a:r>
                        <a:rPr lang="en-AU" sz="1400" baseline="0" dirty="0">
                          <a:effectLst/>
                          <a:latin typeface="Times New Roman" pitchFamily="18" charset="0"/>
                          <a:cs typeface="Times New Roman" pitchFamily="18" charset="0"/>
                        </a:rPr>
                        <a:t> </a:t>
                      </a:r>
                      <a:r>
                        <a:rPr lang="en-AU" sz="1400" dirty="0">
                          <a:effectLst/>
                          <a:latin typeface="Times New Roman" pitchFamily="18" charset="0"/>
                          <a:cs typeface="Times New Roman" pitchFamily="18" charset="0"/>
                        </a:rPr>
                        <a:t>implantation evaluation</a:t>
                      </a:r>
                      <a:r>
                        <a:rPr lang="en-AU" sz="1400" baseline="0" dirty="0">
                          <a:effectLst/>
                          <a:latin typeface="Times New Roman" pitchFamily="18" charset="0"/>
                          <a:cs typeface="Times New Roman" pitchFamily="18" charset="0"/>
                        </a:rPr>
                        <a:t> and development of </a:t>
                      </a:r>
                      <a:r>
                        <a:rPr lang="en-AU" sz="1400" baseline="0" dirty="0" err="1">
                          <a:effectLst/>
                          <a:latin typeface="Times New Roman" pitchFamily="18" charset="0"/>
                          <a:cs typeface="Times New Roman" pitchFamily="18" charset="0"/>
                        </a:rPr>
                        <a:t>FaPHE</a:t>
                      </a:r>
                      <a:r>
                        <a:rPr lang="en-AU" sz="1400" baseline="0" dirty="0">
                          <a:effectLst/>
                          <a:latin typeface="Times New Roman" pitchFamily="18" charset="0"/>
                          <a:cs typeface="Times New Roman" pitchFamily="18" charset="0"/>
                        </a:rPr>
                        <a:t> </a:t>
                      </a:r>
                      <a:endParaRPr lang="en-AU" sz="1400" dirty="0">
                        <a:effectLst/>
                        <a:latin typeface="Times New Roman" pitchFamily="18" charset="0"/>
                        <a:cs typeface="Times New Roman" pitchFamily="18" charset="0"/>
                      </a:endParaRPr>
                    </a:p>
                  </a:txBody>
                  <a:tcPr marL="68580" marR="68580" marT="0" marB="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264144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BD04972_"/>
          <p:cNvPicPr>
            <a:picLocks noChangeAspect="1" noChangeArrowheads="1"/>
          </p:cNvPicPr>
          <p:nvPr/>
        </p:nvPicPr>
        <p:blipFill>
          <a:blip r:embed="rId2" cstate="print"/>
          <a:srcRect/>
          <a:stretch>
            <a:fillRect/>
          </a:stretch>
        </p:blipFill>
        <p:spPr bwMode="auto">
          <a:xfrm>
            <a:off x="67696" y="78883"/>
            <a:ext cx="815670" cy="522889"/>
          </a:xfrm>
          <a:prstGeom prst="rect">
            <a:avLst/>
          </a:prstGeom>
          <a:noFill/>
          <a:ln w="9525">
            <a:noFill/>
            <a:miter lim="800000"/>
            <a:headEnd/>
            <a:tailEnd/>
          </a:ln>
        </p:spPr>
      </p:pic>
      <p:sp>
        <p:nvSpPr>
          <p:cNvPr id="6" name="AutoShape 2" descr="Image result for introduction of family planning"/>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10" name="Rectangle 2"/>
          <p:cNvSpPr>
            <a:spLocks noChangeArrowheads="1"/>
          </p:cNvSpPr>
          <p:nvPr/>
        </p:nvSpPr>
        <p:spPr bwMode="auto">
          <a:xfrm>
            <a:off x="143337" y="685800"/>
            <a:ext cx="3879906" cy="6001643"/>
          </a:xfrm>
          <a:prstGeom prst="rect">
            <a:avLst/>
          </a:prstGeom>
          <a:solidFill>
            <a:srgbClr val="006600"/>
          </a:solidFill>
          <a:ln w="38100" cap="flat" cmpd="sng" algn="ctr">
            <a:solidFill>
              <a:srgbClr val="FFFFFF"/>
            </a:solidFill>
            <a:prstDash val="solid"/>
            <a:headEnd/>
            <a:tailEnd/>
          </a:ln>
          <a:effectLst>
            <a:outerShdw blurRad="40000" dist="20000" dir="5400000" rotWithShape="0">
              <a:srgbClr val="000000">
                <a:alpha val="38000"/>
              </a:srgbClr>
            </a:outerShdw>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auto" latinLnBrk="0" hangingPunct="1">
              <a:lnSpc>
                <a:spcPct val="100000"/>
              </a:lnSpc>
              <a:spcBef>
                <a:spcPts val="0"/>
              </a:spcBef>
              <a:spcAft>
                <a:spcPts val="0"/>
              </a:spcAft>
              <a:buClrTx/>
              <a:buSzTx/>
              <a:buFontTx/>
              <a:buNone/>
              <a:tabLst/>
              <a:defRPr/>
            </a:pPr>
            <a:r>
              <a:rPr kumimoji="0" lang="ar-SA" sz="2000" b="1" i="0" u="none" strike="noStrike" kern="0" cap="none" spc="0" normalizeH="0" baseline="0" noProof="0" dirty="0">
                <a:ln>
                  <a:noFill/>
                </a:ln>
                <a:solidFill>
                  <a:srgbClr val="FFFFFF"/>
                </a:solidFill>
                <a:effectLst/>
                <a:uLnTx/>
                <a:uFillTx/>
                <a:latin typeface="Arial"/>
                <a:ea typeface="Times New Roman" pitchFamily="18" charset="0"/>
                <a:cs typeface="Arial" pitchFamily="34" charset="0"/>
              </a:rPr>
              <a:t>الحد الأدنى لنشاط </a:t>
            </a:r>
            <a:r>
              <a:rPr kumimoji="0" lang="en-US" sz="2000" b="1" i="0" u="none" strike="noStrike" kern="0" cap="none" spc="0" normalizeH="0" baseline="0" noProof="0" dirty="0">
                <a:ln>
                  <a:noFill/>
                </a:ln>
                <a:solidFill>
                  <a:srgbClr val="FFFFFF"/>
                </a:solidFill>
                <a:effectLst/>
                <a:uLnTx/>
                <a:uFillTx/>
                <a:latin typeface="Calibri" pitchFamily="34" charset="0"/>
                <a:ea typeface="Times New Roman" pitchFamily="18" charset="0"/>
                <a:cs typeface="Calibri" pitchFamily="34" charset="0"/>
              </a:rPr>
              <a:t>Guideline For Full Mark</a:t>
            </a:r>
            <a:endParaRPr kumimoji="0" lang="en-US" sz="1200" b="0" i="0" u="none" strike="noStrike" kern="0" cap="none" spc="0" normalizeH="0" baseline="0" noProof="0" dirty="0">
              <a:ln>
                <a:noFill/>
              </a:ln>
              <a:solidFill>
                <a:srgbClr val="FFFFFF"/>
              </a:solidFill>
              <a:effectLst/>
              <a:uLnTx/>
              <a:uFillTx/>
              <a:latin typeface="Arial"/>
              <a:ea typeface="+mn-ea"/>
              <a:cs typeface="Arial" pitchFamily="34" charset="0"/>
            </a:endParaRPr>
          </a:p>
          <a:p>
            <a:pPr marL="0" marR="0" lvl="0" indent="0" defTabSz="914400" rtl="1"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Calibri" pitchFamily="34" charset="0"/>
                <a:ea typeface="Times New Roman" pitchFamily="18" charset="0"/>
                <a:cs typeface="Calibri" pitchFamily="34" charset="0"/>
              </a:rPr>
              <a:t> </a:t>
            </a:r>
            <a:r>
              <a:rPr kumimoji="0" lang="en-US" sz="1800" b="1" i="0" u="none" strike="noStrike" kern="0" cap="none" spc="0" normalizeH="0" baseline="0" noProof="0" dirty="0" err="1">
                <a:ln>
                  <a:noFill/>
                </a:ln>
                <a:solidFill>
                  <a:srgbClr val="FFFFFF"/>
                </a:solidFill>
                <a:effectLst/>
                <a:uLnTx/>
                <a:uFillTx/>
                <a:latin typeface="Calibri" pitchFamily="34" charset="0"/>
                <a:ea typeface="Times New Roman" pitchFamily="18" charset="0"/>
                <a:cs typeface="Calibri" pitchFamily="34" charset="0"/>
              </a:rPr>
              <a:t>LinkedIn_Facebook_Twitter</a:t>
            </a:r>
            <a:r>
              <a:rPr kumimoji="0" lang="en-US" sz="1800" b="1" i="0" u="none" strike="noStrike" kern="0" cap="none" spc="0" normalizeH="0" baseline="0" noProof="0" dirty="0">
                <a:ln>
                  <a:noFill/>
                </a:ln>
                <a:solidFill>
                  <a:srgbClr val="FFFFFF"/>
                </a:solidFill>
                <a:effectLst/>
                <a:uLnTx/>
                <a:uFillTx/>
                <a:latin typeface="Calibri" pitchFamily="34" charset="0"/>
                <a:ea typeface="Times New Roman" pitchFamily="18" charset="0"/>
                <a:cs typeface="Calibri" pitchFamily="34" charset="0"/>
              </a:rPr>
              <a:t>  </a:t>
            </a:r>
            <a:endParaRPr kumimoji="0" lang="en-US" sz="1100" b="0" i="0" u="none" strike="noStrike" kern="0" cap="none" spc="0" normalizeH="0" baseline="0" noProof="0" dirty="0">
              <a:ln>
                <a:noFill/>
              </a:ln>
              <a:solidFill>
                <a:srgbClr val="FFFFFF"/>
              </a:solidFill>
              <a:effectLst/>
              <a:uLnTx/>
              <a:uFillTx/>
              <a:latin typeface="Arial"/>
              <a:ea typeface="+mn-ea"/>
              <a:cs typeface="Arial" pitchFamily="34" charset="0"/>
            </a:endParaRPr>
          </a:p>
          <a:p>
            <a:pPr marL="0" marR="0" lvl="0" indent="0" defTabSz="914400" rtl="1" eaLnBrk="1" fontAlgn="auto" latinLnBrk="0" hangingPunct="1">
              <a:lnSpc>
                <a:spcPct val="100000"/>
              </a:lnSpc>
              <a:spcBef>
                <a:spcPts val="0"/>
              </a:spcBef>
              <a:spcAft>
                <a:spcPts val="0"/>
              </a:spcAft>
              <a:buClrTx/>
              <a:buSzTx/>
              <a:buFontTx/>
              <a:buNone/>
              <a:tabLst/>
              <a:defRPr/>
            </a:pPr>
            <a:endParaRPr kumimoji="0" lang="en-US" sz="1600" b="1" i="1" u="none" strike="noStrike" kern="0" cap="none" spc="0" normalizeH="0" baseline="0" noProof="0" dirty="0">
              <a:ln>
                <a:noFill/>
              </a:ln>
              <a:solidFill>
                <a:srgbClr val="FFFFFF"/>
              </a:solidFill>
              <a:effectLst/>
              <a:uLnTx/>
              <a:uFillTx/>
              <a:latin typeface="Times New Roman" pitchFamily="18" charset="0"/>
              <a:ea typeface="Times New Roman" pitchFamily="18" charset="0"/>
              <a:cs typeface="Times New Roman" pitchFamily="18" charset="0"/>
            </a:endParaRPr>
          </a:p>
          <a:p>
            <a:pPr marL="0" marR="0" lvl="0" indent="0" defTabSz="914400" eaLnBrk="1" fontAlgn="auto" latinLnBrk="0" hangingPunct="1">
              <a:lnSpc>
                <a:spcPct val="100000"/>
              </a:lnSpc>
              <a:spcBef>
                <a:spcPts val="0"/>
              </a:spcBef>
              <a:spcAft>
                <a:spcPts val="0"/>
              </a:spcAft>
              <a:buClrTx/>
              <a:buSzTx/>
              <a:buFontTx/>
              <a:buChar char="•"/>
              <a:tabLst/>
              <a:defRPr/>
            </a:pPr>
            <a:r>
              <a:rPr kumimoji="0" lang="en-US" sz="1600" b="1" i="1" u="none" strike="noStrike" kern="0" cap="none" spc="0" normalizeH="0" baseline="0" noProof="0" dirty="0">
                <a:ln>
                  <a:noFill/>
                </a:ln>
                <a:solidFill>
                  <a:srgbClr val="FFFFFF"/>
                </a:solidFill>
                <a:effectLst/>
                <a:uLnTx/>
                <a:uFillTx/>
                <a:latin typeface="Times New Roman" pitchFamily="18" charset="0"/>
                <a:ea typeface="Times New Roman" pitchFamily="18" charset="0"/>
                <a:cs typeface="Times New Roman" pitchFamily="18" charset="0"/>
              </a:rPr>
              <a:t>More connections at least 25 new _ 50 with old </a:t>
            </a:r>
            <a:endParaRPr kumimoji="0" lang="en-US" sz="1400" b="0" i="0" u="none" strike="noStrike" kern="0" cap="none" spc="0" normalizeH="0" baseline="0" noProof="0" dirty="0">
              <a:ln>
                <a:noFill/>
              </a:ln>
              <a:solidFill>
                <a:srgbClr val="FFFFFF"/>
              </a:solidFill>
              <a:effectLst/>
              <a:uLnTx/>
              <a:uFillTx/>
              <a:latin typeface="Arial"/>
              <a:ea typeface="+mn-ea"/>
              <a:cs typeface="Arial" pitchFamily="34" charset="0"/>
            </a:endParaRPr>
          </a:p>
          <a:p>
            <a:pPr marL="0" marR="0" lvl="0" indent="0" defTabSz="914400" eaLnBrk="1" fontAlgn="auto" latinLnBrk="0" hangingPunct="1">
              <a:lnSpc>
                <a:spcPct val="100000"/>
              </a:lnSpc>
              <a:spcBef>
                <a:spcPts val="0"/>
              </a:spcBef>
              <a:spcAft>
                <a:spcPts val="0"/>
              </a:spcAft>
              <a:buClrTx/>
              <a:buSzTx/>
              <a:buFontTx/>
              <a:buChar char="•"/>
              <a:tabLst/>
              <a:defRPr/>
            </a:pPr>
            <a:r>
              <a:rPr kumimoji="0" lang="en-US" sz="1600" b="1" i="1" u="none" strike="noStrike" kern="0" cap="none" spc="0" normalizeH="0" baseline="0" noProof="0" dirty="0">
                <a:ln>
                  <a:noFill/>
                </a:ln>
                <a:solidFill>
                  <a:srgbClr val="FFFFFF"/>
                </a:solidFill>
                <a:effectLst/>
                <a:uLnTx/>
                <a:uFillTx/>
                <a:latin typeface="Times New Roman" pitchFamily="18" charset="0"/>
                <a:ea typeface="Times New Roman" pitchFamily="18" charset="0"/>
                <a:cs typeface="Times New Roman" pitchFamily="18" charset="0"/>
              </a:rPr>
              <a:t> Join others related groups in LinkedIn at least 5new  groups in health and education plus ' health education and promotion'  Minimum 10 Groups</a:t>
            </a:r>
            <a:endParaRPr kumimoji="0" lang="en-US" sz="1400" b="0" i="0" u="none" strike="noStrike" kern="0" cap="none" spc="0" normalizeH="0" baseline="0" noProof="0" dirty="0">
              <a:ln>
                <a:noFill/>
              </a:ln>
              <a:solidFill>
                <a:srgbClr val="FFFFFF"/>
              </a:solidFill>
              <a:effectLst/>
              <a:uLnTx/>
              <a:uFillTx/>
              <a:latin typeface="Arial"/>
              <a:ea typeface="+mn-ea"/>
              <a:cs typeface="Arial" pitchFamily="34" charset="0"/>
            </a:endParaRPr>
          </a:p>
          <a:p>
            <a:pPr marL="0" marR="0" lvl="0" indent="0" defTabSz="914400" eaLnBrk="1" fontAlgn="auto" latinLnBrk="0" hangingPunct="1">
              <a:lnSpc>
                <a:spcPct val="100000"/>
              </a:lnSpc>
              <a:spcBef>
                <a:spcPts val="0"/>
              </a:spcBef>
              <a:spcAft>
                <a:spcPts val="0"/>
              </a:spcAft>
              <a:buClrTx/>
              <a:buSzTx/>
              <a:buFontTx/>
              <a:buChar char="•"/>
              <a:tabLst/>
              <a:defRPr/>
            </a:pPr>
            <a:r>
              <a:rPr kumimoji="0" lang="en-US" sz="1600" b="1" i="1" u="none" strike="noStrike" kern="0" cap="none" spc="0" normalizeH="0" baseline="0" noProof="0" dirty="0">
                <a:ln>
                  <a:noFill/>
                </a:ln>
                <a:solidFill>
                  <a:srgbClr val="FFFFFF"/>
                </a:solidFill>
                <a:effectLst/>
                <a:uLnTx/>
                <a:uFillTx/>
                <a:latin typeface="Times New Roman" pitchFamily="18" charset="0"/>
                <a:ea typeface="Times New Roman" pitchFamily="18" charset="0"/>
                <a:cs typeface="Times New Roman" pitchFamily="18" charset="0"/>
              </a:rPr>
              <a:t>At least 10 discussions from the course </a:t>
            </a:r>
            <a:endParaRPr kumimoji="0" lang="en-US" sz="1400" b="0" i="0" u="none" strike="noStrike" kern="0" cap="none" spc="0" normalizeH="0" baseline="0" noProof="0" dirty="0">
              <a:ln>
                <a:noFill/>
              </a:ln>
              <a:solidFill>
                <a:srgbClr val="FFFFFF"/>
              </a:solidFill>
              <a:effectLst/>
              <a:uLnTx/>
              <a:uFillTx/>
              <a:latin typeface="Arial"/>
              <a:ea typeface="+mn-ea"/>
              <a:cs typeface="Arial" pitchFamily="34" charset="0"/>
            </a:endParaRPr>
          </a:p>
          <a:p>
            <a:pPr marL="0" marR="0" lvl="0" indent="0" defTabSz="914400" eaLnBrk="1" fontAlgn="auto" latinLnBrk="0" hangingPunct="1">
              <a:lnSpc>
                <a:spcPct val="100000"/>
              </a:lnSpc>
              <a:spcBef>
                <a:spcPts val="0"/>
              </a:spcBef>
              <a:spcAft>
                <a:spcPts val="0"/>
              </a:spcAft>
              <a:buClrTx/>
              <a:buSzTx/>
              <a:buFontTx/>
              <a:buChar char="•"/>
              <a:tabLst/>
              <a:defRPr/>
            </a:pPr>
            <a:r>
              <a:rPr kumimoji="0" lang="en-US" sz="1600" b="1" i="1" u="none" strike="noStrike" kern="0" cap="none" spc="0" normalizeH="0" baseline="0" noProof="0" dirty="0">
                <a:ln>
                  <a:noFill/>
                </a:ln>
                <a:solidFill>
                  <a:srgbClr val="FFFFFF"/>
                </a:solidFill>
                <a:effectLst/>
                <a:uLnTx/>
                <a:uFillTx/>
                <a:latin typeface="Times New Roman" pitchFamily="18" charset="0"/>
                <a:ea typeface="Times New Roman" pitchFamily="18" charset="0"/>
                <a:cs typeface="Times New Roman" pitchFamily="18" charset="0"/>
              </a:rPr>
              <a:t>Follow at least 10 pioneers people, companies, organizations include 3 health education and promotion</a:t>
            </a:r>
            <a:endParaRPr kumimoji="0" lang="en-US" sz="1400" b="0" i="0" u="none" strike="noStrike" kern="0" cap="none" spc="0" normalizeH="0" baseline="0" noProof="0" dirty="0">
              <a:ln>
                <a:noFill/>
              </a:ln>
              <a:solidFill>
                <a:srgbClr val="FFFFFF"/>
              </a:solidFill>
              <a:effectLst/>
              <a:uLnTx/>
              <a:uFillTx/>
              <a:latin typeface="Arial"/>
              <a:ea typeface="+mn-ea"/>
              <a:cs typeface="Arial" pitchFamily="34" charset="0"/>
            </a:endParaRPr>
          </a:p>
          <a:p>
            <a:pPr marL="0" marR="0" lvl="0" indent="0" defTabSz="914400" eaLnBrk="1" fontAlgn="auto" latinLnBrk="0" hangingPunct="1">
              <a:lnSpc>
                <a:spcPct val="100000"/>
              </a:lnSpc>
              <a:spcBef>
                <a:spcPts val="0"/>
              </a:spcBef>
              <a:spcAft>
                <a:spcPts val="0"/>
              </a:spcAft>
              <a:buClrTx/>
              <a:buSzTx/>
              <a:buFontTx/>
              <a:buChar char="•"/>
              <a:tabLst/>
              <a:defRPr/>
            </a:pPr>
            <a:r>
              <a:rPr kumimoji="0" lang="en-US" sz="1600" b="1" i="1" u="none" strike="noStrike" kern="0" cap="none" spc="0" normalizeH="0" baseline="0" noProof="0" dirty="0">
                <a:ln>
                  <a:noFill/>
                </a:ln>
                <a:solidFill>
                  <a:srgbClr val="FFFFFF"/>
                </a:solidFill>
                <a:effectLst/>
                <a:uLnTx/>
                <a:uFillTx/>
                <a:latin typeface="Times New Roman" pitchFamily="18" charset="0"/>
                <a:ea typeface="Times New Roman" pitchFamily="18" charset="0"/>
                <a:cs typeface="Times New Roman" pitchFamily="18" charset="0"/>
              </a:rPr>
              <a:t>Like 50 at least </a:t>
            </a:r>
            <a:endParaRPr kumimoji="0" lang="en-US" sz="1400" b="0" i="0" u="none" strike="noStrike" kern="0" cap="none" spc="0" normalizeH="0" baseline="0" noProof="0" dirty="0">
              <a:ln>
                <a:noFill/>
              </a:ln>
              <a:solidFill>
                <a:srgbClr val="FFFFFF"/>
              </a:solidFill>
              <a:effectLst/>
              <a:uLnTx/>
              <a:uFillTx/>
              <a:latin typeface="Arial"/>
              <a:ea typeface="+mn-ea"/>
              <a:cs typeface="Arial" pitchFamily="34" charset="0"/>
            </a:endParaRPr>
          </a:p>
          <a:p>
            <a:pPr marL="0" marR="0" lvl="0" indent="0" defTabSz="914400" eaLnBrk="1" fontAlgn="auto" latinLnBrk="0" hangingPunct="1">
              <a:lnSpc>
                <a:spcPct val="100000"/>
              </a:lnSpc>
              <a:spcBef>
                <a:spcPts val="0"/>
              </a:spcBef>
              <a:spcAft>
                <a:spcPts val="0"/>
              </a:spcAft>
              <a:buClrTx/>
              <a:buSzTx/>
              <a:buFontTx/>
              <a:buChar char="•"/>
              <a:tabLst/>
              <a:defRPr/>
            </a:pPr>
            <a:r>
              <a:rPr kumimoji="0" lang="en-US" sz="1600" b="1" i="0" u="none" strike="noStrike" kern="0" cap="none" spc="0" normalizeH="0" baseline="0" noProof="0" dirty="0">
                <a:ln>
                  <a:noFill/>
                </a:ln>
                <a:solidFill>
                  <a:srgbClr val="FFFFFF"/>
                </a:solidFill>
                <a:effectLst/>
                <a:uLnTx/>
                <a:uFillTx/>
                <a:latin typeface="Times New Roman" pitchFamily="18" charset="0"/>
                <a:ea typeface="Times New Roman" pitchFamily="18" charset="0"/>
                <a:cs typeface="Times New Roman" pitchFamily="18" charset="0"/>
              </a:rPr>
              <a:t>Twitter: 50 New Twits from the course with 25 </a:t>
            </a:r>
            <a:r>
              <a:rPr kumimoji="0" lang="en-US" sz="1600" b="1" i="0" u="none" strike="noStrike" kern="0" cap="none" spc="0" normalizeH="0" baseline="0" noProof="0" dirty="0" err="1">
                <a:ln>
                  <a:noFill/>
                </a:ln>
                <a:solidFill>
                  <a:srgbClr val="FFFFFF"/>
                </a:solidFill>
                <a:effectLst/>
                <a:uLnTx/>
                <a:uFillTx/>
                <a:latin typeface="Times New Roman" pitchFamily="18" charset="0"/>
                <a:ea typeface="Times New Roman" pitchFamily="18" charset="0"/>
                <a:cs typeface="Times New Roman" pitchFamily="18" charset="0"/>
              </a:rPr>
              <a:t>retwitte</a:t>
            </a:r>
            <a:r>
              <a:rPr kumimoji="0" lang="en-US" sz="1600" b="1" i="0" u="none" strike="noStrike" kern="0" cap="none" spc="0" normalizeH="0" baseline="0" noProof="0" dirty="0">
                <a:ln>
                  <a:noFill/>
                </a:ln>
                <a:solidFill>
                  <a:srgbClr val="FFFFFF"/>
                </a:solidFill>
                <a:effectLst/>
                <a:uLnTx/>
                <a:uFillTx/>
                <a:latin typeface="Times New Roman" pitchFamily="18" charset="0"/>
                <a:ea typeface="Times New Roman" pitchFamily="18" charset="0"/>
                <a:cs typeface="Times New Roman" pitchFamily="18" charset="0"/>
              </a:rPr>
              <a:t> with short survey </a:t>
            </a:r>
            <a:endParaRPr kumimoji="0" lang="en-US" sz="1400" b="0" i="0" u="none" strike="noStrike" kern="0" cap="none" spc="0" normalizeH="0" baseline="0" noProof="0" dirty="0">
              <a:ln>
                <a:noFill/>
              </a:ln>
              <a:solidFill>
                <a:srgbClr val="FFFFFF"/>
              </a:solidFill>
              <a:effectLst/>
              <a:uLnTx/>
              <a:uFillTx/>
              <a:latin typeface="Arial"/>
              <a:ea typeface="+mn-ea"/>
              <a:cs typeface="Arial" pitchFamily="34" charset="0"/>
            </a:endParaRPr>
          </a:p>
          <a:p>
            <a:pPr marL="0" marR="0" lvl="0" indent="0" defTabSz="914400" eaLnBrk="1" fontAlgn="auto" latinLnBrk="0" hangingPunct="1">
              <a:lnSpc>
                <a:spcPct val="100000"/>
              </a:lnSpc>
              <a:spcBef>
                <a:spcPts val="0"/>
              </a:spcBef>
              <a:spcAft>
                <a:spcPts val="0"/>
              </a:spcAft>
              <a:buClrTx/>
              <a:buSzTx/>
              <a:buFontTx/>
              <a:buChar char="•"/>
              <a:tabLst/>
              <a:defRPr/>
            </a:pPr>
            <a:r>
              <a:rPr kumimoji="0" lang="en-US" sz="2000" b="1" i="0" u="none" strike="noStrike" kern="0" cap="none" spc="0" normalizeH="0" baseline="0" noProof="0" dirty="0" err="1">
                <a:ln>
                  <a:noFill/>
                </a:ln>
                <a:solidFill>
                  <a:srgbClr val="FFFFFF"/>
                </a:solidFill>
                <a:effectLst/>
                <a:uLnTx/>
                <a:uFillTx/>
                <a:latin typeface="Times New Roman" pitchFamily="18" charset="0"/>
                <a:ea typeface="Times New Roman" pitchFamily="18" charset="0"/>
                <a:cs typeface="Times New Roman" pitchFamily="18" charset="0"/>
              </a:rPr>
              <a:t>Facebook</a:t>
            </a:r>
            <a:r>
              <a:rPr kumimoji="0" lang="en-US" sz="2000" b="1" i="0" u="none" strike="noStrike" kern="0" cap="none" spc="0" normalizeH="0" baseline="0" noProof="0" dirty="0">
                <a:ln>
                  <a:noFill/>
                </a:ln>
                <a:solidFill>
                  <a:srgbClr val="FFFFFF"/>
                </a:solidFill>
                <a:effectLst/>
                <a:uLnTx/>
                <a:uFillTx/>
                <a:latin typeface="Times New Roman" pitchFamily="18" charset="0"/>
                <a:ea typeface="Times New Roman" pitchFamily="18" charset="0"/>
                <a:cs typeface="Times New Roman" pitchFamily="18" charset="0"/>
              </a:rPr>
              <a:t>:</a:t>
            </a:r>
            <a:r>
              <a:rPr kumimoji="0" lang="en-US" sz="2000" b="0" i="0" u="none" strike="noStrike" kern="0" cap="none" spc="0" normalizeH="0" baseline="0" noProof="0" dirty="0">
                <a:ln>
                  <a:noFill/>
                </a:ln>
                <a:solidFill>
                  <a:srgbClr val="FFFFFF"/>
                </a:solidFill>
                <a:effectLst/>
                <a:uLnTx/>
                <a:uFillTx/>
                <a:latin typeface="Times New Roman" pitchFamily="18" charset="0"/>
                <a:ea typeface="Times New Roman" pitchFamily="18" charset="0"/>
                <a:cs typeface="Times New Roman" pitchFamily="18" charset="0"/>
              </a:rPr>
              <a:t> </a:t>
            </a:r>
            <a:r>
              <a:rPr kumimoji="0" lang="ar-SA" sz="1600" b="0" i="0" u="none" strike="noStrike" kern="0" cap="none" spc="0" normalizeH="0" baseline="0" noProof="0" dirty="0">
                <a:ln>
                  <a:noFill/>
                </a:ln>
                <a:solidFill>
                  <a:srgbClr val="FFFFFF"/>
                </a:solidFill>
                <a:effectLst/>
                <a:uLnTx/>
                <a:uFillTx/>
                <a:latin typeface="Times New Roman" pitchFamily="18" charset="0"/>
                <a:ea typeface="Times New Roman" pitchFamily="18" charset="0"/>
                <a:cs typeface="Times New Roman" pitchFamily="18" charset="0"/>
              </a:rPr>
              <a:t>عشر مواضيع من المقرر/ التخصص بما لا يقل عن</a:t>
            </a:r>
            <a:r>
              <a:rPr kumimoji="0" lang="en-US" sz="1600" b="0" i="0" u="none" strike="noStrike" kern="0" cap="none" spc="0" normalizeH="0" baseline="0" noProof="0" dirty="0">
                <a:ln>
                  <a:noFill/>
                </a:ln>
                <a:solidFill>
                  <a:srgbClr val="FFFFFF"/>
                </a:solidFill>
                <a:effectLst/>
                <a:uLnTx/>
                <a:uFillTx/>
                <a:latin typeface="Times New Roman" pitchFamily="18" charset="0"/>
                <a:ea typeface="Times New Roman" pitchFamily="18" charset="0"/>
                <a:cs typeface="Times New Roman" pitchFamily="18" charset="0"/>
              </a:rPr>
              <a:t> 50</a:t>
            </a:r>
            <a:r>
              <a:rPr kumimoji="0" lang="ar-SA" sz="1600" b="0" i="0" u="none" strike="noStrike" kern="0" cap="none" spc="0" normalizeH="0" baseline="0" noProof="0" dirty="0">
                <a:ln>
                  <a:noFill/>
                </a:ln>
                <a:solidFill>
                  <a:srgbClr val="FFFFFF"/>
                </a:solidFill>
                <a:effectLst/>
                <a:uLnTx/>
                <a:uFillTx/>
                <a:latin typeface="Times New Roman" pitchFamily="18" charset="0"/>
                <a:ea typeface="Times New Roman" pitchFamily="18" charset="0"/>
                <a:cs typeface="Times New Roman" pitchFamily="18" charset="0"/>
              </a:rPr>
              <a:t> متابع مشارك </a:t>
            </a:r>
            <a:r>
              <a:rPr kumimoji="0" lang="ar-SA" sz="1600" b="0" i="0" u="none" strike="noStrike" kern="0" cap="none" spc="0" normalizeH="0" baseline="0" noProof="0" dirty="0" err="1">
                <a:ln>
                  <a:noFill/>
                </a:ln>
                <a:solidFill>
                  <a:srgbClr val="FFFFFF"/>
                </a:solidFill>
                <a:effectLst/>
                <a:uLnTx/>
                <a:uFillTx/>
                <a:latin typeface="Times New Roman" pitchFamily="18" charset="0"/>
                <a:ea typeface="Times New Roman" pitchFamily="18" charset="0"/>
                <a:cs typeface="Times New Roman" pitchFamily="18" charset="0"/>
              </a:rPr>
              <a:t>و</a:t>
            </a:r>
            <a:r>
              <a:rPr kumimoji="0" lang="ar-SA" sz="1600" b="0" i="0" u="none" strike="noStrike" kern="0" cap="none" spc="0" normalizeH="0" baseline="0" noProof="0" dirty="0">
                <a:ln>
                  <a:noFill/>
                </a:ln>
                <a:solidFill>
                  <a:srgbClr val="FFFFFF"/>
                </a:solidFill>
                <a:effectLst/>
                <a:uLnTx/>
                <a:uFillTx/>
                <a:latin typeface="Times New Roman" pitchFamily="18" charset="0"/>
                <a:ea typeface="Times New Roman" pitchFamily="18" charset="0"/>
                <a:cs typeface="Times New Roman" pitchFamily="18" charset="0"/>
              </a:rPr>
              <a:t> معجب لكل موضوع</a:t>
            </a:r>
            <a:r>
              <a:rPr kumimoji="0" lang="en-US" sz="1600" b="0" i="0" u="none" strike="noStrike" kern="0" cap="none" spc="0" normalizeH="0" baseline="0" noProof="0" dirty="0">
                <a:ln>
                  <a:noFill/>
                </a:ln>
                <a:solidFill>
                  <a:srgbClr val="FFFFFF"/>
                </a:solidFill>
                <a:effectLst/>
                <a:uLnTx/>
                <a:uFillTx/>
                <a:latin typeface="Times New Roman" pitchFamily="18" charset="0"/>
                <a:ea typeface="Times New Roman" pitchFamily="18" charset="0"/>
                <a:cs typeface="Times New Roman" pitchFamily="18" charset="0"/>
              </a:rPr>
              <a:t>   </a:t>
            </a:r>
            <a:endParaRPr kumimoji="0" lang="en-US" sz="1400" b="0" i="0" u="none" strike="noStrike" kern="0" cap="none" spc="0" normalizeH="0" baseline="0" noProof="0" dirty="0">
              <a:ln>
                <a:noFill/>
              </a:ln>
              <a:solidFill>
                <a:srgbClr val="FFFFFF"/>
              </a:solidFill>
              <a:effectLst/>
              <a:uLnTx/>
              <a:uFillTx/>
              <a:latin typeface="Arial"/>
              <a:ea typeface="+mn-ea"/>
              <a:cs typeface="Arial" pitchFamily="34" charset="0"/>
            </a:endParaRPr>
          </a:p>
          <a:p>
            <a:pPr marL="0" marR="0" lvl="0" indent="0" defTabSz="914400" rtl="1" eaLnBrk="1" fontAlgn="auto" latinLnBrk="0" hangingPunct="1">
              <a:lnSpc>
                <a:spcPct val="100000"/>
              </a:lnSpc>
              <a:spcBef>
                <a:spcPts val="0"/>
              </a:spcBef>
              <a:spcAft>
                <a:spcPts val="0"/>
              </a:spcAft>
              <a:buClrTx/>
              <a:buSzTx/>
              <a:buFontTx/>
              <a:buNone/>
              <a:tabLst/>
              <a:defRPr/>
            </a:pPr>
            <a:r>
              <a:rPr kumimoji="0" lang="ar-SA" sz="1600" b="1" i="0" u="none" strike="noStrike" kern="0" cap="none" spc="0" normalizeH="0" baseline="0" noProof="0" dirty="0">
                <a:ln>
                  <a:noFill/>
                </a:ln>
                <a:solidFill>
                  <a:srgbClr val="FFFFFF"/>
                </a:solidFill>
                <a:effectLst/>
                <a:uLnTx/>
                <a:uFillTx/>
                <a:latin typeface="Calibri" pitchFamily="34" charset="0"/>
                <a:ea typeface="Times New Roman" pitchFamily="18" charset="0"/>
                <a:cs typeface="Arial" pitchFamily="34" charset="0"/>
              </a:rPr>
              <a:t>الحد الأدنى </a:t>
            </a:r>
            <a:r>
              <a:rPr kumimoji="0" lang="ar-SA" sz="1600" b="1" i="0" u="none" strike="noStrike" kern="0" cap="none" spc="0" normalizeH="0" baseline="0" noProof="0" dirty="0" err="1">
                <a:ln>
                  <a:noFill/>
                </a:ln>
                <a:solidFill>
                  <a:srgbClr val="FFFFFF"/>
                </a:solidFill>
                <a:effectLst/>
                <a:uLnTx/>
                <a:uFillTx/>
                <a:latin typeface="Calibri" pitchFamily="34" charset="0"/>
                <a:ea typeface="Times New Roman" pitchFamily="18" charset="0"/>
                <a:cs typeface="Arial" pitchFamily="34" charset="0"/>
              </a:rPr>
              <a:t>تويتر</a:t>
            </a:r>
            <a:r>
              <a:rPr kumimoji="0" lang="ar-SA" sz="1600" b="1" i="0" u="none" strike="noStrike" kern="0" cap="none" spc="0" normalizeH="0" baseline="0" noProof="0" dirty="0">
                <a:ln>
                  <a:noFill/>
                </a:ln>
                <a:solidFill>
                  <a:srgbClr val="FFFFFF"/>
                </a:solidFill>
                <a:effectLst/>
                <a:uLnTx/>
                <a:uFillTx/>
                <a:latin typeface="Calibri" pitchFamily="34" charset="0"/>
                <a:ea typeface="Times New Roman" pitchFamily="18" charset="0"/>
                <a:cs typeface="Arial" pitchFamily="34" charset="0"/>
              </a:rPr>
              <a:t>_فيس:  لازم </a:t>
            </a:r>
            <a:r>
              <a:rPr kumimoji="0" lang="en-US" sz="1600" b="1" i="0" u="none" strike="noStrike" kern="0" cap="none" spc="0" normalizeH="0" baseline="0" noProof="0" dirty="0">
                <a:ln>
                  <a:noFill/>
                </a:ln>
                <a:solidFill>
                  <a:srgbClr val="FFFFFF"/>
                </a:solidFill>
                <a:effectLst/>
                <a:uLnTx/>
                <a:uFillTx/>
                <a:latin typeface="Calibri" pitchFamily="34" charset="0"/>
                <a:ea typeface="Times New Roman" pitchFamily="18" charset="0"/>
                <a:cs typeface="Calibri" pitchFamily="34" charset="0"/>
              </a:rPr>
              <a:t>10 </a:t>
            </a:r>
            <a:r>
              <a:rPr kumimoji="0" lang="ar-SA" sz="1600" b="1" i="0" u="none" strike="noStrike" kern="0" cap="none" spc="0" normalizeH="0" baseline="0" noProof="0" dirty="0">
                <a:ln>
                  <a:noFill/>
                </a:ln>
                <a:solidFill>
                  <a:srgbClr val="FFFFFF"/>
                </a:solidFill>
                <a:effectLst/>
                <a:uLnTx/>
                <a:uFillTx/>
                <a:latin typeface="Calibri" pitchFamily="34" charset="0"/>
                <a:ea typeface="Times New Roman" pitchFamily="18" charset="0"/>
                <a:cs typeface="Arial" pitchFamily="34" charset="0"/>
              </a:rPr>
              <a:t>منشور من المقرر، </a:t>
            </a:r>
            <a:r>
              <a:rPr kumimoji="0" lang="en-US" sz="1600" b="1" i="0" u="none" strike="noStrike" kern="0" cap="none" spc="0" normalizeH="0" baseline="0" noProof="0" dirty="0">
                <a:ln>
                  <a:noFill/>
                </a:ln>
                <a:solidFill>
                  <a:srgbClr val="FFFFFF"/>
                </a:solidFill>
                <a:effectLst/>
                <a:uLnTx/>
                <a:uFillTx/>
                <a:latin typeface="Calibri" pitchFamily="34" charset="0"/>
                <a:ea typeface="Times New Roman" pitchFamily="18" charset="0"/>
                <a:cs typeface="Calibri" pitchFamily="34" charset="0"/>
              </a:rPr>
              <a:t>50 </a:t>
            </a:r>
            <a:r>
              <a:rPr kumimoji="0" lang="ar-SA" sz="1600" b="1" i="0" u="none" strike="noStrike" kern="0" cap="none" spc="0" normalizeH="0" baseline="0" noProof="0" dirty="0">
                <a:ln>
                  <a:noFill/>
                </a:ln>
                <a:solidFill>
                  <a:srgbClr val="FFFFFF"/>
                </a:solidFill>
                <a:effectLst/>
                <a:uLnTx/>
                <a:uFillTx/>
                <a:latin typeface="Calibri" pitchFamily="34" charset="0"/>
                <a:ea typeface="Times New Roman" pitchFamily="18" charset="0"/>
                <a:cs typeface="Arial" pitchFamily="34" charset="0"/>
              </a:rPr>
              <a:t>مشارك </a:t>
            </a:r>
            <a:r>
              <a:rPr kumimoji="0" lang="en-US" sz="1600" b="1" i="0" u="none" strike="noStrike" kern="0" cap="none" spc="0" normalizeH="0" baseline="0" noProof="0" dirty="0">
                <a:ln>
                  <a:noFill/>
                </a:ln>
                <a:solidFill>
                  <a:srgbClr val="FFFFFF"/>
                </a:solidFill>
                <a:effectLst/>
                <a:uLnTx/>
                <a:uFillTx/>
                <a:latin typeface="Calibri" pitchFamily="34" charset="0"/>
                <a:ea typeface="Times New Roman" pitchFamily="18" charset="0"/>
                <a:cs typeface="Calibri" pitchFamily="34" charset="0"/>
              </a:rPr>
              <a:t>_</a:t>
            </a:r>
            <a:r>
              <a:rPr kumimoji="0" lang="ar-SA" sz="1600" b="1" i="0" u="none" strike="noStrike" kern="0" cap="none" spc="0" normalizeH="0" baseline="0" noProof="0" dirty="0">
                <a:ln>
                  <a:noFill/>
                </a:ln>
                <a:solidFill>
                  <a:srgbClr val="FFFFFF"/>
                </a:solidFill>
                <a:effectLst/>
                <a:uLnTx/>
                <a:uFillTx/>
                <a:latin typeface="Calibri" pitchFamily="34" charset="0"/>
                <a:ea typeface="Times New Roman" pitchFamily="18" charset="0"/>
                <a:cs typeface="Arial" pitchFamily="34" charset="0"/>
              </a:rPr>
              <a:t>متابع_صديق نشيط معك، </a:t>
            </a:r>
            <a:r>
              <a:rPr kumimoji="0" lang="en-US" sz="1600" b="1" i="0" u="none" strike="noStrike" kern="0" cap="none" spc="0" normalizeH="0" baseline="0" noProof="0" dirty="0">
                <a:ln>
                  <a:noFill/>
                </a:ln>
                <a:solidFill>
                  <a:srgbClr val="FFFFFF"/>
                </a:solidFill>
                <a:effectLst/>
                <a:uLnTx/>
                <a:uFillTx/>
                <a:latin typeface="Calibri" pitchFamily="34" charset="0"/>
                <a:ea typeface="Times New Roman" pitchFamily="18" charset="0"/>
                <a:cs typeface="Calibri" pitchFamily="34" charset="0"/>
              </a:rPr>
              <a:t>50</a:t>
            </a:r>
            <a:r>
              <a:rPr kumimoji="0" lang="ar-SA" sz="1600" b="1" i="0" u="none" strike="noStrike" kern="0" cap="none" spc="0" normalizeH="0" baseline="0" noProof="0" dirty="0">
                <a:ln>
                  <a:noFill/>
                </a:ln>
                <a:solidFill>
                  <a:srgbClr val="FFFFFF"/>
                </a:solidFill>
                <a:effectLst/>
                <a:uLnTx/>
                <a:uFillTx/>
                <a:latin typeface="Calibri" pitchFamily="34" charset="0"/>
                <a:ea typeface="Times New Roman" pitchFamily="18" charset="0"/>
                <a:cs typeface="Arial" pitchFamily="34" charset="0"/>
              </a:rPr>
              <a:t> تعليق،</a:t>
            </a:r>
            <a:r>
              <a:rPr kumimoji="0" lang="en-US" sz="1600" b="1" i="0" u="none" strike="noStrike" kern="0" cap="none" spc="0" normalizeH="0" baseline="0" noProof="0" dirty="0">
                <a:ln>
                  <a:noFill/>
                </a:ln>
                <a:solidFill>
                  <a:srgbClr val="FFFFFF"/>
                </a:solidFill>
                <a:effectLst/>
                <a:uLnTx/>
                <a:uFillTx/>
                <a:latin typeface="Calibri" pitchFamily="34" charset="0"/>
                <a:ea typeface="Times New Roman" pitchFamily="18" charset="0"/>
                <a:cs typeface="Calibri" pitchFamily="34" charset="0"/>
              </a:rPr>
              <a:t> 50 </a:t>
            </a:r>
            <a:r>
              <a:rPr kumimoji="0" lang="ar-SA" sz="1600" b="1" i="0" u="none" strike="noStrike" kern="0" cap="none" spc="0" normalizeH="0" baseline="0" noProof="0" dirty="0">
                <a:ln>
                  <a:noFill/>
                </a:ln>
                <a:solidFill>
                  <a:srgbClr val="FFFFFF"/>
                </a:solidFill>
                <a:effectLst/>
                <a:uLnTx/>
                <a:uFillTx/>
                <a:latin typeface="Calibri" pitchFamily="34" charset="0"/>
                <a:ea typeface="Times New Roman" pitchFamily="18" charset="0"/>
                <a:cs typeface="Arial" pitchFamily="34" charset="0"/>
              </a:rPr>
              <a:t>تفضيل_إعجاب،  </a:t>
            </a:r>
            <a:r>
              <a:rPr kumimoji="0" lang="ar-SA" sz="1600" b="1" i="0" u="none" strike="noStrike" kern="0" cap="none" spc="0" normalizeH="0" baseline="0" noProof="0" dirty="0" err="1">
                <a:ln>
                  <a:noFill/>
                </a:ln>
                <a:solidFill>
                  <a:srgbClr val="FFFFFF"/>
                </a:solidFill>
                <a:effectLst/>
                <a:uLnTx/>
                <a:uFillTx/>
                <a:latin typeface="Calibri" pitchFamily="34" charset="0"/>
                <a:ea typeface="Times New Roman" pitchFamily="18" charset="0"/>
                <a:cs typeface="Arial" pitchFamily="34" charset="0"/>
              </a:rPr>
              <a:t>و</a:t>
            </a:r>
            <a:r>
              <a:rPr kumimoji="0" lang="ar-SA" sz="1600" b="1" i="0" u="none" strike="noStrike" kern="0" cap="none" spc="0" normalizeH="0" baseline="0" noProof="0" dirty="0">
                <a:ln>
                  <a:noFill/>
                </a:ln>
                <a:solidFill>
                  <a:srgbClr val="FFFFFF"/>
                </a:solidFill>
                <a:effectLst/>
                <a:uLnTx/>
                <a:uFillTx/>
                <a:latin typeface="Calibri" pitchFamily="34" charset="0"/>
                <a:ea typeface="Times New Roman" pitchFamily="18" charset="0"/>
                <a:cs typeface="Arial" pitchFamily="34" charset="0"/>
              </a:rPr>
              <a:t> 25 </a:t>
            </a:r>
            <a:r>
              <a:rPr kumimoji="0" lang="ar-SA" sz="1600" b="1" i="0" u="none" strike="noStrike" kern="0" cap="none" spc="0" normalizeH="0" baseline="0" noProof="0" dirty="0" err="1">
                <a:ln>
                  <a:noFill/>
                </a:ln>
                <a:solidFill>
                  <a:srgbClr val="FFFFFF"/>
                </a:solidFill>
                <a:effectLst/>
                <a:uLnTx/>
                <a:uFillTx/>
                <a:latin typeface="Calibri" pitchFamily="34" charset="0"/>
                <a:ea typeface="Times New Roman" pitchFamily="18" charset="0"/>
                <a:cs typeface="Arial" pitchFamily="34" charset="0"/>
              </a:rPr>
              <a:t>رتويت</a:t>
            </a:r>
            <a:r>
              <a:rPr kumimoji="0" lang="ar-SA" sz="1600" b="1" i="0" u="none" strike="noStrike" kern="0" cap="none" spc="0" normalizeH="0" baseline="0" noProof="0" dirty="0">
                <a:ln>
                  <a:noFill/>
                </a:ln>
                <a:solidFill>
                  <a:srgbClr val="FFFFFF"/>
                </a:solidFill>
                <a:effectLst/>
                <a:uLnTx/>
                <a:uFillTx/>
                <a:latin typeface="Calibri" pitchFamily="34" charset="0"/>
                <a:ea typeface="Times New Roman" pitchFamily="18" charset="0"/>
                <a:cs typeface="Arial" pitchFamily="34" charset="0"/>
              </a:rPr>
              <a:t> مع استطلاع  الكتروني مصغر هنا في </a:t>
            </a:r>
            <a:r>
              <a:rPr kumimoji="0" lang="ar-SA" sz="1600" b="1" i="0" u="none" strike="noStrike" kern="0" cap="none" spc="0" normalizeH="0" baseline="0" noProof="0" dirty="0" err="1">
                <a:ln>
                  <a:noFill/>
                </a:ln>
                <a:solidFill>
                  <a:srgbClr val="FFFFFF"/>
                </a:solidFill>
                <a:effectLst/>
                <a:uLnTx/>
                <a:uFillTx/>
                <a:latin typeface="Calibri" pitchFamily="34" charset="0"/>
                <a:ea typeface="Times New Roman" pitchFamily="18" charset="0"/>
                <a:cs typeface="Arial" pitchFamily="34" charset="0"/>
              </a:rPr>
              <a:t>تويتر</a:t>
            </a:r>
            <a:r>
              <a:rPr kumimoji="0" lang="en-US" sz="1600" b="1" i="0" u="none" strike="noStrike" kern="0" cap="none" spc="0" normalizeH="0" baseline="0" noProof="0" dirty="0">
                <a:ln>
                  <a:noFill/>
                </a:ln>
                <a:solidFill>
                  <a:srgbClr val="FFFFFF"/>
                </a:solidFill>
                <a:effectLst/>
                <a:uLnTx/>
                <a:uFillTx/>
                <a:latin typeface="Calibri" pitchFamily="34" charset="0"/>
                <a:ea typeface="Times New Roman" pitchFamily="18" charset="0"/>
                <a:cs typeface="Calibri" pitchFamily="34" charset="0"/>
              </a:rPr>
              <a:t> ,</a:t>
            </a:r>
            <a:r>
              <a:rPr kumimoji="0" lang="ar-SA" sz="1600" b="1" i="0" u="none" strike="noStrike" kern="0" cap="none" spc="0" normalizeH="0" baseline="0" noProof="0" dirty="0">
                <a:ln>
                  <a:noFill/>
                </a:ln>
                <a:solidFill>
                  <a:srgbClr val="FFFFFF"/>
                </a:solidFill>
                <a:effectLst/>
                <a:uLnTx/>
                <a:uFillTx/>
                <a:latin typeface="Calibri" pitchFamily="34" charset="0"/>
                <a:ea typeface="Times New Roman" pitchFamily="18" charset="0"/>
                <a:cs typeface="Arial" pitchFamily="34" charset="0"/>
              </a:rPr>
              <a:t> </a:t>
            </a:r>
            <a:r>
              <a:rPr kumimoji="0" lang="ar-SA" sz="1600" b="1" i="0" u="none" strike="noStrike" kern="0" cap="none" spc="0" normalizeH="0" baseline="0" noProof="0" dirty="0" err="1">
                <a:ln>
                  <a:noFill/>
                </a:ln>
                <a:solidFill>
                  <a:srgbClr val="FFFFFF"/>
                </a:solidFill>
                <a:effectLst/>
                <a:uLnTx/>
                <a:uFillTx/>
                <a:latin typeface="Calibri" pitchFamily="34" charset="0"/>
                <a:ea typeface="Times New Roman" pitchFamily="18" charset="0"/>
                <a:cs typeface="Arial" pitchFamily="34" charset="0"/>
              </a:rPr>
              <a:t>وفيس</a:t>
            </a:r>
            <a:r>
              <a:rPr kumimoji="0" lang="ar-SA" sz="1600" b="1" i="0" u="none" strike="noStrike" kern="0" cap="none" spc="0" normalizeH="0" baseline="0" noProof="0" dirty="0">
                <a:ln>
                  <a:noFill/>
                </a:ln>
                <a:solidFill>
                  <a:srgbClr val="FFFFFF"/>
                </a:solidFill>
                <a:effectLst/>
                <a:uLnTx/>
                <a:uFillTx/>
                <a:latin typeface="Calibri" pitchFamily="34" charset="0"/>
                <a:ea typeface="Times New Roman" pitchFamily="18" charset="0"/>
                <a:cs typeface="Arial" pitchFamily="34" charset="0"/>
              </a:rPr>
              <a:t> سهل ومتاح</a:t>
            </a:r>
            <a:r>
              <a:rPr kumimoji="0" lang="en-US" sz="1600" b="1" i="0" u="none" strike="noStrike" kern="0" cap="none" spc="0" normalizeH="0" baseline="0" noProof="0" dirty="0">
                <a:ln>
                  <a:noFill/>
                </a:ln>
                <a:solidFill>
                  <a:srgbClr val="FFFFFF"/>
                </a:solidFill>
                <a:effectLst/>
                <a:uLnTx/>
                <a:uFillTx/>
                <a:latin typeface="Calibri" pitchFamily="34" charset="0"/>
                <a:ea typeface="Times New Roman" pitchFamily="18" charset="0"/>
                <a:cs typeface="Calibri" pitchFamily="34" charset="0"/>
              </a:rPr>
              <a:t>(</a:t>
            </a:r>
            <a:endParaRPr kumimoji="0" lang="en-US" sz="1400" b="0" i="0" u="none" strike="noStrike" kern="0" cap="none" spc="0" normalizeH="0" baseline="0" noProof="0" dirty="0">
              <a:ln>
                <a:noFill/>
              </a:ln>
              <a:solidFill>
                <a:srgbClr val="FFFFFF"/>
              </a:solidFill>
              <a:effectLst/>
              <a:uLnTx/>
              <a:uFillTx/>
              <a:latin typeface="Arial"/>
              <a:ea typeface="+mn-ea"/>
              <a:cs typeface="Arial" pitchFamily="34" charset="0"/>
            </a:endParaRPr>
          </a:p>
        </p:txBody>
      </p:sp>
      <p:sp>
        <p:nvSpPr>
          <p:cNvPr id="11" name="عنوان 1"/>
          <p:cNvSpPr txBox="1">
            <a:spLocks/>
          </p:cNvSpPr>
          <p:nvPr/>
        </p:nvSpPr>
        <p:spPr bwMode="auto">
          <a:xfrm>
            <a:off x="1143000" y="23810"/>
            <a:ext cx="7072316" cy="357190"/>
          </a:xfrm>
          <a:prstGeom prst="rect">
            <a:avLst/>
          </a:prstGeom>
          <a:solidFill>
            <a:srgbClr val="FFFFFF"/>
          </a:solidFill>
          <a:ln w="25400" cap="flat" cmpd="sng" algn="ctr">
            <a:solidFill>
              <a:srgbClr val="006600"/>
            </a:solidFill>
            <a:prstDash val="solid"/>
            <a:miter lim="800000"/>
            <a:headEnd/>
            <a:tailEnd/>
          </a:ln>
          <a:effectLst/>
        </p:spPr>
        <p:txBody>
          <a:bodyPr vert="horz" wrap="square" lIns="91440" tIns="45720" rIns="91440" bIns="45720" numCol="1" anchor="ctr" anchorCtr="0" compatLnSpc="1">
            <a:prstTxWarp prst="textNoShape">
              <a:avLst/>
            </a:prstTxWarp>
            <a:noAutofit/>
          </a:bodyPr>
          <a:lstStyle>
            <a:lvl1pPr algn="l" rtl="1" eaLnBrk="0" fontAlgn="base" hangingPunct="0">
              <a:spcBef>
                <a:spcPct val="0"/>
              </a:spcBef>
              <a:spcAft>
                <a:spcPct val="0"/>
              </a:spcAft>
              <a:defRPr sz="4400" b="1">
                <a:solidFill>
                  <a:schemeClr val="dk1"/>
                </a:solidFill>
                <a:effectLst>
                  <a:outerShdw blurRad="38100" dist="38100" dir="2700000" algn="tl">
                    <a:srgbClr val="000000"/>
                  </a:outerShdw>
                </a:effectLst>
                <a:latin typeface="+mn-lt"/>
                <a:ea typeface="+mn-ea"/>
                <a:cs typeface="+mn-cs"/>
              </a:defRPr>
            </a:lvl1pPr>
            <a:lvl2pPr algn="l" rtl="1" eaLnBrk="0" fontAlgn="base" hangingPunct="0">
              <a:spcBef>
                <a:spcPct val="0"/>
              </a:spcBef>
              <a:spcAft>
                <a:spcPct val="0"/>
              </a:spcAft>
              <a:defRPr sz="4400" b="1">
                <a:solidFill>
                  <a:schemeClr val="dk1"/>
                </a:solidFill>
                <a:effectLst>
                  <a:outerShdw blurRad="38100" dist="38100" dir="2700000" algn="tl">
                    <a:srgbClr val="000000"/>
                  </a:outerShdw>
                </a:effectLst>
                <a:latin typeface="+mn-lt"/>
                <a:ea typeface="+mn-ea"/>
                <a:cs typeface="+mn-cs"/>
              </a:defRPr>
            </a:lvl2pPr>
            <a:lvl3pPr algn="l" rtl="1" eaLnBrk="0" fontAlgn="base" hangingPunct="0">
              <a:spcBef>
                <a:spcPct val="0"/>
              </a:spcBef>
              <a:spcAft>
                <a:spcPct val="0"/>
              </a:spcAft>
              <a:defRPr sz="4400" b="1">
                <a:solidFill>
                  <a:schemeClr val="dk1"/>
                </a:solidFill>
                <a:effectLst>
                  <a:outerShdw blurRad="38100" dist="38100" dir="2700000" algn="tl">
                    <a:srgbClr val="000000"/>
                  </a:outerShdw>
                </a:effectLst>
                <a:latin typeface="+mn-lt"/>
                <a:ea typeface="+mn-ea"/>
                <a:cs typeface="+mn-cs"/>
              </a:defRPr>
            </a:lvl3pPr>
            <a:lvl4pPr algn="l" rtl="1" eaLnBrk="0" fontAlgn="base" hangingPunct="0">
              <a:spcBef>
                <a:spcPct val="0"/>
              </a:spcBef>
              <a:spcAft>
                <a:spcPct val="0"/>
              </a:spcAft>
              <a:defRPr sz="4400" b="1">
                <a:solidFill>
                  <a:schemeClr val="dk1"/>
                </a:solidFill>
                <a:effectLst>
                  <a:outerShdw blurRad="38100" dist="38100" dir="2700000" algn="tl">
                    <a:srgbClr val="000000"/>
                  </a:outerShdw>
                </a:effectLst>
                <a:latin typeface="+mn-lt"/>
                <a:ea typeface="+mn-ea"/>
                <a:cs typeface="+mn-cs"/>
              </a:defRPr>
            </a:lvl4pPr>
            <a:lvl5pPr algn="l" rtl="1" eaLnBrk="0" fontAlgn="base" hangingPunct="0">
              <a:spcBef>
                <a:spcPct val="0"/>
              </a:spcBef>
              <a:spcAft>
                <a:spcPct val="0"/>
              </a:spcAft>
              <a:defRPr sz="4400" b="1">
                <a:solidFill>
                  <a:schemeClr val="dk1"/>
                </a:solidFill>
                <a:effectLst>
                  <a:outerShdw blurRad="38100" dist="38100" dir="2700000" algn="tl">
                    <a:srgbClr val="000000"/>
                  </a:outerShdw>
                </a:effectLst>
                <a:latin typeface="+mn-lt"/>
                <a:ea typeface="+mn-ea"/>
                <a:cs typeface="+mn-cs"/>
              </a:defRPr>
            </a:lvl5pPr>
            <a:lvl6pPr marL="457200" algn="l" rtl="1" fontAlgn="base">
              <a:spcBef>
                <a:spcPct val="0"/>
              </a:spcBef>
              <a:spcAft>
                <a:spcPct val="0"/>
              </a:spcAft>
              <a:defRPr sz="4400" b="1">
                <a:solidFill>
                  <a:schemeClr val="dk1"/>
                </a:solidFill>
                <a:effectLst>
                  <a:outerShdw blurRad="38100" dist="38100" dir="2700000" algn="tl">
                    <a:srgbClr val="000000"/>
                  </a:outerShdw>
                </a:effectLst>
                <a:latin typeface="+mn-lt"/>
                <a:ea typeface="+mn-ea"/>
                <a:cs typeface="+mn-cs"/>
              </a:defRPr>
            </a:lvl6pPr>
            <a:lvl7pPr marL="914400" algn="l" rtl="1" fontAlgn="base">
              <a:spcBef>
                <a:spcPct val="0"/>
              </a:spcBef>
              <a:spcAft>
                <a:spcPct val="0"/>
              </a:spcAft>
              <a:defRPr sz="4400" b="1">
                <a:solidFill>
                  <a:schemeClr val="dk1"/>
                </a:solidFill>
                <a:effectLst>
                  <a:outerShdw blurRad="38100" dist="38100" dir="2700000" algn="tl">
                    <a:srgbClr val="000000"/>
                  </a:outerShdw>
                </a:effectLst>
                <a:latin typeface="+mn-lt"/>
                <a:ea typeface="+mn-ea"/>
                <a:cs typeface="+mn-cs"/>
              </a:defRPr>
            </a:lvl7pPr>
            <a:lvl8pPr marL="1371600" algn="l" rtl="1" fontAlgn="base">
              <a:spcBef>
                <a:spcPct val="0"/>
              </a:spcBef>
              <a:spcAft>
                <a:spcPct val="0"/>
              </a:spcAft>
              <a:defRPr sz="4400" b="1">
                <a:solidFill>
                  <a:schemeClr val="dk1"/>
                </a:solidFill>
                <a:effectLst>
                  <a:outerShdw blurRad="38100" dist="38100" dir="2700000" algn="tl">
                    <a:srgbClr val="000000"/>
                  </a:outerShdw>
                </a:effectLst>
                <a:latin typeface="+mn-lt"/>
                <a:ea typeface="+mn-ea"/>
                <a:cs typeface="+mn-cs"/>
              </a:defRPr>
            </a:lvl8pPr>
            <a:lvl9pPr marL="1828800" algn="l" rtl="1" fontAlgn="base">
              <a:spcBef>
                <a:spcPct val="0"/>
              </a:spcBef>
              <a:spcAft>
                <a:spcPct val="0"/>
              </a:spcAft>
              <a:defRPr sz="4400" b="1">
                <a:solidFill>
                  <a:schemeClr val="dk1"/>
                </a:solidFill>
                <a:effectLst>
                  <a:outerShdw blurRad="38100" dist="38100" dir="2700000" algn="tl">
                    <a:srgbClr val="000000"/>
                  </a:outerShdw>
                </a:effectLst>
                <a:latin typeface="+mn-lt"/>
                <a:ea typeface="+mn-ea"/>
                <a:cs typeface="+mn-cs"/>
              </a:defRPr>
            </a:lvl9p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en-US" sz="1600" b="1" i="0" u="none" strike="noStrike" kern="0" cap="none" spc="0" normalizeH="0" baseline="0" noProof="0">
                <a:ln>
                  <a:noFill/>
                </a:ln>
                <a:solidFill>
                  <a:srgbClr val="6AB475"/>
                </a:solidFill>
                <a:effectLst>
                  <a:outerShdw blurRad="38100" dist="38100" dir="2700000" algn="tl">
                    <a:srgbClr val="000000"/>
                  </a:outerShdw>
                </a:effectLst>
                <a:uLnTx/>
                <a:uFillTx/>
                <a:latin typeface="Arial"/>
                <a:ea typeface="+mn-ea"/>
                <a:cs typeface="Arial"/>
              </a:rPr>
              <a:t>Johali  Self Smart Assignment _ Smart Research _ Activity _ Practice </a:t>
            </a:r>
            <a:endParaRPr kumimoji="0" lang="ar-SA" sz="1600" b="1" i="0" u="none" strike="noStrike" kern="0" cap="none" spc="0" normalizeH="0" baseline="0" noProof="0" dirty="0">
              <a:ln>
                <a:noFill/>
              </a:ln>
              <a:solidFill>
                <a:srgbClr val="6AB475"/>
              </a:solidFill>
              <a:effectLst>
                <a:outerShdw blurRad="38100" dist="38100" dir="2700000" algn="tl">
                  <a:srgbClr val="000000"/>
                </a:outerShdw>
              </a:effectLst>
              <a:uLnTx/>
              <a:uFillTx/>
              <a:latin typeface="Arial"/>
              <a:ea typeface="+mn-ea"/>
              <a:cs typeface="Arial"/>
            </a:endParaRPr>
          </a:p>
        </p:txBody>
      </p:sp>
      <p:sp>
        <p:nvSpPr>
          <p:cNvPr id="12" name="Rectangle 1"/>
          <p:cNvSpPr>
            <a:spLocks noChangeArrowheads="1"/>
          </p:cNvSpPr>
          <p:nvPr/>
        </p:nvSpPr>
        <p:spPr bwMode="auto">
          <a:xfrm>
            <a:off x="4211635" y="533400"/>
            <a:ext cx="4864103" cy="6340197"/>
          </a:xfrm>
          <a:prstGeom prst="rect">
            <a:avLst/>
          </a:prstGeom>
          <a:solidFill>
            <a:srgbClr val="006600"/>
          </a:solidFill>
          <a:ln w="38100" cap="flat" cmpd="sng" algn="ctr">
            <a:solidFill>
              <a:srgbClr val="FFFFFF"/>
            </a:solidFill>
            <a:prstDash val="solid"/>
            <a:headEnd/>
            <a:tailEnd/>
          </a:ln>
          <a:effectLst>
            <a:outerShdw blurRad="40000" dist="20000" dir="5400000" rotWithShape="0">
              <a:srgbClr val="000000">
                <a:alpha val="38000"/>
              </a:srgbClr>
            </a:outerShdw>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400" b="1" i="0" u="none" strike="noStrike" kern="0" cap="none" spc="0" normalizeH="0" baseline="0" noProof="0" dirty="0">
                <a:ln>
                  <a:noFill/>
                </a:ln>
                <a:solidFill>
                  <a:srgbClr val="FFFFFF"/>
                </a:solidFill>
                <a:effectLst/>
                <a:uLnTx/>
                <a:uFillTx/>
                <a:latin typeface="Calibri" pitchFamily="34" charset="0"/>
                <a:ea typeface="Times New Roman" pitchFamily="18" charset="0"/>
                <a:cs typeface="Monotype Koufi" pitchFamily="2" charset="-78"/>
              </a:rPr>
              <a:t>خطة وخيارات المشاركة البحثية الذاتية الذكية </a:t>
            </a:r>
            <a:endParaRPr kumimoji="0" lang="en-US" sz="1050" b="1" i="0" u="none" strike="noStrike" kern="0" cap="none" spc="0" normalizeH="0" baseline="0" noProof="0" dirty="0">
              <a:ln>
                <a:noFill/>
              </a:ln>
              <a:solidFill>
                <a:srgbClr val="FFFFFF"/>
              </a:solidFill>
              <a:effectLst/>
              <a:uLnTx/>
              <a:uFillTx/>
              <a:latin typeface="Arial"/>
              <a:ea typeface="+mn-ea"/>
              <a:cs typeface="Arial" pitchFamily="34" charset="0"/>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400" b="1" i="0" u="none" strike="noStrike" kern="0" cap="none" spc="0" normalizeH="0" baseline="0" noProof="0" dirty="0">
                <a:ln>
                  <a:noFill/>
                </a:ln>
                <a:solidFill>
                  <a:srgbClr val="FFFFFF"/>
                </a:solidFill>
                <a:effectLst/>
                <a:uLnTx/>
                <a:uFillTx/>
                <a:latin typeface="Calibri" pitchFamily="34" charset="0"/>
                <a:ea typeface="Times New Roman" pitchFamily="18" charset="0"/>
                <a:cs typeface="Monotype Koufi" pitchFamily="2" charset="-78"/>
              </a:rPr>
              <a:t>وهناك فرص مشاركات بحثية مميزة كثيرة أهمها : </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100" b="1" i="0" u="none" strike="noStrike" kern="0" cap="none" spc="0" normalizeH="0" baseline="0" noProof="0" dirty="0">
              <a:ln>
                <a:noFill/>
              </a:ln>
              <a:solidFill>
                <a:srgbClr val="FFFFFF"/>
              </a:solidFill>
              <a:effectLst/>
              <a:uLnTx/>
              <a:uFillTx/>
              <a:latin typeface="Arial"/>
              <a:ea typeface="+mn-ea"/>
              <a:cs typeface="Arial" pitchFamily="34" charset="0"/>
            </a:endParaRPr>
          </a:p>
          <a:p>
            <a:pPr marL="0" marR="0" lvl="0" indent="0" algn="r" defTabSz="914400" rtl="1" eaLnBrk="1" fontAlgn="auto" latinLnBrk="0" hangingPunct="1">
              <a:lnSpc>
                <a:spcPct val="100000"/>
              </a:lnSpc>
              <a:spcBef>
                <a:spcPts val="0"/>
              </a:spcBef>
              <a:spcAft>
                <a:spcPts val="0"/>
              </a:spcAft>
              <a:buClrTx/>
              <a:buSzTx/>
              <a:buFontTx/>
              <a:buChar char="•"/>
              <a:tabLst/>
              <a:defRPr/>
            </a:pPr>
            <a:r>
              <a:rPr kumimoji="0" lang="ar-SA" sz="120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مقال صحفي بأي صحيفة </a:t>
            </a:r>
            <a:r>
              <a:rPr kumimoji="0" lang="ar-SA" sz="120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او</a:t>
            </a:r>
            <a:r>
              <a:rPr kumimoji="0" lang="ar-SA" sz="120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برسالة الجامعة وساعد من يرغب ويبدأ </a:t>
            </a:r>
            <a:endParaRPr kumimoji="0" lang="en-US" sz="1100" b="1" i="0" u="none" strike="noStrike" kern="0" cap="none" spc="0" normalizeH="0" baseline="0" noProof="0" dirty="0">
              <a:ln>
                <a:noFill/>
              </a:ln>
              <a:solidFill>
                <a:srgbClr val="FFFFFF"/>
              </a:solidFill>
              <a:effectLst/>
              <a:uLnTx/>
              <a:uFillTx/>
              <a:latin typeface="Arial"/>
              <a:ea typeface="+mn-ea"/>
              <a:cs typeface="Arial" pitchFamily="34" charset="0"/>
            </a:endParaRPr>
          </a:p>
          <a:p>
            <a:pPr marL="0" marR="0" lvl="0" indent="0" algn="r" defTabSz="914400" rtl="1" eaLnBrk="1" fontAlgn="auto" latinLnBrk="0" hangingPunct="1">
              <a:lnSpc>
                <a:spcPct val="100000"/>
              </a:lnSpc>
              <a:spcBef>
                <a:spcPts val="0"/>
              </a:spcBef>
              <a:spcAft>
                <a:spcPts val="0"/>
              </a:spcAft>
              <a:buClrTx/>
              <a:buSzTx/>
              <a:buFontTx/>
              <a:buChar char="•"/>
              <a:tabLst/>
              <a:defRPr/>
            </a:pP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فتح حساب مجاني وطرح موضوع نقاش </a:t>
            </a:r>
            <a:r>
              <a:rPr kumimoji="0" lang="ar-SA" sz="105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او</a:t>
            </a: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سؤال أو أكثر مع متابعة للحصول على تفاعل مشاركات من الآخرين لا تقل عن عشر مشاركات وذلك في: </a:t>
            </a:r>
            <a:endParaRPr kumimoji="0" lang="en-US" sz="1100" b="1" i="0" u="none" strike="noStrike" kern="0" cap="none" spc="0" normalizeH="0" baseline="0" noProof="0" dirty="0">
              <a:ln>
                <a:noFill/>
              </a:ln>
              <a:solidFill>
                <a:srgbClr val="FFFFFF"/>
              </a:solidFill>
              <a:effectLst/>
              <a:uLnTx/>
              <a:uFillTx/>
              <a:latin typeface="Arial"/>
              <a:ea typeface="+mn-ea"/>
              <a:cs typeface="Arial" pitchFamily="34" charset="0"/>
            </a:endParaRPr>
          </a:p>
          <a:p>
            <a:pPr marL="0" marR="0" lvl="0" indent="0" algn="r" defTabSz="914400" rtl="1" eaLnBrk="1" fontAlgn="auto" latinLnBrk="0" hangingPunct="1">
              <a:lnSpc>
                <a:spcPct val="100000"/>
              </a:lnSpc>
              <a:spcBef>
                <a:spcPts val="0"/>
              </a:spcBef>
              <a:spcAft>
                <a:spcPts val="0"/>
              </a:spcAft>
              <a:buClrTx/>
              <a:buSzTx/>
              <a:buFontTx/>
              <a:buChar char="•"/>
              <a:tabLst/>
              <a:defRPr/>
            </a:pPr>
            <a:r>
              <a:rPr kumimoji="0" lang="en-US" sz="900" b="1" i="0" u="none" strike="noStrike" kern="0" cap="none" spc="0" normalizeH="0" baseline="0" noProof="0" dirty="0">
                <a:ln>
                  <a:noFill/>
                </a:ln>
                <a:solidFill>
                  <a:srgbClr val="FFFFFF"/>
                </a:solidFill>
                <a:effectLst/>
                <a:uLnTx/>
                <a:uFillTx/>
                <a:latin typeface="Calibri" pitchFamily="34" charset="0"/>
                <a:ea typeface="Times New Roman" pitchFamily="18" charset="0"/>
                <a:cs typeface="Simplified Arabic" pitchFamily="18" charset="-78"/>
              </a:rPr>
              <a:t>LinkedIn </a:t>
            </a:r>
            <a:r>
              <a:rPr kumimoji="0" lang="ar-SA" sz="90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a:t>
            </a:r>
            <a:r>
              <a:rPr kumimoji="0" lang="en-US" sz="900" b="1" i="0" u="none" strike="noStrike" kern="0" cap="none" spc="0" normalizeH="0" baseline="0" noProof="0" dirty="0">
                <a:ln>
                  <a:noFill/>
                </a:ln>
                <a:solidFill>
                  <a:srgbClr val="FFFFFF"/>
                </a:solidFill>
                <a:effectLst/>
                <a:uLnTx/>
                <a:uFillTx/>
                <a:latin typeface="Calibri" pitchFamily="34" charset="0"/>
                <a:ea typeface="Times New Roman" pitchFamily="18" charset="0"/>
                <a:cs typeface="Simplified Arabic" pitchFamily="18" charset="-78"/>
              </a:rPr>
              <a:t>all  should learn by " LinkedIn; Twitter; Face book with minimum standard below </a:t>
            </a:r>
            <a:endParaRPr kumimoji="0" lang="en-US" sz="1100" b="1" i="0" u="none" strike="noStrike" kern="0" cap="none" spc="0" normalizeH="0" baseline="0" noProof="0" dirty="0">
              <a:ln>
                <a:noFill/>
              </a:ln>
              <a:solidFill>
                <a:srgbClr val="FFFFFF"/>
              </a:solidFill>
              <a:effectLst/>
              <a:uLnTx/>
              <a:uFillTx/>
              <a:latin typeface="Arial"/>
              <a:ea typeface="+mn-ea"/>
              <a:cs typeface="Arial" pitchFamily="34" charset="0"/>
            </a:endParaRPr>
          </a:p>
          <a:p>
            <a:pPr marL="0" marR="0" lvl="0" indent="0" algn="r" defTabSz="914400" rtl="1" eaLnBrk="1" fontAlgn="auto" latinLnBrk="0" hangingPunct="1">
              <a:lnSpc>
                <a:spcPct val="100000"/>
              </a:lnSpc>
              <a:spcBef>
                <a:spcPts val="0"/>
              </a:spcBef>
              <a:spcAft>
                <a:spcPts val="0"/>
              </a:spcAft>
              <a:buClrTx/>
              <a:buSzTx/>
              <a:buFontTx/>
              <a:buChar char="•"/>
              <a:tabLst/>
              <a:defRPr/>
            </a:pP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بوابة البحث</a:t>
            </a:r>
            <a:r>
              <a:rPr kumimoji="0" lang="en-US" sz="1050" b="1" i="0" u="none" strike="noStrike" kern="0" cap="none" spc="0" normalizeH="0" baseline="0" noProof="0" dirty="0">
                <a:ln>
                  <a:noFill/>
                </a:ln>
                <a:solidFill>
                  <a:srgbClr val="FFFFFF"/>
                </a:solidFill>
                <a:effectLst/>
                <a:uLnTx/>
                <a:uFillTx/>
                <a:latin typeface="Calibri" pitchFamily="34" charset="0"/>
                <a:ea typeface="Times New Roman" pitchFamily="18" charset="0"/>
                <a:cs typeface="Simplified Arabic" pitchFamily="18" charset="-78"/>
              </a:rPr>
              <a:t>  </a:t>
            </a: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غالبا يطلب بريد رسمي بريدك الجامعي </a:t>
            </a:r>
            <a:r>
              <a:rPr kumimoji="0" lang="ar-SA" sz="1050" b="1" i="0" u="none" strike="noStrike" kern="0" cap="none" spc="0" normalizeH="0" baseline="0" noProof="0" dirty="0">
                <a:ln>
                  <a:noFill/>
                </a:ln>
                <a:solidFill>
                  <a:srgbClr val="FFFFFF"/>
                </a:solidFill>
                <a:effectLst/>
                <a:uLnTx/>
                <a:uFillTx/>
                <a:latin typeface="Segoe UI" pitchFamily="34" charset="0"/>
                <a:ea typeface="Times New Roman" pitchFamily="18" charset="0"/>
                <a:cs typeface="Segoe UI" pitchFamily="34" charset="0"/>
              </a:rPr>
              <a:t> *  </a:t>
            </a:r>
            <a:r>
              <a:rPr kumimoji="0" lang="en-US" sz="700" b="1" i="0" u="none" strike="noStrike" kern="0" cap="none" spc="0" normalizeH="0" baseline="0" noProof="0" dirty="0">
                <a:ln>
                  <a:noFill/>
                </a:ln>
                <a:solidFill>
                  <a:srgbClr val="FFFFFF"/>
                </a:solidFill>
                <a:effectLst/>
                <a:uLnTx/>
                <a:uFillTx/>
                <a:latin typeface="Segoe UI" pitchFamily="34" charset="0"/>
                <a:ea typeface="Times New Roman" pitchFamily="18" charset="0"/>
                <a:cs typeface="Segoe UI" pitchFamily="34" charset="0"/>
                <a:hlinkClick r:id="rId3"/>
              </a:rPr>
              <a:t>https://www.researchgate.net/application.Login.html</a:t>
            </a:r>
            <a:r>
              <a:rPr kumimoji="0" lang="ar-SA" sz="70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hlinkClick r:id="rId3"/>
              </a:rPr>
              <a:t>-</a:t>
            </a:r>
            <a:r>
              <a:rPr kumimoji="0" lang="ar-SA" sz="70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a:t>
            </a:r>
            <a:endParaRPr kumimoji="0" lang="en-US" sz="1100" b="1" i="0" u="none" strike="noStrike" kern="0" cap="none" spc="0" normalizeH="0" baseline="0" noProof="0" dirty="0">
              <a:ln>
                <a:noFill/>
              </a:ln>
              <a:solidFill>
                <a:srgbClr val="FFFFFF"/>
              </a:solidFill>
              <a:effectLst/>
              <a:uLnTx/>
              <a:uFillTx/>
              <a:latin typeface="Arial"/>
              <a:ea typeface="+mn-ea"/>
              <a:cs typeface="Arial" pitchFamily="34" charset="0"/>
            </a:endParaRPr>
          </a:p>
          <a:p>
            <a:pPr marL="0" marR="0" lvl="0" indent="0" algn="r" defTabSz="914400" rtl="1" eaLnBrk="1" fontAlgn="auto" latinLnBrk="0" hangingPunct="1">
              <a:lnSpc>
                <a:spcPct val="100000"/>
              </a:lnSpc>
              <a:spcBef>
                <a:spcPts val="0"/>
              </a:spcBef>
              <a:spcAft>
                <a:spcPts val="0"/>
              </a:spcAft>
              <a:buClrTx/>
              <a:buSzTx/>
              <a:buFontTx/>
              <a:buChar char="•"/>
              <a:tabLst/>
              <a:defRPr/>
            </a:pPr>
            <a:r>
              <a:rPr kumimoji="0" lang="ar-SA" sz="105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قووووقل</a:t>
            </a: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_ </a:t>
            </a:r>
            <a:r>
              <a:rPr kumimoji="0" lang="ar-SA" sz="105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ياهو</a:t>
            </a: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a:t>
            </a:r>
            <a:endParaRPr kumimoji="0" lang="en-US" sz="1100" b="1" i="0" u="none" strike="noStrike" kern="0" cap="none" spc="0" normalizeH="0" baseline="0" noProof="0" dirty="0">
              <a:ln>
                <a:noFill/>
              </a:ln>
              <a:solidFill>
                <a:srgbClr val="FFFFFF"/>
              </a:solidFill>
              <a:effectLst/>
              <a:uLnTx/>
              <a:uFillTx/>
              <a:latin typeface="Arial"/>
              <a:ea typeface="+mn-ea"/>
              <a:cs typeface="Arial" pitchFamily="34" charset="0"/>
            </a:endParaRPr>
          </a:p>
          <a:p>
            <a:pPr marL="0" marR="0" lvl="0" indent="0" algn="r" defTabSz="914400" rtl="1" eaLnBrk="1" fontAlgn="auto" latinLnBrk="0" hangingPunct="1">
              <a:lnSpc>
                <a:spcPct val="100000"/>
              </a:lnSpc>
              <a:spcBef>
                <a:spcPts val="0"/>
              </a:spcBef>
              <a:spcAft>
                <a:spcPts val="0"/>
              </a:spcAft>
              <a:buClrTx/>
              <a:buSzTx/>
              <a:buFontTx/>
              <a:buChar char="•"/>
              <a:tabLst/>
              <a:defRPr/>
            </a:pP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منتديات الجامعة </a:t>
            </a:r>
            <a:r>
              <a:rPr kumimoji="0" lang="ar-SA" sz="105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او</a:t>
            </a: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أي منتدى حول المقرر </a:t>
            </a:r>
            <a:endParaRPr kumimoji="0" lang="en-US" sz="1100" b="1" i="0" u="none" strike="noStrike" kern="0" cap="none" spc="0" normalizeH="0" baseline="0" noProof="0" dirty="0">
              <a:ln>
                <a:noFill/>
              </a:ln>
              <a:solidFill>
                <a:srgbClr val="FFFFFF"/>
              </a:solidFill>
              <a:effectLst/>
              <a:uLnTx/>
              <a:uFillTx/>
              <a:latin typeface="Arial"/>
              <a:ea typeface="+mn-ea"/>
              <a:cs typeface="Arial" pitchFamily="34" charset="0"/>
            </a:endParaRPr>
          </a:p>
          <a:p>
            <a:pPr marL="0" marR="0" lvl="0" indent="0" algn="r" defTabSz="914400" rtl="1" eaLnBrk="1" fontAlgn="auto" latinLnBrk="0" hangingPunct="1">
              <a:lnSpc>
                <a:spcPct val="100000"/>
              </a:lnSpc>
              <a:spcBef>
                <a:spcPts val="0"/>
              </a:spcBef>
              <a:spcAft>
                <a:spcPts val="0"/>
              </a:spcAft>
              <a:buClrTx/>
              <a:buSzTx/>
              <a:buFontTx/>
              <a:buChar char="•"/>
              <a:tabLst/>
              <a:defRPr/>
            </a:pP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فتح </a:t>
            </a:r>
            <a:r>
              <a:rPr kumimoji="0" lang="ar-SA" sz="105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قروب</a:t>
            </a: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a:t>
            </a:r>
            <a:r>
              <a:rPr kumimoji="0" lang="ar-SA" sz="105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واطساااب</a:t>
            </a: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 </a:t>
            </a:r>
            <a:r>
              <a:rPr kumimoji="0" lang="ar-SA" sz="105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تيليقرام</a:t>
            </a: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a:t>
            </a:r>
            <a:r>
              <a:rPr kumimoji="0" lang="ar-SA" sz="105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انستقرام</a:t>
            </a: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.._</a:t>
            </a:r>
            <a:r>
              <a:rPr kumimoji="0" lang="ar-SA" sz="105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سناب</a:t>
            </a: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a:t>
            </a:r>
            <a:r>
              <a:rPr kumimoji="0" lang="ar-SA" sz="105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شات</a:t>
            </a: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a:t>
            </a:r>
            <a:r>
              <a:rPr kumimoji="0" lang="ar-SA" sz="105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يو</a:t>
            </a: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a:t>
            </a:r>
            <a:r>
              <a:rPr kumimoji="0" lang="ar-SA" sz="105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تيوب</a:t>
            </a: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مع تفاعل الجميع وصور وكل الوسائط حول المقرر </a:t>
            </a:r>
            <a:endParaRPr kumimoji="0" lang="en-US" sz="1100" b="1" i="0" u="none" strike="noStrike" kern="0" cap="none" spc="0" normalizeH="0" baseline="0" noProof="0" dirty="0">
              <a:ln>
                <a:noFill/>
              </a:ln>
              <a:solidFill>
                <a:srgbClr val="FFFFFF"/>
              </a:solidFill>
              <a:effectLst/>
              <a:uLnTx/>
              <a:uFillTx/>
              <a:latin typeface="Arial"/>
              <a:ea typeface="+mn-ea"/>
              <a:cs typeface="Arial" pitchFamily="34" charset="0"/>
            </a:endParaRPr>
          </a:p>
          <a:p>
            <a:pPr marL="0" marR="0" lvl="0" indent="0" algn="r" defTabSz="914400" rtl="1" eaLnBrk="1" fontAlgn="auto" latinLnBrk="0" hangingPunct="1">
              <a:lnSpc>
                <a:spcPct val="100000"/>
              </a:lnSpc>
              <a:spcBef>
                <a:spcPts val="0"/>
              </a:spcBef>
              <a:spcAft>
                <a:spcPts val="0"/>
              </a:spcAft>
              <a:buClrTx/>
              <a:buSzTx/>
              <a:buFontTx/>
              <a:buChar char="•"/>
              <a:tabLst/>
              <a:defRPr/>
            </a:pP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فتح مجموعة تعلم الكتروني في </a:t>
            </a:r>
            <a:r>
              <a:rPr kumimoji="0" lang="ar-SA" sz="105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مسنجر</a:t>
            </a: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وتنسيق مراجعة وتعلم وتفاعل لا يقل عن ثلاث محاضرات مع تقارير</a:t>
            </a:r>
            <a:endParaRPr kumimoji="0" lang="en-US" sz="1100" b="1" i="0" u="none" strike="noStrike" kern="0" cap="none" spc="0" normalizeH="0" baseline="0" noProof="0" dirty="0">
              <a:ln>
                <a:noFill/>
              </a:ln>
              <a:solidFill>
                <a:srgbClr val="FFFFFF"/>
              </a:solidFill>
              <a:effectLst/>
              <a:uLnTx/>
              <a:uFillTx/>
              <a:latin typeface="Arial"/>
              <a:ea typeface="+mn-ea"/>
              <a:cs typeface="Arial" pitchFamily="34" charset="0"/>
            </a:endParaRPr>
          </a:p>
          <a:p>
            <a:pPr marL="0" marR="0" lvl="0" indent="0" algn="r" defTabSz="914400" rtl="1" eaLnBrk="1" fontAlgn="auto" latinLnBrk="0" hangingPunct="1">
              <a:lnSpc>
                <a:spcPct val="100000"/>
              </a:lnSpc>
              <a:spcBef>
                <a:spcPts val="0"/>
              </a:spcBef>
              <a:spcAft>
                <a:spcPts val="0"/>
              </a:spcAft>
              <a:buClrTx/>
              <a:buSzTx/>
              <a:buFontTx/>
              <a:buChar char="•"/>
              <a:tabLst/>
              <a:defRPr/>
            </a:pP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فتح صفحة أو </a:t>
            </a:r>
            <a:r>
              <a:rPr kumimoji="0" lang="ar-SA" sz="105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قروب</a:t>
            </a: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فيسبوك </a:t>
            </a:r>
            <a:r>
              <a:rPr kumimoji="0" lang="ar-SA" sz="105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وتويتر</a:t>
            </a: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صفحة </a:t>
            </a:r>
            <a:r>
              <a:rPr kumimoji="0" lang="ar-SA" sz="105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او</a:t>
            </a: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a:t>
            </a:r>
            <a:r>
              <a:rPr kumimoji="0" lang="ar-SA" sz="105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هشتاق</a:t>
            </a: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مع ضم الجميع ونشاط من المقرر شرط </a:t>
            </a:r>
            <a:endParaRPr kumimoji="0" lang="en-US" sz="1100" b="1" i="0" u="none" strike="noStrike" kern="0" cap="none" spc="0" normalizeH="0" baseline="0" noProof="0" dirty="0">
              <a:ln>
                <a:noFill/>
              </a:ln>
              <a:solidFill>
                <a:srgbClr val="FFFFFF"/>
              </a:solidFill>
              <a:effectLst/>
              <a:uLnTx/>
              <a:uFillTx/>
              <a:latin typeface="Arial"/>
              <a:ea typeface="+mn-ea"/>
              <a:cs typeface="Arial" pitchFamily="34" charset="0"/>
            </a:endParaRPr>
          </a:p>
          <a:p>
            <a:pPr marL="0" marR="0" lvl="0" indent="0" algn="r" defTabSz="914400" rtl="1" eaLnBrk="1" fontAlgn="auto" latinLnBrk="0" hangingPunct="1">
              <a:lnSpc>
                <a:spcPct val="100000"/>
              </a:lnSpc>
              <a:spcBef>
                <a:spcPts val="0"/>
              </a:spcBef>
              <a:spcAft>
                <a:spcPts val="0"/>
              </a:spcAft>
              <a:buClrTx/>
              <a:buSzTx/>
              <a:buFontTx/>
              <a:buChar char="•"/>
              <a:tabLst/>
              <a:defRPr/>
            </a:pP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فتح قناة فيديو باسم المقرر في موقع </a:t>
            </a:r>
            <a:r>
              <a:rPr kumimoji="0" lang="ar-SA" sz="105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يوتيوب</a:t>
            </a: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و تسجيل واعدا فيديوهات على الأقل خمسة </a:t>
            </a:r>
            <a:endParaRPr kumimoji="0" lang="en-US" sz="1100" b="1" i="0" u="none" strike="noStrike" kern="0" cap="none" spc="0" normalizeH="0" baseline="0" noProof="0" dirty="0">
              <a:ln>
                <a:noFill/>
              </a:ln>
              <a:solidFill>
                <a:srgbClr val="FFFFFF"/>
              </a:solidFill>
              <a:effectLst/>
              <a:uLnTx/>
              <a:uFillTx/>
              <a:latin typeface="Arial"/>
              <a:ea typeface="+mn-ea"/>
              <a:cs typeface="Arial" pitchFamily="34" charset="0"/>
            </a:endParaRPr>
          </a:p>
          <a:p>
            <a:pPr marL="0" marR="0" lvl="0" indent="0" algn="r" defTabSz="914400" rtl="1" eaLnBrk="1" fontAlgn="auto" latinLnBrk="0" hangingPunct="1">
              <a:lnSpc>
                <a:spcPct val="100000"/>
              </a:lnSpc>
              <a:spcBef>
                <a:spcPts val="0"/>
              </a:spcBef>
              <a:spcAft>
                <a:spcPts val="0"/>
              </a:spcAft>
              <a:buClrTx/>
              <a:buSzTx/>
              <a:buFontTx/>
              <a:buChar char="•"/>
              <a:tabLst/>
              <a:defRPr/>
            </a:pP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تنظم لقاءات دردشة ومراجعة للجميع لا يقل عن 3 لقاءات في أي موقع </a:t>
            </a:r>
            <a:endParaRPr kumimoji="0" lang="en-US" sz="1100" b="1" i="0" u="none" strike="noStrike" kern="0" cap="none" spc="0" normalizeH="0" baseline="0" noProof="0" dirty="0">
              <a:ln>
                <a:noFill/>
              </a:ln>
              <a:solidFill>
                <a:srgbClr val="FFFFFF"/>
              </a:solidFill>
              <a:effectLst/>
              <a:uLnTx/>
              <a:uFillTx/>
              <a:latin typeface="Arial"/>
              <a:ea typeface="+mn-ea"/>
              <a:cs typeface="Arial" pitchFamily="34" charset="0"/>
            </a:endParaRPr>
          </a:p>
          <a:p>
            <a:pPr marL="0" marR="0" lvl="0" indent="0" algn="r" defTabSz="914400" rtl="1" eaLnBrk="1" fontAlgn="auto" latinLnBrk="0" hangingPunct="1">
              <a:lnSpc>
                <a:spcPct val="100000"/>
              </a:lnSpc>
              <a:spcBef>
                <a:spcPts val="0"/>
              </a:spcBef>
              <a:spcAft>
                <a:spcPts val="0"/>
              </a:spcAft>
              <a:buClrTx/>
              <a:buSzTx/>
              <a:buFontTx/>
              <a:buChar char="•"/>
              <a:tabLst/>
              <a:defRPr/>
            </a:pP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استطلاعات حول مفاهيم المقرر متفق عليها ... يتطلب نموذج استطلاع مصغر بالتشاور </a:t>
            </a:r>
            <a:r>
              <a:rPr kumimoji="0" lang="ar-SA" sz="105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او</a:t>
            </a: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احد نماذج المحملة في موقعي</a:t>
            </a:r>
            <a:endParaRPr kumimoji="0" lang="en-US" sz="1100" b="1" i="0" u="none" strike="noStrike" kern="0" cap="none" spc="0" normalizeH="0" baseline="0" noProof="0" dirty="0">
              <a:ln>
                <a:noFill/>
              </a:ln>
              <a:solidFill>
                <a:srgbClr val="FFFFFF"/>
              </a:solidFill>
              <a:effectLst/>
              <a:uLnTx/>
              <a:uFillTx/>
              <a:latin typeface="Arial"/>
              <a:ea typeface="+mn-ea"/>
              <a:cs typeface="Arial" pitchFamily="34" charset="0"/>
            </a:endParaRPr>
          </a:p>
          <a:p>
            <a:pPr marL="0" marR="0" lvl="0" indent="0" algn="r" defTabSz="914400" rtl="1" eaLnBrk="1" fontAlgn="auto" latinLnBrk="0" hangingPunct="1">
              <a:lnSpc>
                <a:spcPct val="100000"/>
              </a:lnSpc>
              <a:spcBef>
                <a:spcPts val="0"/>
              </a:spcBef>
              <a:spcAft>
                <a:spcPts val="0"/>
              </a:spcAft>
              <a:buClrTx/>
              <a:buSzTx/>
              <a:buFontTx/>
              <a:buChar char="•"/>
              <a:tabLst/>
              <a:defRPr/>
            </a:pP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بحث الكتروني إحصائي حول مكانة مفاهيم المقرر في القرآن الكريم (بحث ذاتي إحصائي) </a:t>
            </a:r>
            <a:endParaRPr kumimoji="0" lang="en-US" sz="1100" b="1" i="0" u="none" strike="noStrike" kern="0" cap="none" spc="0" normalizeH="0" baseline="0" noProof="0" dirty="0">
              <a:ln>
                <a:noFill/>
              </a:ln>
              <a:solidFill>
                <a:srgbClr val="FFFFFF"/>
              </a:solidFill>
              <a:effectLst/>
              <a:uLnTx/>
              <a:uFillTx/>
              <a:latin typeface="Arial"/>
              <a:ea typeface="+mn-ea"/>
              <a:cs typeface="Arial" pitchFamily="34" charset="0"/>
            </a:endParaRPr>
          </a:p>
          <a:p>
            <a:pPr marL="0" marR="0" lvl="0" indent="0" algn="r" defTabSz="914400" rtl="1" eaLnBrk="1" fontAlgn="auto" latinLnBrk="0" hangingPunct="1">
              <a:lnSpc>
                <a:spcPct val="100000"/>
              </a:lnSpc>
              <a:spcBef>
                <a:spcPts val="0"/>
              </a:spcBef>
              <a:spcAft>
                <a:spcPts val="0"/>
              </a:spcAft>
              <a:buClrTx/>
              <a:buSzTx/>
              <a:buFontTx/>
              <a:buChar char="•"/>
              <a:tabLst/>
              <a:defRPr/>
            </a:pPr>
            <a:r>
              <a:rPr kumimoji="0" lang="ar-SA" sz="105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اعداد</a:t>
            </a: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ذاتي </a:t>
            </a:r>
            <a:r>
              <a:rPr kumimoji="0" lang="ar-SA" sz="105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فيدوهاتات</a:t>
            </a: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a:t>
            </a:r>
            <a:endParaRPr kumimoji="0" lang="en-US" sz="1100" b="1" i="0" u="none" strike="noStrike" kern="0" cap="none" spc="0" normalizeH="0" baseline="0" noProof="0" dirty="0">
              <a:ln>
                <a:noFill/>
              </a:ln>
              <a:solidFill>
                <a:srgbClr val="FFFFFF"/>
              </a:solidFill>
              <a:effectLst/>
              <a:uLnTx/>
              <a:uFillTx/>
              <a:latin typeface="Arial"/>
              <a:ea typeface="+mn-ea"/>
              <a:cs typeface="Arial" pitchFamily="34" charset="0"/>
            </a:endParaRPr>
          </a:p>
          <a:p>
            <a:pPr marL="0" marR="0" lvl="0" indent="0" algn="r" defTabSz="914400" rtl="1" eaLnBrk="1" fontAlgn="auto" latinLnBrk="0" hangingPunct="1">
              <a:lnSpc>
                <a:spcPct val="100000"/>
              </a:lnSpc>
              <a:spcBef>
                <a:spcPts val="0"/>
              </a:spcBef>
              <a:spcAft>
                <a:spcPts val="0"/>
              </a:spcAft>
              <a:buClrTx/>
              <a:buSzTx/>
              <a:buFontTx/>
              <a:buChar char="•"/>
              <a:tabLst/>
              <a:defRPr/>
            </a:pP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أخرى وفق الخطة وتعليماتها بدقة </a:t>
            </a:r>
            <a:r>
              <a:rPr kumimoji="0" lang="ar-SA" sz="105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و</a:t>
            </a: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وفق مفاهيم المقرر </a:t>
            </a:r>
            <a:r>
              <a:rPr kumimoji="0" lang="ar-SA" sz="105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اللتي</a:t>
            </a: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تم التركيز عليها (بالتشاور </a:t>
            </a:r>
            <a:r>
              <a:rPr kumimoji="0" lang="ar-SA" sz="105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اولا</a:t>
            </a:r>
            <a:r>
              <a:rPr kumimoji="0" lang="ar-SA" sz="105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a:t>
            </a:r>
            <a:endParaRPr kumimoji="0" lang="en-US" sz="1100" b="1" i="0" u="none" strike="noStrike" kern="0" cap="none" spc="0" normalizeH="0" baseline="0" noProof="0" dirty="0">
              <a:ln>
                <a:noFill/>
              </a:ln>
              <a:solidFill>
                <a:srgbClr val="FFFFFF"/>
              </a:solidFill>
              <a:effectLst/>
              <a:uLnTx/>
              <a:uFillTx/>
              <a:latin typeface="Arial"/>
              <a:ea typeface="+mn-ea"/>
              <a:cs typeface="Arial" pitchFamily="34" charset="0"/>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(جميع المشاركات يشترط أن تكون مبتكره وتسلم  تقاريرها في الأسبوع 11 قبل التقييم 2 بأسبوع )</a:t>
            </a:r>
            <a:endParaRPr kumimoji="0" lang="en-US" sz="1100" b="1" i="0" u="none" strike="noStrike" kern="0" cap="none" spc="0" normalizeH="0" baseline="0" noProof="0" dirty="0">
              <a:ln>
                <a:noFill/>
              </a:ln>
              <a:solidFill>
                <a:srgbClr val="FFFFFF"/>
              </a:solidFill>
              <a:effectLst/>
              <a:uLnTx/>
              <a:uFillTx/>
              <a:latin typeface="Arial"/>
              <a:ea typeface="+mn-ea"/>
              <a:cs typeface="Arial" pitchFamily="34" charset="0"/>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1" i="0" u="none" strike="noStrike" kern="0" cap="none" spc="0" normalizeH="0" baseline="0" noProof="0" dirty="0">
                <a:ln>
                  <a:noFill/>
                </a:ln>
                <a:solidFill>
                  <a:srgbClr val="FFFFFF"/>
                </a:solidFill>
                <a:effectLst/>
                <a:uLnTx/>
                <a:uFillTx/>
                <a:latin typeface="Calibri" pitchFamily="34" charset="0"/>
                <a:ea typeface="Times New Roman" pitchFamily="18" charset="0"/>
                <a:cs typeface="Monotype Koufi" pitchFamily="2" charset="-78"/>
              </a:rPr>
              <a:t>ضوابط وتعليمات تنفيذ الاستطلاعات  كخيار مشاركة بحثية  </a:t>
            </a:r>
            <a:endParaRPr kumimoji="0" lang="en-US" sz="1100" b="1" i="0" u="none" strike="noStrike" kern="0" cap="none" spc="0" normalizeH="0" baseline="0" noProof="0" dirty="0">
              <a:ln>
                <a:noFill/>
              </a:ln>
              <a:solidFill>
                <a:srgbClr val="FFFFFF"/>
              </a:solidFill>
              <a:effectLst/>
              <a:uLnTx/>
              <a:uFillTx/>
              <a:latin typeface="Arial"/>
              <a:ea typeface="+mn-ea"/>
              <a:cs typeface="Arial" pitchFamily="34" charset="0"/>
            </a:endParaRPr>
          </a:p>
          <a:p>
            <a:pPr marL="0" marR="0" lvl="0" indent="0" algn="r" defTabSz="914400" rtl="1" eaLnBrk="1" fontAlgn="auto" latinLnBrk="0" hangingPunct="1">
              <a:lnSpc>
                <a:spcPct val="100000"/>
              </a:lnSpc>
              <a:spcBef>
                <a:spcPts val="0"/>
              </a:spcBef>
              <a:spcAft>
                <a:spcPts val="0"/>
              </a:spcAft>
              <a:buClrTx/>
              <a:buSzTx/>
              <a:buFontTx/>
              <a:buChar char="•"/>
              <a:tabLst/>
              <a:defRPr/>
            </a:pPr>
            <a:r>
              <a:rPr kumimoji="0" lang="ar-SA" sz="110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اختيار استطلاع المتفق عليه وفق عنوانه وعلاقته بالمقرر  (أقصى حد لاختيار واتفاق الأسبوع الحادي عشر) بعد لا استطلاع  </a:t>
            </a:r>
            <a:endParaRPr kumimoji="0" lang="en-US" sz="1100" b="1" i="0" u="none" strike="noStrike" kern="0" cap="none" spc="0" normalizeH="0" baseline="0" noProof="0" dirty="0">
              <a:ln>
                <a:noFill/>
              </a:ln>
              <a:solidFill>
                <a:srgbClr val="FFFFFF"/>
              </a:solidFill>
              <a:effectLst/>
              <a:uLnTx/>
              <a:uFillTx/>
              <a:latin typeface="Arial"/>
              <a:ea typeface="+mn-ea"/>
              <a:cs typeface="Arial" pitchFamily="34" charset="0"/>
            </a:endParaRPr>
          </a:p>
          <a:p>
            <a:pPr marL="0" marR="0" lvl="0" indent="0" algn="r" defTabSz="914400" rtl="1" eaLnBrk="1" fontAlgn="auto" latinLnBrk="0" hangingPunct="1">
              <a:lnSpc>
                <a:spcPct val="100000"/>
              </a:lnSpc>
              <a:spcBef>
                <a:spcPts val="0"/>
              </a:spcBef>
              <a:spcAft>
                <a:spcPts val="0"/>
              </a:spcAft>
              <a:buClrTx/>
              <a:buSzTx/>
              <a:buFontTx/>
              <a:buChar char="•"/>
              <a:tabLst/>
              <a:defRPr/>
            </a:pPr>
            <a:r>
              <a:rPr kumimoji="0" lang="ar-SA" sz="110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ارتباط الاستطلاع بمفاهيم المقرر </a:t>
            </a:r>
            <a:endParaRPr kumimoji="0" lang="en-US" sz="1100" b="1" i="0" u="none" strike="noStrike" kern="0" cap="none" spc="0" normalizeH="0" baseline="0" noProof="0" dirty="0">
              <a:ln>
                <a:noFill/>
              </a:ln>
              <a:solidFill>
                <a:srgbClr val="FFFFFF"/>
              </a:solidFill>
              <a:effectLst/>
              <a:uLnTx/>
              <a:uFillTx/>
              <a:latin typeface="Arial"/>
              <a:ea typeface="+mn-ea"/>
              <a:cs typeface="Arial" pitchFamily="34" charset="0"/>
            </a:endParaRPr>
          </a:p>
          <a:p>
            <a:pPr marL="0" marR="0" lvl="0" indent="0" algn="r" defTabSz="914400" rtl="1" eaLnBrk="1" fontAlgn="auto" latinLnBrk="0" hangingPunct="1">
              <a:lnSpc>
                <a:spcPct val="100000"/>
              </a:lnSpc>
              <a:spcBef>
                <a:spcPts val="0"/>
              </a:spcBef>
              <a:spcAft>
                <a:spcPts val="0"/>
              </a:spcAft>
              <a:buClrTx/>
              <a:buSzTx/>
              <a:buFontTx/>
              <a:buChar char="•"/>
              <a:tabLst/>
              <a:defRPr/>
            </a:pPr>
            <a:r>
              <a:rPr kumimoji="0" lang="ar-SA" sz="110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الاتفاق على كان التنفيذ عام لعامة الناس </a:t>
            </a:r>
            <a:r>
              <a:rPr kumimoji="0" lang="ar-SA" sz="110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او</a:t>
            </a:r>
            <a:r>
              <a:rPr kumimoji="0" lang="ar-SA" sz="110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a:t>
            </a:r>
            <a:r>
              <a:rPr kumimoji="0" lang="ar-SA" sz="110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اكاديمي</a:t>
            </a:r>
            <a:r>
              <a:rPr kumimoji="0" lang="ar-SA" sz="110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لجهات تعليمية هيئة تدريس فقط </a:t>
            </a:r>
            <a:r>
              <a:rPr kumimoji="0" lang="ar-SA" sz="110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او</a:t>
            </a:r>
            <a:r>
              <a:rPr kumimoji="0" lang="ar-SA" sz="110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هيئة تدريس </a:t>
            </a:r>
            <a:r>
              <a:rPr kumimoji="0" lang="ar-SA" sz="110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و</a:t>
            </a:r>
            <a:r>
              <a:rPr kumimoji="0" lang="ar-SA" sz="110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طلاب </a:t>
            </a:r>
            <a:r>
              <a:rPr kumimoji="0" lang="ar-SA" sz="110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او</a:t>
            </a:r>
            <a:r>
              <a:rPr kumimoji="0" lang="ar-SA" sz="110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طلاب فقط أو  مهني في مرافق صحية </a:t>
            </a:r>
            <a:endParaRPr kumimoji="0" lang="en-US" sz="1100" b="1" i="0" u="none" strike="noStrike" kern="0" cap="none" spc="0" normalizeH="0" baseline="0" noProof="0" dirty="0">
              <a:ln>
                <a:noFill/>
              </a:ln>
              <a:solidFill>
                <a:srgbClr val="FFFFFF"/>
              </a:solidFill>
              <a:effectLst/>
              <a:uLnTx/>
              <a:uFillTx/>
              <a:latin typeface="Arial"/>
              <a:ea typeface="+mn-ea"/>
              <a:cs typeface="Arial" pitchFamily="34" charset="0"/>
            </a:endParaRPr>
          </a:p>
          <a:p>
            <a:pPr marL="0" marR="0" lvl="0" indent="0" algn="r" defTabSz="914400" rtl="1" eaLnBrk="1" fontAlgn="auto" latinLnBrk="0" hangingPunct="1">
              <a:lnSpc>
                <a:spcPct val="100000"/>
              </a:lnSpc>
              <a:spcBef>
                <a:spcPts val="0"/>
              </a:spcBef>
              <a:spcAft>
                <a:spcPts val="0"/>
              </a:spcAft>
              <a:buClrTx/>
              <a:buSzTx/>
              <a:buFontTx/>
              <a:buChar char="•"/>
              <a:tabLst/>
              <a:defRPr/>
            </a:pPr>
            <a:r>
              <a:rPr kumimoji="0" lang="ar-SA" sz="110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تحديد عينة المجتمع المستهدف عام </a:t>
            </a:r>
            <a:r>
              <a:rPr kumimoji="0" lang="ar-SA" sz="110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لاي</a:t>
            </a:r>
            <a:r>
              <a:rPr kumimoji="0" lang="ar-SA" sz="110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عمر في أي مجتمع </a:t>
            </a:r>
            <a:r>
              <a:rPr kumimoji="0" lang="ar-SA" sz="110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او</a:t>
            </a:r>
            <a:r>
              <a:rPr kumimoji="0" lang="ar-SA" sz="110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حي </a:t>
            </a:r>
            <a:r>
              <a:rPr kumimoji="0" lang="ar-SA" sz="110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او</a:t>
            </a:r>
            <a:r>
              <a:rPr kumimoji="0" lang="ar-SA" sz="110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مدينة  </a:t>
            </a:r>
            <a:r>
              <a:rPr kumimoji="0" lang="ar-SA" sz="110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او</a:t>
            </a:r>
            <a:r>
              <a:rPr kumimoji="0" lang="ar-SA" sz="110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أصدقاء .. </a:t>
            </a:r>
            <a:endParaRPr kumimoji="0" lang="en-US" sz="1100" b="1" i="0" u="none" strike="noStrike" kern="0" cap="none" spc="0" normalizeH="0" baseline="0" noProof="0" dirty="0">
              <a:ln>
                <a:noFill/>
              </a:ln>
              <a:solidFill>
                <a:srgbClr val="FFFFFF"/>
              </a:solidFill>
              <a:effectLst/>
              <a:uLnTx/>
              <a:uFillTx/>
              <a:latin typeface="Arial"/>
              <a:ea typeface="+mn-ea"/>
              <a:cs typeface="Arial" pitchFamily="34" charset="0"/>
            </a:endParaRPr>
          </a:p>
          <a:p>
            <a:pPr marL="0" marR="0" lvl="0" indent="0" algn="r" defTabSz="914400" rtl="1" eaLnBrk="1" fontAlgn="auto" latinLnBrk="0" hangingPunct="1">
              <a:lnSpc>
                <a:spcPct val="100000"/>
              </a:lnSpc>
              <a:spcBef>
                <a:spcPts val="0"/>
              </a:spcBef>
              <a:spcAft>
                <a:spcPts val="0"/>
              </a:spcAft>
              <a:buClrTx/>
              <a:buSzTx/>
              <a:buFontTx/>
              <a:buChar char="•"/>
              <a:tabLst/>
              <a:defRPr/>
            </a:pPr>
            <a:r>
              <a:rPr kumimoji="0" lang="ar-SA" sz="110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ممكن عبر مواقع التواصل مثل </a:t>
            </a:r>
            <a:r>
              <a:rPr kumimoji="0" lang="ar-SA" sz="110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واطساب</a:t>
            </a:r>
            <a:r>
              <a:rPr kumimoji="0" lang="ar-SA" sz="110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او فيس و </a:t>
            </a:r>
            <a:r>
              <a:rPr kumimoji="0" lang="ar-SA" sz="1100" b="1" i="0" u="none" strike="noStrike" kern="0" cap="none" spc="0" normalizeH="0" baseline="0" noProof="0" dirty="0" err="1">
                <a:ln>
                  <a:noFill/>
                </a:ln>
                <a:solidFill>
                  <a:srgbClr val="FFFFFF"/>
                </a:solidFill>
                <a:effectLst/>
                <a:uLnTx/>
                <a:uFillTx/>
                <a:latin typeface="Simplified Arabic" pitchFamily="18" charset="-78"/>
                <a:ea typeface="Times New Roman" pitchFamily="18" charset="0"/>
                <a:cs typeface="Simplified Arabic" pitchFamily="18" charset="-78"/>
              </a:rPr>
              <a:t>وتويتر</a:t>
            </a:r>
            <a:r>
              <a:rPr kumimoji="0" lang="ar-SA" sz="110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ولينكدان  أو أي موقع تواصل مع تجديد إجمالي العدد و عدد المستهدفين وعدد النماذج المرسلة والمعادة لا تقل عن 60 من الإجمالي  مثال امن كان معك 100 متصل او صديق لابد تغطية  60 منهم </a:t>
            </a:r>
          </a:p>
          <a:p>
            <a:pPr marL="0" marR="0" lvl="0" indent="0" algn="r" defTabSz="914400" rtl="1" eaLnBrk="1" fontAlgn="auto" latinLnBrk="0" hangingPunct="1">
              <a:lnSpc>
                <a:spcPct val="100000"/>
              </a:lnSpc>
              <a:spcBef>
                <a:spcPts val="0"/>
              </a:spcBef>
              <a:spcAft>
                <a:spcPts val="0"/>
              </a:spcAft>
              <a:buClrTx/>
              <a:buSzTx/>
              <a:buFontTx/>
              <a:buChar char="•"/>
              <a:tabLst/>
              <a:defRPr/>
            </a:pPr>
            <a:r>
              <a:rPr kumimoji="0" lang="ar-SA" sz="1100" b="1" i="0" u="none" strike="noStrike" kern="0" cap="none" spc="0" normalizeH="0" baseline="0" noProof="0" dirty="0">
                <a:ln>
                  <a:noFill/>
                </a:ln>
                <a:solidFill>
                  <a:srgbClr val="FFFFFF"/>
                </a:solidFill>
                <a:effectLst/>
                <a:uLnTx/>
                <a:uFillTx/>
                <a:latin typeface="Simplified Arabic" pitchFamily="18" charset="-78"/>
                <a:ea typeface="Times New Roman" pitchFamily="18" charset="0"/>
                <a:cs typeface="Simplified Arabic" pitchFamily="18" charset="-78"/>
              </a:rPr>
              <a:t> </a:t>
            </a:r>
            <a:r>
              <a:rPr kumimoji="0" lang="en-US" sz="1800" b="1" i="0" u="none" strike="noStrike" kern="0" cap="none" spc="0" normalizeH="0" baseline="0" noProof="0" dirty="0" err="1">
                <a:ln>
                  <a:noFill/>
                </a:ln>
                <a:solidFill>
                  <a:srgbClr val="FFFFFF"/>
                </a:solidFill>
                <a:effectLst/>
                <a:uLnTx/>
                <a:uFillTx/>
                <a:latin typeface="Arial"/>
                <a:ea typeface="+mn-ea"/>
                <a:cs typeface="Arial" pitchFamily="34" charset="0"/>
              </a:rPr>
              <a:t>FaPHE</a:t>
            </a:r>
            <a:r>
              <a:rPr kumimoji="0" lang="ar-SA" sz="1800" b="1" i="0" u="none" strike="noStrike" kern="0" cap="none" spc="0" normalizeH="0" baseline="0" noProof="0" dirty="0">
                <a:ln>
                  <a:noFill/>
                </a:ln>
                <a:solidFill>
                  <a:srgbClr val="FFFFFF"/>
                </a:solidFill>
                <a:effectLst/>
                <a:uLnTx/>
                <a:uFillTx/>
                <a:latin typeface="Arial"/>
                <a:ea typeface="+mn-ea"/>
                <a:cs typeface="Arial" pitchFamily="34" charset="0"/>
              </a:rPr>
              <a:t> تركيز على تخطيط وتنظيم الانجاب في الاسلام</a:t>
            </a:r>
            <a:r>
              <a:rPr kumimoji="0" lang="ar-SA" sz="1800" b="1" i="0" u="none" strike="noStrike" kern="0" cap="none" spc="0" normalizeH="0" noProof="0" dirty="0">
                <a:ln>
                  <a:noFill/>
                </a:ln>
                <a:solidFill>
                  <a:srgbClr val="FFFFFF"/>
                </a:solidFill>
                <a:effectLst/>
                <a:uLnTx/>
                <a:uFillTx/>
                <a:latin typeface="Arial"/>
                <a:ea typeface="+mn-ea"/>
                <a:cs typeface="Arial" pitchFamily="34" charset="0"/>
              </a:rPr>
              <a:t> </a:t>
            </a:r>
            <a:r>
              <a:rPr lang="ar-SA" sz="1800" b="1" kern="0" dirty="0">
                <a:solidFill>
                  <a:srgbClr val="FFFFFF"/>
                </a:solidFill>
                <a:latin typeface="Arial"/>
                <a:cs typeface="Arial" pitchFamily="34" charset="0"/>
              </a:rPr>
              <a:t>و مدى تقبله وعلاقته بصحة </a:t>
            </a:r>
            <a:r>
              <a:rPr kumimoji="0" lang="ar-SA" sz="1800" b="1" i="0" u="none" strike="noStrike" kern="0" cap="none" spc="0" normalizeH="0" baseline="0" noProof="0" dirty="0">
                <a:ln>
                  <a:noFill/>
                </a:ln>
                <a:solidFill>
                  <a:srgbClr val="FFFFFF"/>
                </a:solidFill>
                <a:effectLst/>
                <a:uLnTx/>
                <a:uFillTx/>
                <a:latin typeface="Arial"/>
                <a:ea typeface="+mn-ea"/>
                <a:cs typeface="Arial" pitchFamily="34" charset="0"/>
              </a:rPr>
              <a:t>ورفاهية الاسرة </a:t>
            </a:r>
            <a:r>
              <a:rPr kumimoji="0" lang="ar-SA" sz="1800" b="1" i="0" u="none" strike="noStrike" kern="0" cap="none" spc="0" normalizeH="0" baseline="0" noProof="0">
                <a:ln>
                  <a:noFill/>
                </a:ln>
                <a:solidFill>
                  <a:srgbClr val="FFFFFF"/>
                </a:solidFill>
                <a:effectLst/>
                <a:uLnTx/>
                <a:uFillTx/>
                <a:latin typeface="Arial"/>
                <a:ea typeface="+mn-ea"/>
                <a:cs typeface="Arial" pitchFamily="34" charset="0"/>
              </a:rPr>
              <a:t>والمجتمع </a:t>
            </a:r>
            <a:endParaRPr kumimoji="0" lang="ar-SA" sz="1800" b="1" i="0" u="none" strike="noStrike" kern="0" cap="none" spc="0" normalizeH="0" baseline="0" noProof="0" dirty="0">
              <a:ln>
                <a:noFill/>
              </a:ln>
              <a:solidFill>
                <a:srgbClr val="FFFFFF"/>
              </a:solidFill>
              <a:effectLst/>
              <a:uLnTx/>
              <a:uFillTx/>
              <a:latin typeface="Arial"/>
              <a:ea typeface="+mn-ea"/>
              <a:cs typeface="Arial" pitchFamily="34" charset="0"/>
            </a:endParaRPr>
          </a:p>
        </p:txBody>
      </p:sp>
    </p:spTree>
    <p:extLst>
      <p:ext uri="{BB962C8B-B14F-4D97-AF65-F5344CB8AC3E}">
        <p14:creationId xmlns:p14="http://schemas.microsoft.com/office/powerpoint/2010/main" val="795738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17463" y="1295400"/>
            <a:ext cx="4785958" cy="609600"/>
          </a:xfrm>
        </p:spPr>
        <p:txBody>
          <a:bodyPr/>
          <a:lstStyle/>
          <a:p>
            <a:r>
              <a:rPr lang="en-US" sz="2800" dirty="0"/>
              <a:t>YOUR ROLE </a:t>
            </a:r>
            <a:endParaRPr lang="ar-SA" sz="2800" dirty="0"/>
          </a:p>
        </p:txBody>
      </p:sp>
      <p:sp>
        <p:nvSpPr>
          <p:cNvPr id="3" name="عنصر نائب للمحتوى 2"/>
          <p:cNvSpPr>
            <a:spLocks noGrp="1"/>
          </p:cNvSpPr>
          <p:nvPr>
            <p:ph idx="1"/>
          </p:nvPr>
        </p:nvSpPr>
        <p:spPr>
          <a:xfrm>
            <a:off x="685800" y="2133600"/>
            <a:ext cx="7772400" cy="4114800"/>
          </a:xfrm>
        </p:spPr>
        <p:style>
          <a:lnRef idx="2">
            <a:schemeClr val="dk1"/>
          </a:lnRef>
          <a:fillRef idx="1">
            <a:schemeClr val="lt1"/>
          </a:fillRef>
          <a:effectRef idx="0">
            <a:schemeClr val="dk1"/>
          </a:effectRef>
          <a:fontRef idx="minor">
            <a:schemeClr val="dk1"/>
          </a:fontRef>
        </p:style>
        <p:txBody>
          <a:bodyPr/>
          <a:lstStyle/>
          <a:p>
            <a:pPr marL="0" indent="0">
              <a:buNone/>
            </a:pPr>
            <a:r>
              <a:rPr lang="en-US" dirty="0"/>
              <a:t>Do You Remember Our National HE Definition ? </a:t>
            </a:r>
          </a:p>
          <a:p>
            <a:pPr marL="0" indent="0">
              <a:buNone/>
            </a:pPr>
            <a:r>
              <a:rPr lang="en-US" dirty="0"/>
              <a:t> </a:t>
            </a:r>
          </a:p>
          <a:p>
            <a:pPr marL="0" indent="0" algn="ctr">
              <a:buNone/>
            </a:pPr>
            <a:r>
              <a:rPr lang="en-US" dirty="0"/>
              <a:t>State, Think in the course cover and discover  ?</a:t>
            </a:r>
          </a:p>
          <a:p>
            <a:pPr marL="0" indent="0">
              <a:buNone/>
            </a:pPr>
            <a:endParaRPr lang="en-US" dirty="0"/>
          </a:p>
          <a:p>
            <a:pPr marL="0" indent="0">
              <a:buNone/>
            </a:pPr>
            <a:r>
              <a:rPr lang="en-US" dirty="0"/>
              <a:t>- </a:t>
            </a:r>
          </a:p>
          <a:p>
            <a:pPr marL="0" indent="0">
              <a:buNone/>
            </a:pPr>
            <a:r>
              <a:rPr lang="en-US" dirty="0"/>
              <a:t>-</a:t>
            </a:r>
          </a:p>
          <a:p>
            <a:pPr marL="0" indent="0">
              <a:buNone/>
            </a:pPr>
            <a:endParaRPr lang="ar-SA" dirty="0"/>
          </a:p>
        </p:txBody>
      </p:sp>
      <p:pic>
        <p:nvPicPr>
          <p:cNvPr id="5" name="Picture 5" descr="BD04972_"/>
          <p:cNvPicPr>
            <a:picLocks noChangeAspect="1" noChangeArrowheads="1"/>
          </p:cNvPicPr>
          <p:nvPr/>
        </p:nvPicPr>
        <p:blipFill>
          <a:blip r:embed="rId2" cstate="print"/>
          <a:srcRect/>
          <a:stretch>
            <a:fillRect/>
          </a:stretch>
        </p:blipFill>
        <p:spPr bwMode="auto">
          <a:xfrm>
            <a:off x="2704170" y="42041"/>
            <a:ext cx="3612545" cy="1177159"/>
          </a:xfrm>
          <a:prstGeom prst="rect">
            <a:avLst/>
          </a:prstGeom>
          <a:noFill/>
          <a:ln w="9525">
            <a:noFill/>
            <a:miter lim="800000"/>
            <a:headEnd/>
            <a:tailEnd/>
          </a:ln>
        </p:spPr>
      </p:pic>
      <p:sp>
        <p:nvSpPr>
          <p:cNvPr id="6" name="AutoShape 2" descr="Image result for introduction of family planning"/>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Tree>
    <p:extLst>
      <p:ext uri="{BB962C8B-B14F-4D97-AF65-F5344CB8AC3E}">
        <p14:creationId xmlns:p14="http://schemas.microsoft.com/office/powerpoint/2010/main" val="126490139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7025</TotalTime>
  <Words>1695</Words>
  <Application>Microsoft Office PowerPoint</Application>
  <PresentationFormat>عرض على الشاشة (4:3)</PresentationFormat>
  <Paragraphs>170</Paragraphs>
  <Slides>11</Slides>
  <Notes>3</Notes>
  <HiddenSlides>0</HiddenSlides>
  <MMClips>0</MMClips>
  <ScaleCrop>false</ScaleCrop>
  <HeadingPairs>
    <vt:vector size="6" baseType="variant">
      <vt:variant>
        <vt:lpstr>الخطوط المستخدمة</vt:lpstr>
      </vt:variant>
      <vt:variant>
        <vt:i4>9</vt:i4>
      </vt:variant>
      <vt:variant>
        <vt:lpstr>نسق</vt:lpstr>
      </vt:variant>
      <vt:variant>
        <vt:i4>1</vt:i4>
      </vt:variant>
      <vt:variant>
        <vt:lpstr>عناوين الشرائح</vt:lpstr>
      </vt:variant>
      <vt:variant>
        <vt:i4>11</vt:i4>
      </vt:variant>
    </vt:vector>
  </HeadingPairs>
  <TitlesOfParts>
    <vt:vector size="21" baseType="lpstr">
      <vt:lpstr>Andalus</vt:lpstr>
      <vt:lpstr>Arial</vt:lpstr>
      <vt:lpstr>Arial Black</vt:lpstr>
      <vt:lpstr>Calibri</vt:lpstr>
      <vt:lpstr>Segoe UI</vt:lpstr>
      <vt:lpstr>Simplified Arabic</vt:lpstr>
      <vt:lpstr>Symbol</vt:lpstr>
      <vt:lpstr>Tahoma</vt:lpstr>
      <vt:lpstr>Times New Roman</vt:lpstr>
      <vt:lpstr>Default Design</vt:lpstr>
      <vt:lpstr>Johali FaPHE  The CHS436 Family Planning for HE 2018_2019</vt:lpstr>
      <vt:lpstr>Course Syllabus Family Planning (CHS436)</vt:lpstr>
      <vt:lpstr>Course Syllabus Family Planning (CHS436)</vt:lpstr>
      <vt:lpstr>Course Syllabus Family Planning (CHS436)</vt:lpstr>
      <vt:lpstr>Course Syllabus Family Planning (CHS436)</vt:lpstr>
      <vt:lpstr>Course Syllabus Family Planning (CHS436)</vt:lpstr>
      <vt:lpstr>Teaching   _ Learning Plan </vt:lpstr>
      <vt:lpstr>عرض تقديمي في PowerPoint</vt:lpstr>
      <vt:lpstr>YOUR ROLE </vt:lpstr>
      <vt:lpstr>WHY FaPHE ? </vt:lpstr>
      <vt:lpstr>FaPHE in Saudi Vision2030</vt:lpstr>
    </vt:vector>
  </TitlesOfParts>
  <Company>PRB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Vijay Rao</dc:creator>
  <cp:lastModifiedBy>Eisa theNature1</cp:lastModifiedBy>
  <cp:revision>468</cp:revision>
  <cp:lastPrinted>2018-09-12T06:26:07Z</cp:lastPrinted>
  <dcterms:created xsi:type="dcterms:W3CDTF">2001-07-19T15:12:33Z</dcterms:created>
  <dcterms:modified xsi:type="dcterms:W3CDTF">2020-09-20T13:20:31Z</dcterms:modified>
</cp:coreProperties>
</file>