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7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13C5F4F-3EEE-4CE7-96D7-519CDC66EDEA}" type="datetimeFigureOut">
              <a:rPr lang="ar-SA" smtClean="0"/>
              <a:pPr/>
              <a:t>27/02/1433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16CE857-9490-4EAC-8FB9-876C5F309F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5F4F-3EEE-4CE7-96D7-519CDC66EDEA}" type="datetimeFigureOut">
              <a:rPr lang="ar-SA" smtClean="0"/>
              <a:pPr/>
              <a:t>27/02/1433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E857-9490-4EAC-8FB9-876C5F309F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5F4F-3EEE-4CE7-96D7-519CDC66EDEA}" type="datetimeFigureOut">
              <a:rPr lang="ar-SA" smtClean="0"/>
              <a:pPr/>
              <a:t>27/02/1433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E857-9490-4EAC-8FB9-876C5F309F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13C5F4F-3EEE-4CE7-96D7-519CDC66EDEA}" type="datetimeFigureOut">
              <a:rPr lang="ar-SA" smtClean="0"/>
              <a:pPr/>
              <a:t>27/02/1433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E857-9490-4EAC-8FB9-876C5F309F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13C5F4F-3EEE-4CE7-96D7-519CDC66EDEA}" type="datetimeFigureOut">
              <a:rPr lang="ar-SA" smtClean="0"/>
              <a:pPr/>
              <a:t>27/02/1433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16CE857-9490-4EAC-8FB9-876C5F309FB4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13C5F4F-3EEE-4CE7-96D7-519CDC66EDEA}" type="datetimeFigureOut">
              <a:rPr lang="ar-SA" smtClean="0"/>
              <a:pPr/>
              <a:t>27/02/1433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16CE857-9490-4EAC-8FB9-876C5F309F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13C5F4F-3EEE-4CE7-96D7-519CDC66EDEA}" type="datetimeFigureOut">
              <a:rPr lang="ar-SA" smtClean="0"/>
              <a:pPr/>
              <a:t>27/02/1433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16CE857-9490-4EAC-8FB9-876C5F309F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C5F4F-3EEE-4CE7-96D7-519CDC66EDEA}" type="datetimeFigureOut">
              <a:rPr lang="ar-SA" smtClean="0"/>
              <a:pPr/>
              <a:t>27/02/1433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E857-9490-4EAC-8FB9-876C5F309F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13C5F4F-3EEE-4CE7-96D7-519CDC66EDEA}" type="datetimeFigureOut">
              <a:rPr lang="ar-SA" smtClean="0"/>
              <a:pPr/>
              <a:t>27/02/1433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16CE857-9490-4EAC-8FB9-876C5F309F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13C5F4F-3EEE-4CE7-96D7-519CDC66EDEA}" type="datetimeFigureOut">
              <a:rPr lang="ar-SA" smtClean="0"/>
              <a:pPr/>
              <a:t>27/02/1433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16CE857-9490-4EAC-8FB9-876C5F309F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13C5F4F-3EEE-4CE7-96D7-519CDC66EDEA}" type="datetimeFigureOut">
              <a:rPr lang="ar-SA" smtClean="0"/>
              <a:pPr/>
              <a:t>27/02/1433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16CE857-9490-4EAC-8FB9-876C5F309F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13C5F4F-3EEE-4CE7-96D7-519CDC66EDEA}" type="datetimeFigureOut">
              <a:rPr lang="ar-SA" smtClean="0"/>
              <a:pPr/>
              <a:t>27/02/1433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16CE857-9490-4EAC-8FB9-876C5F309FB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188641"/>
            <a:ext cx="8062912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جمع القران الكريم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8062912" cy="381642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ar-SA" sz="3600" b="1" dirty="0" smtClean="0">
                <a:solidFill>
                  <a:schemeClr val="tx1"/>
                </a:solidFill>
              </a:rPr>
              <a:t>المراد بجمع القران:</a:t>
            </a:r>
          </a:p>
          <a:p>
            <a:pPr algn="ctr"/>
            <a:endParaRPr lang="ar-SA" sz="3600" b="1" dirty="0" smtClean="0">
              <a:solidFill>
                <a:schemeClr val="tx1"/>
              </a:solidFill>
            </a:endParaRPr>
          </a:p>
          <a:p>
            <a:pPr algn="ctr"/>
            <a:r>
              <a:rPr lang="ar-SA" sz="3600" b="1" dirty="0" smtClean="0">
                <a:solidFill>
                  <a:schemeClr val="tx1"/>
                </a:solidFill>
              </a:rPr>
              <a:t>1-جمعه بمعنى حفظه بالصدور واستظهاره.</a:t>
            </a:r>
          </a:p>
          <a:p>
            <a:pPr algn="ctr"/>
            <a:endParaRPr lang="ar-SA" sz="3600" b="1" dirty="0" smtClean="0">
              <a:solidFill>
                <a:schemeClr val="tx1"/>
              </a:solidFill>
            </a:endParaRPr>
          </a:p>
          <a:p>
            <a:pPr algn="ctr"/>
            <a:r>
              <a:rPr lang="ar-SA" sz="3600" b="1" dirty="0" smtClean="0">
                <a:solidFill>
                  <a:schemeClr val="tx1"/>
                </a:solidFill>
              </a:rPr>
              <a:t>2-كتابته وتدوينه.</a:t>
            </a:r>
          </a:p>
          <a:p>
            <a:pPr algn="ctr"/>
            <a:endParaRPr lang="ar-SA" sz="3600" b="1" dirty="0" smtClean="0">
              <a:solidFill>
                <a:schemeClr val="tx1"/>
              </a:solidFill>
            </a:endParaRPr>
          </a:p>
          <a:p>
            <a:pPr algn="ctr"/>
            <a:r>
              <a:rPr lang="ar-SA" sz="3600" b="1" dirty="0" smtClean="0">
                <a:solidFill>
                  <a:schemeClr val="tx1"/>
                </a:solidFill>
              </a:rPr>
              <a:t>3-تسجيله صوتيا.</a:t>
            </a:r>
          </a:p>
          <a:p>
            <a:pPr algn="ctr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مصدر التسمية وأقسام الصور: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84784"/>
            <a:ext cx="8219256" cy="53732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SA" sz="3200" b="1" dirty="0" smtClean="0"/>
              <a:t>مصدرها:</a:t>
            </a:r>
          </a:p>
          <a:p>
            <a:pPr>
              <a:buNone/>
            </a:pPr>
            <a:r>
              <a:rPr lang="ar-SA" sz="3200" b="1" dirty="0" smtClean="0"/>
              <a:t>قيل إنها اجتهادية.</a:t>
            </a:r>
          </a:p>
          <a:p>
            <a:pPr>
              <a:buNone/>
            </a:pPr>
            <a:r>
              <a:rPr lang="ar-SA" sz="3200" b="1" dirty="0" smtClean="0"/>
              <a:t>وقيل إنها توقيفيه </a:t>
            </a:r>
            <a:r>
              <a:rPr lang="ar-SA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وهو الراجح .</a:t>
            </a:r>
          </a:p>
          <a:p>
            <a:pPr algn="ctr">
              <a:buNone/>
            </a:pPr>
            <a:r>
              <a:rPr lang="ar-SA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............................</a:t>
            </a:r>
          </a:p>
          <a:p>
            <a:pPr>
              <a:buNone/>
            </a:pPr>
            <a:r>
              <a:rPr lang="ar-SA" sz="3200" b="1" dirty="0" smtClean="0"/>
              <a:t>أقسامها:</a:t>
            </a:r>
          </a:p>
          <a:p>
            <a:pPr>
              <a:buNone/>
            </a:pPr>
            <a:r>
              <a:rPr lang="ar-SA" sz="3200" b="1" dirty="0" smtClean="0"/>
              <a:t>1-الطوال وهي سبع.</a:t>
            </a:r>
          </a:p>
          <a:p>
            <a:pPr>
              <a:buNone/>
            </a:pPr>
            <a:r>
              <a:rPr lang="ar-SA" sz="3200" b="1" dirty="0" smtClean="0"/>
              <a:t>2-المؤن.</a:t>
            </a:r>
          </a:p>
          <a:p>
            <a:pPr>
              <a:buNone/>
            </a:pPr>
            <a:r>
              <a:rPr lang="ar-SA" sz="3200" b="1" dirty="0" smtClean="0"/>
              <a:t>3-</a:t>
            </a:r>
            <a:r>
              <a:rPr lang="ar-SA" sz="3200" b="1" dirty="0" err="1" smtClean="0"/>
              <a:t>المثاني</a:t>
            </a:r>
            <a:r>
              <a:rPr lang="ar-SA" sz="3200" b="1" dirty="0" smtClean="0"/>
              <a:t>.</a:t>
            </a:r>
          </a:p>
          <a:p>
            <a:pPr>
              <a:buNone/>
            </a:pPr>
            <a:r>
              <a:rPr lang="ar-SA" sz="3200" b="1" dirty="0" smtClean="0"/>
              <a:t>4-المفصل.</a:t>
            </a:r>
            <a:endParaRPr lang="ar-SA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</a:schemeClr>
                </a:solidFill>
              </a:rPr>
              <a:t>ترتيب السور:</a:t>
            </a:r>
            <a:endParaRPr lang="ar-SA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ar-SA" sz="2400" b="1" dirty="0" smtClean="0">
                <a:solidFill>
                  <a:schemeClr val="tx1">
                    <a:lumMod val="95000"/>
                  </a:schemeClr>
                </a:solidFill>
              </a:rPr>
              <a:t>للعلماء في ترتيب السور ثلاثة أقوال:</a:t>
            </a:r>
          </a:p>
          <a:p>
            <a:pPr algn="ctr">
              <a:buFont typeface="Wingdings" pitchFamily="2" charset="2"/>
              <a:buChar char="v"/>
            </a:pPr>
            <a:r>
              <a:rPr lang="ar-SA" sz="2400" b="1" dirty="0" smtClean="0"/>
              <a:t>الأول: </a:t>
            </a:r>
            <a:r>
              <a:rPr lang="ar-SA" sz="2400" b="1" dirty="0" err="1" smtClean="0"/>
              <a:t>ان</a:t>
            </a:r>
            <a:r>
              <a:rPr lang="ar-SA" sz="2400" b="1" dirty="0" smtClean="0"/>
              <a:t> </a:t>
            </a:r>
            <a:r>
              <a:rPr lang="ar-SA" sz="2400" b="1" dirty="0" smtClean="0"/>
              <a:t>ترتيب السور على ما هو عليه الآن توقيفي.</a:t>
            </a:r>
          </a:p>
          <a:p>
            <a:pPr algn="ctr">
              <a:buFont typeface="Wingdings" pitchFamily="2" charset="2"/>
              <a:buChar char="v"/>
            </a:pPr>
            <a:r>
              <a:rPr lang="ar-SA" sz="2400" b="1" dirty="0" smtClean="0"/>
              <a:t>القول الثاني</a:t>
            </a:r>
            <a:r>
              <a:rPr lang="ar-SA" sz="2400" b="1" dirty="0" smtClean="0"/>
              <a:t>: أن </a:t>
            </a:r>
            <a:r>
              <a:rPr lang="ar-SA" sz="2400" b="1" dirty="0" smtClean="0"/>
              <a:t>ترتيب السور اجتهادي من فعل الصحابة رضوان الله عليهم.</a:t>
            </a:r>
          </a:p>
          <a:p>
            <a:pPr algn="ctr">
              <a:buFont typeface="Wingdings" pitchFamily="2" charset="2"/>
              <a:buChar char="v"/>
            </a:pPr>
            <a:r>
              <a:rPr lang="ar-SA" sz="2400" b="1" dirty="0" smtClean="0"/>
              <a:t>القول الثالث</a:t>
            </a:r>
            <a:r>
              <a:rPr lang="ar-SA" sz="2400" b="1" dirty="0" smtClean="0"/>
              <a:t>: </a:t>
            </a:r>
            <a:r>
              <a:rPr lang="ar-SA" sz="2400" b="1" dirty="0" err="1" smtClean="0"/>
              <a:t>ان</a:t>
            </a:r>
            <a:r>
              <a:rPr lang="ar-SA" sz="2400" b="1" dirty="0" smtClean="0"/>
              <a:t> </a:t>
            </a:r>
            <a:r>
              <a:rPr lang="ar-SA" sz="2400" b="1" dirty="0" smtClean="0"/>
              <a:t>ترتيب بعض السور كان توقيفيا وبعضها كان باجتهاد الصحابة.</a:t>
            </a: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1187624" y="4653136"/>
            <a:ext cx="6768752" cy="220486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buFont typeface="Wingdings" pitchFamily="2" charset="2"/>
              <a:buChar char="v"/>
            </a:pPr>
            <a:r>
              <a:rPr lang="ar-SA" sz="2800" b="1" dirty="0" smtClean="0">
                <a:solidFill>
                  <a:schemeClr val="tx1">
                    <a:lumMod val="95000"/>
                  </a:schemeClr>
                </a:solidFill>
              </a:rPr>
              <a:t>الرأي الراجح</a:t>
            </a:r>
            <a:r>
              <a:rPr lang="ar-SA" sz="2800" b="1" dirty="0" smtClean="0">
                <a:solidFill>
                  <a:schemeClr val="tx1">
                    <a:lumMod val="95000"/>
                  </a:schemeClr>
                </a:solidFill>
              </a:rPr>
              <a:t>: </a:t>
            </a:r>
            <a:r>
              <a:rPr lang="ar-SA" sz="2800" b="1" dirty="0" err="1" smtClean="0">
                <a:solidFill>
                  <a:schemeClr val="tx1">
                    <a:lumMod val="95000"/>
                  </a:schemeClr>
                </a:solidFill>
              </a:rPr>
              <a:t>ان</a:t>
            </a:r>
            <a:r>
              <a:rPr lang="ar-SA" sz="2800" b="1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ar-SA" sz="2800" b="1" dirty="0" smtClean="0">
                <a:solidFill>
                  <a:schemeClr val="tx1">
                    <a:lumMod val="95000"/>
                  </a:schemeClr>
                </a:solidFill>
              </a:rPr>
              <a:t>ترتيب سور القران الكريم كترتيب </a:t>
            </a:r>
            <a:r>
              <a:rPr lang="ar-SA" sz="2800" b="1" dirty="0" err="1" smtClean="0">
                <a:solidFill>
                  <a:schemeClr val="tx1">
                    <a:lumMod val="95000"/>
                  </a:schemeClr>
                </a:solidFill>
              </a:rPr>
              <a:t>اياته</a:t>
            </a:r>
            <a:r>
              <a:rPr lang="ar-SA" sz="2800" b="1" dirty="0" smtClean="0">
                <a:solidFill>
                  <a:schemeClr val="tx1">
                    <a:lumMod val="95000"/>
                  </a:schemeClr>
                </a:solidFill>
              </a:rPr>
              <a:t> بالتوقيف عن الرسول صلى الله عليه وسلم,عن جبريل عليه السلام,عن ربه سبحانه وتعالى.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حكمه تسوير القرآن: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ar-SA" dirty="0" smtClean="0"/>
              <a:t>1</a:t>
            </a:r>
            <a:r>
              <a:rPr lang="ar-SA" sz="3600" b="1" dirty="0" smtClean="0"/>
              <a:t>-التيسير والتشويق لمدارسه القران الكريم.</a:t>
            </a:r>
          </a:p>
          <a:p>
            <a:pPr algn="ctr">
              <a:buFont typeface="Wingdings" pitchFamily="2" charset="2"/>
              <a:buChar char="v"/>
            </a:pPr>
            <a:r>
              <a:rPr lang="ar-SA" sz="3600" b="1" dirty="0" smtClean="0"/>
              <a:t>2-</a:t>
            </a:r>
            <a:r>
              <a:rPr lang="ar-SA" sz="3600" b="1" dirty="0" err="1" smtClean="0"/>
              <a:t>الدلاله</a:t>
            </a:r>
            <a:r>
              <a:rPr lang="ar-SA" sz="3600" b="1" dirty="0" smtClean="0"/>
              <a:t> على على موضوع السورة وأهدافها.</a:t>
            </a:r>
          </a:p>
          <a:p>
            <a:pPr algn="ctr">
              <a:buFont typeface="Wingdings" pitchFamily="2" charset="2"/>
              <a:buChar char="v"/>
            </a:pPr>
            <a:r>
              <a:rPr lang="ar-SA" sz="3600" b="1" dirty="0" smtClean="0"/>
              <a:t>3-التنبيه على أن الطول ليس شرطا من شروط الإعجاز والتحدي</a:t>
            </a:r>
            <a:r>
              <a:rPr lang="ar-SA" dirty="0" smtClean="0"/>
              <a:t>.</a:t>
            </a:r>
          </a:p>
          <a:p>
            <a:pPr algn="ctr">
              <a:buFont typeface="Wingdings" pitchFamily="2" charset="2"/>
              <a:buChar char="v"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chemeClr val="tx1">
                    <a:lumMod val="95000"/>
                  </a:schemeClr>
                </a:solidFill>
              </a:rPr>
              <a:t>ثانيا:آيات القران الكريم:</a:t>
            </a:r>
            <a:endParaRPr lang="ar-SA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SA" sz="4000" b="1" dirty="0" smtClean="0"/>
              <a:t>تعريف الايه اصطلاحا: طائفة ذات مطلع ومقطع مندرجة في سوره من القرآن.</a:t>
            </a:r>
          </a:p>
          <a:p>
            <a:pPr algn="ctr">
              <a:buNone/>
            </a:pPr>
            <a:r>
              <a:rPr lang="ar-SA" sz="4000" b="1" dirty="0" smtClean="0"/>
              <a:t>عدد ايآت القرآن الكريم:</a:t>
            </a:r>
          </a:p>
          <a:p>
            <a:pPr algn="ctr">
              <a:buNone/>
            </a:pPr>
            <a:endParaRPr lang="ar-SA" dirty="0"/>
          </a:p>
        </p:txBody>
      </p:sp>
      <p:sp>
        <p:nvSpPr>
          <p:cNvPr id="7" name="شكل بيضاوي 6"/>
          <p:cNvSpPr/>
          <p:nvPr/>
        </p:nvSpPr>
        <p:spPr>
          <a:xfrm>
            <a:off x="1907704" y="5157192"/>
            <a:ext cx="5616624" cy="1700808"/>
          </a:xfrm>
          <a:prstGeom prst="ellipse">
            <a:avLst/>
          </a:prstGeom>
          <a:ln>
            <a:solidFill>
              <a:schemeClr val="tx2">
                <a:lumMod val="50000"/>
              </a:schemeClr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الراجح: (6236) آيه.</a:t>
            </a:r>
            <a:endParaRPr lang="ar-SA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9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</a:schemeClr>
                </a:solidFill>
              </a:rPr>
              <a:t>المكي والمدني:</a:t>
            </a:r>
            <a:endParaRPr lang="ar-SA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ar-SA" b="1" dirty="0" smtClean="0"/>
              <a:t>عناية العلماء بالمكي والمدني.</a:t>
            </a:r>
          </a:p>
          <a:p>
            <a:pPr algn="ctr">
              <a:buFont typeface="Wingdings" pitchFamily="2" charset="2"/>
              <a:buChar char="v"/>
            </a:pPr>
            <a:r>
              <a:rPr lang="ar-SA" sz="3600" b="1" dirty="0" smtClean="0"/>
              <a:t>أنواع المكي والمدني.</a:t>
            </a:r>
          </a:p>
          <a:p>
            <a:pPr algn="ctr">
              <a:buFont typeface="Wingdings" pitchFamily="2" charset="2"/>
              <a:buChar char="v"/>
            </a:pPr>
            <a:r>
              <a:rPr lang="ar-SA" sz="3600" b="1" dirty="0" smtClean="0"/>
              <a:t>طريقه معرفة المكي والمدني:</a:t>
            </a:r>
          </a:p>
          <a:p>
            <a:pPr algn="ctr">
              <a:buFont typeface="Wingdings" pitchFamily="2" charset="2"/>
              <a:buChar char="v"/>
            </a:pPr>
            <a:endParaRPr lang="ar-SA" dirty="0"/>
          </a:p>
        </p:txBody>
      </p:sp>
      <p:sp>
        <p:nvSpPr>
          <p:cNvPr id="4" name="سحابة 3"/>
          <p:cNvSpPr/>
          <p:nvPr/>
        </p:nvSpPr>
        <p:spPr>
          <a:xfrm>
            <a:off x="5076056" y="4437112"/>
            <a:ext cx="3240360" cy="1944216"/>
          </a:xfrm>
          <a:prstGeom prst="cloud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الطريق الأول: ألنقلي السماعي</a:t>
            </a:r>
            <a:endParaRPr lang="ar-SA" sz="32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" name="سحابة 4"/>
          <p:cNvSpPr/>
          <p:nvPr/>
        </p:nvSpPr>
        <p:spPr>
          <a:xfrm>
            <a:off x="395536" y="4365104"/>
            <a:ext cx="4032448" cy="2088232"/>
          </a:xfrm>
          <a:prstGeom prst="cloud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الطريق الثاني: القياسي الاجتهادي</a:t>
            </a:r>
            <a:endParaRPr lang="ar-SA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b="1" dirty="0" smtClean="0">
                <a:solidFill>
                  <a:schemeClr val="tx1">
                    <a:lumMod val="95000"/>
                  </a:schemeClr>
                </a:solidFill>
              </a:rPr>
              <a:t>ضوابط </a:t>
            </a:r>
            <a:r>
              <a:rPr lang="ar-SA" sz="3600" b="1" dirty="0" smtClean="0">
                <a:solidFill>
                  <a:schemeClr val="tx1">
                    <a:lumMod val="95000"/>
                  </a:schemeClr>
                </a:solidFill>
              </a:rPr>
              <a:t>السور المكية والمدنية:  </a:t>
            </a:r>
            <a:endParaRPr lang="ar-SA" sz="3600" b="1" dirty="0">
              <a:solidFill>
                <a:schemeClr val="tx1">
                  <a:lumMod val="95000"/>
                </a:schemeClr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323528" y="2132857"/>
          <a:ext cx="8496944" cy="4267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912298">
                <a:tc>
                  <a:txBody>
                    <a:bodyPr/>
                    <a:lstStyle/>
                    <a:p>
                      <a:pPr algn="ctr" rtl="1"/>
                      <a:endParaRPr lang="ar-SA" sz="3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rtl="1"/>
                      <a:r>
                        <a:rPr lang="ar-SA" sz="3200" b="1" dirty="0" smtClean="0">
                          <a:solidFill>
                            <a:schemeClr val="bg1"/>
                          </a:solidFill>
                        </a:rPr>
                        <a:t>الضوابط المكية</a:t>
                      </a:r>
                      <a:endParaRPr lang="ar-SA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3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 rtl="1"/>
                      <a:r>
                        <a:rPr lang="ar-SA" sz="3200" b="1" dirty="0" smtClean="0">
                          <a:solidFill>
                            <a:schemeClr val="bg1"/>
                          </a:solidFill>
                        </a:rPr>
                        <a:t>الضوابط المدنية</a:t>
                      </a:r>
                      <a:endParaRPr lang="ar-SA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29388"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 smtClean="0">
                          <a:solidFill>
                            <a:schemeClr val="bg1"/>
                          </a:solidFill>
                        </a:rPr>
                        <a:t>كل</a:t>
                      </a:r>
                      <a:r>
                        <a:rPr lang="ar-SA" sz="3200" b="1" baseline="0" dirty="0" smtClean="0">
                          <a:solidFill>
                            <a:schemeClr val="bg1"/>
                          </a:solidFill>
                        </a:rPr>
                        <a:t> سوره فيها -كلا-</a:t>
                      </a:r>
                      <a:endParaRPr lang="ar-SA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 smtClean="0">
                          <a:solidFill>
                            <a:schemeClr val="bg1"/>
                          </a:solidFill>
                        </a:rPr>
                        <a:t>كل سوره فيها يا أيها الذين </a:t>
                      </a:r>
                      <a:r>
                        <a:rPr lang="ar-SA" sz="3200" b="1" dirty="0" err="1" smtClean="0">
                          <a:solidFill>
                            <a:schemeClr val="bg1"/>
                          </a:solidFill>
                        </a:rPr>
                        <a:t>امنوآ</a:t>
                      </a:r>
                      <a:endParaRPr lang="ar-SA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08933"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 smtClean="0">
                          <a:solidFill>
                            <a:schemeClr val="bg1"/>
                          </a:solidFill>
                        </a:rPr>
                        <a:t>كل سوره فيها سجدة تلاوة</a:t>
                      </a:r>
                      <a:endParaRPr lang="ar-SA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 smtClean="0">
                          <a:solidFill>
                            <a:schemeClr val="bg1"/>
                          </a:solidFill>
                        </a:rPr>
                        <a:t>كل سوره فيها</a:t>
                      </a:r>
                      <a:r>
                        <a:rPr lang="ar-SA" sz="3200" b="1" baseline="0" dirty="0" smtClean="0">
                          <a:solidFill>
                            <a:schemeClr val="bg1"/>
                          </a:solidFill>
                        </a:rPr>
                        <a:t> ذكر المنافقين </a:t>
                      </a:r>
                      <a:endParaRPr lang="ar-SA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08933"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 smtClean="0">
                          <a:solidFill>
                            <a:schemeClr val="bg1"/>
                          </a:solidFill>
                        </a:rPr>
                        <a:t>كل سوره مبدوءة</a:t>
                      </a:r>
                      <a:r>
                        <a:rPr lang="ar-SA" sz="3200" b="1" baseline="0" dirty="0" smtClean="0">
                          <a:solidFill>
                            <a:schemeClr val="bg1"/>
                          </a:solidFill>
                        </a:rPr>
                        <a:t> بقسم</a:t>
                      </a:r>
                      <a:endParaRPr lang="ar-SA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 smtClean="0">
                          <a:solidFill>
                            <a:schemeClr val="bg1"/>
                          </a:solidFill>
                        </a:rPr>
                        <a:t>كل سوره</a:t>
                      </a:r>
                      <a:r>
                        <a:rPr lang="ar-SA" sz="3200" b="1" baseline="0" dirty="0" smtClean="0">
                          <a:solidFill>
                            <a:schemeClr val="bg1"/>
                          </a:solidFill>
                        </a:rPr>
                        <a:t> ورد فيها حد أو بيان فريضة</a:t>
                      </a:r>
                      <a:endParaRPr lang="ar-SA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91264" cy="929258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مميزات </a:t>
            </a:r>
            <a:r>
              <a:rPr lang="ar-SA" sz="4000" b="1" dirty="0" smtClean="0"/>
              <a:t>السور المكية والمدنية:</a:t>
            </a:r>
            <a:endParaRPr lang="ar-SA" sz="4000" b="1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0" y="1484783"/>
          <a:ext cx="9144000" cy="682796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701483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السور</a:t>
                      </a:r>
                      <a:r>
                        <a:rPr lang="ar-SA" sz="2400" b="1" baseline="0" dirty="0" smtClean="0"/>
                        <a:t> المكية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السور المدنية</a:t>
                      </a:r>
                      <a:endParaRPr lang="ar-SA" sz="2400" b="1" dirty="0"/>
                    </a:p>
                  </a:txBody>
                  <a:tcPr/>
                </a:tc>
              </a:tr>
              <a:tr h="1661275">
                <a:tc>
                  <a:txBody>
                    <a:bodyPr/>
                    <a:lstStyle/>
                    <a:p>
                      <a:pPr algn="ctr" rtl="1"/>
                      <a:endParaRPr lang="ar-SA" sz="2400" b="1" dirty="0" smtClean="0"/>
                    </a:p>
                    <a:p>
                      <a:pPr algn="ctr" rtl="1"/>
                      <a:r>
                        <a:rPr lang="ar-SA" sz="2400" b="1" dirty="0" smtClean="0"/>
                        <a:t>تأسيس العقيدة</a:t>
                      </a:r>
                      <a:r>
                        <a:rPr lang="ar-SA" sz="2400" b="1" baseline="0" dirty="0" smtClean="0"/>
                        <a:t> الإسلامية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يخاطب القران الكريم في المدينة-غالبا- مجتمع إسلامي,فكان الغالب تقرير الأحكام التشريعية للعبادات والمعاملات والحدود</a:t>
                      </a:r>
                      <a:r>
                        <a:rPr lang="ar-SA" sz="2400" b="1" baseline="0" dirty="0" smtClean="0"/>
                        <a:t> وغرها </a:t>
                      </a:r>
                      <a:endParaRPr lang="ar-SA" sz="2400" b="1" dirty="0"/>
                    </a:p>
                  </a:txBody>
                  <a:tcPr/>
                </a:tc>
              </a:tr>
              <a:tr h="1661275">
                <a:tc>
                  <a:txBody>
                    <a:bodyPr/>
                    <a:lstStyle/>
                    <a:p>
                      <a:pPr algn="ctr" rtl="1"/>
                      <a:endParaRPr lang="ar-SA" sz="2400" b="1" dirty="0" smtClean="0"/>
                    </a:p>
                    <a:p>
                      <a:pPr algn="ctr" rtl="1"/>
                      <a:r>
                        <a:rPr lang="ar-SA" sz="2400" b="1" dirty="0" smtClean="0"/>
                        <a:t>تشريع </a:t>
                      </a:r>
                      <a:r>
                        <a:rPr lang="ar-SA" sz="2400" b="1" dirty="0" err="1" smtClean="0"/>
                        <a:t>اصول</a:t>
                      </a:r>
                      <a:r>
                        <a:rPr lang="ar-SA" sz="2400" b="1" dirty="0" smtClean="0"/>
                        <a:t> العبادات والمعاملات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نشأ في المجتمع المدني</a:t>
                      </a:r>
                      <a:r>
                        <a:rPr lang="ar-SA" sz="2400" b="1" baseline="0" dirty="0" smtClean="0"/>
                        <a:t> طائفة من المنافقين فتحدث القران الكريم عن طبائعهم وهتك أستارهم ويبن خطرهم على الإسلام والمسلمين</a:t>
                      </a:r>
                      <a:endParaRPr lang="ar-SA" sz="2400" b="1" dirty="0"/>
                    </a:p>
                  </a:txBody>
                  <a:tcPr/>
                </a:tc>
              </a:tr>
              <a:tr h="1736608">
                <a:tc>
                  <a:txBody>
                    <a:bodyPr/>
                    <a:lstStyle/>
                    <a:p>
                      <a:pPr algn="ctr" rtl="1"/>
                      <a:endParaRPr lang="ar-SA" sz="2400" b="1" dirty="0" smtClean="0"/>
                    </a:p>
                    <a:p>
                      <a:pPr algn="ctr" rtl="1"/>
                      <a:r>
                        <a:rPr lang="ar-SA" sz="2400" b="1" dirty="0" smtClean="0"/>
                        <a:t>الاهتمام بتفصيل قصص الأنبياء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الغالب على الآيات والسور</a:t>
                      </a:r>
                      <a:r>
                        <a:rPr lang="ar-SA" sz="2400" b="1" baseline="0" dirty="0" smtClean="0"/>
                        <a:t> المدنية طول المقاطع والسور لبسط العقائد الاسلاميه والأحكام التشريعية ؛فكان اهل المدينه يقبلون على سماع القران .</a:t>
                      </a:r>
                      <a:endParaRPr lang="ar-SA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فوائد معرفه المكي والمدني: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65968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ar-SA" sz="4000" b="1" dirty="0" smtClean="0"/>
              <a:t>1-تمييز الناسخ من المنسوخ.</a:t>
            </a:r>
          </a:p>
          <a:p>
            <a:pPr algn="ctr">
              <a:buFont typeface="Wingdings" pitchFamily="2" charset="2"/>
              <a:buChar char="v"/>
            </a:pPr>
            <a:r>
              <a:rPr lang="ar-SA" sz="4000" b="1" dirty="0" smtClean="0"/>
              <a:t>2-الاستعانة به في تفسير القران الكريم.</a:t>
            </a:r>
          </a:p>
          <a:p>
            <a:pPr algn="ctr">
              <a:buFont typeface="Wingdings" pitchFamily="2" charset="2"/>
              <a:buChar char="v"/>
            </a:pPr>
            <a:r>
              <a:rPr lang="ar-SA" sz="4000" b="1" dirty="0" smtClean="0"/>
              <a:t>3-الاستفادة من أسلوب القران في الدعوة إلى الله.</a:t>
            </a:r>
            <a:endParaRPr lang="ar-SA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40544" y="188641"/>
            <a:ext cx="8135912" cy="792087"/>
          </a:xfrm>
        </p:spPr>
        <p:txBody>
          <a:bodyPr/>
          <a:lstStyle/>
          <a:p>
            <a:r>
              <a:rPr lang="ar-SA" dirty="0" smtClean="0">
                <a:solidFill>
                  <a:schemeClr val="tx1"/>
                </a:solidFill>
              </a:rPr>
              <a:t>أولا:جمعه بمعنى حفظه بالصدور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40544" y="1124744"/>
            <a:ext cx="8207920" cy="5328592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الدليل: (لاتحرك به لسانك لتعجل به ان علينا جمعه وقرءانه )</a:t>
            </a:r>
          </a:p>
          <a:p>
            <a:pPr algn="ctr"/>
            <a:endParaRPr lang="ar-SA" sz="2800" b="1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SA" sz="2800" b="1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حكمه:حفظ القران واجب على ألامه,فيجب حفظ ولو ماتقوم به الصلاة.</a:t>
            </a:r>
          </a:p>
          <a:p>
            <a:pPr algn="ctr"/>
            <a:endParaRPr lang="ar-SA" sz="2800" b="1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SA" sz="2800" b="1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فضله:لم يترك الرسول امرأ فيه حث على حفظ القرءان إلا و </a:t>
            </a:r>
            <a:r>
              <a:rPr lang="ar-SA" sz="2800" b="1" dirty="0" err="1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امر</a:t>
            </a:r>
            <a:r>
              <a:rPr lang="ar-SA" sz="2800" b="1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به.</a:t>
            </a:r>
          </a:p>
          <a:p>
            <a:pPr algn="ctr"/>
            <a:endParaRPr lang="ar-SA" sz="2800" b="1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SA" sz="2800" b="1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حفظ الرسول للقران:حفظ الرسول القرءان كله.</a:t>
            </a:r>
          </a:p>
          <a:p>
            <a:pPr algn="ctr"/>
            <a:endParaRPr lang="ar-SA" sz="2800" b="1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SA" sz="2800" b="1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حفظ الصحابة رضي الله عنهم للقرءان.</a:t>
            </a:r>
          </a:p>
          <a:p>
            <a:pPr algn="ctr"/>
            <a:endParaRPr lang="ar-SA" sz="2800" b="1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SA" sz="2800" b="1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حفظ التابعين من بعدهم.</a:t>
            </a:r>
          </a:p>
          <a:p>
            <a:pPr algn="ctr"/>
            <a:endParaRPr lang="ar-SA" sz="2800" b="1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SA" sz="2800" b="1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حفظ القران الكريم في العصر الحديث.</a:t>
            </a:r>
          </a:p>
          <a:p>
            <a:endParaRPr lang="ar-SA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40544" y="332657"/>
            <a:ext cx="8062912" cy="792087"/>
          </a:xfrm>
        </p:spPr>
        <p:txBody>
          <a:bodyPr>
            <a:normAutofit/>
          </a:bodyPr>
          <a:lstStyle/>
          <a:p>
            <a:r>
              <a:rPr lang="ar-SA" sz="3200" dirty="0" smtClean="0"/>
              <a:t>خصائص جمع القرءان بمعنى حفظه بالصدور:</a:t>
            </a:r>
            <a:endParaRPr lang="ar-SA" sz="3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40544" y="1844824"/>
            <a:ext cx="8062912" cy="446449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ar-SA" sz="3200" dirty="0" smtClean="0"/>
              <a:t>1</a:t>
            </a:r>
            <a:r>
              <a:rPr lang="ar-SA" sz="4000" b="1" dirty="0" smtClean="0"/>
              <a:t>-</a:t>
            </a:r>
            <a:r>
              <a:rPr lang="ar-SA" sz="4000" b="1" dirty="0" err="1" smtClean="0"/>
              <a:t>اول</a:t>
            </a:r>
            <a:r>
              <a:rPr lang="ar-SA" sz="4000" b="1" dirty="0" smtClean="0"/>
              <a:t> علم نشا من علوم القرءان.</a:t>
            </a:r>
          </a:p>
          <a:p>
            <a:pPr algn="ctr"/>
            <a:r>
              <a:rPr lang="ar-SA" sz="4000" b="1" dirty="0" smtClean="0"/>
              <a:t>2-انه دائم لا ينقطع.</a:t>
            </a:r>
          </a:p>
          <a:p>
            <a:pPr algn="ctr"/>
            <a:r>
              <a:rPr lang="ar-SA" sz="4000" b="1" dirty="0" smtClean="0"/>
              <a:t>3-</a:t>
            </a:r>
            <a:r>
              <a:rPr lang="ar-SA" sz="4000" b="1" dirty="0" err="1" smtClean="0"/>
              <a:t>ان</a:t>
            </a:r>
            <a:r>
              <a:rPr lang="ar-SA" sz="4000" b="1" dirty="0" smtClean="0"/>
              <a:t> الحفظ بالصدور خاص </a:t>
            </a:r>
            <a:r>
              <a:rPr lang="ar-SA" sz="4000" b="1" dirty="0" smtClean="0"/>
              <a:t>بالقرآن</a:t>
            </a:r>
            <a:r>
              <a:rPr lang="ar-SA" sz="4000" b="1" dirty="0" smtClean="0"/>
              <a:t>.</a:t>
            </a:r>
          </a:p>
          <a:p>
            <a:pPr algn="ctr"/>
            <a:r>
              <a:rPr lang="ar-SA" sz="4000" b="1" dirty="0" smtClean="0"/>
              <a:t>4-الوعيد لمن </a:t>
            </a:r>
            <a:r>
              <a:rPr lang="ar-SA" sz="4000" b="1" dirty="0" smtClean="0"/>
              <a:t>حفظ </a:t>
            </a:r>
            <a:r>
              <a:rPr lang="ar-SA" sz="4000" b="1" dirty="0" smtClean="0"/>
              <a:t>من القرآن ثم نشيه.</a:t>
            </a:r>
          </a:p>
          <a:p>
            <a:pPr algn="ctr"/>
            <a:r>
              <a:rPr lang="ar-SA" sz="4000" b="1" dirty="0" smtClean="0"/>
              <a:t>5-انه يجب على </a:t>
            </a:r>
            <a:r>
              <a:rPr lang="ar-SA" sz="4000" b="1" dirty="0" smtClean="0"/>
              <a:t>كل مسلم إن يحفظ من القرءان مايؤدي به صلواته الخمس.</a:t>
            </a:r>
            <a:endParaRPr lang="ar-SA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/>
          </a:bodyPr>
          <a:lstStyle/>
          <a:p>
            <a:pPr algn="ctr"/>
            <a:r>
              <a:rPr lang="ar-SA" sz="3200" dirty="0" smtClean="0"/>
              <a:t>النوع الثاني :جمعه بمعنى كتابته وتدوينه: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SA" sz="3600" dirty="0" smtClean="0"/>
              <a:t>جمع القران الكريم ثلاث مرات :</a:t>
            </a:r>
          </a:p>
          <a:p>
            <a:pPr algn="ctr"/>
            <a:r>
              <a:rPr lang="ar-SA" sz="3600" dirty="0" smtClean="0"/>
              <a:t>في عهد النبي صلى الله عليه وسلم.</a:t>
            </a:r>
          </a:p>
          <a:p>
            <a:pPr algn="ctr"/>
            <a:r>
              <a:rPr lang="ar-SA" sz="3600" dirty="0" smtClean="0"/>
              <a:t>في عهد أبي بكر رضي الله عنه.</a:t>
            </a:r>
          </a:p>
          <a:p>
            <a:pPr algn="ctr"/>
            <a:r>
              <a:rPr lang="ar-SA" sz="3600" dirty="0" smtClean="0"/>
              <a:t>في عهد عثمان بن عفان رضي الله عنه</a:t>
            </a:r>
            <a:r>
              <a:rPr lang="ar-SA" dirty="0" smtClean="0"/>
              <a:t>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609984"/>
          </a:xfrm>
        </p:spPr>
        <p:txBody>
          <a:bodyPr/>
          <a:lstStyle/>
          <a:p>
            <a:pPr algn="ctr">
              <a:buNone/>
            </a:pPr>
            <a:r>
              <a:rPr lang="ar-SA" sz="3600" dirty="0" smtClean="0"/>
              <a:t>انه في عهد أبي بكر جمع القرءان في نسخه واحده.</a:t>
            </a:r>
          </a:p>
          <a:p>
            <a:pPr algn="ctr">
              <a:buNone/>
            </a:pPr>
            <a:r>
              <a:rPr lang="ar-SA" sz="3600" dirty="0" smtClean="0">
                <a:solidFill>
                  <a:schemeClr val="accent2">
                    <a:lumMod val="50000"/>
                  </a:schemeClr>
                </a:solidFill>
              </a:rPr>
              <a:t>(وسمي بالمصحف)</a:t>
            </a:r>
          </a:p>
          <a:p>
            <a:pPr algn="ctr">
              <a:buNone/>
            </a:pPr>
            <a:r>
              <a:rPr lang="ar-SA" sz="3600" dirty="0" smtClean="0"/>
              <a:t>وفي عهد عثمان رضي الله عنه نسخ إلى عده نسخ قيل أنها خمسه*وهو الراجح</a:t>
            </a:r>
            <a:r>
              <a:rPr lang="ar-SA" dirty="0" smtClean="0"/>
              <a:t>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dirty="0" smtClean="0">
                <a:solidFill>
                  <a:schemeClr val="tx1">
                    <a:lumMod val="95000"/>
                  </a:schemeClr>
                </a:solidFill>
              </a:rPr>
              <a:t>الفرق بين جمع أبي بكر وعثمان رضي الله عنهما:</a:t>
            </a:r>
            <a:endParaRPr lang="ar-SA" sz="3600" dirty="0">
              <a:solidFill>
                <a:schemeClr val="tx1">
                  <a:lumMod val="95000"/>
                </a:schemeClr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760312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554072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أبي بكر رضي الله عنه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عثمان بن عفان</a:t>
                      </a:r>
                      <a:r>
                        <a:rPr lang="ar-SA" baseline="0" dirty="0" smtClean="0"/>
                        <a:t> رضي الله عنه</a:t>
                      </a:r>
                      <a:endParaRPr lang="ar-SA" dirty="0"/>
                    </a:p>
                  </a:txBody>
                  <a:tcPr/>
                </a:tc>
              </a:tr>
              <a:tr h="554072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إن </a:t>
                      </a:r>
                      <a:r>
                        <a:rPr lang="ar-SA" sz="2800" dirty="0" smtClean="0"/>
                        <a:t>الباعث لجمع القرءان خشيه </a:t>
                      </a:r>
                      <a:r>
                        <a:rPr lang="ar-SA" sz="2800" dirty="0" smtClean="0"/>
                        <a:t>أن </a:t>
                      </a:r>
                      <a:r>
                        <a:rPr lang="ar-SA" sz="2800" dirty="0" smtClean="0"/>
                        <a:t>يذهب شيء من القران بذهاب حفظته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لكثر الاختلاف في وجوه</a:t>
                      </a:r>
                      <a:r>
                        <a:rPr lang="ar-SA" sz="2800" baseline="0" dirty="0" smtClean="0"/>
                        <a:t> القراء</a:t>
                      </a:r>
                      <a:endParaRPr lang="ar-SA" sz="2800" dirty="0"/>
                    </a:p>
                  </a:txBody>
                  <a:tcPr/>
                </a:tc>
              </a:tr>
              <a:tr h="554072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الأحرف ألسبعه</a:t>
                      </a:r>
                      <a:r>
                        <a:rPr lang="ar-SA" sz="2800" baseline="0" dirty="0" smtClean="0"/>
                        <a:t> في </a:t>
                      </a:r>
                      <a:r>
                        <a:rPr lang="ar-SA" sz="2800" baseline="0" dirty="0" err="1" smtClean="0"/>
                        <a:t>العرضه</a:t>
                      </a:r>
                      <a:r>
                        <a:rPr lang="ar-SA" sz="2800" baseline="0" dirty="0" smtClean="0"/>
                        <a:t> </a:t>
                      </a:r>
                      <a:r>
                        <a:rPr lang="ar-SA" sz="2800" baseline="0" dirty="0" smtClean="0"/>
                        <a:t>الاخيره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/>
                        <a:t>حرف</a:t>
                      </a:r>
                      <a:r>
                        <a:rPr lang="ar-SA" sz="2800" baseline="0" dirty="0" smtClean="0"/>
                        <a:t> واحد</a:t>
                      </a:r>
                      <a:endParaRPr lang="ar-SA" sz="2800" dirty="0"/>
                    </a:p>
                  </a:txBody>
                  <a:tcPr/>
                </a:tc>
              </a:tr>
              <a:tr h="554072"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لم يلزم الناس بإتباع المصحف الذي كتبه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الزمهم بإتباعه </a:t>
                      </a:r>
                      <a:r>
                        <a:rPr lang="ar-SA" sz="2800" dirty="0" smtClean="0"/>
                        <a:t>بمشورة الصحابة</a:t>
                      </a:r>
                      <a:endParaRPr lang="ar-SA" sz="2800" dirty="0"/>
                    </a:p>
                  </a:txBody>
                  <a:tcPr/>
                </a:tc>
              </a:tr>
              <a:tr h="554072"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مرتب</a:t>
                      </a:r>
                      <a:r>
                        <a:rPr lang="ar-SA" sz="2800" baseline="0" dirty="0" smtClean="0"/>
                        <a:t> </a:t>
                      </a:r>
                      <a:r>
                        <a:rPr lang="ar-SA" sz="2800" baseline="0" dirty="0" smtClean="0"/>
                        <a:t>الآيات </a:t>
                      </a:r>
                      <a:r>
                        <a:rPr lang="ar-SA" sz="2800" baseline="0" dirty="0" smtClean="0"/>
                        <a:t>وفي ترتيب السور اختلاف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مرتب </a:t>
                      </a:r>
                      <a:r>
                        <a:rPr lang="ar-SA" sz="2800" dirty="0" smtClean="0"/>
                        <a:t>السور </a:t>
                      </a:r>
                      <a:r>
                        <a:rPr lang="ar-SA" sz="2800" dirty="0" smtClean="0"/>
                        <a:t>والآيات </a:t>
                      </a:r>
                      <a:r>
                        <a:rPr lang="ar-SA" sz="2800" dirty="0" smtClean="0"/>
                        <a:t>باتفاق </a:t>
                      </a:r>
                      <a:endParaRPr lang="ar-SA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200" b="1" dirty="0" smtClean="0"/>
              <a:t>النوع الثالث:جمعه بمعنى تسجيله صوتيا:</a:t>
            </a:r>
            <a:endParaRPr lang="ar-SA" sz="32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SA" b="1" dirty="0" smtClean="0"/>
              <a:t>ومن المعلوم  أن للتلاوة أحكاما يأخذ بها تالي القران الكريم</a:t>
            </a:r>
            <a:r>
              <a:rPr lang="ar-SA" b="1" dirty="0" smtClean="0"/>
              <a:t>, </a:t>
            </a:r>
            <a:r>
              <a:rPr lang="ar-SA" b="1" dirty="0" err="1" smtClean="0"/>
              <a:t>كالقلقله</a:t>
            </a:r>
            <a:r>
              <a:rPr lang="ar-SA" b="1" dirty="0" smtClean="0"/>
              <a:t> </a:t>
            </a:r>
            <a:r>
              <a:rPr lang="ar-SA" b="1" dirty="0" smtClean="0"/>
              <a:t>والروم والإشمام والإدغام والإخفاء والاقلاب والإظهار ونحو ذلك؛وليس من السهل بل قد تتعذر كتابه مثل هذا النوع.</a:t>
            </a:r>
          </a:p>
          <a:p>
            <a:pPr algn="ctr">
              <a:buNone/>
            </a:pPr>
            <a:r>
              <a:rPr lang="ar-SA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تعريف المصحف المرتل:</a:t>
            </a:r>
          </a:p>
          <a:p>
            <a:pPr algn="ctr">
              <a:buNone/>
            </a:pPr>
            <a:r>
              <a:rPr lang="ar-SA" b="1" dirty="0" smtClean="0"/>
              <a:t>هو مجموعه صحائف القران مرتبه الآيات والسور على الوجه الذي تلقته ألامه الاسلاميه من النبي صلى الله عليه وسلم.</a:t>
            </a:r>
          </a:p>
          <a:p>
            <a:pPr algn="ctr">
              <a:buNone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dirty="0" smtClean="0"/>
              <a:t>والترتيل أفضل مراتب القراءة الأربع وهي:</a:t>
            </a:r>
            <a:endParaRPr lang="ar-SA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SA" sz="4000" b="1" dirty="0" smtClean="0"/>
              <a:t>1-التحقيق.</a:t>
            </a:r>
          </a:p>
          <a:p>
            <a:pPr algn="ctr">
              <a:buNone/>
            </a:pPr>
            <a:r>
              <a:rPr lang="ar-SA" sz="4000" b="1" dirty="0" smtClean="0"/>
              <a:t>2-الترتيل.</a:t>
            </a:r>
          </a:p>
          <a:p>
            <a:pPr algn="ctr">
              <a:buNone/>
            </a:pPr>
            <a:r>
              <a:rPr lang="ar-SA" sz="4000" b="1" dirty="0" smtClean="0"/>
              <a:t>3-</a:t>
            </a:r>
            <a:r>
              <a:rPr lang="ar-SA" sz="4000" b="1" dirty="0" err="1" smtClean="0"/>
              <a:t>الحدر</a:t>
            </a:r>
            <a:r>
              <a:rPr lang="ar-SA" sz="4000" b="1" dirty="0" smtClean="0"/>
              <a:t>.</a:t>
            </a:r>
          </a:p>
          <a:p>
            <a:pPr algn="ctr">
              <a:buNone/>
            </a:pPr>
            <a:r>
              <a:rPr lang="ar-SA" sz="4000" b="1" dirty="0" smtClean="0"/>
              <a:t>4-التدوير.</a:t>
            </a:r>
          </a:p>
          <a:p>
            <a:pPr algn="ctr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ترتيب </a:t>
            </a:r>
            <a:r>
              <a:rPr lang="ar-SA" dirty="0" smtClean="0"/>
              <a:t>سور القران الكريم </a:t>
            </a:r>
            <a:r>
              <a:rPr lang="ar-SA" dirty="0" smtClean="0"/>
              <a:t>وآياته: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SA" sz="3200" b="1" dirty="0" smtClean="0">
                <a:solidFill>
                  <a:schemeClr val="tx1">
                    <a:lumMod val="95000"/>
                  </a:schemeClr>
                </a:solidFill>
              </a:rPr>
              <a:t>تقسيم القرآن إلى سور وآيات من خصائصه التي لا يشاركه فيها كتاب أخر.</a:t>
            </a:r>
          </a:p>
          <a:p>
            <a:pPr algn="ctr">
              <a:buNone/>
            </a:pPr>
            <a:r>
              <a:rPr lang="ar-SA" sz="3200" b="1" dirty="0" smtClean="0">
                <a:solidFill>
                  <a:schemeClr val="tx1">
                    <a:lumMod val="95000"/>
                  </a:schemeClr>
                </a:solidFill>
              </a:rPr>
              <a:t>أولا:سور </a:t>
            </a:r>
            <a:r>
              <a:rPr lang="ar-SA" sz="3200" b="1" dirty="0" smtClean="0">
                <a:solidFill>
                  <a:schemeClr val="tx1">
                    <a:lumMod val="95000"/>
                  </a:schemeClr>
                </a:solidFill>
              </a:rPr>
              <a:t>القران الكريم:</a:t>
            </a:r>
          </a:p>
          <a:p>
            <a:pPr algn="ctr">
              <a:buNone/>
            </a:pPr>
            <a:r>
              <a:rPr lang="ar-SA" sz="3200" b="1" dirty="0" smtClean="0">
                <a:solidFill>
                  <a:schemeClr val="tx1">
                    <a:lumMod val="95000"/>
                  </a:schemeClr>
                </a:solidFill>
              </a:rPr>
              <a:t>تنقسم السور من حيث تعدد الاسم وعدمه </a:t>
            </a:r>
            <a:r>
              <a:rPr lang="ar-SA" sz="3200" b="1" dirty="0" smtClean="0">
                <a:solidFill>
                  <a:schemeClr val="tx1">
                    <a:lumMod val="95000"/>
                  </a:schemeClr>
                </a:solidFill>
              </a:rPr>
              <a:t>إلى </a:t>
            </a:r>
            <a:r>
              <a:rPr lang="ar-SA" sz="3200" b="1" dirty="0" smtClean="0">
                <a:solidFill>
                  <a:schemeClr val="tx1">
                    <a:lumMod val="95000"/>
                  </a:schemeClr>
                </a:solidFill>
              </a:rPr>
              <a:t>ثلاثة أقسام:</a:t>
            </a:r>
          </a:p>
          <a:p>
            <a:pPr algn="ctr">
              <a:buNone/>
            </a:pPr>
            <a:r>
              <a:rPr lang="ar-SA" sz="3200" b="1" dirty="0" smtClean="0">
                <a:solidFill>
                  <a:schemeClr val="tx1">
                    <a:lumMod val="95000"/>
                  </a:schemeClr>
                </a:solidFill>
              </a:rPr>
              <a:t>1-ماله اسم واحد.</a:t>
            </a:r>
          </a:p>
          <a:p>
            <a:pPr algn="ctr">
              <a:buNone/>
            </a:pPr>
            <a:r>
              <a:rPr lang="ar-SA" sz="3200" b="1" dirty="0" smtClean="0">
                <a:solidFill>
                  <a:schemeClr val="tx1">
                    <a:lumMod val="95000"/>
                  </a:schemeClr>
                </a:solidFill>
              </a:rPr>
              <a:t>2-ماله أكثر من اسم.</a:t>
            </a:r>
          </a:p>
          <a:p>
            <a:pPr algn="ctr">
              <a:buNone/>
            </a:pPr>
            <a:r>
              <a:rPr lang="ar-SA" sz="3200" b="1" dirty="0" smtClean="0">
                <a:solidFill>
                  <a:schemeClr val="tx1">
                    <a:lumMod val="95000"/>
                  </a:schemeClr>
                </a:solidFill>
              </a:rPr>
              <a:t>3-</a:t>
            </a:r>
            <a:r>
              <a:rPr lang="ar-SA" sz="3200" b="1" dirty="0" err="1" smtClean="0">
                <a:solidFill>
                  <a:schemeClr val="tx1">
                    <a:lumMod val="95000"/>
                  </a:schemeClr>
                </a:solidFill>
              </a:rPr>
              <a:t>ان</a:t>
            </a:r>
            <a:r>
              <a:rPr lang="ar-SA" sz="3200" b="1" dirty="0" smtClean="0">
                <a:solidFill>
                  <a:schemeClr val="tx1">
                    <a:lumMod val="95000"/>
                  </a:schemeClr>
                </a:solidFill>
              </a:rPr>
              <a:t> تسمى </a:t>
            </a:r>
            <a:r>
              <a:rPr lang="ar-SA" sz="3200" b="1" dirty="0" smtClean="0">
                <a:solidFill>
                  <a:schemeClr val="tx1">
                    <a:lumMod val="95000"/>
                  </a:schemeClr>
                </a:solidFill>
              </a:rPr>
              <a:t>عدة سور </a:t>
            </a:r>
            <a:r>
              <a:rPr lang="ar-SA" sz="3200" b="1" dirty="0" smtClean="0">
                <a:solidFill>
                  <a:schemeClr val="tx1">
                    <a:lumMod val="95000"/>
                  </a:schemeClr>
                </a:solidFill>
              </a:rPr>
              <a:t>باسم واحد.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145</TotalTime>
  <Words>729</Words>
  <Application>Microsoft Office PowerPoint</Application>
  <PresentationFormat>عرض على الشاشة (3:4)‏</PresentationFormat>
  <Paragraphs>121</Paragraphs>
  <Slides>17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حيوية</vt:lpstr>
      <vt:lpstr>جمع القران الكريم</vt:lpstr>
      <vt:lpstr>أولا:جمعه بمعنى حفظه بالصدور</vt:lpstr>
      <vt:lpstr>خصائص جمع القرءان بمعنى حفظه بالصدور:</vt:lpstr>
      <vt:lpstr>النوع الثاني :جمعه بمعنى كتابته وتدوينه:</vt:lpstr>
      <vt:lpstr>الشريحة 5</vt:lpstr>
      <vt:lpstr>الفرق بين جمع أبي بكر وعثمان رضي الله عنهما:</vt:lpstr>
      <vt:lpstr>النوع الثالث:جمعه بمعنى تسجيله صوتيا:</vt:lpstr>
      <vt:lpstr>والترتيل أفضل مراتب القراءة الأربع وهي:</vt:lpstr>
      <vt:lpstr>ترتيب سور القران الكريم وآياته:</vt:lpstr>
      <vt:lpstr>مصدر التسمية وأقسام الصور:</vt:lpstr>
      <vt:lpstr>ترتيب السور:</vt:lpstr>
      <vt:lpstr>حكمه تسوير القرآن:</vt:lpstr>
      <vt:lpstr>ثانيا:آيات القران الكريم:</vt:lpstr>
      <vt:lpstr>المكي والمدني:</vt:lpstr>
      <vt:lpstr>ضوابط السور المكية والمدنية:  </vt:lpstr>
      <vt:lpstr>مميزات السور المكية والمدنية:</vt:lpstr>
      <vt:lpstr>فوائد معرفه المكي والمدني: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Mlo7a</dc:creator>
  <cp:lastModifiedBy>user</cp:lastModifiedBy>
  <cp:revision>16</cp:revision>
  <dcterms:created xsi:type="dcterms:W3CDTF">2011-12-13T23:38:16Z</dcterms:created>
  <dcterms:modified xsi:type="dcterms:W3CDTF">2012-01-21T17:13:58Z</dcterms:modified>
</cp:coreProperties>
</file>