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0042-E055-4598-9E56-A741E67A69BA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7A52F-0DB5-4469-9390-D1F1D28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5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png"/><Relationship Id="rId4" Type="http://schemas.openxmlformats.org/officeDocument/2006/relationships/image" Target="../media/image1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981200" y="1987550"/>
            <a:ext cx="7442200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/>
              <a:t>JavaScript</a:t>
            </a:r>
            <a:r>
              <a:rPr lang="en-US" sz="5400" b="1" dirty="0"/>
              <a:t>: </a:t>
            </a:r>
            <a:endParaRPr lang="en-US" sz="5400" b="1" dirty="0" smtClean="0"/>
          </a:p>
          <a:p>
            <a:pPr algn="ctr"/>
            <a:r>
              <a:rPr lang="en-US" sz="5400" b="1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73742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72414"/>
            <a:ext cx="8229600" cy="632138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Example: Random Image Generator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0010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We can use random number generation to randomly select from a number of images in order to display a random image each time a page loads</a:t>
            </a:r>
          </a:p>
        </p:txBody>
      </p:sp>
    </p:spTree>
    <p:extLst>
      <p:ext uri="{BB962C8B-B14F-4D97-AF65-F5344CB8AC3E}">
        <p14:creationId xmlns:p14="http://schemas.microsoft.com/office/powerpoint/2010/main" val="116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997647"/>
              </p:ext>
            </p:extLst>
          </p:nvPr>
        </p:nvGraphicFramePr>
        <p:xfrm>
          <a:off x="0" y="7938"/>
          <a:ext cx="10322602" cy="6083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Document" r:id="rId3" imgW="7752235" imgH="4568356" progId="Word.Document.8">
                  <p:embed/>
                </p:oleObj>
              </mc:Choice>
              <mc:Fallback>
                <p:oleObj name="Document" r:id="rId3" imgW="7752235" imgH="45683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38"/>
                        <a:ext cx="10322602" cy="6083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7" descr="10_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173" y="2087710"/>
            <a:ext cx="4554828" cy="241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10_07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173" y="4441508"/>
            <a:ext cx="4554827" cy="241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059612" y="412750"/>
            <a:ext cx="3048000" cy="15684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Creates an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</a:rPr>
              <a:t>src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 attribute by concatenating 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a random integer from 1 to 7 with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“.gif\”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 to reference one of the images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1.gif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,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2.gif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,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3.gif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,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4.gif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,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5.gif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,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6.gif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 or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7.gif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4623515" y="1679575"/>
            <a:ext cx="2436097" cy="151438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9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7740" y="295072"/>
            <a:ext cx="4833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cap="all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Arrays </a:t>
            </a:r>
            <a:r>
              <a:rPr lang="en-US" sz="3200" b="1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07740" y="1367196"/>
            <a:ext cx="80010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Arrays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Data structures consisting of related data items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Sometimes called collections of data items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JavaScript arrays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“dynamic” entities that can change size after they are created</a:t>
            </a:r>
          </a:p>
        </p:txBody>
      </p:sp>
    </p:spTree>
    <p:extLst>
      <p:ext uri="{BB962C8B-B14F-4D97-AF65-F5344CB8AC3E}">
        <p14:creationId xmlns:p14="http://schemas.microsoft.com/office/powerpoint/2010/main" val="14512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79172" y="230747"/>
            <a:ext cx="8229600" cy="8382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Arrays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7"/>
            <a:ext cx="9643056" cy="4840421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first element in every array is the zeroth element.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</a:t>
            </a: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ith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 element of array c is referred to as c[i-1].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Array names follow the same conventions as other identifiers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subscripted array name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can be used on the left side of an assignment to place a new value into an array element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can be used on the right side of an assignment operation to use its value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Every array in JavaScript knows its own length, which it stores in its length attribute and can be found with the expression </a:t>
            </a: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arrayname.length</a:t>
            </a:r>
            <a:endParaRPr lang="en-US" sz="2400" b="1" dirty="0">
              <a:ea typeface="Times New Roman" panose="02020603050405020304" pitchFamily="18" charset="0"/>
              <a:cs typeface="Goudy Sans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66104" y="591355"/>
            <a:ext cx="9137561" cy="709411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Declaring and Allocating Arrays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66104" y="1637652"/>
            <a:ext cx="80010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JavaScript arrays are Array objects. 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Creating new objects using the new operator is known as creating an instance or instantiating an object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Operator new is known as the dynamic memory allocation operator</a:t>
            </a:r>
          </a:p>
        </p:txBody>
      </p:sp>
    </p:spTree>
    <p:extLst>
      <p:ext uri="{BB962C8B-B14F-4D97-AF65-F5344CB8AC3E}">
        <p14:creationId xmlns:p14="http://schemas.microsoft.com/office/powerpoint/2010/main" val="24465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2909"/>
              </p:ext>
            </p:extLst>
          </p:nvPr>
        </p:nvGraphicFramePr>
        <p:xfrm>
          <a:off x="-1" y="15875"/>
          <a:ext cx="8126569" cy="7249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Document" r:id="rId3" imgW="7582680" imgH="6764895" progId="Word.Document.8">
                  <p:embed/>
                </p:oleObj>
              </mc:Choice>
              <mc:Fallback>
                <p:oleObj name="Document" r:id="rId3" imgW="7582680" imgH="67648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15875"/>
                        <a:ext cx="8126569" cy="7249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8036417" y="2273122"/>
            <a:ext cx="22860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Operator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new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allocates an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Array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called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n1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with five elements</a:t>
            </a: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 flipH="1">
            <a:off x="3026535" y="2577921"/>
            <a:ext cx="5009882" cy="122514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493617" y="3873322"/>
            <a:ext cx="24384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Operator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new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allocates an empty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Array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called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n2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 flipV="1">
            <a:off x="3026535" y="4178122"/>
            <a:ext cx="546708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924801" y="4976052"/>
            <a:ext cx="28194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Zero-based counting used in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for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loop to set each element’s value equal to its subscript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H="1" flipV="1">
            <a:off x="4468969" y="4873041"/>
            <a:ext cx="3439197" cy="26294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 flipV="1">
            <a:off x="2575775" y="5085007"/>
            <a:ext cx="5332391" cy="32465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083917" y="5978169"/>
            <a:ext cx="28194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Five elements added and initialized in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n2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, which dynamically expands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H="1" flipV="1">
            <a:off x="2871989" y="5847007"/>
            <a:ext cx="4211928" cy="43596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 flipV="1">
            <a:off x="2665927" y="6104585"/>
            <a:ext cx="4417990" cy="17838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254378"/>
              </p:ext>
            </p:extLst>
          </p:nvPr>
        </p:nvGraphicFramePr>
        <p:xfrm>
          <a:off x="0" y="0"/>
          <a:ext cx="11485261" cy="684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Document" r:id="rId3" imgW="7660603" imgH="4568356" progId="Word.Document.8">
                  <p:embed/>
                </p:oleObj>
              </mc:Choice>
              <mc:Fallback>
                <p:oleObj name="Document" r:id="rId3" imgW="7660603" imgH="45683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85261" cy="684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589661" y="4138546"/>
            <a:ext cx="28956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Outputs the subscript and value of every array element in a table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H="1" flipV="1">
            <a:off x="6697014" y="4018208"/>
            <a:ext cx="1892647" cy="4251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231820"/>
            <a:ext cx="8229600" cy="781318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Examples Using Arrays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799" y="1341438"/>
            <a:ext cx="8857445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Arrays can be created using a comma-separated initializer list enclosed in square brackets ([])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array’s size is determined by the number of values in the initializer list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initial values of an array can be specified as arguments in the parentheses following new Array</a:t>
            </a:r>
          </a:p>
          <a:p>
            <a:pPr lvl="1"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size of the array is determined by the number of values in parentheses</a:t>
            </a:r>
          </a:p>
        </p:txBody>
      </p:sp>
    </p:spTree>
    <p:extLst>
      <p:ext uri="{BB962C8B-B14F-4D97-AF65-F5344CB8AC3E}">
        <p14:creationId xmlns:p14="http://schemas.microsoft.com/office/powerpoint/2010/main" val="35107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752884"/>
              </p:ext>
            </p:extLst>
          </p:nvPr>
        </p:nvGraphicFramePr>
        <p:xfrm>
          <a:off x="0" y="14288"/>
          <a:ext cx="7830355" cy="702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Document" r:id="rId3" imgW="7292274" imgH="6545349" progId="Word.Document.8">
                  <p:embed/>
                </p:oleObj>
              </mc:Choice>
              <mc:Fallback>
                <p:oleObj name="Document" r:id="rId3" imgW="7292274" imgH="65453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288"/>
                        <a:ext cx="7830355" cy="7027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954592" y="2774861"/>
            <a:ext cx="28956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an array with four elements, all of which are defined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6192592" y="3613061"/>
            <a:ext cx="18288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954592" y="4009936"/>
            <a:ext cx="27432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an array with four elements, all of which are defined in an initializer list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 flipV="1">
            <a:off x="4287592" y="4390936"/>
            <a:ext cx="2667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630474" y="4997361"/>
            <a:ext cx="2895600" cy="10795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Creates an array with four elements, two of which reserve space for values to be specified later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4115874" y="4692561"/>
            <a:ext cx="251460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5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994610"/>
              </p:ext>
            </p:extLst>
          </p:nvPr>
        </p:nvGraphicFramePr>
        <p:xfrm>
          <a:off x="-1" y="0"/>
          <a:ext cx="12148933" cy="5756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Document" r:id="rId3" imgW="7784342" imgH="3689452" progId="Word.Document.8">
                  <p:embed/>
                </p:oleObj>
              </mc:Choice>
              <mc:Fallback>
                <p:oleObj name="Document" r:id="rId3" imgW="7784342" imgH="36894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0"/>
                        <a:ext cx="12148933" cy="5756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2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09093"/>
            <a:ext cx="7398913" cy="8382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Program Modules in </a:t>
            </a:r>
            <a:r>
              <a:rPr lang="en-US" sz="3200" b="1" dirty="0" smtClean="0"/>
              <a:t>JavaScript</a:t>
            </a:r>
            <a:endParaRPr lang="en-US" sz="32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341438"/>
            <a:ext cx="9784724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JavaScript programs are written by combining new functions that the programmer writes with “prepackaged” functions and objects available in JavaScript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term method implies that a function belongs to a particular object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We refer to functions that belong to a particular JavaScript object as methods; all others are referred to as functions.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JavaScript provides several objects that have a rich collection of methods for performing common mathematical calculations, string manipulations, date and time manipulations, and manipulations of collections of data called arrays.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64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98865" y="204988"/>
            <a:ext cx="6445878" cy="1121536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References and Reference Parameters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98865" y="1418711"/>
            <a:ext cx="9678475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All objects are passed to functions by reference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Arrays are objects in JavaScript, so Arrays are passed to a function by reference</a:t>
            </a:r>
          </a:p>
          <a:p>
            <a:pPr lvl="1"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called function can access the elements of the caller’s original Arrays.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Name of an array </a:t>
            </a:r>
          </a:p>
          <a:p>
            <a:pPr lvl="1"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actually a reference to an object that contains the array elements and the length variable</a:t>
            </a:r>
          </a:p>
        </p:txBody>
      </p:sp>
    </p:spTree>
    <p:extLst>
      <p:ext uri="{BB962C8B-B14F-4D97-AF65-F5344CB8AC3E}">
        <p14:creationId xmlns:p14="http://schemas.microsoft.com/office/powerpoint/2010/main" val="32173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1819" y="140594"/>
            <a:ext cx="6967471" cy="567744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Passing Arrays to Functions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31819" y="798491"/>
            <a:ext cx="11590986" cy="5808371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Pass an array as an argument to a function</a:t>
            </a:r>
          </a:p>
          <a:p>
            <a:pPr lvl="1"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Specify the name of the array (a reference to the array) without brackets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Although entire arrays are passed by reference, individual numeric and </a:t>
            </a: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boolean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 array elements are passed by value exactly as simple numeric and </a:t>
            </a: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boolean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 variables are passed</a:t>
            </a:r>
          </a:p>
          <a:p>
            <a:pPr lvl="1"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Such simple single pieces of data are called scalars, or scalar quantities</a:t>
            </a:r>
          </a:p>
          <a:p>
            <a:pPr lvl="1"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To pass an array element to a function, use the subscripted name of the element as an argument in the function call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join method of an Array </a:t>
            </a:r>
          </a:p>
          <a:p>
            <a:pPr lvl="1"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Returns a string that contains all of the elements of an array, separated by the string supplied in the function’s argument</a:t>
            </a:r>
          </a:p>
          <a:p>
            <a:pPr lvl="1" algn="just"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If an argument is not specified, the empty string is used as the separator</a:t>
            </a:r>
          </a:p>
        </p:txBody>
      </p:sp>
    </p:spTree>
    <p:extLst>
      <p:ext uri="{BB962C8B-B14F-4D97-AF65-F5344CB8AC3E}">
        <p14:creationId xmlns:p14="http://schemas.microsoft.com/office/powerpoint/2010/main" val="3031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807810"/>
              </p:ext>
            </p:extLst>
          </p:nvPr>
        </p:nvGraphicFramePr>
        <p:xfrm>
          <a:off x="0" y="22225"/>
          <a:ext cx="8216721" cy="7171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Document" r:id="rId3" imgW="7750431" imgH="6764895" progId="Word.Document.8">
                  <p:embed/>
                </p:oleObj>
              </mc:Choice>
              <mc:Fallback>
                <p:oleObj name="Document" r:id="rId3" imgW="7750431" imgH="67648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225"/>
                        <a:ext cx="8216721" cy="7171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231063" y="3122860"/>
            <a:ext cx="28956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Passes array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to function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modifyArray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by reference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2691685" y="3628329"/>
            <a:ext cx="4539378" cy="57018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12063" y="4697547"/>
            <a:ext cx="28956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Passes array element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a[3]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to function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modifyElement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by value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2987899" y="5339765"/>
            <a:ext cx="4593152" cy="72618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97693"/>
              </p:ext>
            </p:extLst>
          </p:nvPr>
        </p:nvGraphicFramePr>
        <p:xfrm>
          <a:off x="0" y="12700"/>
          <a:ext cx="9491730" cy="6980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Document" r:id="rId3" imgW="7704615" imgH="5666446" progId="Word.Document.8">
                  <p:embed/>
                </p:oleObj>
              </mc:Choice>
              <mc:Fallback>
                <p:oleObj name="Document" r:id="rId3" imgW="7704615" imgH="56664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700"/>
                        <a:ext cx="9491730" cy="6980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399172" y="356316"/>
            <a:ext cx="1828800" cy="13239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 string containing all the elements in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theArray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, separated by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“ ”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4700789" y="432516"/>
            <a:ext cx="3698383" cy="5720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65772" y="2185116"/>
            <a:ext cx="28956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Multiplies each element in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theArray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by 2, which persists after the function has finished  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4031087" y="2489915"/>
            <a:ext cx="3834685" cy="6127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399172" y="3776506"/>
            <a:ext cx="27432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Multiplies the array element by 2, but only for the duration of the function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2627290" y="4005105"/>
            <a:ext cx="5771882" cy="58294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1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780" y="952031"/>
            <a:ext cx="7394093" cy="4817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3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23930"/>
            <a:ext cx="8229600" cy="773806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Multidimensional Arrays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7"/>
            <a:ext cx="9578662" cy="527830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To identify a particular two-dimensional multidimensional array element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Specify the two subscripts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By convention, the first identifies the element’s row, and the second identifies the element’s column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In general, an array with m rows and n columns is called an m-by-n array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Two-dimensional array element accessed using an element name of the form a[ </a:t>
            </a: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i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 ][ j ]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is the name of the array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sz="2400" b="1" dirty="0" err="1">
                <a:ea typeface="Times New Roman" panose="02020603050405020304" pitchFamily="18" charset="0"/>
                <a:cs typeface="Goudy Sans Book" pitchFamily="34" charset="0"/>
              </a:rPr>
              <a:t>i</a:t>
            </a: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 and j are the subscripts that uniquely identify the row and column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Multidimensional arrays are maintained as arrays of arrays</a:t>
            </a:r>
          </a:p>
        </p:txBody>
      </p:sp>
    </p:spTree>
    <p:extLst>
      <p:ext uri="{BB962C8B-B14F-4D97-AF65-F5344CB8AC3E}">
        <p14:creationId xmlns:p14="http://schemas.microsoft.com/office/powerpoint/2010/main" val="10773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20899"/>
            <a:ext cx="8229600" cy="670775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Multidimensional Arrays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9218054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Multidimensional arrays can be initialized in declarations like a one-dimensional array, with values grouped by row in square brackets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interpreter determines the number of rows by counting the number of sub initializer</a:t>
            </a:r>
          </a:p>
          <a:p>
            <a:pPr lvl="1"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interpreter determines the number of columns in each row by counting the number of values in the sub-array that initializes the row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rows of a two-dimensional array can vary in length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multidimensional array in which each row has a different number of columns can be allocated dynamically with operator new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769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341813"/>
              </p:ext>
            </p:extLst>
          </p:nvPr>
        </p:nvGraphicFramePr>
        <p:xfrm>
          <a:off x="17462" y="19049"/>
          <a:ext cx="7568193" cy="7225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Document" r:id="rId3" imgW="7532896" imgH="7191031" progId="Word.Document.8">
                  <p:embed/>
                </p:oleObj>
              </mc:Choice>
              <mc:Fallback>
                <p:oleObj name="Document" r:id="rId3" imgW="7532896" imgH="71910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" y="19049"/>
                        <a:ext cx="7568193" cy="7225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509715" y="1931831"/>
            <a:ext cx="31242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Initializes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array1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with an initializer list of sub initializer lists 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4340180" y="2236631"/>
            <a:ext cx="4169535" cy="1841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509715" y="2770031"/>
            <a:ext cx="31242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Initializes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array2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with rows of different lengths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4443211" y="3074831"/>
            <a:ext cx="4066504" cy="215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662115" y="4370231"/>
            <a:ext cx="3124200" cy="15684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Nested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for…in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statements traverse the arrays by iterating through the sets of one-dimensional arrays, then through the elements of each of those one-dimensional arrays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4159875" y="4751230"/>
            <a:ext cx="4502239" cy="159805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72877"/>
              </p:ext>
            </p:extLst>
          </p:nvPr>
        </p:nvGraphicFramePr>
        <p:xfrm>
          <a:off x="0" y="0"/>
          <a:ext cx="9478851" cy="293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Document" r:id="rId3" imgW="7656635" imgH="2371456" progId="Word.Document.8">
                  <p:embed/>
                </p:oleObj>
              </mc:Choice>
              <mc:Fallback>
                <p:oleObj name="Document" r:id="rId3" imgW="7656635" imgH="23714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478851" cy="2936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5" descr="11_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51" y="2354263"/>
            <a:ext cx="6243034" cy="442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46657"/>
            <a:ext cx="8970135" cy="696532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Program Modules in JavaScript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9552904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You can define programmer-defined functions that perform specific tasks and use them at many points in a script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actual statements defining the function are written only once and are hidden from other functions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Functions are invoked by writing the name of the function, followed by a left parenthesis, followed by a comma-separated list of zero or more arguments, followed by a right parenthesis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Methods are called in the same way as functions, but require the name of the object to which the method belongs and a dot preceding the method name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Function (and method) arguments may be constants, variables or expressions</a:t>
            </a:r>
          </a:p>
        </p:txBody>
      </p:sp>
    </p:spTree>
    <p:extLst>
      <p:ext uri="{BB962C8B-B14F-4D97-AF65-F5344CB8AC3E}">
        <p14:creationId xmlns:p14="http://schemas.microsoft.com/office/powerpoint/2010/main" val="241691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11051"/>
            <a:ext cx="8229600" cy="657896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Function Definitions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7"/>
            <a:ext cx="8638504" cy="509799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return statement </a:t>
            </a:r>
          </a:p>
          <a:p>
            <a:pPr lvl="1"/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passes information from inside a function back to the point in the program where it was called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A function must be called explicitly for the code in its body to execute</a:t>
            </a:r>
          </a:p>
          <a:p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The format of a function definition is</a:t>
            </a:r>
          </a:p>
          <a:p>
            <a:pPr>
              <a:buFontTx/>
              <a:buNone/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		function function-name( parameter-list )</a:t>
            </a:r>
          </a:p>
          <a:p>
            <a:pPr>
              <a:buFontTx/>
              <a:buNone/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		{</a:t>
            </a:r>
          </a:p>
          <a:p>
            <a:pPr>
              <a:buFontTx/>
              <a:buNone/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			declarations and statements</a:t>
            </a:r>
          </a:p>
          <a:p>
            <a:pPr>
              <a:buFontTx/>
              <a:buNone/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350521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75446"/>
            <a:ext cx="8229600" cy="696532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/>
              <a:t>Function Definitions (Cont.)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432442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Three ways to return control to the point at which a function was invoked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Reaching the function-ending right brace 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Executing the statement return;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Executing the statement “return expression;” to return the value of expression to the caller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a typeface="Times New Roman" panose="02020603050405020304" pitchFamily="18" charset="0"/>
                <a:cs typeface="Goudy Sans Book" pitchFamily="34" charset="0"/>
              </a:rPr>
              <a:t>When a return statement executes, control returns immediately to the point at which the function was invoked</a:t>
            </a:r>
          </a:p>
        </p:txBody>
      </p:sp>
    </p:spTree>
    <p:extLst>
      <p:ext uri="{BB962C8B-B14F-4D97-AF65-F5344CB8AC3E}">
        <p14:creationId xmlns:p14="http://schemas.microsoft.com/office/powerpoint/2010/main" val="123130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715753"/>
              </p:ext>
            </p:extLst>
          </p:nvPr>
        </p:nvGraphicFramePr>
        <p:xfrm>
          <a:off x="0" y="14288"/>
          <a:ext cx="8087932" cy="705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Document" r:id="rId3" imgW="7752235" imgH="6764895" progId="Word.Document.8">
                  <p:embed/>
                </p:oleObj>
              </mc:Choice>
              <mc:Fallback>
                <p:oleObj name="Document" r:id="rId3" imgW="7752235" imgH="67648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288"/>
                        <a:ext cx="8087932" cy="7058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635293" y="2967969"/>
            <a:ext cx="30480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Calls function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square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 with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x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 as an argument, which will return the value to be inserted here </a:t>
            </a: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 flipH="1">
            <a:off x="3940935" y="3523428"/>
            <a:ext cx="3694358" cy="25422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563653" y="4327663"/>
            <a:ext cx="2667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Begin function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</a:rPr>
              <a:t>square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030254" y="5916751"/>
            <a:ext cx="26670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Returns the value of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</a:rPr>
              <a:t>y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 *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</a:rPr>
              <a:t>y</a:t>
            </a: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 (the argument squared) to the caller</a:t>
            </a:r>
            <a:endParaRPr lang="en-US" b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H="1" flipV="1">
            <a:off x="2730320" y="5203852"/>
            <a:ext cx="5214333" cy="18823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043966" y="6334263"/>
            <a:ext cx="2667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End function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</a:rPr>
              <a:t>square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H="1" flipV="1">
            <a:off x="1803042" y="5942095"/>
            <a:ext cx="3031902" cy="39216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944654" y="5130938"/>
            <a:ext cx="21336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Names the parameter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</a:rPr>
              <a:t>y</a:t>
            </a: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>
            <a:off x="2408349" y="4553882"/>
            <a:ext cx="5155304" cy="5120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2627290" y="5590574"/>
            <a:ext cx="4402962" cy="41751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233399"/>
              </p:ext>
            </p:extLst>
          </p:nvPr>
        </p:nvGraphicFramePr>
        <p:xfrm>
          <a:off x="0" y="106117"/>
          <a:ext cx="11860396" cy="6751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Document" r:id="rId3" imgW="7637876" imgH="4348810" progId="Word.Document.8">
                  <p:embed/>
                </p:oleObj>
              </mc:Choice>
              <mc:Fallback>
                <p:oleObj name="Document" r:id="rId3" imgW="7637876" imgH="43488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117"/>
                        <a:ext cx="11860396" cy="6751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336664" y="5123645"/>
            <a:ext cx="3520225" cy="338554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Creates </a:t>
            </a:r>
            <a:r>
              <a:rPr lang="en-US" b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float 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values from user input </a:t>
            </a:r>
            <a:endParaRPr lang="en-US" b="0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6194738" y="5276046"/>
            <a:ext cx="1141927" cy="6868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0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936855"/>
              </p:ext>
            </p:extLst>
          </p:nvPr>
        </p:nvGraphicFramePr>
        <p:xfrm>
          <a:off x="0" y="38949"/>
          <a:ext cx="11727496" cy="6729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Document" r:id="rId3" imgW="7578712" imgH="4348810" progId="Word.Document.8">
                  <p:embed/>
                </p:oleObj>
              </mc:Choice>
              <mc:Fallback>
                <p:oleObj name="Document" r:id="rId3" imgW="7578712" imgH="43488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949"/>
                        <a:ext cx="11727496" cy="6729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938752" y="779463"/>
            <a:ext cx="2667000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Calls function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maximum 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with arguments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 value1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 value2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value3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 flipV="1">
            <a:off x="5195552" y="395735"/>
            <a:ext cx="29718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07831" y="870219"/>
            <a:ext cx="1219200" cy="15684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Variable </a:t>
            </a:r>
            <a:r>
              <a:rPr lang="en-US" b="0" dirty="0" err="1">
                <a:solidFill>
                  <a:schemeClr val="bg1"/>
                </a:solidFill>
                <a:latin typeface="Courier New" panose="02070309020205020404" pitchFamily="49" charset="0"/>
              </a:rPr>
              <a:t>maxValue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 stores the return value of the call to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maximum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1322230" y="347730"/>
            <a:ext cx="1034603" cy="52248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938752" y="2375347"/>
            <a:ext cx="3352800" cy="5847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Begin function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maximum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 with local variables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 x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 y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z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5396248" y="2755900"/>
            <a:ext cx="2542504" cy="7745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819623" y="4113385"/>
            <a:ext cx="3616816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Calls the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Math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 object’s method </a:t>
            </a:r>
            <a:r>
              <a:rPr lang="en-US" b="0" dirty="0">
                <a:solidFill>
                  <a:schemeClr val="bg1"/>
                </a:solidFill>
                <a:latin typeface="Courier New" panose="02070309020205020404" pitchFamily="49" charset="0"/>
              </a:rPr>
              <a:t>max</a:t>
            </a:r>
            <a:r>
              <a:rPr lang="en-US" b="0" dirty="0">
                <a:solidFill>
                  <a:schemeClr val="bg1"/>
                </a:solidFill>
                <a:latin typeface="Times New Roman" panose="02020603050405020304" pitchFamily="18" charset="0"/>
              </a:rPr>
              <a:t> to compare the first variable with the maximum of the other two</a:t>
            </a:r>
            <a:endParaRPr lang="en-US" b="0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 flipV="1">
            <a:off x="5563673" y="3782206"/>
            <a:ext cx="2861257" cy="27833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374265" y="4771554"/>
            <a:ext cx="22860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 b="1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b="0">
                <a:solidFill>
                  <a:schemeClr val="bg1"/>
                </a:solidFill>
                <a:latin typeface="Times New Roman" panose="02020603050405020304" pitchFamily="18" charset="0"/>
              </a:rPr>
              <a:t>End function </a:t>
            </a:r>
            <a:r>
              <a:rPr lang="en-US" b="0">
                <a:solidFill>
                  <a:schemeClr val="bg1"/>
                </a:solidFill>
                <a:latin typeface="Courier New" panose="02070309020205020404" pitchFamily="49" charset="0"/>
              </a:rPr>
              <a:t>maximum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 flipV="1">
            <a:off x="2086377" y="4113385"/>
            <a:ext cx="1592688" cy="64611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0_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5221802" cy="1423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10_0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5221802" cy="1423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10_03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66975"/>
            <a:ext cx="5221802" cy="1423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10_03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3733800"/>
            <a:ext cx="5719371" cy="28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1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260</TotalTime>
  <Words>1302</Words>
  <Application>Microsoft Office PowerPoint</Application>
  <PresentationFormat>Widescreen</PresentationFormat>
  <Paragraphs>111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AGaramond</vt:lpstr>
      <vt:lpstr>Calibri</vt:lpstr>
      <vt:lpstr>Century Gothic</vt:lpstr>
      <vt:lpstr>Courier New</vt:lpstr>
      <vt:lpstr>Goudy Sans Book</vt:lpstr>
      <vt:lpstr>Times New Roman</vt:lpstr>
      <vt:lpstr>Wingdings 3</vt:lpstr>
      <vt:lpstr>Slice</vt:lpstr>
      <vt:lpstr>Microsoft Office Word 97 - 2003 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35</cp:revision>
  <dcterms:created xsi:type="dcterms:W3CDTF">2017-10-01T06:15:42Z</dcterms:created>
  <dcterms:modified xsi:type="dcterms:W3CDTF">2017-12-03T07:16:12Z</dcterms:modified>
</cp:coreProperties>
</file>