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981200" y="1987550"/>
            <a:ext cx="7442200" cy="1828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/>
              <a:t>JavaScript</a:t>
            </a:r>
            <a:r>
              <a:rPr lang="en-US" sz="5400" b="1" dirty="0"/>
              <a:t>: </a:t>
            </a:r>
            <a:endParaRPr lang="en-US" sz="5400" b="1" dirty="0" smtClean="0"/>
          </a:p>
          <a:p>
            <a:pPr algn="ctr"/>
            <a:r>
              <a:rPr lang="en-US" sz="5400" b="1" dirty="0"/>
              <a:t>Control Statements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3742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352967"/>
              </p:ext>
            </p:extLst>
          </p:nvPr>
        </p:nvGraphicFramePr>
        <p:xfrm>
          <a:off x="0" y="14287"/>
          <a:ext cx="8268237" cy="7116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Document" r:id="rId3" imgW="7409879" imgH="6378710" progId="Word.Document.8">
                  <p:embed/>
                </p:oleObj>
              </mc:Choice>
              <mc:Fallback>
                <p:oleObj name="Document" r:id="rId3" imgW="7409879" imgH="637871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287"/>
                        <a:ext cx="8268237" cy="71169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109139" y="1550753"/>
            <a:ext cx="22098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Stores the sum of grades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 flipH="1">
            <a:off x="2047741" y="1854971"/>
            <a:ext cx="5061398" cy="91184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8138375" y="3955156"/>
            <a:ext cx="18288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Sets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total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to 0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2176530" y="4107556"/>
            <a:ext cx="5961845" cy="36194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8519375" y="4336156"/>
            <a:ext cx="35052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Sets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gradeCounter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to 1 in preparation for the loop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>
            <a:off x="2897746" y="4640956"/>
            <a:ext cx="5621629" cy="2857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8519375" y="6064284"/>
            <a:ext cx="35052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Continues the cycle until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gradeCounter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is greater than 10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H="1" flipV="1">
            <a:off x="3464417" y="5641975"/>
            <a:ext cx="5054958" cy="93027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88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163553"/>
              </p:ext>
            </p:extLst>
          </p:nvPr>
        </p:nvGraphicFramePr>
        <p:xfrm>
          <a:off x="0" y="12700"/>
          <a:ext cx="10132400" cy="684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Document" r:id="rId3" imgW="7738887" imgH="5227354" progId="Word.Document.8">
                  <p:embed/>
                </p:oleObj>
              </mc:Choice>
              <mc:Fallback>
                <p:oleObj name="Document" r:id="rId3" imgW="7738887" imgH="52273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700"/>
                        <a:ext cx="10132400" cy="684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017912" y="2143259"/>
            <a:ext cx="2362200" cy="107950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Increments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</a:rPr>
              <a:t>gradeCounter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 by 1 after each iteration of the loop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H="1" flipV="1">
            <a:off x="5318975" y="2240924"/>
            <a:ext cx="1698937" cy="33717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9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7_07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71463"/>
            <a:ext cx="11078872" cy="648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6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719102"/>
              </p:ext>
            </p:extLst>
          </p:nvPr>
        </p:nvGraphicFramePr>
        <p:xfrm>
          <a:off x="-1" y="30163"/>
          <a:ext cx="8464639" cy="709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Document" r:id="rId3" imgW="8069337" imgH="6764895" progId="Word.Document.8">
                  <p:embed/>
                </p:oleObj>
              </mc:Choice>
              <mc:Fallback>
                <p:oleObj name="Document" r:id="rId3" imgW="8069337" imgH="67648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30163"/>
                        <a:ext cx="8464639" cy="7096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926946" y="4593465"/>
            <a:ext cx="23622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Outer control structure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H="1" flipV="1">
            <a:off x="3232597" y="4288665"/>
            <a:ext cx="4694349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155546" y="5431665"/>
            <a:ext cx="31242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Start nested control structure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 flipV="1">
            <a:off x="3232597" y="5203065"/>
            <a:ext cx="4922949" cy="381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8079346" y="6346065"/>
            <a:ext cx="26670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Increment for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while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loop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 flipV="1">
            <a:off x="3464417" y="6346065"/>
            <a:ext cx="4614929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8079346" y="5888865"/>
            <a:ext cx="31242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End nested control structure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 flipV="1">
            <a:off x="3928056" y="5888865"/>
            <a:ext cx="415129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4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278699"/>
              </p:ext>
            </p:extLst>
          </p:nvPr>
        </p:nvGraphicFramePr>
        <p:xfrm>
          <a:off x="0" y="3175"/>
          <a:ext cx="10313398" cy="4349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Document" r:id="rId3" imgW="7706419" imgH="3250360" progId="Word.Document.8">
                  <p:embed/>
                </p:oleObj>
              </mc:Choice>
              <mc:Fallback>
                <p:oleObj name="Document" r:id="rId3" imgW="7706419" imgH="32503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75"/>
                        <a:ext cx="10313398" cy="43498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5" descr="7_11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187" y="2331707"/>
            <a:ext cx="7155466" cy="452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051442" y="1184856"/>
            <a:ext cx="31242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Additional control structure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3464417" y="1337256"/>
            <a:ext cx="4587025" cy="25972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42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97923" y="0"/>
            <a:ext cx="5376930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Essentials of Counter-Controlled Repetition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8001000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Counter-controlled repetition requires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name of a control variable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initial value of the control variable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increment (or decrement) by which the control variable is modified each time through the loop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condition that tests for the final value of the control variable to determine whether looping should continue</a:t>
            </a:r>
          </a:p>
        </p:txBody>
      </p:sp>
    </p:spTree>
    <p:extLst>
      <p:ext uri="{BB962C8B-B14F-4D97-AF65-F5344CB8AC3E}">
        <p14:creationId xmlns:p14="http://schemas.microsoft.com/office/powerpoint/2010/main" val="72440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30962"/>
              </p:ext>
            </p:extLst>
          </p:nvPr>
        </p:nvGraphicFramePr>
        <p:xfrm>
          <a:off x="0" y="11113"/>
          <a:ext cx="9826580" cy="696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Document" r:id="rId3" imgW="7679723" imgH="5446900" progId="Word.Document.8">
                  <p:embed/>
                </p:oleObj>
              </mc:Choice>
              <mc:Fallback>
                <p:oleObj name="Document" r:id="rId3" imgW="7679723" imgH="54469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113"/>
                        <a:ext cx="9826580" cy="696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9337183" y="3070538"/>
            <a:ext cx="19812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Initializes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counter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5151549" y="3156263"/>
            <a:ext cx="4185634" cy="4467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5299657" y="4916898"/>
            <a:ext cx="41910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Condition to be fulfilled with every iteration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H="1" flipV="1">
            <a:off x="3699457" y="4002498"/>
            <a:ext cx="1600200" cy="10001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424707" y="5998336"/>
            <a:ext cx="22098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Incrementing statement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H="1" flipV="1">
            <a:off x="2738907" y="5312536"/>
            <a:ext cx="685800" cy="7715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9184783" y="3527738"/>
            <a:ext cx="3124200" cy="835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Precedes the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“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with a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\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to create an escape sequence so that it can be used in the string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H="1">
            <a:off x="5151549" y="3613463"/>
            <a:ext cx="4033234" cy="56807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84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8_01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7" y="381000"/>
            <a:ext cx="7330337" cy="62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8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825321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for Repetition Statement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72732"/>
            <a:ext cx="11008217" cy="5956479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for statement 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ea typeface="Times New Roman" panose="02020603050405020304" pitchFamily="18" charset="0"/>
                <a:cs typeface="Goudy Sans Book" pitchFamily="34" charset="0"/>
              </a:rPr>
              <a:t>Specifies </a:t>
            </a: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each of the items needed for counter-controlled repetition with a control variable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Can use a block to put multiple statements into the body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If the loop’s condition uses a &lt; or &gt; instead of a &lt;= or &gt;=, or vice-versa, it can result in an off-by-one error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for statement takes three expressions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Initialization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Condition 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Increment Expression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increment expression in the for statement acts like a stand-alone statement at the end of the body of the for statement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Place only expressions involving the control variable in the initialization and increment sections of a for statement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50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542686"/>
              </p:ext>
            </p:extLst>
          </p:nvPr>
        </p:nvGraphicFramePr>
        <p:xfrm>
          <a:off x="-1" y="7938"/>
          <a:ext cx="10401127" cy="685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Document" r:id="rId3" imgW="7605408" imgH="5007808" progId="Word.Document.8">
                  <p:embed/>
                </p:oleObj>
              </mc:Choice>
              <mc:Fallback>
                <p:oleObj name="Document" r:id="rId3" imgW="7605408" imgH="500780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7938"/>
                        <a:ext cx="10401127" cy="685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924800" y="3284113"/>
            <a:ext cx="33528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Initial value of the control variable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H="1">
            <a:off x="3193961" y="3369838"/>
            <a:ext cx="4730839" cy="86731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229600" y="3817513"/>
            <a:ext cx="33528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Condition to test whether looping should continue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5009882" y="3903239"/>
            <a:ext cx="3219718" cy="3238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8839200" y="5189113"/>
            <a:ext cx="33528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Increment to occur after each iteration of the loop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 flipV="1">
            <a:off x="6568225" y="4510200"/>
            <a:ext cx="2270975" cy="76463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010400" y="6103513"/>
            <a:ext cx="33528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Statement inside the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for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loop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 flipV="1">
            <a:off x="4250028" y="5087155"/>
            <a:ext cx="2950698" cy="101635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11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4720107" cy="8382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 smtClean="0"/>
              <a:t>Control </a:t>
            </a:r>
            <a:r>
              <a:rPr lang="en-US" sz="3200" b="1" dirty="0"/>
              <a:t>Structures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199" y="901521"/>
            <a:ext cx="10850451" cy="5756856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JavaScript provides three selection structures.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if statement either performs (selects) an action if a condition is true or skips the action if the condition is false.</a:t>
            </a:r>
          </a:p>
          <a:p>
            <a:pPr lvl="2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Called a single-selection structure because it selects or ignores a single action or group of actions. 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if…else statement performs an action if a condition is true and performs a different action if the condition is false. </a:t>
            </a:r>
          </a:p>
          <a:p>
            <a:pPr lvl="2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Double-selection structure because it selects between two different actions or group of actions.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switch statement performs one of many different actions, depending on the value of an expression.</a:t>
            </a:r>
          </a:p>
          <a:p>
            <a:pPr lvl="2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Multiple-selection structure because it selects among many different actions or groups of actions.</a:t>
            </a:r>
          </a:p>
        </p:txBody>
      </p:sp>
    </p:spTree>
    <p:extLst>
      <p:ext uri="{BB962C8B-B14F-4D97-AF65-F5344CB8AC3E}">
        <p14:creationId xmlns:p14="http://schemas.microsoft.com/office/powerpoint/2010/main" val="2791645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8_02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093" y="0"/>
            <a:ext cx="7830668" cy="667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46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346466"/>
              </p:ext>
            </p:extLst>
          </p:nvPr>
        </p:nvGraphicFramePr>
        <p:xfrm>
          <a:off x="0" y="0"/>
          <a:ext cx="8139448" cy="7159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Document" r:id="rId3" imgW="7442708" imgH="6544990" progId="Word.Document.8">
                  <p:embed/>
                </p:oleObj>
              </mc:Choice>
              <mc:Fallback>
                <p:oleObj name="Document" r:id="rId3" imgW="7442708" imgH="65449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139448" cy="7159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686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373772"/>
              </p:ext>
            </p:extLst>
          </p:nvPr>
        </p:nvGraphicFramePr>
        <p:xfrm>
          <a:off x="0" y="4763"/>
          <a:ext cx="9809077" cy="41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Document" r:id="rId3" imgW="7601440" imgH="3250360" progId="Word.Document.8">
                  <p:embed/>
                </p:oleObj>
              </mc:Choice>
              <mc:Fallback>
                <p:oleObj name="Document" r:id="rId3" imgW="7601440" imgH="32503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763"/>
                        <a:ext cx="9809077" cy="41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 descr="8_06_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552" y="2803143"/>
            <a:ext cx="5217285" cy="4054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253211" y="399346"/>
            <a:ext cx="33528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Control variable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year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begins with a value of 1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 flipV="1">
            <a:off x="3039413" y="540913"/>
            <a:ext cx="5213797" cy="22367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8253211" y="1988109"/>
            <a:ext cx="33528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Continue to execute the loop while 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year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 is less than or equal to 10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 flipV="1">
            <a:off x="4533363" y="669701"/>
            <a:ext cx="3719848" cy="177322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8567669" y="2974987"/>
            <a:ext cx="33528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After each loop iteration, increase the value of 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year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 by 1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 flipV="1">
            <a:off x="5215944" y="540913"/>
            <a:ext cx="3351725" cy="243407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1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72229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switch Multiple-Selection Statement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798490"/>
            <a:ext cx="10145332" cy="5950040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switch statement </a:t>
            </a:r>
          </a:p>
          <a:p>
            <a:pPr lvl="1">
              <a:lnSpc>
                <a:spcPct val="8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Consists of a series of case labels and an optional default case</a:t>
            </a:r>
          </a:p>
          <a:p>
            <a:pPr lvl="1">
              <a:lnSpc>
                <a:spcPct val="8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When control reaches a switch statement</a:t>
            </a:r>
          </a:p>
          <a:p>
            <a:pPr lvl="2">
              <a:lnSpc>
                <a:spcPct val="8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script evaluates the controlling expression in the parentheses </a:t>
            </a:r>
          </a:p>
          <a:p>
            <a:pPr lvl="2">
              <a:lnSpc>
                <a:spcPct val="8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Compares this value with the value in each of the case labels</a:t>
            </a:r>
          </a:p>
          <a:p>
            <a:pPr lvl="2">
              <a:lnSpc>
                <a:spcPct val="8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If the comparison evaluates to true, the statements after the case label are executed in order until a break statement is reached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break statement is used as the last statement in each case to exit the switch statement immediately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default case allows you to specify a set of statements to execute if no other case is satisfied</a:t>
            </a:r>
          </a:p>
          <a:p>
            <a:pPr lvl="1">
              <a:lnSpc>
                <a:spcPct val="8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Usually the last case in the switch statement</a:t>
            </a:r>
          </a:p>
        </p:txBody>
      </p:sp>
    </p:spTree>
    <p:extLst>
      <p:ext uri="{BB962C8B-B14F-4D97-AF65-F5344CB8AC3E}">
        <p14:creationId xmlns:p14="http://schemas.microsoft.com/office/powerpoint/2010/main" val="18953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199" y="76200"/>
            <a:ext cx="10000445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switch Multiple-Selection Statement (Cont.)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8001000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Each case can have multiple actions (statements)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Braces are not required around multiple actions in a case of a switch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break statement is not required for the last case because program control automatically continues with the next statement after the switch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Having several case labels listed together (e.g., case 1: case 2: with no statements between the cases) executes the same set of actions for each case</a:t>
            </a:r>
          </a:p>
        </p:txBody>
      </p:sp>
    </p:spTree>
    <p:extLst>
      <p:ext uri="{BB962C8B-B14F-4D97-AF65-F5344CB8AC3E}">
        <p14:creationId xmlns:p14="http://schemas.microsoft.com/office/powerpoint/2010/main" val="23831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903066"/>
              </p:ext>
            </p:extLst>
          </p:nvPr>
        </p:nvGraphicFramePr>
        <p:xfrm>
          <a:off x="0" y="-326754"/>
          <a:ext cx="7688687" cy="7788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Document" r:id="rId3" imgW="7112258" imgH="7204347" progId="Word.Document.8">
                  <p:embed/>
                </p:oleObj>
              </mc:Choice>
              <mc:Fallback>
                <p:oleObj name="Document" r:id="rId3" imgW="7112258" imgH="72043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326754"/>
                        <a:ext cx="7688687" cy="77884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8586989" y="3567448"/>
            <a:ext cx="33528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Beginning of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switch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statement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768958" y="3796048"/>
            <a:ext cx="5818031" cy="74612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891789" y="4100848"/>
            <a:ext cx="33528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Beginning of statements to be executed if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choice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equals “1”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2292439" y="4186572"/>
            <a:ext cx="6599350" cy="80962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9196589" y="5320048"/>
            <a:ext cx="33528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Beginning of statements to be executed if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choice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equals “2”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 flipH="1">
            <a:off x="2292439" y="5624847"/>
            <a:ext cx="6904150" cy="49847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7977389" y="6250323"/>
            <a:ext cx="33528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Break out of 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switch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 statement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 flipH="1" flipV="1">
            <a:off x="2292439" y="5929648"/>
            <a:ext cx="5646850" cy="43497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 flipH="1" flipV="1">
            <a:off x="5035638" y="5808996"/>
            <a:ext cx="2568799" cy="24288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7604438" y="5856622"/>
            <a:ext cx="13716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Statements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5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538897"/>
              </p:ext>
            </p:extLst>
          </p:nvPr>
        </p:nvGraphicFramePr>
        <p:xfrm>
          <a:off x="0" y="12699"/>
          <a:ext cx="8886423" cy="6905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Document" r:id="rId3" imgW="7857214" imgH="6105898" progId="Word.Document.8">
                  <p:embed/>
                </p:oleObj>
              </mc:Choice>
              <mc:Fallback>
                <p:oleObj name="Document" r:id="rId3" imgW="7857214" imgH="610589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699"/>
                        <a:ext cx="8886423" cy="69057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7713663" y="1398365"/>
            <a:ext cx="3352800" cy="835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Beginning of statements to be executed if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choice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is anything other than “1”, “2” or “3”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7713663" y="2558470"/>
            <a:ext cx="3522663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No break is necessary, since we’ve come to the end of the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switch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anyway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flipH="1" flipV="1">
            <a:off x="2884867" y="1790162"/>
            <a:ext cx="4828795" cy="100441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Line 19"/>
          <p:cNvSpPr>
            <a:spLocks noChangeShapeType="1"/>
          </p:cNvSpPr>
          <p:nvPr/>
        </p:nvSpPr>
        <p:spPr bwMode="auto">
          <a:xfrm flipH="1" flipV="1">
            <a:off x="2434107" y="1398364"/>
            <a:ext cx="5279556" cy="28539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0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8_07_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00" y="3850784"/>
            <a:ext cx="5296205" cy="270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8_07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" y="28574"/>
            <a:ext cx="5520973" cy="1504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8_07_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00" y="646090"/>
            <a:ext cx="5598846" cy="2859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8_07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05200"/>
            <a:ext cx="5097951" cy="138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43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8_07_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910" y="4555901"/>
            <a:ext cx="6314392" cy="230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8_07_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815652" cy="18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8_07_0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606" y="1068109"/>
            <a:ext cx="5856042" cy="299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8_07_0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41" y="4224338"/>
            <a:ext cx="5625619" cy="1532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53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do…while Repetition Statement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8001000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do…while statement 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tests the loop-continuation condition after the loop body executes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loop body always executes at least once</a:t>
            </a:r>
          </a:p>
        </p:txBody>
      </p:sp>
    </p:spTree>
    <p:extLst>
      <p:ext uri="{BB962C8B-B14F-4D97-AF65-F5344CB8AC3E}">
        <p14:creationId xmlns:p14="http://schemas.microsoft.com/office/powerpoint/2010/main" val="26496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341438"/>
            <a:ext cx="8001000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JavaScript provides four repetition statements, namely, while, do…while, for and for…in.</a:t>
            </a:r>
          </a:p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Keywords cannot be used as identifiers (e.g., for variable names).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76200"/>
            <a:ext cx="6355724" cy="8382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 smtClean="0"/>
              <a:t>Control Structures </a:t>
            </a:r>
            <a:r>
              <a:rPr lang="en-US" sz="3200" b="1" dirty="0" err="1" smtClean="0"/>
              <a:t>Cont</a:t>
            </a:r>
            <a:r>
              <a:rPr lang="en-US" sz="3200" b="1" dirty="0" smtClean="0"/>
              <a:t>: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115743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453948"/>
              </p:ext>
            </p:extLst>
          </p:nvPr>
        </p:nvGraphicFramePr>
        <p:xfrm>
          <a:off x="0" y="19050"/>
          <a:ext cx="9279540" cy="683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Document" r:id="rId3" imgW="7389073" imgH="5446900" progId="Word.Document.8">
                  <p:embed/>
                </p:oleObj>
              </mc:Choice>
              <mc:Fallback>
                <p:oleObj name="Document" r:id="rId3" imgW="7389073" imgH="54469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050"/>
                        <a:ext cx="9279540" cy="683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889383" y="3273381"/>
            <a:ext cx="33528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Perform the following actions…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H="1">
            <a:off x="1815921" y="3349580"/>
            <a:ext cx="6073462" cy="48832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727583" y="4416381"/>
            <a:ext cx="3352800" cy="835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Then check to see if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counter &lt;= 6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. If it is, iterate through the loop again.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 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4069724" y="4786603"/>
            <a:ext cx="4657859" cy="24903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20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736322"/>
              </p:ext>
            </p:extLst>
          </p:nvPr>
        </p:nvGraphicFramePr>
        <p:xfrm>
          <a:off x="841309" y="217100"/>
          <a:ext cx="9448911" cy="664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Document" r:id="rId3" imgW="8079799" imgH="5678323" progId="Word.Document.8">
                  <p:embed/>
                </p:oleObj>
              </mc:Choice>
              <mc:Fallback>
                <p:oleObj name="Document" r:id="rId3" imgW="8079799" imgH="56783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09" y="217100"/>
                        <a:ext cx="9448911" cy="664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8502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812442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if...else Selection Statement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95647" y="1174011"/>
            <a:ext cx="8857445" cy="527830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Conditional operator (?:) 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Closely related to the if…else statement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JavaScript’s only ternary operator—it takes three operands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operands together with the ?: operator form a conditional expression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first operand is a </a:t>
            </a:r>
            <a:r>
              <a:rPr lang="en-US" sz="2400" b="1" dirty="0" err="1">
                <a:ea typeface="Times New Roman" panose="02020603050405020304" pitchFamily="18" charset="0"/>
                <a:cs typeface="Goudy Sans Book" pitchFamily="34" charset="0"/>
              </a:rPr>
              <a:t>boolean</a:t>
            </a: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 expression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second is the value for the conditional expression if the </a:t>
            </a:r>
            <a:r>
              <a:rPr lang="en-US" sz="2400" b="1" dirty="0" err="1">
                <a:ea typeface="Times New Roman" panose="02020603050405020304" pitchFamily="18" charset="0"/>
                <a:cs typeface="Goudy Sans Book" pitchFamily="34" charset="0"/>
              </a:rPr>
              <a:t>boolean</a:t>
            </a: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 expression evaluates to true 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Third is the value for the conditional expression if the </a:t>
            </a:r>
            <a:r>
              <a:rPr lang="en-US" sz="2400" b="1" dirty="0" err="1">
                <a:ea typeface="Times New Roman" panose="02020603050405020304" pitchFamily="18" charset="0"/>
                <a:cs typeface="Goudy Sans Book" pitchFamily="34" charset="0"/>
              </a:rPr>
              <a:t>boolean</a:t>
            </a: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 expression evaluates to false</a:t>
            </a:r>
          </a:p>
        </p:txBody>
      </p:sp>
    </p:spTree>
    <p:extLst>
      <p:ext uri="{BB962C8B-B14F-4D97-AF65-F5344CB8AC3E}">
        <p14:creationId xmlns:p14="http://schemas.microsoft.com/office/powerpoint/2010/main" val="2301559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735169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if...else Selection Statement (Cont.)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7"/>
            <a:ext cx="9024870" cy="527830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Nested if…else statements 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Test for multiple cases by placing if…else statements inside other if…else structures</a:t>
            </a:r>
          </a:p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JavaScript interpreter always associates an else with the previous if, unless told to do otherwise by the placement of braces ({})</a:t>
            </a:r>
          </a:p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if selection statement expects only one statement in its body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To include several statements, enclose the statements in braces ({ and })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 set of statements contained within a pair of braces is called a block</a:t>
            </a:r>
          </a:p>
        </p:txBody>
      </p:sp>
    </p:spTree>
    <p:extLst>
      <p:ext uri="{BB962C8B-B14F-4D97-AF65-F5344CB8AC3E}">
        <p14:creationId xmlns:p14="http://schemas.microsoft.com/office/powerpoint/2010/main" val="146288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if...else Selection Statement (Cont.)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8664262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 logic error has its effect at execution time. </a:t>
            </a:r>
          </a:p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 fatal logic error causes a program to fail and terminate prematurely. </a:t>
            </a:r>
          </a:p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 nonfatal logic error allows a program to continue executing, but the program produces incorrect results.</a:t>
            </a:r>
          </a:p>
        </p:txBody>
      </p:sp>
    </p:spTree>
    <p:extLst>
      <p:ext uri="{BB962C8B-B14F-4D97-AF65-F5344CB8AC3E}">
        <p14:creationId xmlns:p14="http://schemas.microsoft.com/office/powerpoint/2010/main" val="4289110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while Repetition Statement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799" y="1341438"/>
            <a:ext cx="8265017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ea typeface="Times New Roman" panose="02020603050405020304" pitchFamily="18" charset="0"/>
                <a:cs typeface="Goudy Sans Book" pitchFamily="34" charset="0"/>
              </a:rPr>
              <a:t>while </a:t>
            </a: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	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Allows the programmer to specify that an action is to be repeated while some condition remains true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body of a loop may be a single statement or a block 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Eventually, the condition becomes false and repetition terminates</a:t>
            </a:r>
          </a:p>
        </p:txBody>
      </p:sp>
    </p:spTree>
    <p:extLst>
      <p:ext uri="{BB962C8B-B14F-4D97-AF65-F5344CB8AC3E}">
        <p14:creationId xmlns:p14="http://schemas.microsoft.com/office/powerpoint/2010/main" val="4038515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Formulating Algorithms: </a:t>
            </a:r>
            <a:endParaRPr lang="en-US" sz="3200" b="1" dirty="0" smtClean="0"/>
          </a:p>
          <a:p>
            <a:r>
              <a:rPr lang="en-US" sz="3200" b="1" dirty="0" smtClean="0"/>
              <a:t>Counter-Controlled </a:t>
            </a:r>
            <a:r>
              <a:rPr lang="en-US" sz="3200" b="1" dirty="0"/>
              <a:t>Repetition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799" y="1341438"/>
            <a:ext cx="8651383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Counter-controlled repetition 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Often called definite repetition, because the number of repetitions is known before the loop begins executing</a:t>
            </a:r>
          </a:p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 total is a variable in which a script accumulates the sum of a series of values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Variables that store totals should normally be initialized to zero before they are used in a program</a:t>
            </a:r>
          </a:p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 counter is a variable a script uses to count—typically in a repetition statement</a:t>
            </a:r>
          </a:p>
        </p:txBody>
      </p:sp>
    </p:spTree>
    <p:extLst>
      <p:ext uri="{BB962C8B-B14F-4D97-AF65-F5344CB8AC3E}">
        <p14:creationId xmlns:p14="http://schemas.microsoft.com/office/powerpoint/2010/main" val="141841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205</TotalTime>
  <Words>1048</Words>
  <Application>Microsoft Office PowerPoint</Application>
  <PresentationFormat>Widescreen</PresentationFormat>
  <Paragraphs>110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Century Gothic</vt:lpstr>
      <vt:lpstr>Courier New</vt:lpstr>
      <vt:lpstr>Goudy Sans Book</vt:lpstr>
      <vt:lpstr>Times New Roman</vt:lpstr>
      <vt:lpstr>Wingdings 3</vt:lpstr>
      <vt:lpstr>Slice</vt:lpstr>
      <vt:lpstr>Microsoft Word Document</vt:lpstr>
      <vt:lpstr>Microsoft Office Word 97 - 2003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28</cp:revision>
  <dcterms:created xsi:type="dcterms:W3CDTF">2017-10-01T06:15:42Z</dcterms:created>
  <dcterms:modified xsi:type="dcterms:W3CDTF">2017-11-23T08:04:34Z</dcterms:modified>
</cp:coreProperties>
</file>