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handoutMasterIdLst>
    <p:handoutMasterId r:id="rId51"/>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6" r:id="rId40"/>
    <p:sldId id="297" r:id="rId41"/>
    <p:sldId id="298" r:id="rId42"/>
    <p:sldId id="299" r:id="rId43"/>
    <p:sldId id="300" r:id="rId44"/>
    <p:sldId id="301" r:id="rId45"/>
    <p:sldId id="302" r:id="rId46"/>
    <p:sldId id="303" r:id="rId47"/>
    <p:sldId id="304" r:id="rId48"/>
    <p:sldId id="305" r:id="rId49"/>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906"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42" y="-96"/>
      </p:cViewPr>
      <p:guideLst>
        <p:guide orient="horz" pos="3108"/>
        <p:guide pos="21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http://www.statcompiler.com/tableBuilderController.cfm?userid=322532&amp;usertabid=347882"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S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852076914298757E-2"/>
          <c:y val="0"/>
          <c:w val="0.89775647609266251"/>
          <c:h val="0.915195635267814"/>
        </c:manualLayout>
      </c:layout>
      <c:barChart>
        <c:barDir val="bar"/>
        <c:grouping val="clustered"/>
        <c:varyColors val="0"/>
        <c:ser>
          <c:idx val="0"/>
          <c:order val="0"/>
          <c:tx>
            <c:strRef>
              <c:f>tableBuilderController!$C$17</c:f>
              <c:strCache>
                <c:ptCount val="1"/>
                <c:pt idx="0">
                  <c:v>Male</c:v>
                </c:pt>
              </c:strCache>
            </c:strRef>
          </c:tx>
          <c:invertIfNegative val="0"/>
          <c:cat>
            <c:strRef>
              <c:f>tableBuilderController!$B$18:$B$34</c:f>
              <c:strCache>
                <c:ptCount val="17"/>
                <c:pt idx="0">
                  <c:v>0-4 </c:v>
                </c:pt>
                <c:pt idx="1">
                  <c:v>5-9</c:v>
                </c:pt>
                <c:pt idx="2">
                  <c:v>10-14</c:v>
                </c:pt>
                <c:pt idx="3">
                  <c:v>15-19 </c:v>
                </c:pt>
                <c:pt idx="4">
                  <c:v>20-24 </c:v>
                </c:pt>
                <c:pt idx="5">
                  <c:v>25-29 </c:v>
                </c:pt>
                <c:pt idx="6">
                  <c:v>30-34 </c:v>
                </c:pt>
                <c:pt idx="7">
                  <c:v>35-39 </c:v>
                </c:pt>
                <c:pt idx="8">
                  <c:v>40-44 </c:v>
                </c:pt>
                <c:pt idx="9">
                  <c:v>45-49 </c:v>
                </c:pt>
                <c:pt idx="10">
                  <c:v>50-54 </c:v>
                </c:pt>
                <c:pt idx="11">
                  <c:v>55-59 </c:v>
                </c:pt>
                <c:pt idx="12">
                  <c:v>60-64 </c:v>
                </c:pt>
                <c:pt idx="13">
                  <c:v>65-69 </c:v>
                </c:pt>
                <c:pt idx="14">
                  <c:v>70-74 </c:v>
                </c:pt>
                <c:pt idx="15">
                  <c:v>75-79 </c:v>
                </c:pt>
                <c:pt idx="16">
                  <c:v>80 + </c:v>
                </c:pt>
              </c:strCache>
            </c:strRef>
          </c:cat>
          <c:val>
            <c:numRef>
              <c:f>tableBuilderController!$C$18:$C$34</c:f>
              <c:numCache>
                <c:formatCode>General</c:formatCode>
                <c:ptCount val="17"/>
                <c:pt idx="0">
                  <c:v>-18.100000000000001</c:v>
                </c:pt>
                <c:pt idx="1">
                  <c:v>-15.9</c:v>
                </c:pt>
                <c:pt idx="2">
                  <c:v>-14.6</c:v>
                </c:pt>
                <c:pt idx="3">
                  <c:v>-9.8000000000000007</c:v>
                </c:pt>
                <c:pt idx="4">
                  <c:v>-8.4</c:v>
                </c:pt>
                <c:pt idx="5">
                  <c:v>-7.9</c:v>
                </c:pt>
                <c:pt idx="6">
                  <c:v>-5.7</c:v>
                </c:pt>
                <c:pt idx="7">
                  <c:v>-3.8</c:v>
                </c:pt>
                <c:pt idx="8">
                  <c:v>-3.3</c:v>
                </c:pt>
                <c:pt idx="9">
                  <c:v>-2.2999999999999998</c:v>
                </c:pt>
                <c:pt idx="10">
                  <c:v>-2.2999999999999998</c:v>
                </c:pt>
                <c:pt idx="11">
                  <c:v>-2.5</c:v>
                </c:pt>
                <c:pt idx="12">
                  <c:v>-1.8</c:v>
                </c:pt>
                <c:pt idx="13">
                  <c:v>-1.2</c:v>
                </c:pt>
                <c:pt idx="14">
                  <c:v>-1.1000000000000001</c:v>
                </c:pt>
                <c:pt idx="15">
                  <c:v>-0.5</c:v>
                </c:pt>
                <c:pt idx="16">
                  <c:v>-0.60000000000000064</c:v>
                </c:pt>
              </c:numCache>
            </c:numRef>
          </c:val>
        </c:ser>
        <c:ser>
          <c:idx val="1"/>
          <c:order val="1"/>
          <c:tx>
            <c:strRef>
              <c:f>tableBuilderController!$D$17</c:f>
              <c:strCache>
                <c:ptCount val="1"/>
                <c:pt idx="0">
                  <c:v>Female</c:v>
                </c:pt>
              </c:strCache>
            </c:strRef>
          </c:tx>
          <c:invertIfNegative val="0"/>
          <c:cat>
            <c:strRef>
              <c:f>tableBuilderController!$B$18:$B$34</c:f>
              <c:strCache>
                <c:ptCount val="17"/>
                <c:pt idx="0">
                  <c:v>0-4 </c:v>
                </c:pt>
                <c:pt idx="1">
                  <c:v>5-9</c:v>
                </c:pt>
                <c:pt idx="2">
                  <c:v>10-14</c:v>
                </c:pt>
                <c:pt idx="3">
                  <c:v>15-19 </c:v>
                </c:pt>
                <c:pt idx="4">
                  <c:v>20-24 </c:v>
                </c:pt>
                <c:pt idx="5">
                  <c:v>25-29 </c:v>
                </c:pt>
                <c:pt idx="6">
                  <c:v>30-34 </c:v>
                </c:pt>
                <c:pt idx="7">
                  <c:v>35-39 </c:v>
                </c:pt>
                <c:pt idx="8">
                  <c:v>40-44 </c:v>
                </c:pt>
                <c:pt idx="9">
                  <c:v>45-49 </c:v>
                </c:pt>
                <c:pt idx="10">
                  <c:v>50-54 </c:v>
                </c:pt>
                <c:pt idx="11">
                  <c:v>55-59 </c:v>
                </c:pt>
                <c:pt idx="12">
                  <c:v>60-64 </c:v>
                </c:pt>
                <c:pt idx="13">
                  <c:v>65-69 </c:v>
                </c:pt>
                <c:pt idx="14">
                  <c:v>70-74 </c:v>
                </c:pt>
                <c:pt idx="15">
                  <c:v>75-79 </c:v>
                </c:pt>
                <c:pt idx="16">
                  <c:v>80 + </c:v>
                </c:pt>
              </c:strCache>
            </c:strRef>
          </c:cat>
          <c:val>
            <c:numRef>
              <c:f>tableBuilderController!$D$18:$D$34</c:f>
              <c:numCache>
                <c:formatCode>General</c:formatCode>
                <c:ptCount val="17"/>
                <c:pt idx="0">
                  <c:v>17.7</c:v>
                </c:pt>
                <c:pt idx="1">
                  <c:v>15.4</c:v>
                </c:pt>
                <c:pt idx="2">
                  <c:v>14.9</c:v>
                </c:pt>
                <c:pt idx="3">
                  <c:v>8.5</c:v>
                </c:pt>
                <c:pt idx="4">
                  <c:v>10.1</c:v>
                </c:pt>
                <c:pt idx="5">
                  <c:v>7.5</c:v>
                </c:pt>
                <c:pt idx="6">
                  <c:v>5</c:v>
                </c:pt>
                <c:pt idx="7">
                  <c:v>3.7</c:v>
                </c:pt>
                <c:pt idx="8">
                  <c:v>3.2</c:v>
                </c:pt>
                <c:pt idx="9">
                  <c:v>2.5</c:v>
                </c:pt>
                <c:pt idx="10">
                  <c:v>3.3</c:v>
                </c:pt>
                <c:pt idx="11">
                  <c:v>2.4</c:v>
                </c:pt>
                <c:pt idx="12">
                  <c:v>1.8</c:v>
                </c:pt>
                <c:pt idx="13">
                  <c:v>1.4</c:v>
                </c:pt>
                <c:pt idx="14">
                  <c:v>1.2</c:v>
                </c:pt>
                <c:pt idx="15">
                  <c:v>0.70000000000000062</c:v>
                </c:pt>
                <c:pt idx="16">
                  <c:v>0.70000000000000062</c:v>
                </c:pt>
              </c:numCache>
            </c:numRef>
          </c:val>
        </c:ser>
        <c:dLbls>
          <c:showLegendKey val="0"/>
          <c:showVal val="0"/>
          <c:showCatName val="0"/>
          <c:showSerName val="0"/>
          <c:showPercent val="0"/>
          <c:showBubbleSize val="0"/>
        </c:dLbls>
        <c:gapWidth val="50"/>
        <c:overlap val="100"/>
        <c:axId val="43862272"/>
        <c:axId val="43865600"/>
      </c:barChart>
      <c:catAx>
        <c:axId val="43862272"/>
        <c:scaling>
          <c:orientation val="minMax"/>
        </c:scaling>
        <c:delete val="0"/>
        <c:axPos val="l"/>
        <c:majorTickMark val="none"/>
        <c:minorTickMark val="none"/>
        <c:tickLblPos val="low"/>
        <c:txPr>
          <a:bodyPr/>
          <a:lstStyle/>
          <a:p>
            <a:pPr>
              <a:defRPr sz="1400" b="1"/>
            </a:pPr>
            <a:endParaRPr lang="ar-SA"/>
          </a:p>
        </c:txPr>
        <c:crossAx val="43865600"/>
        <c:crosses val="autoZero"/>
        <c:auto val="1"/>
        <c:lblAlgn val="ctr"/>
        <c:lblOffset val="100"/>
        <c:noMultiLvlLbl val="0"/>
      </c:catAx>
      <c:valAx>
        <c:axId val="43865600"/>
        <c:scaling>
          <c:orientation val="minMax"/>
        </c:scaling>
        <c:delete val="0"/>
        <c:axPos val="b"/>
        <c:majorGridlines>
          <c:spPr>
            <a:ln>
              <a:noFill/>
            </a:ln>
          </c:spPr>
        </c:majorGridlines>
        <c:numFmt formatCode="0;0" sourceLinked="0"/>
        <c:majorTickMark val="out"/>
        <c:minorTickMark val="none"/>
        <c:tickLblPos val="nextTo"/>
        <c:txPr>
          <a:bodyPr/>
          <a:lstStyle/>
          <a:p>
            <a:pPr>
              <a:defRPr sz="1400" b="1"/>
            </a:pPr>
            <a:endParaRPr lang="ar-SA"/>
          </a:p>
        </c:txPr>
        <c:crossAx val="43862272"/>
        <c:crosses val="autoZero"/>
        <c:crossBetween val="between"/>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drawing1.xml><?xml version="1.0" encoding="utf-8"?>
<c:userShapes xmlns:c="http://schemas.openxmlformats.org/drawingml/2006/chart">
  <cdr:relSizeAnchor xmlns:cdr="http://schemas.openxmlformats.org/drawingml/2006/chartDrawing">
    <cdr:from>
      <cdr:x>0</cdr:x>
      <cdr:y>0.29251</cdr:y>
    </cdr:from>
    <cdr:to>
      <cdr:x>0</cdr:x>
      <cdr:y>0.29251</cdr:y>
    </cdr:to>
    <cdr:grpSp>
      <cdr:nvGrpSpPr>
        <cdr:cNvPr id="2" name="Group 1"/>
        <cdr:cNvGrpSpPr>
          <a:grpSpLocks xmlns:a="http://schemas.openxmlformats.org/drawingml/2006/main"/>
        </cdr:cNvGrpSpPr>
      </cdr:nvGrpSpPr>
      <cdr:grpSpPr bwMode="auto">
        <a:xfrm xmlns:a="http://schemas.openxmlformats.org/drawingml/2006/main">
          <a:off x="0" y="1356511"/>
          <a:ext cx="0" cy="0"/>
          <a:chOff x="0" y="1356511"/>
          <a:chExt cx="0" cy="0"/>
        </a:xfrm>
      </cdr:grpSpPr>
      <cdr:sp macro="" textlink="">
        <cdr:nvSpPr>
          <cdr:cNvPr id="3" name="Freeform 2"/>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42988 w 77"/>
              <a:gd name="T1" fmla="*/ 0 h 64"/>
              <a:gd name="T2" fmla="*/ 100920 w 77"/>
              <a:gd name="T3" fmla="*/ 0 h 64"/>
              <a:gd name="T4" fmla="*/ 111081 w 77"/>
              <a:gd name="T5" fmla="*/ 15965 h 64"/>
              <a:gd name="T6" fmla="*/ 100920 w 77"/>
              <a:gd name="T7" fmla="*/ 27088 h 64"/>
              <a:gd name="T8" fmla="*/ 52264 w 77"/>
              <a:gd name="T9" fmla="*/ 55519 h 64"/>
              <a:gd name="T10" fmla="*/ 20650 w 77"/>
              <a:gd name="T11" fmla="*/ 58273 h 64"/>
              <a:gd name="T12" fmla="*/ 0 w 77"/>
              <a:gd name="T13" fmla="*/ 52850 h 64"/>
              <a:gd name="T14" fmla="*/ 5444 w 77"/>
              <a:gd name="T15" fmla="*/ 39356 h 64"/>
              <a:gd name="T16" fmla="*/ 42988 w 77"/>
              <a:gd name="T17" fmla="*/ 15965 h 64"/>
              <a:gd name="T18" fmla="*/ 42988 w 77"/>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4"/>
              <a:gd name="T32" fmla="*/ 77 w 7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4">
                <a:moveTo>
                  <a:pt x="29" y="0"/>
                </a:moveTo>
                <a:lnTo>
                  <a:pt x="69" y="0"/>
                </a:lnTo>
                <a:lnTo>
                  <a:pt x="76" y="17"/>
                </a:lnTo>
                <a:lnTo>
                  <a:pt x="69" y="29"/>
                </a:lnTo>
                <a:lnTo>
                  <a:pt x="36" y="60"/>
                </a:lnTo>
                <a:lnTo>
                  <a:pt x="14" y="63"/>
                </a:lnTo>
                <a:lnTo>
                  <a:pt x="0" y="57"/>
                </a:lnTo>
                <a:lnTo>
                  <a:pt x="4" y="43"/>
                </a:lnTo>
                <a:lnTo>
                  <a:pt x="29" y="17"/>
                </a:lnTo>
                <a:lnTo>
                  <a:pt x="29" y="0"/>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4" name="Freeform 3"/>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131591 w 242"/>
              <a:gd name="T1" fmla="*/ 72975 h 248"/>
              <a:gd name="T2" fmla="*/ 155079 w 242"/>
              <a:gd name="T3" fmla="*/ 0 h 248"/>
              <a:gd name="T4" fmla="*/ 203019 w 242"/>
              <a:gd name="T5" fmla="*/ 16979 h 248"/>
              <a:gd name="T6" fmla="*/ 226794 w 242"/>
              <a:gd name="T7" fmla="*/ 26818 h 248"/>
              <a:gd name="T8" fmla="*/ 234755 w 242"/>
              <a:gd name="T9" fmla="*/ 47997 h 248"/>
              <a:gd name="T10" fmla="*/ 242612 w 242"/>
              <a:gd name="T11" fmla="*/ 63443 h 248"/>
              <a:gd name="T12" fmla="*/ 263283 w 242"/>
              <a:gd name="T13" fmla="*/ 125041 h 248"/>
              <a:gd name="T14" fmla="*/ 207108 w 242"/>
              <a:gd name="T15" fmla="*/ 146336 h 248"/>
              <a:gd name="T16" fmla="*/ 199587 w 242"/>
              <a:gd name="T17" fmla="*/ 101908 h 248"/>
              <a:gd name="T18" fmla="*/ 199587 w 242"/>
              <a:gd name="T19" fmla="*/ 279101 h 248"/>
              <a:gd name="T20" fmla="*/ 182708 w 242"/>
              <a:gd name="T21" fmla="*/ 296123 h 248"/>
              <a:gd name="T22" fmla="*/ 159515 w 242"/>
              <a:gd name="T23" fmla="*/ 301518 h 248"/>
              <a:gd name="T24" fmla="*/ 131591 w 242"/>
              <a:gd name="T25" fmla="*/ 305614 h 248"/>
              <a:gd name="T26" fmla="*/ 99284 w 242"/>
              <a:gd name="T27" fmla="*/ 305614 h 248"/>
              <a:gd name="T28" fmla="*/ 51511 w 242"/>
              <a:gd name="T29" fmla="*/ 292811 h 248"/>
              <a:gd name="T30" fmla="*/ 56216 w 242"/>
              <a:gd name="T31" fmla="*/ 141791 h 248"/>
              <a:gd name="T32" fmla="*/ 75510 w 242"/>
              <a:gd name="T33" fmla="*/ 115964 h 248"/>
              <a:gd name="T34" fmla="*/ 51511 w 242"/>
              <a:gd name="T35" fmla="*/ 149946 h 248"/>
              <a:gd name="T36" fmla="*/ 0 w 242"/>
              <a:gd name="T37" fmla="*/ 133047 h 248"/>
              <a:gd name="T38" fmla="*/ 16349 w 242"/>
              <a:gd name="T39" fmla="*/ 70070 h 248"/>
              <a:gd name="T40" fmla="*/ 34969 w 242"/>
              <a:gd name="T41" fmla="*/ 38175 h 248"/>
              <a:gd name="T42" fmla="*/ 59766 w 242"/>
              <a:gd name="T43" fmla="*/ 21386 h 248"/>
              <a:gd name="T44" fmla="*/ 75510 w 242"/>
              <a:gd name="T45" fmla="*/ 16979 h 248"/>
              <a:gd name="T46" fmla="*/ 96104 w 242"/>
              <a:gd name="T47" fmla="*/ 8752 h 248"/>
              <a:gd name="T48" fmla="*/ 120134 w 242"/>
              <a:gd name="T49" fmla="*/ 3836 h 248"/>
              <a:gd name="T50" fmla="*/ 131591 w 242"/>
              <a:gd name="T51" fmla="*/ 72975 h 2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248"/>
              <a:gd name="T80" fmla="*/ 242 w 242"/>
              <a:gd name="T81" fmla="*/ 248 h 2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248">
                <a:moveTo>
                  <a:pt x="121" y="59"/>
                </a:moveTo>
                <a:lnTo>
                  <a:pt x="142" y="0"/>
                </a:lnTo>
                <a:lnTo>
                  <a:pt x="186" y="14"/>
                </a:lnTo>
                <a:lnTo>
                  <a:pt x="208" y="21"/>
                </a:lnTo>
                <a:lnTo>
                  <a:pt x="215" y="38"/>
                </a:lnTo>
                <a:lnTo>
                  <a:pt x="223" y="52"/>
                </a:lnTo>
                <a:lnTo>
                  <a:pt x="241" y="101"/>
                </a:lnTo>
                <a:lnTo>
                  <a:pt x="190" y="118"/>
                </a:lnTo>
                <a:lnTo>
                  <a:pt x="183" y="83"/>
                </a:lnTo>
                <a:lnTo>
                  <a:pt x="183" y="226"/>
                </a:lnTo>
                <a:lnTo>
                  <a:pt x="168" y="240"/>
                </a:lnTo>
                <a:lnTo>
                  <a:pt x="146" y="244"/>
                </a:lnTo>
                <a:lnTo>
                  <a:pt x="121" y="247"/>
                </a:lnTo>
                <a:lnTo>
                  <a:pt x="91" y="247"/>
                </a:lnTo>
                <a:lnTo>
                  <a:pt x="47" y="237"/>
                </a:lnTo>
                <a:lnTo>
                  <a:pt x="51" y="115"/>
                </a:lnTo>
                <a:lnTo>
                  <a:pt x="69" y="94"/>
                </a:lnTo>
                <a:lnTo>
                  <a:pt x="47" y="122"/>
                </a:lnTo>
                <a:lnTo>
                  <a:pt x="0" y="108"/>
                </a:lnTo>
                <a:lnTo>
                  <a:pt x="15" y="56"/>
                </a:lnTo>
                <a:lnTo>
                  <a:pt x="33" y="31"/>
                </a:lnTo>
                <a:lnTo>
                  <a:pt x="55" y="17"/>
                </a:lnTo>
                <a:lnTo>
                  <a:pt x="69" y="14"/>
                </a:lnTo>
                <a:lnTo>
                  <a:pt x="88" y="7"/>
                </a:lnTo>
                <a:lnTo>
                  <a:pt x="110" y="3"/>
                </a:lnTo>
                <a:lnTo>
                  <a:pt x="121" y="59"/>
                </a:lnTo>
              </a:path>
            </a:pathLst>
          </a:custGeom>
          <a:solidFill xmlns:a="http://schemas.openxmlformats.org/drawingml/2006/main">
            <a:schemeClr val="hlink"/>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5" name="Oval 4"/>
          <cdr:cNvSpPr>
            <a:spLocks xmlns:a="http://schemas.openxmlformats.org/drawingml/2006/main" noChangeArrowheads="1"/>
          </cdr:cNvSpPr>
        </cdr:nvSpPr>
        <cdr:spPr bwMode="auto">
          <a:xfrm xmlns:a="http://schemas.openxmlformats.org/drawingml/2006/main">
            <a:off x="1699" y="-1097"/>
            <a:ext cx="0" cy="0"/>
          </a:xfrm>
          <a:prstGeom xmlns:a="http://schemas.openxmlformats.org/drawingml/2006/main" prst="ellipse">
            <a:avLst/>
          </a:pr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wrap="none" anchor="ctr"/>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6" name="Oval 5"/>
          <cdr:cNvSpPr>
            <a:spLocks xmlns:a="http://schemas.openxmlformats.org/drawingml/2006/main" noChangeArrowheads="1"/>
          </cdr:cNvSpPr>
        </cdr:nvSpPr>
        <cdr:spPr bwMode="auto">
          <a:xfrm xmlns:a="http://schemas.openxmlformats.org/drawingml/2006/main">
            <a:off x="1699" y="-1097"/>
            <a:ext cx="0" cy="0"/>
          </a:xfrm>
          <a:prstGeom xmlns:a="http://schemas.openxmlformats.org/drawingml/2006/main" prst="ellipse">
            <a:avLst/>
          </a:prstGeom>
          <a:solidFill xmlns:a="http://schemas.openxmlformats.org/drawingml/2006/main">
            <a:srgbClr val="B3B900"/>
          </a:solidFill>
          <a:ln xmlns:a="http://schemas.openxmlformats.org/drawingml/2006/main">
            <a:noFill/>
          </a:ln>
          <a:extLst xmlns:a="http://schemas.openxmlformats.org/drawingml/2006/main"/>
        </cdr:spPr>
        <cdr:txBody>
          <a:bodyPr xmlns:a="http://schemas.openxmlformats.org/drawingml/2006/main" wrap="none" anchor="ctr"/>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7" name="Oval 6"/>
          <cdr:cNvSpPr>
            <a:spLocks xmlns:a="http://schemas.openxmlformats.org/drawingml/2006/main" noChangeArrowheads="1"/>
          </cdr:cNvSpPr>
        </cdr:nvSpPr>
        <cdr:spPr bwMode="auto">
          <a:xfrm xmlns:a="http://schemas.openxmlformats.org/drawingml/2006/main">
            <a:off x="1699" y="-1097"/>
            <a:ext cx="0" cy="0"/>
          </a:xfrm>
          <a:prstGeom xmlns:a="http://schemas.openxmlformats.org/drawingml/2006/main" prst="ellipse">
            <a:avLst/>
          </a:prstGeom>
          <a:solidFill xmlns:a="http://schemas.openxmlformats.org/drawingml/2006/main">
            <a:srgbClr val="B3B900"/>
          </a:solidFill>
          <a:ln xmlns:a="http://schemas.openxmlformats.org/drawingml/2006/main">
            <a:noFill/>
          </a:ln>
          <a:extLst xmlns:a="http://schemas.openxmlformats.org/drawingml/2006/main"/>
        </cdr:spPr>
        <cdr:txBody>
          <a:bodyPr xmlns:a="http://schemas.openxmlformats.org/drawingml/2006/main" wrap="none" anchor="ctr"/>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8" name="Freeform 7"/>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0 w 50"/>
              <a:gd name="T1" fmla="*/ 0 h 90"/>
              <a:gd name="T2" fmla="*/ 98929 w 50"/>
              <a:gd name="T3" fmla="*/ 0 h 90"/>
              <a:gd name="T4" fmla="*/ 84777 w 50"/>
              <a:gd name="T5" fmla="*/ 51415 h 90"/>
              <a:gd name="T6" fmla="*/ 41956 w 50"/>
              <a:gd name="T7" fmla="*/ 109467 h 90"/>
              <a:gd name="T8" fmla="*/ 0 w 50"/>
              <a:gd name="T9" fmla="*/ 30043 h 90"/>
              <a:gd name="T10" fmla="*/ 0 w 50"/>
              <a:gd name="T11" fmla="*/ 0 h 90"/>
              <a:gd name="T12" fmla="*/ 0 60000 65536"/>
              <a:gd name="T13" fmla="*/ 0 60000 65536"/>
              <a:gd name="T14" fmla="*/ 0 60000 65536"/>
              <a:gd name="T15" fmla="*/ 0 60000 65536"/>
              <a:gd name="T16" fmla="*/ 0 60000 65536"/>
              <a:gd name="T17" fmla="*/ 0 60000 65536"/>
              <a:gd name="T18" fmla="*/ 0 w 50"/>
              <a:gd name="T19" fmla="*/ 0 h 90"/>
              <a:gd name="T20" fmla="*/ 50 w 50"/>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0" h="90">
                <a:moveTo>
                  <a:pt x="0" y="0"/>
                </a:moveTo>
                <a:lnTo>
                  <a:pt x="49" y="0"/>
                </a:lnTo>
                <a:lnTo>
                  <a:pt x="42" y="42"/>
                </a:lnTo>
                <a:lnTo>
                  <a:pt x="21" y="89"/>
                </a:lnTo>
                <a:lnTo>
                  <a:pt x="0" y="25"/>
                </a:lnTo>
                <a:lnTo>
                  <a:pt x="0" y="0"/>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9" name="Freeform 8"/>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76770 w 63"/>
              <a:gd name="T1" fmla="*/ 15551 h 150"/>
              <a:gd name="T2" fmla="*/ 14876 w 63"/>
              <a:gd name="T3" fmla="*/ 0 h 150"/>
              <a:gd name="T4" fmla="*/ 0 w 63"/>
              <a:gd name="T5" fmla="*/ 56987 h 150"/>
              <a:gd name="T6" fmla="*/ 34136 w 63"/>
              <a:gd name="T7" fmla="*/ 133795 h 150"/>
              <a:gd name="T8" fmla="*/ 42988 w 63"/>
              <a:gd name="T9" fmla="*/ 144227 h 150"/>
              <a:gd name="T10" fmla="*/ 42988 w 63"/>
              <a:gd name="T11" fmla="*/ 152570 h 150"/>
              <a:gd name="T12" fmla="*/ 61050 w 63"/>
              <a:gd name="T13" fmla="*/ 161808 h 150"/>
              <a:gd name="T14" fmla="*/ 71432 w 63"/>
              <a:gd name="T15" fmla="*/ 164795 h 150"/>
              <a:gd name="T16" fmla="*/ 86396 w 63"/>
              <a:gd name="T17" fmla="*/ 164795 h 150"/>
              <a:gd name="T18" fmla="*/ 91364 w 63"/>
              <a:gd name="T19" fmla="*/ 158019 h 150"/>
              <a:gd name="T20" fmla="*/ 91364 w 63"/>
              <a:gd name="T21" fmla="*/ 149277 h 150"/>
              <a:gd name="T22" fmla="*/ 91364 w 63"/>
              <a:gd name="T23" fmla="*/ 133795 h 150"/>
              <a:gd name="T24" fmla="*/ 52264 w 63"/>
              <a:gd name="T25" fmla="*/ 56987 h 150"/>
              <a:gd name="T26" fmla="*/ 76770 w 63"/>
              <a:gd name="T27" fmla="*/ 15551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150"/>
              <a:gd name="T44" fmla="*/ 63 w 63"/>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150">
                <a:moveTo>
                  <a:pt x="52" y="14"/>
                </a:moveTo>
                <a:lnTo>
                  <a:pt x="10" y="0"/>
                </a:lnTo>
                <a:lnTo>
                  <a:pt x="0" y="52"/>
                </a:lnTo>
                <a:lnTo>
                  <a:pt x="23" y="121"/>
                </a:lnTo>
                <a:lnTo>
                  <a:pt x="29" y="130"/>
                </a:lnTo>
                <a:lnTo>
                  <a:pt x="29" y="138"/>
                </a:lnTo>
                <a:lnTo>
                  <a:pt x="42" y="146"/>
                </a:lnTo>
                <a:lnTo>
                  <a:pt x="49" y="149"/>
                </a:lnTo>
                <a:lnTo>
                  <a:pt x="59" y="149"/>
                </a:lnTo>
                <a:lnTo>
                  <a:pt x="62" y="143"/>
                </a:lnTo>
                <a:lnTo>
                  <a:pt x="62" y="135"/>
                </a:lnTo>
                <a:lnTo>
                  <a:pt x="62" y="121"/>
                </a:lnTo>
                <a:lnTo>
                  <a:pt x="36" y="52"/>
                </a:lnTo>
                <a:lnTo>
                  <a:pt x="52" y="14"/>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10" name="Freeform 9"/>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25868 w 193"/>
              <a:gd name="T1" fmla="*/ 0 h 198"/>
              <a:gd name="T2" fmla="*/ 0 w 193"/>
              <a:gd name="T3" fmla="*/ 120990 h 198"/>
              <a:gd name="T4" fmla="*/ 0 w 193"/>
              <a:gd name="T5" fmla="*/ 139981 h 198"/>
              <a:gd name="T6" fmla="*/ 0 w 193"/>
              <a:gd name="T7" fmla="*/ 167780 h 198"/>
              <a:gd name="T8" fmla="*/ 31875 w 193"/>
              <a:gd name="T9" fmla="*/ 270638 h 198"/>
              <a:gd name="T10" fmla="*/ 120325 w 193"/>
              <a:gd name="T11" fmla="*/ 265388 h 198"/>
              <a:gd name="T12" fmla="*/ 100901 w 193"/>
              <a:gd name="T13" fmla="*/ 185828 h 198"/>
              <a:gd name="T14" fmla="*/ 100901 w 193"/>
              <a:gd name="T15" fmla="*/ 162970 h 198"/>
              <a:gd name="T16" fmla="*/ 114198 w 193"/>
              <a:gd name="T17" fmla="*/ 56663 h 198"/>
              <a:gd name="T18" fmla="*/ 170407 w 193"/>
              <a:gd name="T19" fmla="*/ 173603 h 198"/>
              <a:gd name="T20" fmla="*/ 170407 w 193"/>
              <a:gd name="T21" fmla="*/ 270638 h 198"/>
              <a:gd name="T22" fmla="*/ 245858 w 193"/>
              <a:gd name="T23" fmla="*/ 261068 h 198"/>
              <a:gd name="T24" fmla="*/ 233107 w 193"/>
              <a:gd name="T25" fmla="*/ 135596 h 198"/>
              <a:gd name="T26" fmla="*/ 233107 w 193"/>
              <a:gd name="T27" fmla="*/ 125711 h 198"/>
              <a:gd name="T28" fmla="*/ 233107 w 193"/>
              <a:gd name="T29" fmla="*/ 0 h 198"/>
              <a:gd name="T30" fmla="*/ 220391 w 193"/>
              <a:gd name="T31" fmla="*/ 0 h 198"/>
              <a:gd name="T32" fmla="*/ 189310 w 193"/>
              <a:gd name="T33" fmla="*/ 9356 h 198"/>
              <a:gd name="T34" fmla="*/ 150624 w 193"/>
              <a:gd name="T35" fmla="*/ 9356 h 198"/>
              <a:gd name="T36" fmla="*/ 120325 w 193"/>
              <a:gd name="T37" fmla="*/ 14085 h 198"/>
              <a:gd name="T38" fmla="*/ 88811 w 193"/>
              <a:gd name="T39" fmla="*/ 9356 h 198"/>
              <a:gd name="T40" fmla="*/ 69395 w 193"/>
              <a:gd name="T41" fmla="*/ 9356 h 198"/>
              <a:gd name="T42" fmla="*/ 25868 w 193"/>
              <a:gd name="T43" fmla="*/ 0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198"/>
              <a:gd name="T68" fmla="*/ 193 w 193"/>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198">
                <a:moveTo>
                  <a:pt x="20" y="0"/>
                </a:moveTo>
                <a:lnTo>
                  <a:pt x="0" y="88"/>
                </a:lnTo>
                <a:lnTo>
                  <a:pt x="0" y="102"/>
                </a:lnTo>
                <a:lnTo>
                  <a:pt x="0" y="122"/>
                </a:lnTo>
                <a:lnTo>
                  <a:pt x="25" y="197"/>
                </a:lnTo>
                <a:lnTo>
                  <a:pt x="94" y="194"/>
                </a:lnTo>
                <a:lnTo>
                  <a:pt x="79" y="136"/>
                </a:lnTo>
                <a:lnTo>
                  <a:pt x="79" y="119"/>
                </a:lnTo>
                <a:lnTo>
                  <a:pt x="89" y="41"/>
                </a:lnTo>
                <a:lnTo>
                  <a:pt x="133" y="126"/>
                </a:lnTo>
                <a:lnTo>
                  <a:pt x="133" y="197"/>
                </a:lnTo>
                <a:lnTo>
                  <a:pt x="192" y="190"/>
                </a:lnTo>
                <a:lnTo>
                  <a:pt x="182" y="99"/>
                </a:lnTo>
                <a:lnTo>
                  <a:pt x="182" y="92"/>
                </a:lnTo>
                <a:lnTo>
                  <a:pt x="182" y="0"/>
                </a:lnTo>
                <a:lnTo>
                  <a:pt x="172" y="0"/>
                </a:lnTo>
                <a:lnTo>
                  <a:pt x="148" y="7"/>
                </a:lnTo>
                <a:lnTo>
                  <a:pt x="118" y="7"/>
                </a:lnTo>
                <a:lnTo>
                  <a:pt x="94" y="10"/>
                </a:lnTo>
                <a:lnTo>
                  <a:pt x="69" y="7"/>
                </a:lnTo>
                <a:lnTo>
                  <a:pt x="54" y="7"/>
                </a:lnTo>
                <a:lnTo>
                  <a:pt x="20" y="0"/>
                </a:lnTo>
              </a:path>
            </a:pathLst>
          </a:custGeom>
          <a:solidFill xmlns:a="http://schemas.openxmlformats.org/drawingml/2006/main">
            <a:schemeClr val="bg2"/>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11" name="Freeform 10"/>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7612 w 66"/>
              <a:gd name="T1" fmla="*/ 20057 h 166"/>
              <a:gd name="T2" fmla="*/ 42076 w 66"/>
              <a:gd name="T3" fmla="*/ 0 h 166"/>
              <a:gd name="T4" fmla="*/ 50127 w 66"/>
              <a:gd name="T5" fmla="*/ 79777 h 166"/>
              <a:gd name="T6" fmla="*/ 31696 w 66"/>
              <a:gd name="T7" fmla="*/ 185227 h 166"/>
              <a:gd name="T8" fmla="*/ 26490 w 66"/>
              <a:gd name="T9" fmla="*/ 198515 h 166"/>
              <a:gd name="T10" fmla="*/ 26490 w 66"/>
              <a:gd name="T11" fmla="*/ 210340 h 166"/>
              <a:gd name="T12" fmla="*/ 16343 w 66"/>
              <a:gd name="T13" fmla="*/ 223977 h 166"/>
              <a:gd name="T14" fmla="*/ 11121 w 66"/>
              <a:gd name="T15" fmla="*/ 228095 h 166"/>
              <a:gd name="T16" fmla="*/ 2420 w 66"/>
              <a:gd name="T17" fmla="*/ 228095 h 166"/>
              <a:gd name="T18" fmla="*/ 0 w 66"/>
              <a:gd name="T19" fmla="*/ 219516 h 166"/>
              <a:gd name="T20" fmla="*/ 0 w 66"/>
              <a:gd name="T21" fmla="*/ 206271 h 166"/>
              <a:gd name="T22" fmla="*/ 0 w 66"/>
              <a:gd name="T23" fmla="*/ 185227 h 166"/>
              <a:gd name="T24" fmla="*/ 21064 w 66"/>
              <a:gd name="T25" fmla="*/ 79777 h 166"/>
              <a:gd name="T26" fmla="*/ 7612 w 66"/>
              <a:gd name="T27" fmla="*/ 20057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66"/>
              <a:gd name="T44" fmla="*/ 66 w 66"/>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66">
                <a:moveTo>
                  <a:pt x="10" y="15"/>
                </a:moveTo>
                <a:lnTo>
                  <a:pt x="55" y="0"/>
                </a:lnTo>
                <a:lnTo>
                  <a:pt x="65" y="58"/>
                </a:lnTo>
                <a:lnTo>
                  <a:pt x="41" y="134"/>
                </a:lnTo>
                <a:lnTo>
                  <a:pt x="34" y="144"/>
                </a:lnTo>
                <a:lnTo>
                  <a:pt x="34" y="153"/>
                </a:lnTo>
                <a:lnTo>
                  <a:pt x="21" y="162"/>
                </a:lnTo>
                <a:lnTo>
                  <a:pt x="14" y="165"/>
                </a:lnTo>
                <a:lnTo>
                  <a:pt x="3" y="165"/>
                </a:lnTo>
                <a:lnTo>
                  <a:pt x="0" y="159"/>
                </a:lnTo>
                <a:lnTo>
                  <a:pt x="0" y="150"/>
                </a:lnTo>
                <a:lnTo>
                  <a:pt x="0" y="134"/>
                </a:lnTo>
                <a:lnTo>
                  <a:pt x="27" y="58"/>
                </a:lnTo>
                <a:lnTo>
                  <a:pt x="10" y="15"/>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sp macro="" textlink="">
        <cdr:nvSpPr>
          <cdr:cNvPr id="12" name="Freeform 11"/>
          <cdr:cNvSpPr>
            <a:spLocks xmlns:a="http://schemas.openxmlformats.org/drawingml/2006/main"/>
          </cdr:cNvSpPr>
        </cdr:nvSpPr>
        <cdr:spPr bwMode="auto">
          <a:xfrm xmlns:a="http://schemas.openxmlformats.org/drawingml/2006/main">
            <a:off x="1699" y="-1097"/>
            <a:ext cx="0" cy="0"/>
          </a:xfrm>
          <a:custGeom xmlns:a="http://schemas.openxmlformats.org/drawingml/2006/main">
            <a:avLst/>
            <a:gdLst>
              <a:gd name="T0" fmla="*/ 29345 w 78"/>
              <a:gd name="T1" fmla="*/ 0 h 67"/>
              <a:gd name="T2" fmla="*/ 70520 w 78"/>
              <a:gd name="T3" fmla="*/ 0 h 67"/>
              <a:gd name="T4" fmla="*/ 77219 w 78"/>
              <a:gd name="T5" fmla="*/ 25511 h 67"/>
              <a:gd name="T6" fmla="*/ 70520 w 78"/>
              <a:gd name="T7" fmla="*/ 42031 h 67"/>
              <a:gd name="T8" fmla="*/ 37246 w 78"/>
              <a:gd name="T9" fmla="*/ 87470 h 67"/>
              <a:gd name="T10" fmla="*/ 14552 w 78"/>
              <a:gd name="T11" fmla="*/ 92632 h 67"/>
              <a:gd name="T12" fmla="*/ 0 w 78"/>
              <a:gd name="T13" fmla="*/ 83560 h 67"/>
              <a:gd name="T14" fmla="*/ 3837 w 78"/>
              <a:gd name="T15" fmla="*/ 62834 h 67"/>
              <a:gd name="T16" fmla="*/ 29345 w 78"/>
              <a:gd name="T17" fmla="*/ 25511 h 67"/>
              <a:gd name="T18" fmla="*/ 29345 w 78"/>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7"/>
              <a:gd name="T32" fmla="*/ 78 w 7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7">
                <a:moveTo>
                  <a:pt x="29" y="0"/>
                </a:moveTo>
                <a:lnTo>
                  <a:pt x="70" y="0"/>
                </a:lnTo>
                <a:lnTo>
                  <a:pt x="77" y="18"/>
                </a:lnTo>
                <a:lnTo>
                  <a:pt x="70" y="30"/>
                </a:lnTo>
                <a:lnTo>
                  <a:pt x="37" y="63"/>
                </a:lnTo>
                <a:lnTo>
                  <a:pt x="15" y="66"/>
                </a:lnTo>
                <a:lnTo>
                  <a:pt x="0" y="60"/>
                </a:lnTo>
                <a:lnTo>
                  <a:pt x="4" y="45"/>
                </a:lnTo>
                <a:lnTo>
                  <a:pt x="29" y="18"/>
                </a:lnTo>
                <a:lnTo>
                  <a:pt x="29" y="0"/>
                </a:lnTo>
              </a:path>
            </a:pathLst>
          </a:custGeom>
          <a:solidFill xmlns:a="http://schemas.openxmlformats.org/drawingml/2006/main">
            <a:srgbClr val="372000"/>
          </a:solidFill>
          <a:ln xmlns:a="http://schemas.openxmlformats.org/drawingml/2006/main">
            <a:noFill/>
          </a:ln>
          <a:extLst xmlns:a="http://schemas.openxmlformats.org/drawingml/2006/main"/>
        </cdr:spPr>
        <cdr:txBody>
          <a:bodyPr xmlns:a="http://schemas.openxmlformats.org/drawingml/2006/main"/>
          <a:lstStyle xmlns:a="http://schemas.openxmlformats.org/drawingml/2006/main">
            <a:defPPr>
              <a:defRPr lang="fr-FR"/>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a:lstStyle>
          <a:p xmlns:a="http://schemas.openxmlformats.org/drawingml/2006/main">
            <a:endParaRPr lang="en-US"/>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smtClean="0"/>
            </a:lvl1pPr>
          </a:lstStyle>
          <a:p>
            <a:pPr>
              <a:defRPr/>
            </a:pPr>
            <a:fld id="{88907C7B-EC8C-4978-B2A3-645158EDD442}" type="datetimeFigureOut">
              <a:rPr lang="en-US"/>
              <a:pPr>
                <a:defRPr/>
              </a:pPr>
              <a:t>12/4/2018</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smtClean="0"/>
            </a:lvl1pPr>
          </a:lstStyle>
          <a:p>
            <a:pPr>
              <a:defRPr/>
            </a:pPr>
            <a:fld id="{C712B4B3-6E31-4343-BAA1-D00170D7E697}" type="slidenum">
              <a:rPr lang="en-US"/>
              <a:pPr>
                <a:defRPr/>
              </a:pPr>
              <a:t>‹#›</a:t>
            </a:fld>
            <a:endParaRPr lang="en-US"/>
          </a:p>
        </p:txBody>
      </p:sp>
    </p:spTree>
    <p:extLst>
      <p:ext uri="{BB962C8B-B14F-4D97-AF65-F5344CB8AC3E}">
        <p14:creationId xmlns:p14="http://schemas.microsoft.com/office/powerpoint/2010/main" val="12076509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EB75977-977D-4493-A6BB-20E2D3DDAE6D}" type="datetimeFigureOut">
              <a:rPr lang="en-US"/>
              <a:pPr>
                <a:defRPr/>
              </a:pPr>
              <a:t>12/4/2018</a:t>
            </a:fld>
            <a:endParaRPr lang="en-US"/>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0BEEEEE-58FD-4482-B03B-9D209EF62501}" type="slidenum">
              <a:rPr lang="en-US"/>
              <a:pPr>
                <a:defRPr/>
              </a:pPr>
              <a:t>‹#›</a:t>
            </a:fld>
            <a:endParaRPr lang="en-US"/>
          </a:p>
        </p:txBody>
      </p:sp>
    </p:spTree>
    <p:extLst>
      <p:ext uri="{BB962C8B-B14F-4D97-AF65-F5344CB8AC3E}">
        <p14:creationId xmlns:p14="http://schemas.microsoft.com/office/powerpoint/2010/main" val="2278550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latin typeface="Times" pitchFamily="27" charset="0"/>
            </a:endParaRPr>
          </a:p>
        </p:txBody>
      </p:sp>
      <p:sp>
        <p:nvSpPr>
          <p:cNvPr id="542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02CE703D-5973-4DC2-B734-121B6C12E1ED}" type="slidenum">
              <a:rPr lang="fr-FR" smtClean="0">
                <a:latin typeface="Times" pitchFamily="27" charset="0"/>
              </a:rPr>
              <a:pPr defTabSz="877888" eaLnBrk="0" fontAlgn="base" hangingPunct="0">
                <a:spcBef>
                  <a:spcPct val="0"/>
                </a:spcBef>
                <a:spcAft>
                  <a:spcPct val="0"/>
                </a:spcAft>
              </a:pPr>
              <a:t>1</a:t>
            </a:fld>
            <a:endParaRPr lang="fr-FR" smtClean="0">
              <a:latin typeface="Times" pitchFamily="27"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CF437FE-3B75-4C63-8F82-7D2D64386413}" type="slidenum">
              <a:rPr lang="fr-FR" smtClean="0">
                <a:latin typeface="Times" pitchFamily="27" charset="0"/>
              </a:rPr>
              <a:pPr defTabSz="877888" eaLnBrk="0" fontAlgn="base" hangingPunct="0">
                <a:spcBef>
                  <a:spcPct val="0"/>
                </a:spcBef>
                <a:spcAft>
                  <a:spcPct val="0"/>
                </a:spcAft>
              </a:pPr>
              <a:t>10</a:t>
            </a:fld>
            <a:endParaRPr lang="fr-FR" smtClean="0">
              <a:latin typeface="Times" pitchFamily="27" charset="0"/>
            </a:endParaRPr>
          </a:p>
        </p:txBody>
      </p:sp>
      <p:sp>
        <p:nvSpPr>
          <p:cNvPr id="6349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63492"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Malawi’s fertility rate is one of the highest in the region.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BB5DEB9-51E7-4346-9F88-7226C504670F}" type="slidenum">
              <a:rPr lang="fr-FR" smtClean="0">
                <a:latin typeface="Times" pitchFamily="27" charset="0"/>
              </a:rPr>
              <a:pPr defTabSz="877888" eaLnBrk="0" fontAlgn="base" hangingPunct="0">
                <a:spcBef>
                  <a:spcPct val="0"/>
                </a:spcBef>
                <a:spcAft>
                  <a:spcPct val="0"/>
                </a:spcAft>
              </a:pPr>
              <a:t>11</a:t>
            </a:fld>
            <a:endParaRPr lang="fr-FR" smtClean="0">
              <a:latin typeface="Times" pitchFamily="27"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Malawis CPR at 28% is  low (please not that MICS 2006 put the contraceptive rate at 41%.)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5F671161-CEFE-48E7-8A5F-659B791CC538}" type="slidenum">
              <a:rPr lang="fr-FR" smtClean="0">
                <a:latin typeface="Times" pitchFamily="27" charset="0"/>
              </a:rPr>
              <a:pPr defTabSz="877888" eaLnBrk="0" fontAlgn="base" hangingPunct="0">
                <a:spcBef>
                  <a:spcPct val="0"/>
                </a:spcBef>
                <a:spcAft>
                  <a:spcPct val="0"/>
                </a:spcAft>
              </a:pPr>
              <a:t>12</a:t>
            </a:fld>
            <a:endParaRPr lang="fr-FR" smtClean="0">
              <a:latin typeface="Times" pitchFamily="27" charset="0"/>
            </a:endParaRPr>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D3C8AE1-A863-4E5A-BC96-836DFAA79EFC}" type="slidenum">
              <a:rPr lang="fr-FR" smtClean="0">
                <a:latin typeface="Times" pitchFamily="27" charset="0"/>
              </a:rPr>
              <a:pPr defTabSz="877888" eaLnBrk="0" fontAlgn="base" hangingPunct="0">
                <a:spcBef>
                  <a:spcPct val="0"/>
                </a:spcBef>
                <a:spcAft>
                  <a:spcPct val="0"/>
                </a:spcAft>
              </a:pPr>
              <a:t>13</a:t>
            </a:fld>
            <a:endParaRPr lang="fr-FR" smtClean="0">
              <a:latin typeface="Times" pitchFamily="27" charset="0"/>
            </a:endParaRPr>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26261C51-20C4-4A15-B179-6B194F1EAC7A}" type="slidenum">
              <a:rPr lang="fr-FR" smtClean="0">
                <a:latin typeface="Times" pitchFamily="27" charset="0"/>
              </a:rPr>
              <a:pPr defTabSz="877888" eaLnBrk="0" fontAlgn="base" hangingPunct="0">
                <a:spcBef>
                  <a:spcPct val="0"/>
                </a:spcBef>
                <a:spcAft>
                  <a:spcPct val="0"/>
                </a:spcAft>
              </a:pPr>
              <a:t>14</a:t>
            </a:fld>
            <a:endParaRPr lang="fr-FR" smtClean="0">
              <a:latin typeface="Times" pitchFamily="27" charset="0"/>
            </a:endParaRPr>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Mothers under the age of 20 have the highest rates of infant mortality.</a:t>
            </a:r>
          </a:p>
        </p:txBody>
      </p:sp>
      <p:sp>
        <p:nvSpPr>
          <p:cNvPr id="686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736D5014-977F-4E0C-A592-9DE7100F6574}" type="slidenum">
              <a:rPr lang="en-US" smtClean="0">
                <a:latin typeface="Times" pitchFamily="27" charset="0"/>
              </a:rPr>
              <a:pPr eaLnBrk="0" fontAlgn="base" hangingPunct="0">
                <a:spcBef>
                  <a:spcPct val="0"/>
                </a:spcBef>
                <a:spcAft>
                  <a:spcPct val="0"/>
                </a:spcAft>
              </a:pPr>
              <a:t>15</a:t>
            </a:fld>
            <a:endParaRPr lang="en-US" smtClean="0">
              <a:latin typeface="Times" pitchFamily="27"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8815BDC8-40AD-440C-8D9B-EDAAE21FB78F}" type="slidenum">
              <a:rPr lang="fr-FR" smtClean="0">
                <a:latin typeface="Times" pitchFamily="27" charset="0"/>
              </a:rPr>
              <a:pPr defTabSz="877888" eaLnBrk="0" fontAlgn="base" hangingPunct="0">
                <a:spcBef>
                  <a:spcPct val="0"/>
                </a:spcBef>
                <a:spcAft>
                  <a:spcPct val="0"/>
                </a:spcAft>
              </a:pPr>
              <a:t>16</a:t>
            </a:fld>
            <a:endParaRPr lang="fr-FR" smtClean="0">
              <a:latin typeface="Times" pitchFamily="27"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The infant mortality risk varies greatly depending on the length of time that separates the child from the previous birth. When this interval is less than 2 years, almost one child out of five dies before the first birthday, while fewer than one in ten children dies before the first birthday when the interval is between 2 and 4 years. The risk of death of the child is even lower when the interval is longer (four years or more).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Read slide</a:t>
            </a:r>
          </a:p>
        </p:txBody>
      </p:sp>
      <p:sp>
        <p:nvSpPr>
          <p:cNvPr id="706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81E85D73-8DC2-4F5C-998D-6F2EDBEE9B39}" type="slidenum">
              <a:rPr lang="fr-FR" smtClean="0">
                <a:latin typeface="Times" pitchFamily="27" charset="0"/>
              </a:rPr>
              <a:pPr defTabSz="877888" eaLnBrk="0" fontAlgn="base" hangingPunct="0">
                <a:spcBef>
                  <a:spcPct val="0"/>
                </a:spcBef>
                <a:spcAft>
                  <a:spcPct val="0"/>
                </a:spcAft>
              </a:pPr>
              <a:t>17</a:t>
            </a:fld>
            <a:endParaRPr lang="fr-FR" smtClean="0">
              <a:latin typeface="Times" pitchFamily="27"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41DC666-3718-48A4-A953-C835867EE03D}" type="slidenum">
              <a:rPr lang="fr-FR" smtClean="0">
                <a:latin typeface="Times" pitchFamily="27" charset="0"/>
              </a:rPr>
              <a:pPr defTabSz="877888" eaLnBrk="0" fontAlgn="base" hangingPunct="0">
                <a:spcBef>
                  <a:spcPct val="0"/>
                </a:spcBef>
                <a:spcAft>
                  <a:spcPct val="0"/>
                </a:spcAft>
              </a:pPr>
              <a:t>18</a:t>
            </a:fld>
            <a:endParaRPr lang="fr-FR" smtClean="0">
              <a:latin typeface="Times" pitchFamily="27" charset="0"/>
            </a:endParaRPr>
          </a:p>
        </p:txBody>
      </p:sp>
      <p:sp>
        <p:nvSpPr>
          <p:cNvPr id="7168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168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 typeface="Wingdings" pitchFamily="2" charset="2"/>
              <a:buNone/>
            </a:pPr>
            <a:r>
              <a:rPr lang="fr-FR" smtClean="0">
                <a:latin typeface="Times" pitchFamily="27" charset="0"/>
                <a:cs typeface="Arial" pitchFamily="34" charset="0"/>
              </a:rPr>
              <a:t> </a:t>
            </a:r>
            <a:endParaRPr lang="en-US" smtClean="0">
              <a:latin typeface="Times" pitchFamily="27" charset="0"/>
            </a:endParaRPr>
          </a:p>
          <a:p>
            <a:pPr eaLnBrk="1" hangingPunct="1">
              <a:spcBef>
                <a:spcPct val="0"/>
              </a:spcBef>
              <a:buFont typeface="Wingdings" pitchFamily="2" charset="2"/>
              <a:buNone/>
            </a:pPr>
            <a:r>
              <a:rPr lang="en-US" smtClean="0">
                <a:latin typeface="Times" pitchFamily="27" charset="0"/>
                <a:cs typeface="Arial" pitchFamily="34" charset="0"/>
              </a:rPr>
              <a:t>BIRTH SPACING means couple’s resort to ways to space out pregnancies, willingly or on duly justified authorization of a physician.</a:t>
            </a:r>
            <a:br>
              <a:rPr lang="en-US" smtClean="0">
                <a:latin typeface="Times" pitchFamily="27" charset="0"/>
                <a:cs typeface="Arial" pitchFamily="34" charset="0"/>
              </a:rPr>
            </a:br>
            <a:endParaRPr lang="en-US" smtClean="0">
              <a:latin typeface="Times" pitchFamily="27" charset="0"/>
              <a:cs typeface="Arial" pitchFamily="34" charset="0"/>
            </a:endParaRPr>
          </a:p>
          <a:p>
            <a:pPr eaLnBrk="1" hangingPunct="1">
              <a:spcBef>
                <a:spcPct val="0"/>
              </a:spcBef>
              <a:buFont typeface="Wingdings" pitchFamily="2" charset="2"/>
              <a:buNone/>
            </a:pPr>
            <a:r>
              <a:rPr lang="en-US" smtClean="0">
                <a:latin typeface="Times" pitchFamily="27" charset="0"/>
                <a:cs typeface="Arial" pitchFamily="34" charset="0"/>
              </a:rPr>
              <a:t>BIRTH SPACING is, above all, a means of preserving the health of mother and child within the couple. </a:t>
            </a:r>
          </a:p>
          <a:p>
            <a:pPr eaLnBrk="1" hangingPunct="1">
              <a:spcBef>
                <a:spcPct val="0"/>
              </a:spcBef>
              <a:buFont typeface="Wingdings" pitchFamily="2" charset="2"/>
              <a:buNone/>
            </a:pPr>
            <a:endParaRPr lang="en-US" smtClean="0">
              <a:latin typeface="Times" pitchFamily="27" charset="0"/>
              <a:cs typeface="Arial" pitchFamily="34" charset="0"/>
            </a:endParaRPr>
          </a:p>
          <a:p>
            <a:pPr eaLnBrk="1" hangingPunct="1">
              <a:spcBef>
                <a:spcPct val="0"/>
              </a:spcBef>
              <a:buFont typeface="Wingdings" pitchFamily="2" charset="2"/>
              <a:buNone/>
            </a:pPr>
            <a:r>
              <a:rPr lang="en-US" smtClean="0">
                <a:latin typeface="Times" pitchFamily="27" charset="0"/>
                <a:cs typeface="Arial" pitchFamily="34" charset="0"/>
              </a:rPr>
              <a:t>The next few slides provide Islamic teachings on birth spacing.</a:t>
            </a:r>
            <a:r>
              <a:rPr lang="fr-FR" smtClean="0">
                <a:latin typeface="Times" pitchFamily="27" charset="0"/>
                <a:cs typeface="Arial" pitchFamily="34" charset="0"/>
              </a:rPr>
              <a:t/>
            </a:r>
            <a:br>
              <a:rPr lang="fr-FR" smtClean="0">
                <a:latin typeface="Times" pitchFamily="27" charset="0"/>
                <a:cs typeface="Arial" pitchFamily="34" charset="0"/>
              </a:rPr>
            </a:br>
            <a:endParaRPr lang="fr-FR" smtClean="0">
              <a:latin typeface="Times" pitchFamily="27"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8C035723-9CE2-4A3E-BD12-CD7B5ED8158B}" type="slidenum">
              <a:rPr lang="fr-FR" smtClean="0">
                <a:latin typeface="Times" pitchFamily="27" charset="0"/>
              </a:rPr>
              <a:pPr defTabSz="877888" eaLnBrk="0" fontAlgn="base" hangingPunct="0">
                <a:spcBef>
                  <a:spcPct val="0"/>
                </a:spcBef>
                <a:spcAft>
                  <a:spcPct val="0"/>
                </a:spcAft>
              </a:pPr>
              <a:t>19</a:t>
            </a:fld>
            <a:endParaRPr lang="fr-FR" smtClean="0">
              <a:latin typeface="Times" pitchFamily="27" charset="0"/>
            </a:endParaRPr>
          </a:p>
        </p:txBody>
      </p:sp>
      <p:sp>
        <p:nvSpPr>
          <p:cNvPr id="727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2708"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buFont typeface="Wingdings" pitchFamily="2" charset="2"/>
              <a:buNone/>
            </a:pPr>
            <a:r>
              <a:rPr lang="fr-FR" smtClean="0">
                <a:latin typeface="Times" pitchFamily="27" charset="0"/>
                <a:cs typeface="Arial" pitchFamily="34" charset="0"/>
              </a:rPr>
              <a:t>	</a:t>
            </a:r>
            <a:r>
              <a:rPr lang="en-US" smtClean="0">
                <a:latin typeface="Times" pitchFamily="27" charset="0"/>
                <a:cs typeface="Arial" pitchFamily="34" charset="0"/>
              </a:rPr>
              <a:t/>
            </a:r>
            <a:br>
              <a:rPr lang="en-US" smtClean="0">
                <a:latin typeface="Times" pitchFamily="27" charset="0"/>
                <a:cs typeface="Arial" pitchFamily="34" charset="0"/>
              </a:rPr>
            </a:br>
            <a:r>
              <a:rPr lang="en-US" smtClean="0">
                <a:latin typeface="Times" pitchFamily="27" charset="0"/>
                <a:cs typeface="Arial" pitchFamily="34" charset="0"/>
              </a:rPr>
              <a:t>These quotes advise a mother to breastfeed her children for two years, during which she should not become pregnant.  As such, the Quran recommends that a distance between children should be observed.  </a:t>
            </a:r>
            <a:endParaRPr lang="en-US" smtClean="0">
              <a:latin typeface="Times" pitchFamily="27"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42010B7C-46FA-407C-A007-360AF415EBBF}" type="slidenum">
              <a:rPr lang="fr-FR" smtClean="0">
                <a:latin typeface="Times" pitchFamily="27" charset="0"/>
              </a:rPr>
              <a:pPr defTabSz="877888" eaLnBrk="0" fontAlgn="base" hangingPunct="0">
                <a:spcBef>
                  <a:spcPct val="0"/>
                </a:spcBef>
                <a:spcAft>
                  <a:spcPct val="0"/>
                </a:spcAft>
              </a:pPr>
              <a:t>2</a:t>
            </a:fld>
            <a:endParaRPr lang="fr-FR" smtClean="0">
              <a:latin typeface="Times" pitchFamily="27" charset="0"/>
            </a:endParaRPr>
          </a:p>
        </p:txBody>
      </p:sp>
      <p:sp>
        <p:nvSpPr>
          <p:cNvPr id="5529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5300"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fr-FR" smtClean="0">
              <a:latin typeface="Times" pitchFamily="27"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488544CB-AD11-4230-8DF4-86D2B97CE87B}" type="slidenum">
              <a:rPr lang="fr-FR" smtClean="0">
                <a:latin typeface="Times" pitchFamily="27" charset="0"/>
              </a:rPr>
              <a:pPr defTabSz="877888" eaLnBrk="0" fontAlgn="base" hangingPunct="0">
                <a:spcBef>
                  <a:spcPct val="0"/>
                </a:spcBef>
                <a:spcAft>
                  <a:spcPct val="0"/>
                </a:spcAft>
              </a:pPr>
              <a:t>20</a:t>
            </a:fld>
            <a:endParaRPr lang="fr-FR" smtClean="0">
              <a:latin typeface="Times" pitchFamily="27" charset="0"/>
            </a:endParaRPr>
          </a:p>
        </p:txBody>
      </p:sp>
      <p:sp>
        <p:nvSpPr>
          <p:cNvPr id="737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7373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Times" pitchFamily="27" charset="0"/>
                <a:cs typeface="Arial" pitchFamily="34" charset="0"/>
              </a:rPr>
              <a:t>The birth interval of two years will enable the mother to sufficiently recover her strength and will ensure that the child completes the recommended period of breastfeeding.</a:t>
            </a:r>
            <a:endParaRPr lang="en-US" smtClean="0">
              <a:latin typeface="Times" pitchFamily="27" charset="0"/>
            </a:endParaRPr>
          </a:p>
          <a:p>
            <a:pPr eaLnBrk="1" hangingPunct="1">
              <a:spcBef>
                <a:spcPct val="0"/>
              </a:spcBef>
              <a:buFont typeface="Wingdings" pitchFamily="2" charset="2"/>
              <a:buNone/>
            </a:pPr>
            <a:endParaRPr lang="en-US" smtClean="0">
              <a:latin typeface="Times" pitchFamily="27"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Read slide</a:t>
            </a:r>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F122D204-5082-44E3-A6DD-80D6E5266C68}" type="slidenum">
              <a:rPr lang="fr-FR" smtClean="0">
                <a:latin typeface="Times" pitchFamily="27" charset="0"/>
              </a:rPr>
              <a:pPr defTabSz="877888" eaLnBrk="0" fontAlgn="base" hangingPunct="0">
                <a:spcBef>
                  <a:spcPct val="0"/>
                </a:spcBef>
                <a:spcAft>
                  <a:spcPct val="0"/>
                </a:spcAft>
              </a:pPr>
              <a:t>21</a:t>
            </a:fld>
            <a:endParaRPr lang="fr-FR" smtClean="0">
              <a:latin typeface="Times" pitchFamily="27"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pitchFamily="27" charset="0"/>
            </a:endParaRPr>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EBDA1067-6F88-4BF0-91A0-0CAD980E3707}" type="slidenum">
              <a:rPr lang="fr-FR" smtClean="0">
                <a:latin typeface="Times" pitchFamily="27" charset="0"/>
              </a:rPr>
              <a:pPr defTabSz="877888" eaLnBrk="0" fontAlgn="base" hangingPunct="0">
                <a:spcBef>
                  <a:spcPct val="0"/>
                </a:spcBef>
                <a:spcAft>
                  <a:spcPct val="0"/>
                </a:spcAft>
              </a:pPr>
              <a:t>22</a:t>
            </a:fld>
            <a:endParaRPr lang="fr-FR" smtClean="0">
              <a:latin typeface="Times" pitchFamily="27"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Coitus interruptus is permissible as a form of family planning, provided both the husband and wife are in agreement.</a:t>
            </a:r>
          </a:p>
          <a:p>
            <a:pPr eaLnBrk="1" hangingPunct="1">
              <a:spcBef>
                <a:spcPct val="0"/>
              </a:spcBef>
            </a:pPr>
            <a:endParaRPr lang="en-US" smtClean="0">
              <a:latin typeface="Times" pitchFamily="27" charset="0"/>
            </a:endParaRPr>
          </a:p>
          <a:p>
            <a:pPr eaLnBrk="1" hangingPunct="1">
              <a:spcBef>
                <a:spcPct val="0"/>
              </a:spcBef>
            </a:pPr>
            <a:r>
              <a:rPr lang="en-US" smtClean="0">
                <a:latin typeface="Times" pitchFamily="27" charset="0"/>
              </a:rPr>
              <a:t>IN ADDITION, ISLAMIC JURISTS BELIEVE, BASED ON THE QURANIC VERSE, USE OF ANY MODERN CONTRACEPTION IS ACCEPTABLE AS LONG AS IT AIMS TO ACHIEVE THE SAME RESULT AS COITUS INTERRUPTUS.</a:t>
            </a:r>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AEDF73A1-FD1F-437A-84DC-CA909E548D47}" type="slidenum">
              <a:rPr lang="fr-FR" smtClean="0">
                <a:latin typeface="Times" pitchFamily="27" charset="0"/>
              </a:rPr>
              <a:pPr defTabSz="877888" eaLnBrk="0" fontAlgn="base" hangingPunct="0">
                <a:spcBef>
                  <a:spcPct val="0"/>
                </a:spcBef>
                <a:spcAft>
                  <a:spcPct val="0"/>
                </a:spcAft>
              </a:pPr>
              <a:t>23</a:t>
            </a:fld>
            <a:endParaRPr lang="fr-FR" smtClean="0">
              <a:latin typeface="Times" pitchFamily="27"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Muslim men play an important role in family planning.  The verse and Hadith above encourage men to protect their women—her health (including family planning), wellbeing, financial status, etc.  They urge Muslim men to plan for their families and not violate the rights of their wives.</a:t>
            </a:r>
          </a:p>
        </p:txBody>
      </p:sp>
      <p:sp>
        <p:nvSpPr>
          <p:cNvPr id="778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7DDD820E-AF57-40B5-8F8C-5A5F65207409}" type="slidenum">
              <a:rPr lang="fr-FR" smtClean="0">
                <a:latin typeface="Times" pitchFamily="27" charset="0"/>
              </a:rPr>
              <a:pPr defTabSz="877888" eaLnBrk="0" fontAlgn="base" hangingPunct="0">
                <a:spcBef>
                  <a:spcPct val="0"/>
                </a:spcBef>
                <a:spcAft>
                  <a:spcPct val="0"/>
                </a:spcAft>
              </a:pPr>
              <a:t>24</a:t>
            </a:fld>
            <a:endParaRPr lang="fr-FR" smtClean="0">
              <a:latin typeface="Times" pitchFamily="27"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17E6167A-1BF9-438A-BA24-423541B4EC58}" type="slidenum">
              <a:rPr lang="fr-FR" smtClean="0">
                <a:latin typeface="Times" pitchFamily="27" charset="0"/>
              </a:rPr>
              <a:pPr defTabSz="877888" eaLnBrk="0" fontAlgn="base" hangingPunct="0">
                <a:spcBef>
                  <a:spcPct val="0"/>
                </a:spcBef>
                <a:spcAft>
                  <a:spcPct val="0"/>
                </a:spcAft>
              </a:pPr>
              <a:t>25</a:t>
            </a:fld>
            <a:endParaRPr lang="fr-FR" smtClean="0">
              <a:latin typeface="Times" pitchFamily="27" charset="0"/>
            </a:endParaRPr>
          </a:p>
        </p:txBody>
      </p:sp>
      <p:sp>
        <p:nvSpPr>
          <p:cNvPr id="78851"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78852"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endParaRPr lang="en-US" smtClean="0">
              <a:latin typeface="Times" pitchFamily="27"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The above verses express Islam’s prioritization of the quality of life, rather than the quantity of lives.  It is a Muslim family’s duty to see to it that quality of life is achieved.</a:t>
            </a:r>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525EEC53-992B-411C-B74A-0BEC4F612332}" type="slidenum">
              <a:rPr lang="fr-FR" smtClean="0">
                <a:latin typeface="Times" pitchFamily="27" charset="0"/>
              </a:rPr>
              <a:pPr defTabSz="877888" eaLnBrk="0" fontAlgn="base" hangingPunct="0">
                <a:spcBef>
                  <a:spcPct val="0"/>
                </a:spcBef>
                <a:spcAft>
                  <a:spcPct val="0"/>
                </a:spcAft>
              </a:pPr>
              <a:t>26</a:t>
            </a:fld>
            <a:endParaRPr lang="fr-FR" smtClean="0">
              <a:latin typeface="Times" pitchFamily="27"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Times" pitchFamily="27" charset="0"/>
            </a:endParaRPr>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A1F4647C-7F23-4922-B27F-F8085370C777}" type="slidenum">
              <a:rPr lang="fr-FR" smtClean="0">
                <a:latin typeface="Times" pitchFamily="27" charset="0"/>
              </a:rPr>
              <a:pPr defTabSz="877888" eaLnBrk="0" fontAlgn="base" hangingPunct="0">
                <a:spcBef>
                  <a:spcPct val="0"/>
                </a:spcBef>
                <a:spcAft>
                  <a:spcPct val="0"/>
                </a:spcAft>
              </a:pPr>
              <a:t>27</a:t>
            </a:fld>
            <a:endParaRPr lang="fr-FR" smtClean="0">
              <a:latin typeface="Times" pitchFamily="27"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B61238AE-A032-4D26-8461-141DC5D87C3D}" type="slidenum">
              <a:rPr lang="fr-FR" smtClean="0">
                <a:latin typeface="Times" pitchFamily="27" charset="0"/>
              </a:rPr>
              <a:pPr defTabSz="877888" eaLnBrk="0" fontAlgn="base" hangingPunct="0">
                <a:spcBef>
                  <a:spcPct val="0"/>
                </a:spcBef>
                <a:spcAft>
                  <a:spcPct val="0"/>
                </a:spcAft>
              </a:pPr>
              <a:t>28</a:t>
            </a:fld>
            <a:endParaRPr lang="fr-FR" smtClean="0">
              <a:latin typeface="Times" pitchFamily="27" charset="0"/>
            </a:endParaRPr>
          </a:p>
        </p:txBody>
      </p:sp>
      <p:sp>
        <p:nvSpPr>
          <p:cNvPr id="81923"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1924"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endParaRPr lang="en-US" smtClean="0">
              <a:latin typeface="Times" pitchFamily="27"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AF2100E1-B47E-4B9D-9FEF-070DA578BFD9}" type="slidenum">
              <a:rPr lang="fr-FR" smtClean="0">
                <a:latin typeface="Times" pitchFamily="27" charset="0"/>
              </a:rPr>
              <a:pPr defTabSz="877888" eaLnBrk="0" fontAlgn="base" hangingPunct="0">
                <a:spcBef>
                  <a:spcPct val="0"/>
                </a:spcBef>
                <a:spcAft>
                  <a:spcPct val="0"/>
                </a:spcAft>
              </a:pPr>
              <a:t>29</a:t>
            </a:fld>
            <a:endParaRPr lang="fr-FR" smtClean="0">
              <a:latin typeface="Times" pitchFamily="27" charset="0"/>
            </a:endParaRPr>
          </a:p>
        </p:txBody>
      </p:sp>
      <p:sp>
        <p:nvSpPr>
          <p:cNvPr id="82947"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2948"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This section addresses family planning as it relates to development issues, including:</a:t>
            </a:r>
          </a:p>
          <a:p>
            <a:pPr eaLnBrk="1" hangingPunct="1">
              <a:spcBef>
                <a:spcPct val="0"/>
              </a:spcBef>
              <a:buFontTx/>
              <a:buChar char="-"/>
            </a:pPr>
            <a:r>
              <a:rPr lang="fr-FR" smtClean="0">
                <a:latin typeface="Times" pitchFamily="27" charset="0"/>
              </a:rPr>
              <a:t>Health</a:t>
            </a:r>
          </a:p>
          <a:p>
            <a:pPr eaLnBrk="1" hangingPunct="1">
              <a:spcBef>
                <a:spcPct val="0"/>
              </a:spcBef>
              <a:buFontTx/>
              <a:buChar char="-"/>
            </a:pPr>
            <a:r>
              <a:rPr lang="fr-FR" smtClean="0">
                <a:latin typeface="Times" pitchFamily="27" charset="0"/>
              </a:rPr>
              <a:t>Education</a:t>
            </a:r>
          </a:p>
          <a:p>
            <a:pPr eaLnBrk="1" hangingPunct="1">
              <a:spcBef>
                <a:spcPct val="0"/>
              </a:spcBef>
              <a:buFontTx/>
              <a:buChar char="-"/>
            </a:pPr>
            <a:r>
              <a:rPr lang="fr-FR" smtClean="0">
                <a:latin typeface="Times" pitchFamily="27" charset="0"/>
              </a:rPr>
              <a:t>Economy and Labor</a:t>
            </a:r>
          </a:p>
          <a:p>
            <a:pPr eaLnBrk="1" hangingPunct="1">
              <a:spcBef>
                <a:spcPct val="0"/>
              </a:spcBef>
              <a:buFontTx/>
              <a:buChar char="-"/>
            </a:pPr>
            <a:r>
              <a:rPr lang="fr-FR" smtClean="0">
                <a:latin typeface="Times" pitchFamily="27" charset="0"/>
              </a:rPr>
              <a:t>Urbanization and Environment</a:t>
            </a:r>
          </a:p>
          <a:p>
            <a:pPr eaLnBrk="1" hangingPunct="1">
              <a:spcBef>
                <a:spcPct val="0"/>
              </a:spcBef>
            </a:pPr>
            <a:endParaRPr lang="fr-FR" smtClean="0">
              <a:latin typeface="Times" pitchFamily="27"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Read slide</a:t>
            </a:r>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21287AEE-1751-49A1-9C64-A4ED2ACB3BC3}" type="slidenum">
              <a:rPr lang="fr-FR" smtClean="0">
                <a:latin typeface="Times" pitchFamily="27" charset="0"/>
              </a:rPr>
              <a:pPr defTabSz="877888" eaLnBrk="0" fontAlgn="base" hangingPunct="0">
                <a:spcBef>
                  <a:spcPct val="0"/>
                </a:spcBef>
                <a:spcAft>
                  <a:spcPct val="0"/>
                </a:spcAft>
              </a:pPr>
              <a:t>3</a:t>
            </a:fld>
            <a:endParaRPr lang="fr-FR" smtClean="0">
              <a:latin typeface="Times" pitchFamily="27"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05E04FF0-878E-4EB6-9F05-70C565C34A92}" type="slidenum">
              <a:rPr lang="fr-FR" smtClean="0">
                <a:latin typeface="Times" pitchFamily="27" charset="0"/>
              </a:rPr>
              <a:pPr defTabSz="877888" eaLnBrk="0" fontAlgn="base" hangingPunct="0">
                <a:spcBef>
                  <a:spcPct val="0"/>
                </a:spcBef>
                <a:spcAft>
                  <a:spcPct val="0"/>
                </a:spcAft>
              </a:pPr>
              <a:t>30</a:t>
            </a:fld>
            <a:endParaRPr lang="fr-FR" smtClean="0">
              <a:latin typeface="Times" pitchFamily="27" charset="0"/>
            </a:endParaRPr>
          </a:p>
        </p:txBody>
      </p:sp>
      <p:sp>
        <p:nvSpPr>
          <p:cNvPr id="83971"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3972"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slide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94E3A223-2F11-4564-BD7D-0A70DB2D61B9}" type="slidenum">
              <a:rPr lang="fr-FR" smtClean="0">
                <a:latin typeface="Times" pitchFamily="27" charset="0"/>
              </a:rPr>
              <a:pPr defTabSz="877888" eaLnBrk="0" fontAlgn="base" hangingPunct="0">
                <a:spcBef>
                  <a:spcPct val="0"/>
                </a:spcBef>
                <a:spcAft>
                  <a:spcPct val="0"/>
                </a:spcAft>
              </a:pPr>
              <a:t>31</a:t>
            </a:fld>
            <a:endParaRPr lang="fr-FR" smtClean="0">
              <a:latin typeface="Times" pitchFamily="27" charset="0"/>
            </a:endParaRPr>
          </a:p>
        </p:txBody>
      </p:sp>
      <p:sp>
        <p:nvSpPr>
          <p:cNvPr id="84995"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4996"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z="1000" smtClean="0">
                <a:latin typeface="Times" pitchFamily="27" charset="0"/>
              </a:rPr>
              <a:t>Read screen</a:t>
            </a:r>
          </a:p>
          <a:p>
            <a:pPr eaLnBrk="1" hangingPunct="1">
              <a:spcBef>
                <a:spcPct val="0"/>
              </a:spcBef>
            </a:pPr>
            <a:r>
              <a:rPr lang="en-US" sz="1000" smtClean="0">
                <a:solidFill>
                  <a:srgbClr val="003399"/>
                </a:solidFill>
                <a:latin typeface="Times" pitchFamily="27" charset="0"/>
              </a:rPr>
              <a:t>Health occupies a prominent place in Islam, as evidenced by the following quotations:</a:t>
            </a:r>
          </a:p>
          <a:p>
            <a:pPr algn="just" eaLnBrk="1" hangingPunct="1">
              <a:spcBef>
                <a:spcPct val="0"/>
              </a:spcBef>
              <a:buFont typeface="Wingdings" pitchFamily="2" charset="2"/>
              <a:buNone/>
            </a:pPr>
            <a:endParaRPr lang="en-US" sz="1000" smtClean="0">
              <a:solidFill>
                <a:srgbClr val="003399"/>
              </a:solidFill>
              <a:latin typeface="Times" pitchFamily="27" charset="0"/>
            </a:endParaRPr>
          </a:p>
          <a:p>
            <a:pPr algn="just" eaLnBrk="1" hangingPunct="1">
              <a:spcBef>
                <a:spcPct val="0"/>
              </a:spcBef>
              <a:buFont typeface="Wingdings" pitchFamily="2" charset="2"/>
              <a:buNone/>
            </a:pPr>
            <a:r>
              <a:rPr lang="en-US" sz="1000" smtClean="0">
                <a:solidFill>
                  <a:srgbClr val="003399"/>
                </a:solidFill>
                <a:latin typeface="Times" pitchFamily="27" charset="0"/>
              </a:rPr>
              <a:t> ‘Take care of yourselves: There are no ailments for which God has not given medications. When the drug affects the disease, it cures, by the grace of God’, said Prophet Muhammad (pbh). </a:t>
            </a:r>
          </a:p>
          <a:p>
            <a:pPr eaLnBrk="1" hangingPunct="1">
              <a:spcBef>
                <a:spcPct val="0"/>
              </a:spcBef>
            </a:pPr>
            <a:endParaRPr lang="en-US" smtClean="0">
              <a:latin typeface="Times" pitchFamily="27"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FDD57A10-4020-4DEC-A48E-F1165F6F52EA}" type="slidenum">
              <a:rPr lang="fr-FR" smtClean="0">
                <a:latin typeface="Times" pitchFamily="27" charset="0"/>
              </a:rPr>
              <a:pPr defTabSz="877888" eaLnBrk="0" fontAlgn="base" hangingPunct="0">
                <a:spcBef>
                  <a:spcPct val="0"/>
                </a:spcBef>
                <a:spcAft>
                  <a:spcPct val="0"/>
                </a:spcAft>
              </a:pPr>
              <a:t>32</a:t>
            </a:fld>
            <a:endParaRPr lang="fr-FR" smtClean="0">
              <a:latin typeface="Times" pitchFamily="27" charset="0"/>
            </a:endParaRPr>
          </a:p>
        </p:txBody>
      </p:sp>
      <p:sp>
        <p:nvSpPr>
          <p:cNvPr id="86019"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6020"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543EBA01-D2F0-4C0B-9D48-85218353492C}" type="slidenum">
              <a:rPr lang="fr-FR" smtClean="0">
                <a:latin typeface="Times" pitchFamily="27" charset="0"/>
              </a:rPr>
              <a:pPr defTabSz="877888" eaLnBrk="0" fontAlgn="base" hangingPunct="0">
                <a:spcBef>
                  <a:spcPct val="0"/>
                </a:spcBef>
                <a:spcAft>
                  <a:spcPct val="0"/>
                </a:spcAft>
              </a:pPr>
              <a:t>33</a:t>
            </a:fld>
            <a:endParaRPr lang="fr-FR" smtClean="0">
              <a:latin typeface="Times" pitchFamily="27" charset="0"/>
            </a:endParaRPr>
          </a:p>
        </p:txBody>
      </p:sp>
      <p:sp>
        <p:nvSpPr>
          <p:cNvPr id="87043"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7044"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C514DD44-19DD-4DDB-84FD-F46B3AE505E3}" type="slidenum">
              <a:rPr lang="fr-FR" smtClean="0">
                <a:latin typeface="Times" pitchFamily="27" charset="0"/>
              </a:rPr>
              <a:pPr defTabSz="877888" eaLnBrk="0" fontAlgn="base" hangingPunct="0">
                <a:spcBef>
                  <a:spcPct val="0"/>
                </a:spcBef>
                <a:spcAft>
                  <a:spcPct val="0"/>
                </a:spcAft>
              </a:pPr>
              <a:t>34</a:t>
            </a:fld>
            <a:endParaRPr lang="fr-FR" smtClean="0">
              <a:latin typeface="Times" pitchFamily="27" charset="0"/>
            </a:endParaRPr>
          </a:p>
        </p:txBody>
      </p:sp>
      <p:sp>
        <p:nvSpPr>
          <p:cNvPr id="88067"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8068"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  It is a Muslim family’s duty to ensure they are able to provide quality education for all their children.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9A2C51BB-986E-448C-9435-B6E2A910F323}" type="slidenum">
              <a:rPr lang="fr-FR" smtClean="0">
                <a:latin typeface="Times" pitchFamily="27" charset="0"/>
              </a:rPr>
              <a:pPr defTabSz="877888" eaLnBrk="0" fontAlgn="base" hangingPunct="0">
                <a:spcBef>
                  <a:spcPct val="0"/>
                </a:spcBef>
                <a:spcAft>
                  <a:spcPct val="0"/>
                </a:spcAft>
              </a:pPr>
              <a:t>35</a:t>
            </a:fld>
            <a:endParaRPr lang="fr-FR" smtClean="0">
              <a:latin typeface="Times" pitchFamily="27" charset="0"/>
            </a:endParaRPr>
          </a:p>
        </p:txBody>
      </p:sp>
      <p:sp>
        <p:nvSpPr>
          <p:cNvPr id="89091"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89092"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fr-FR" smtClean="0">
                <a:latin typeface="Times" pitchFamily="27" charset="0"/>
              </a:rPr>
              <a:t>Read screen</a:t>
            </a:r>
            <a:endParaRPr lang="en-US" smtClean="0">
              <a:latin typeface="Times" pitchFamily="27"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E97F4DFF-41E0-4590-828E-2E71017CD526}" type="slidenum">
              <a:rPr lang="fr-FR" smtClean="0">
                <a:latin typeface="Times" pitchFamily="27" charset="0"/>
              </a:rPr>
              <a:pPr defTabSz="877888" eaLnBrk="0" fontAlgn="base" hangingPunct="0">
                <a:spcBef>
                  <a:spcPct val="0"/>
                </a:spcBef>
                <a:spcAft>
                  <a:spcPct val="0"/>
                </a:spcAft>
              </a:pPr>
              <a:t>36</a:t>
            </a:fld>
            <a:endParaRPr lang="fr-FR" smtClean="0">
              <a:latin typeface="Times" pitchFamily="27" charset="0"/>
            </a:endParaRPr>
          </a:p>
        </p:txBody>
      </p:sp>
      <p:sp>
        <p:nvSpPr>
          <p:cNvPr id="90115"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0116"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 The above quotes encourage parents to engage in responsible procreation to ensure heirs are not impoverished.  </a:t>
            </a:r>
            <a:endParaRPr lang="en-US" b="1" i="1" smtClean="0">
              <a:solidFill>
                <a:srgbClr val="002060"/>
              </a:solidFill>
              <a:ea typeface="Calibri" pitchFamily="34" charset="0"/>
              <a:cs typeface="Calibri" pitchFamily="34" charset="0"/>
            </a:endParaRPr>
          </a:p>
          <a:p>
            <a:pPr algn="just" eaLnBrk="1" hangingPunct="1">
              <a:spcBef>
                <a:spcPct val="0"/>
              </a:spcBef>
            </a:pPr>
            <a:endParaRPr lang="en-US" smtClean="0">
              <a:latin typeface="Times" pitchFamily="27"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780B21B7-1017-4C55-9D59-8F329D302BFD}" type="slidenum">
              <a:rPr lang="fr-FR" smtClean="0">
                <a:latin typeface="Times" pitchFamily="27" charset="0"/>
              </a:rPr>
              <a:pPr defTabSz="877888" eaLnBrk="0" fontAlgn="base" hangingPunct="0">
                <a:spcBef>
                  <a:spcPct val="0"/>
                </a:spcBef>
                <a:spcAft>
                  <a:spcPct val="0"/>
                </a:spcAft>
              </a:pPr>
              <a:t>37</a:t>
            </a:fld>
            <a:endParaRPr lang="fr-FR" smtClean="0">
              <a:latin typeface="Times" pitchFamily="27" charset="0"/>
            </a:endParaRPr>
          </a:p>
        </p:txBody>
      </p:sp>
      <p:sp>
        <p:nvSpPr>
          <p:cNvPr id="91139"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1140"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Read screen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2BEBEE2C-7700-42A3-A9F3-DAF48F39D8A7}" type="slidenum">
              <a:rPr lang="fr-FR" smtClean="0">
                <a:latin typeface="Times" pitchFamily="27" charset="0"/>
              </a:rPr>
              <a:pPr defTabSz="877888" eaLnBrk="0" fontAlgn="base" hangingPunct="0">
                <a:spcBef>
                  <a:spcPct val="0"/>
                </a:spcBef>
                <a:spcAft>
                  <a:spcPct val="0"/>
                </a:spcAft>
              </a:pPr>
              <a:t>38</a:t>
            </a:fld>
            <a:endParaRPr lang="fr-FR" smtClean="0">
              <a:latin typeface="Times" pitchFamily="27" charset="0"/>
            </a:endParaRPr>
          </a:p>
        </p:txBody>
      </p:sp>
      <p:sp>
        <p:nvSpPr>
          <p:cNvPr id="92163"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2164"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endParaRPr lang="en-US" smtClean="0">
              <a:latin typeface="Times" pitchFamily="27"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EE2D729F-8AEA-4CAF-8151-5A359CDAE439}" type="slidenum">
              <a:rPr lang="fr-FR" smtClean="0">
                <a:latin typeface="Times" pitchFamily="27" charset="0"/>
              </a:rPr>
              <a:pPr defTabSz="877888" eaLnBrk="0" fontAlgn="base" hangingPunct="0">
                <a:spcBef>
                  <a:spcPct val="0"/>
                </a:spcBef>
                <a:spcAft>
                  <a:spcPct val="0"/>
                </a:spcAft>
              </a:pPr>
              <a:t>39</a:t>
            </a:fld>
            <a:endParaRPr lang="fr-FR" smtClean="0">
              <a:latin typeface="Times" pitchFamily="27" charset="0"/>
            </a:endParaRPr>
          </a:p>
        </p:txBody>
      </p:sp>
      <p:sp>
        <p:nvSpPr>
          <p:cNvPr id="93187"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3188"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endParaRPr lang="en-US" smtClean="0">
              <a:latin typeface="Times" pitchFamily="27"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To improve and safeguard the health of Muslims in Malawi, it is important for Muslim leaders and their communities to understand Islamic teachings and Islam’s stance on family planning, HIV and other health issues.</a:t>
            </a:r>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008EA038-6BDD-43AD-94A1-25767B89FB33}" type="slidenum">
              <a:rPr lang="fr-FR" smtClean="0">
                <a:latin typeface="Times" pitchFamily="27" charset="0"/>
              </a:rPr>
              <a:pPr defTabSz="877888" eaLnBrk="0" fontAlgn="base" hangingPunct="0">
                <a:spcBef>
                  <a:spcPct val="0"/>
                </a:spcBef>
                <a:spcAft>
                  <a:spcPct val="0"/>
                </a:spcAft>
              </a:pPr>
              <a:t>4</a:t>
            </a:fld>
            <a:endParaRPr lang="fr-FR" smtClean="0">
              <a:latin typeface="Times" pitchFamily="27"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4740E5D9-E05F-4F26-933C-B5E245E988C1}" type="slidenum">
              <a:rPr lang="fr-FR" smtClean="0">
                <a:latin typeface="Times" pitchFamily="27" charset="0"/>
              </a:rPr>
              <a:pPr defTabSz="877888" eaLnBrk="0" fontAlgn="base" hangingPunct="0">
                <a:spcBef>
                  <a:spcPct val="0"/>
                </a:spcBef>
                <a:spcAft>
                  <a:spcPct val="0"/>
                </a:spcAft>
              </a:pPr>
              <a:t>40</a:t>
            </a:fld>
            <a:endParaRPr lang="fr-FR" smtClean="0">
              <a:latin typeface="Times" pitchFamily="27" charset="0"/>
            </a:endParaRPr>
          </a:p>
        </p:txBody>
      </p:sp>
      <p:sp>
        <p:nvSpPr>
          <p:cNvPr id="94211"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94212"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Some Muslims believe that HIV and AIDS are not issues that the Muslim community needs to deal with, due to the absence of open discussions about sex. However, HIV and AIDS can affect anyone, and especially those who engage in risky sexual activities, regardless of religion. It is important for Muslim leaders to acknowledge and constructively address HIV and AIDS, in order to create awareness and provide information to help their communities protect themselves and treat those infected and affected by the disease with respect.</a:t>
            </a:r>
          </a:p>
          <a:p>
            <a:pPr algn="just" eaLnBrk="1" hangingPunct="1">
              <a:spcBef>
                <a:spcPct val="0"/>
              </a:spcBef>
            </a:pPr>
            <a:endParaRPr lang="en-US" smtClean="0">
              <a:latin typeface="Times" pitchFamily="27"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020B1059-6644-4142-BAF2-9E6217FAE6A0}" type="slidenum">
              <a:rPr lang="fr-FR" smtClean="0">
                <a:latin typeface="Times" pitchFamily="27" charset="0"/>
              </a:rPr>
              <a:pPr defTabSz="877888" eaLnBrk="0" fontAlgn="base" hangingPunct="0">
                <a:spcBef>
                  <a:spcPct val="0"/>
                </a:spcBef>
                <a:spcAft>
                  <a:spcPct val="0"/>
                </a:spcAft>
              </a:pPr>
              <a:t>41</a:t>
            </a:fld>
            <a:endParaRPr lang="fr-FR" smtClean="0">
              <a:latin typeface="Times" pitchFamily="27" charset="0"/>
            </a:endParaRPr>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2AA1E285-D0E8-43DF-8CAC-10F06A81CAAA}" type="slidenum">
              <a:rPr lang="fr-FR" smtClean="0">
                <a:latin typeface="Times" pitchFamily="27" charset="0"/>
              </a:rPr>
              <a:pPr defTabSz="877888" eaLnBrk="0" fontAlgn="base" hangingPunct="0">
                <a:spcBef>
                  <a:spcPct val="0"/>
                </a:spcBef>
                <a:spcAft>
                  <a:spcPct val="0"/>
                </a:spcAft>
              </a:pPr>
              <a:t>42</a:t>
            </a:fld>
            <a:endParaRPr lang="fr-FR" smtClean="0">
              <a:latin typeface="Times" pitchFamily="27" charset="0"/>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Islam highly values human life, which is considered a gift from Allah. Thus, </a:t>
            </a:r>
            <a:r>
              <a:rPr lang="en-US" b="1" smtClean="0">
                <a:latin typeface="Times" pitchFamily="27" charset="0"/>
              </a:rPr>
              <a:t>a healthy body is also a gift from Allah, and it should not be misused or abused.</a:t>
            </a:r>
            <a:endParaRPr lang="en-US" smtClean="0">
              <a:latin typeface="Times" pitchFamily="27" charset="0"/>
            </a:endParaRPr>
          </a:p>
          <a:p>
            <a:pPr eaLnBrk="1" hangingPunct="1">
              <a:spcBef>
                <a:spcPct val="0"/>
              </a:spcBef>
            </a:pPr>
            <a:r>
              <a:rPr lang="en-US" smtClean="0">
                <a:latin typeface="Times" pitchFamily="27" charset="0"/>
              </a:rPr>
              <a:t> </a:t>
            </a:r>
          </a:p>
          <a:p>
            <a:pPr eaLnBrk="1" hangingPunct="1">
              <a:spcBef>
                <a:spcPct val="0"/>
              </a:spcBef>
            </a:pPr>
            <a:r>
              <a:rPr lang="en-US" b="1" i="1" smtClean="0">
                <a:latin typeface="Times" pitchFamily="27" charset="0"/>
              </a:rPr>
              <a:t>“(…) and do not come near to</a:t>
            </a:r>
            <a:r>
              <a:rPr lang="en-US" i="1" smtClean="0">
                <a:latin typeface="Times" pitchFamily="27" charset="0"/>
              </a:rPr>
              <a:t> zina</a:t>
            </a:r>
            <a:r>
              <a:rPr lang="en-US" b="1" i="1" smtClean="0">
                <a:latin typeface="Times" pitchFamily="27" charset="0"/>
              </a:rPr>
              <a:t> (sex out of wedlock), for indeed it is a known, shunned evil, which is a grave sin and a bad path to tread.”</a:t>
            </a:r>
            <a:endParaRPr lang="en-US" smtClean="0">
              <a:latin typeface="Times" pitchFamily="27" charset="0"/>
            </a:endParaRPr>
          </a:p>
          <a:p>
            <a:pPr eaLnBrk="1" hangingPunct="1">
              <a:spcBef>
                <a:spcPct val="0"/>
              </a:spcBef>
            </a:pPr>
            <a:r>
              <a:rPr lang="en-US" i="1" smtClean="0">
                <a:latin typeface="Times" pitchFamily="27" charset="0"/>
              </a:rPr>
              <a:t>Al-Quran, 17: 23</a:t>
            </a:r>
            <a:endParaRPr lang="en-US" smtClean="0">
              <a:latin typeface="Times" pitchFamily="27" charset="0"/>
            </a:endParaRPr>
          </a:p>
          <a:p>
            <a:pPr eaLnBrk="1" hangingPunct="1">
              <a:spcBef>
                <a:spcPct val="0"/>
              </a:spcBef>
            </a:pPr>
            <a:r>
              <a:rPr lang="en-US" smtClean="0">
                <a:latin typeface="Times" pitchFamily="27" charset="0"/>
              </a:rPr>
              <a:t> </a:t>
            </a:r>
          </a:p>
          <a:p>
            <a:pPr eaLnBrk="1" hangingPunct="1">
              <a:spcBef>
                <a:spcPct val="0"/>
              </a:spcBef>
            </a:pPr>
            <a:r>
              <a:rPr lang="en-US" smtClean="0">
                <a:latin typeface="Times" pitchFamily="27" charset="0"/>
              </a:rPr>
              <a:t>The above verse states that sex outside of wedlock is forbidden in Islam. However, it is understood that sex can and does sometimes occur outside of marriage. As such, </a:t>
            </a:r>
            <a:r>
              <a:rPr lang="en-US" b="1" smtClean="0">
                <a:latin typeface="Times" pitchFamily="27" charset="0"/>
              </a:rPr>
              <a:t>Muslim leaders should emphasize moral values, but also provide awareness on the prevention of diseases that threaten lives.</a:t>
            </a:r>
            <a:r>
              <a:rPr lang="en-US" smtClean="0">
                <a:latin typeface="Times" pitchFamily="27" charset="0"/>
              </a:rPr>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CCFF058F-816F-47A8-B7B1-CD8E7365697F}" type="slidenum">
              <a:rPr lang="fr-FR" smtClean="0">
                <a:latin typeface="Times" pitchFamily="27" charset="0"/>
              </a:rPr>
              <a:pPr defTabSz="877888" eaLnBrk="0" fontAlgn="base" hangingPunct="0">
                <a:spcBef>
                  <a:spcPct val="0"/>
                </a:spcBef>
                <a:spcAft>
                  <a:spcPct val="0"/>
                </a:spcAft>
              </a:pPr>
              <a:t>43</a:t>
            </a:fld>
            <a:endParaRPr lang="fr-FR" smtClean="0">
              <a:latin typeface="Times" pitchFamily="27" charset="0"/>
            </a:endParaRPr>
          </a:p>
        </p:txBody>
      </p:sp>
      <p:sp>
        <p:nvSpPr>
          <p:cNvPr id="972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7284" name="Rectangle 3"/>
          <p:cNvSpPr>
            <a:spLocks noGrp="1" noChangeArrowheads="1"/>
          </p:cNvSpPr>
          <p:nvPr>
            <p:ph type="body" idx="1"/>
          </p:nvPr>
        </p:nvSpPr>
        <p:spPr bwMode="auto">
          <a:xfrm>
            <a:off x="896543" y="4686499"/>
            <a:ext cx="4942678" cy="4438128"/>
          </a:xfrm>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Many Muslims are affected by HIV and AIDS, and they should not be shunned. It is up to the Almighty Allah to forgive or punish; it is not up to individuals to judge or condemn people. </a:t>
            </a:r>
          </a:p>
          <a:p>
            <a:pPr eaLnBrk="1" hangingPunct="1">
              <a:spcBef>
                <a:spcPct val="0"/>
              </a:spcBef>
            </a:pPr>
            <a:endParaRPr lang="en-US" smtClean="0">
              <a:latin typeface="Times" pitchFamily="27" charset="0"/>
            </a:endParaRPr>
          </a:p>
          <a:p>
            <a:pPr eaLnBrk="1" hangingPunct="1">
              <a:spcBef>
                <a:spcPct val="0"/>
              </a:spcBef>
            </a:pPr>
            <a:r>
              <a:rPr lang="en-US" smtClean="0">
                <a:latin typeface="Times" pitchFamily="27" charset="0"/>
              </a:rPr>
              <a:t>As the Ahadith show, Islam is a religion of compassion, love, and mercy. People living with HIV and AIDS should be given attention, care, love and affection, so that they can lead their lives with dignity. </a:t>
            </a:r>
          </a:p>
          <a:p>
            <a:pPr eaLnBrk="1" hangingPunct="1">
              <a:spcBef>
                <a:spcPct val="0"/>
              </a:spcBef>
            </a:pPr>
            <a:endParaRPr lang="en-US" smtClean="0">
              <a:latin typeface="Times" pitchFamily="27"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1B15EE74-9B57-4595-9263-DABDF90CBAE2}" type="slidenum">
              <a:rPr lang="fr-FR" smtClean="0">
                <a:latin typeface="Times" pitchFamily="27" charset="0"/>
              </a:rPr>
              <a:pPr defTabSz="877888" eaLnBrk="0" fontAlgn="base" hangingPunct="0">
                <a:spcBef>
                  <a:spcPct val="0"/>
                </a:spcBef>
                <a:spcAft>
                  <a:spcPct val="0"/>
                </a:spcAft>
              </a:pPr>
              <a:t>44</a:t>
            </a:fld>
            <a:endParaRPr lang="fr-FR" smtClean="0">
              <a:latin typeface="Times" pitchFamily="27" charset="0"/>
            </a:endParaRPr>
          </a:p>
        </p:txBody>
      </p:sp>
      <p:sp>
        <p:nvSpPr>
          <p:cNvPr id="98307"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8308"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72CD4A70-4132-44C8-A534-779A7A51A7DA}" type="slidenum">
              <a:rPr lang="fr-FR" smtClean="0">
                <a:latin typeface="Times" pitchFamily="27" charset="0"/>
              </a:rPr>
              <a:pPr defTabSz="877888" eaLnBrk="0" fontAlgn="base" hangingPunct="0">
                <a:spcBef>
                  <a:spcPct val="0"/>
                </a:spcBef>
                <a:spcAft>
                  <a:spcPct val="0"/>
                </a:spcAft>
              </a:pPr>
              <a:t>45</a:t>
            </a:fld>
            <a:endParaRPr lang="fr-FR" smtClean="0">
              <a:latin typeface="Times" pitchFamily="27" charset="0"/>
            </a:endParaRPr>
          </a:p>
        </p:txBody>
      </p:sp>
      <p:sp>
        <p:nvSpPr>
          <p:cNvPr id="9933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99332"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fr-FR" smtClean="0">
                <a:latin typeface="Times" pitchFamily="27" charset="0"/>
              </a:rPr>
              <a:t>Read screen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9EA8AC24-2119-49D7-8C5A-4575ACE4AE7A}" type="slidenum">
              <a:rPr lang="fr-FR" smtClean="0">
                <a:latin typeface="Times" pitchFamily="27" charset="0"/>
              </a:rPr>
              <a:pPr defTabSz="877888" eaLnBrk="0" fontAlgn="base" hangingPunct="0">
                <a:spcBef>
                  <a:spcPct val="0"/>
                </a:spcBef>
                <a:spcAft>
                  <a:spcPct val="0"/>
                </a:spcAft>
              </a:pPr>
              <a:t>46</a:t>
            </a:fld>
            <a:endParaRPr lang="fr-FR" smtClean="0">
              <a:latin typeface="Times" pitchFamily="27" charset="0"/>
            </a:endParaRPr>
          </a:p>
        </p:txBody>
      </p:sp>
      <p:sp>
        <p:nvSpPr>
          <p:cNvPr id="10035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0356"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fr-FR" smtClean="0">
              <a:latin typeface="Times" pitchFamily="27"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52C53271-ADAC-4B7E-935B-60028E178174}" type="slidenum">
              <a:rPr lang="fr-FR" smtClean="0">
                <a:latin typeface="Times" pitchFamily="27" charset="0"/>
              </a:rPr>
              <a:pPr defTabSz="877888" eaLnBrk="0" fontAlgn="base" hangingPunct="0">
                <a:spcBef>
                  <a:spcPct val="0"/>
                </a:spcBef>
                <a:spcAft>
                  <a:spcPct val="0"/>
                </a:spcAft>
              </a:pPr>
              <a:t>47</a:t>
            </a:fld>
            <a:endParaRPr lang="fr-FR" smtClean="0">
              <a:latin typeface="Times" pitchFamily="27" charset="0"/>
            </a:endParaRPr>
          </a:p>
        </p:txBody>
      </p:sp>
      <p:sp>
        <p:nvSpPr>
          <p:cNvPr id="10137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01380" name="Rectangle 3"/>
          <p:cNvSpPr>
            <a:spLocks noGrp="1" noChangeArrowheads="1"/>
          </p:cNvSpPr>
          <p:nvPr>
            <p:ph type="body" idx="1"/>
          </p:nvPr>
        </p:nvSpPr>
        <p:spPr bwMode="auto">
          <a:xfrm>
            <a:off x="896543" y="4686499"/>
            <a:ext cx="4942678" cy="4438128"/>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Read screen</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56BB4281-0DD4-4EBF-8759-F8B8B96163AE}" type="slidenum">
              <a:rPr lang="en-US" smtClean="0"/>
              <a:pPr>
                <a:defRPr/>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68EFB140-48A9-41BC-80F4-C876D2EA83CD}" type="slidenum">
              <a:rPr lang="fr-FR" smtClean="0">
                <a:latin typeface="Times" pitchFamily="27" charset="0"/>
              </a:rPr>
              <a:pPr defTabSz="877888" eaLnBrk="0" fontAlgn="base" hangingPunct="0">
                <a:spcBef>
                  <a:spcPct val="0"/>
                </a:spcBef>
                <a:spcAft>
                  <a:spcPct val="0"/>
                </a:spcAft>
              </a:pPr>
              <a:t>5</a:t>
            </a:fld>
            <a:endParaRPr lang="fr-FR" smtClean="0">
              <a:latin typeface="Times" pitchFamily="27" charset="0"/>
            </a:endParaRPr>
          </a:p>
        </p:txBody>
      </p:sp>
      <p:sp>
        <p:nvSpPr>
          <p:cNvPr id="5837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5837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buFont typeface="Wingdings" pitchFamily="2" charset="2"/>
              <a:buNone/>
            </a:pPr>
            <a:r>
              <a:rPr lang="en-US" smtClean="0">
                <a:latin typeface="Times" pitchFamily="27" charset="0"/>
              </a:rPr>
              <a:t>The Quran dealing with the whole of human life and its environment, it is the duty of every believer to deal with population problems.</a:t>
            </a:r>
            <a:br>
              <a:rPr lang="en-US" smtClean="0">
                <a:latin typeface="Times" pitchFamily="27" charset="0"/>
              </a:rPr>
            </a:br>
            <a:r>
              <a:rPr lang="en-US" smtClean="0">
                <a:latin typeface="Times" pitchFamily="27" charset="0"/>
              </a:rPr>
              <a:t>"... And we sent down to thee the Book as an explicit exposition of everything, and a guidance and a mercy and glad tidings to Muslims." Quran, Surah 16, Bees, Verse 89.</a:t>
            </a:r>
            <a:endParaRPr lang="fr-FR" b="1" smtClean="0">
              <a:latin typeface="Times New Roman" pitchFamily="18" charset="0"/>
              <a:cs typeface="Times New Roman" pitchFamily="18" charset="0"/>
            </a:endParaRPr>
          </a:p>
          <a:p>
            <a:pPr eaLnBrk="1" hangingPunct="1">
              <a:spcBef>
                <a:spcPct val="0"/>
              </a:spcBef>
            </a:pPr>
            <a:endParaRPr lang="fr-FR" smtClean="0">
              <a:latin typeface="Times" pitchFamily="27"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3641040F-5883-46B1-B10F-C73D547E0FDE}" type="slidenum">
              <a:rPr lang="fr-FR" smtClean="0">
                <a:latin typeface="Times" pitchFamily="27" charset="0"/>
              </a:rPr>
              <a:pPr defTabSz="877888" eaLnBrk="0" fontAlgn="base" hangingPunct="0">
                <a:spcBef>
                  <a:spcPct val="0"/>
                </a:spcBef>
                <a:spcAft>
                  <a:spcPct val="0"/>
                </a:spcAft>
              </a:pPr>
              <a:t>6</a:t>
            </a:fld>
            <a:endParaRPr lang="fr-FR" smtClean="0">
              <a:latin typeface="Times" pitchFamily="27" charset="0"/>
            </a:endParaRPr>
          </a:p>
        </p:txBody>
      </p:sp>
      <p:sp>
        <p:nvSpPr>
          <p:cNvPr id="59395"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59396"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The next slides discuss family planning in the context of Islam.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lgn="just" eaLnBrk="1" hangingPunct="1">
              <a:spcBef>
                <a:spcPct val="0"/>
              </a:spcBef>
              <a:buFont typeface="Wingdings" pitchFamily="2" charset="2"/>
              <a:buNone/>
            </a:pPr>
            <a:endParaRPr lang="fr-FR" b="1" smtClean="0">
              <a:latin typeface="Times New Roman" pitchFamily="18" charset="0"/>
              <a:cs typeface="Times New Roman" pitchFamily="18" charset="0"/>
            </a:endParaRPr>
          </a:p>
          <a:p>
            <a:pPr eaLnBrk="1" hangingPunct="1">
              <a:spcBef>
                <a:spcPct val="0"/>
              </a:spcBef>
            </a:pPr>
            <a:r>
              <a:rPr lang="en-US" smtClean="0">
                <a:latin typeface="Times" pitchFamily="27" charset="0"/>
              </a:rPr>
              <a:t>Read slide</a:t>
            </a:r>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B2BA8F2F-2302-463E-A53E-4C5150F11372}" type="slidenum">
              <a:rPr lang="fr-FR" smtClean="0">
                <a:latin typeface="Times" pitchFamily="27" charset="0"/>
              </a:rPr>
              <a:pPr eaLnBrk="0" fontAlgn="base" hangingPunct="0">
                <a:spcBef>
                  <a:spcPct val="0"/>
                </a:spcBef>
                <a:spcAft>
                  <a:spcPct val="0"/>
                </a:spcAft>
              </a:pPr>
              <a:t>7</a:t>
            </a:fld>
            <a:endParaRPr lang="fr-FR" smtClean="0">
              <a:latin typeface="Times" pitchFamily="27"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defTabSz="877888" eaLnBrk="0" fontAlgn="base" hangingPunct="0">
              <a:spcBef>
                <a:spcPct val="0"/>
              </a:spcBef>
              <a:spcAft>
                <a:spcPct val="0"/>
              </a:spcAft>
            </a:pPr>
            <a:fld id="{FE588D73-D87F-4D7F-9ABD-36E04775CE72}" type="slidenum">
              <a:rPr lang="fr-FR" smtClean="0">
                <a:latin typeface="Times" pitchFamily="27" charset="0"/>
              </a:rPr>
              <a:pPr defTabSz="877888" eaLnBrk="0" fontAlgn="base" hangingPunct="0">
                <a:spcBef>
                  <a:spcPct val="0"/>
                </a:spcBef>
                <a:spcAft>
                  <a:spcPct val="0"/>
                </a:spcAft>
              </a:pPr>
              <a:t>8</a:t>
            </a:fld>
            <a:endParaRPr lang="fr-FR" smtClean="0">
              <a:latin typeface="Times" pitchFamily="27" charset="0"/>
            </a:endParaRPr>
          </a:p>
        </p:txBody>
      </p:sp>
      <p:sp>
        <p:nvSpPr>
          <p:cNvPr id="61443" name="Rectangle 2"/>
          <p:cNvSpPr>
            <a:spLocks noGrp="1" noRot="1" noChangeAspect="1" noChangeArrowheads="1" noTextEdit="1"/>
          </p:cNvSpPr>
          <p:nvPr>
            <p:ph type="sldImg"/>
          </p:nvPr>
        </p:nvSpPr>
        <p:spPr bwMode="auto">
          <a:xfrm>
            <a:off x="901700" y="739775"/>
            <a:ext cx="4933950" cy="3702050"/>
          </a:xfrm>
          <a:solidFill>
            <a:srgbClr val="FFFFFF"/>
          </a:solidFill>
          <a:ln>
            <a:solidFill>
              <a:srgbClr val="000000"/>
            </a:solidFill>
            <a:miter lim="800000"/>
            <a:headEnd/>
            <a:tailEnd/>
          </a:ln>
        </p:spPr>
      </p:sp>
      <p:sp>
        <p:nvSpPr>
          <p:cNvPr id="61444" name="Rectangle 3"/>
          <p:cNvSpPr>
            <a:spLocks noGrp="1" noChangeArrowheads="1"/>
          </p:cNvSpPr>
          <p:nvPr>
            <p:ph type="body" idx="1"/>
          </p:nvPr>
        </p:nvSpPr>
        <p:spPr bwMode="auto">
          <a:xfrm>
            <a:off x="896543" y="4686499"/>
            <a:ext cx="4942678" cy="4441554"/>
          </a:xfrm>
          <a:solidFill>
            <a:srgbClr val="FFFFFF"/>
          </a:solidFill>
          <a:ln>
            <a:solidFill>
              <a:srgbClr val="000000"/>
            </a:solidFill>
            <a:miter lim="800000"/>
            <a:headEnd/>
            <a:tailEnd/>
          </a:ln>
        </p:spPr>
        <p:txBody>
          <a:bodyPr wrap="square" numCol="1" anchor="t" anchorCtr="0" compatLnSpc="1">
            <a:prstTxWarp prst="textNoShape">
              <a:avLst/>
            </a:prstTxWarp>
          </a:bodyPr>
          <a:lstStyle/>
          <a:p>
            <a:pPr algn="just" eaLnBrk="1" hangingPunct="1">
              <a:spcBef>
                <a:spcPct val="0"/>
              </a:spcBef>
            </a:pPr>
            <a:r>
              <a:rPr lang="en-US" smtClean="0">
                <a:latin typeface="Times" pitchFamily="27" charset="0"/>
              </a:rPr>
              <a:t>We’ll begin by presenting the demographic profile of Malawi</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pitchFamily="27" charset="0"/>
              </a:rPr>
              <a:t>The population pyramid of Malawi has a broad base which narrows rapidly with age, reflecting high fertility and high mortality at all ages. It is worth noting  that 45% of  Malawi’s population is under the age of 15</a:t>
            </a:r>
          </a:p>
          <a:p>
            <a:pPr eaLnBrk="1" hangingPunct="1">
              <a:spcBef>
                <a:spcPct val="0"/>
              </a:spcBef>
            </a:pPr>
            <a:endParaRPr lang="en-US" smtClean="0">
              <a:latin typeface="Times" pitchFamily="27" charset="0"/>
            </a:endParaRPr>
          </a:p>
          <a:p>
            <a:pPr eaLnBrk="1" hangingPunct="1">
              <a:spcBef>
                <a:spcPct val="0"/>
              </a:spcBef>
            </a:pPr>
            <a:endParaRPr lang="en-US" smtClean="0">
              <a:latin typeface="Times" pitchFamily="27" charset="0"/>
            </a:endParaRPr>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eaLnBrk="0" fontAlgn="base" hangingPunct="0">
              <a:spcBef>
                <a:spcPct val="0"/>
              </a:spcBef>
              <a:spcAft>
                <a:spcPct val="0"/>
              </a:spcAft>
            </a:pPr>
            <a:fld id="{50DC070F-A849-4419-A0C0-CB5684508623}" type="slidenum">
              <a:rPr lang="fr-FR" smtClean="0">
                <a:latin typeface="Times" pitchFamily="27" charset="0"/>
              </a:rPr>
              <a:pPr eaLnBrk="0" fontAlgn="base" hangingPunct="0">
                <a:spcBef>
                  <a:spcPct val="0"/>
                </a:spcBef>
                <a:spcAft>
                  <a:spcPct val="0"/>
                </a:spcAft>
              </a:pPr>
              <a:t>9</a:t>
            </a:fld>
            <a:endParaRPr lang="fr-FR" smtClean="0">
              <a:latin typeface="Times" pitchFamily="27"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p:cNvSpPr/>
          <p:nvPr userDrawn="1"/>
        </p:nvSpPr>
        <p:spPr>
          <a:xfrm>
            <a:off x="-67235" y="0"/>
            <a:ext cx="1066800" cy="6858000"/>
          </a:xfrm>
          <a:prstGeom prst="rect">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0</a:t>
            </a:r>
            <a:endParaRPr lang="en-US" dirty="0"/>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4D42E0E3-90BE-487F-922D-B3FC976C9D1F}" type="datetimeFigureOut">
              <a:rPr lang="en-US"/>
              <a:pPr>
                <a:defRPr/>
              </a:pPr>
              <a:t>12/4/2018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150225" y="236538"/>
            <a:ext cx="785813" cy="365125"/>
          </a:xfrm>
        </p:spPr>
        <p:txBody>
          <a:bodyPr/>
          <a:lstStyle>
            <a:lvl1pPr>
              <a:defRPr sz="1400"/>
            </a:lvl1pPr>
          </a:lstStyle>
          <a:p>
            <a:pPr>
              <a:defRPr/>
            </a:pPr>
            <a:fld id="{CE9B2AA8-18A8-439F-90E3-E8340411A9CC}" type="slidenum">
              <a:rPr lang="en-US"/>
              <a:pPr>
                <a:defRPr/>
              </a:pPr>
              <a:t>‹#›</a:t>
            </a:fld>
            <a:endParaRPr lang="en-US"/>
          </a:p>
        </p:txBody>
      </p:sp>
      <p:grpSp>
        <p:nvGrpSpPr>
          <p:cNvPr id="15" name="Group 14"/>
          <p:cNvGrpSpPr/>
          <p:nvPr userDrawn="1"/>
        </p:nvGrpSpPr>
        <p:grpSpPr>
          <a:xfrm>
            <a:off x="136734" y="8961"/>
            <a:ext cx="759736" cy="6974325"/>
            <a:chOff x="136734" y="8961"/>
            <a:chExt cx="759736" cy="6974325"/>
          </a:xfrm>
        </p:grpSpPr>
        <p:pic>
          <p:nvPicPr>
            <p:cNvPr id="9" name="Picture 4"/>
            <p:cNvPicPr>
              <a:picLocks noChangeAspect="1" noChangeArrowheads="1"/>
            </p:cNvPicPr>
            <p:nvPr userDrawn="1"/>
          </p:nvPicPr>
          <p:blipFill>
            <a:blip r:embed="rId2" cstate="print"/>
            <a:srcRect/>
            <a:stretch>
              <a:fillRect/>
            </a:stretch>
          </p:blipFill>
          <p:spPr bwMode="auto">
            <a:xfrm rot="16200000">
              <a:off x="-650841" y="796538"/>
              <a:ext cx="2334888" cy="759734"/>
            </a:xfrm>
            <a:prstGeom prst="rect">
              <a:avLst/>
            </a:prstGeom>
            <a:noFill/>
            <a:ln w="9525">
              <a:noFill/>
              <a:miter lim="800000"/>
              <a:headEnd/>
              <a:tailEnd/>
            </a:ln>
          </p:spPr>
        </p:pic>
        <p:pic>
          <p:nvPicPr>
            <p:cNvPr id="10" name="Picture 4"/>
            <p:cNvPicPr>
              <a:picLocks noChangeAspect="1" noChangeArrowheads="1"/>
            </p:cNvPicPr>
            <p:nvPr userDrawn="1"/>
          </p:nvPicPr>
          <p:blipFill>
            <a:blip r:embed="rId2" cstate="print"/>
            <a:srcRect/>
            <a:stretch>
              <a:fillRect/>
            </a:stretch>
          </p:blipFill>
          <p:spPr bwMode="auto">
            <a:xfrm rot="16200000">
              <a:off x="-650841" y="3116255"/>
              <a:ext cx="2334888" cy="759734"/>
            </a:xfrm>
            <a:prstGeom prst="rect">
              <a:avLst/>
            </a:prstGeom>
            <a:noFill/>
            <a:ln w="9525">
              <a:noFill/>
              <a:miter lim="800000"/>
              <a:headEnd/>
              <a:tailEnd/>
            </a:ln>
          </p:spPr>
        </p:pic>
        <p:pic>
          <p:nvPicPr>
            <p:cNvPr id="11" name="Picture 4"/>
            <p:cNvPicPr>
              <a:picLocks noChangeAspect="1" noChangeArrowheads="1"/>
            </p:cNvPicPr>
            <p:nvPr userDrawn="1"/>
          </p:nvPicPr>
          <p:blipFill>
            <a:blip r:embed="rId2" cstate="print"/>
            <a:srcRect/>
            <a:stretch>
              <a:fillRect/>
            </a:stretch>
          </p:blipFill>
          <p:spPr bwMode="auto">
            <a:xfrm rot="16200000">
              <a:off x="-650843" y="5435975"/>
              <a:ext cx="2334888" cy="759734"/>
            </a:xfrm>
            <a:prstGeom prst="rect">
              <a:avLst/>
            </a:prstGeom>
            <a:noFill/>
            <a:ln w="9525">
              <a:noFill/>
              <a:miter lim="800000"/>
              <a:headEnd/>
              <a:tailEnd/>
            </a:ln>
          </p:spPr>
        </p:pic>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2AA87F5B-159F-4612-A01F-663D175EC989}"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1364B016-02C5-49D0-B505-40AAF4D2BB20}" type="datetimeFigureOut">
              <a:rPr lang="en-US"/>
              <a:pPr>
                <a:defRPr/>
              </a:pPr>
              <a:t>12/4/2018</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31CBD22-7BE9-4BBC-B454-C72F2623BC8B}"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BB6A53E0-0E1F-49A6-B638-994EDBD88326}" type="datetimeFigureOut">
              <a:rPr lang="en-US"/>
              <a:pPr>
                <a:defRPr/>
              </a:pPr>
              <a:t>12/4/2018</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13"/>
          <p:cNvSpPr>
            <a:spLocks noGrp="1"/>
          </p:cNvSpPr>
          <p:nvPr>
            <p:ph type="dt" sz="half" idx="10"/>
          </p:nvPr>
        </p:nvSpPr>
        <p:spPr/>
        <p:txBody>
          <a:bodyPr/>
          <a:lstStyle>
            <a:lvl1pPr>
              <a:defRPr/>
            </a:lvl1pPr>
          </a:lstStyle>
          <a:p>
            <a:pPr>
              <a:defRPr/>
            </a:pPr>
            <a:endParaRPr lang="fr-FR"/>
          </a:p>
        </p:txBody>
      </p:sp>
      <p:sp>
        <p:nvSpPr>
          <p:cNvPr id="4" name="Footer Placeholder 2"/>
          <p:cNvSpPr>
            <a:spLocks noGrp="1"/>
          </p:cNvSpPr>
          <p:nvPr>
            <p:ph type="ftr" sz="quarter" idx="11"/>
          </p:nvPr>
        </p:nvSpPr>
        <p:spPr/>
        <p:txBody>
          <a:bodyPr/>
          <a:lstStyle>
            <a:lvl1pPr>
              <a:defRPr/>
            </a:lvl1pPr>
          </a:lstStyle>
          <a:p>
            <a:pPr>
              <a:defRPr/>
            </a:pPr>
            <a:endParaRPr lang="fr-FR"/>
          </a:p>
        </p:txBody>
      </p:sp>
      <p:sp>
        <p:nvSpPr>
          <p:cNvPr id="5" name="Slide Number Placeholder 22"/>
          <p:cNvSpPr>
            <a:spLocks noGrp="1"/>
          </p:cNvSpPr>
          <p:nvPr>
            <p:ph type="sldNum" sz="quarter" idx="12"/>
          </p:nvPr>
        </p:nvSpPr>
        <p:spPr/>
        <p:txBody>
          <a:bodyPr/>
          <a:lstStyle>
            <a:lvl1pPr>
              <a:defRPr/>
            </a:lvl1pPr>
          </a:lstStyle>
          <a:p>
            <a:pPr>
              <a:defRPr/>
            </a:pPr>
            <a:fld id="{F2447118-B007-4445-A0C1-D557B3B88186}" type="slidenum">
              <a:rPr lang="fr-FR"/>
              <a:pPr>
                <a:defRPr/>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123F2460-B9AB-47F9-9603-DF32345B86F9}"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403EDB90-AD64-4D96-A0A6-12D92911087F}" type="datetimeFigureOut">
              <a:rPr lang="en-US"/>
              <a:pPr>
                <a:defRPr/>
              </a:pPr>
              <a:t>12/4/2018</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lstStyle>
            <a:lvl1pPr algn="l">
              <a:defRPr sz="7200" baseline="0">
                <a:ln w="12700">
                  <a:solidFill>
                    <a:schemeClr val="tx2"/>
                  </a:solidFill>
                </a:ln>
              </a:defRPr>
            </a:lvl1pPr>
          </a:lstStyle>
          <a:p>
            <a:r>
              <a:rPr lang="en-US" smtClean="0"/>
              <a:t>Click to edit Master 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41E2716-2B58-4E20-ADB3-8806836540A8}" type="slidenum">
              <a:rPr lang="en-US"/>
              <a:pPr>
                <a:defRPr/>
              </a:pPr>
              <a:t>‹#›</a:t>
            </a:fld>
            <a:endParaRPr lang="en-US"/>
          </a:p>
        </p:txBody>
      </p:sp>
      <p:sp>
        <p:nvSpPr>
          <p:cNvPr id="6" name="Date Placeholder 3"/>
          <p:cNvSpPr>
            <a:spLocks noGrp="1"/>
          </p:cNvSpPr>
          <p:nvPr>
            <p:ph type="dt" sz="half" idx="12"/>
          </p:nvPr>
        </p:nvSpPr>
        <p:spPr/>
        <p:txBody>
          <a:bodyPr/>
          <a:lstStyle>
            <a:lvl1pPr>
              <a:defRPr/>
            </a:lvl1pPr>
          </a:lstStyle>
          <a:p>
            <a:pPr>
              <a:defRPr/>
            </a:pPr>
            <a:fld id="{5FF8BC4E-08C3-46B7-A9FB-89270EAE948C}" type="datetimeFigureOut">
              <a:rPr lang="en-US"/>
              <a:pPr>
                <a:defRPr/>
              </a:pPr>
              <a:t>12/4/2018</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6FF21344-F51B-4AAE-BA07-429DE6E54AED}" type="slidenum">
              <a:rPr lang="en-US"/>
              <a:pPr>
                <a:defRPr/>
              </a:pPr>
              <a:t>‹#›</a:t>
            </a:fld>
            <a:endParaRPr lang="en-US"/>
          </a:p>
        </p:txBody>
      </p:sp>
      <p:sp>
        <p:nvSpPr>
          <p:cNvPr id="7" name="Date Placeholder 3"/>
          <p:cNvSpPr>
            <a:spLocks noGrp="1"/>
          </p:cNvSpPr>
          <p:nvPr>
            <p:ph type="dt" sz="half" idx="17"/>
          </p:nvPr>
        </p:nvSpPr>
        <p:spPr/>
        <p:txBody>
          <a:bodyPr/>
          <a:lstStyle>
            <a:lvl1pPr>
              <a:defRPr/>
            </a:lvl1pPr>
          </a:lstStyle>
          <a:p>
            <a:pPr>
              <a:defRPr/>
            </a:pPr>
            <a:fld id="{4D04D0A5-CF25-4636-9ADF-936920C72FDB}" type="datetimeFigureOut">
              <a:rPr lang="en-US"/>
              <a:pPr>
                <a:defRPr/>
              </a:pPr>
              <a:t>12/4/2018</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5"/>
          </p:nvPr>
        </p:nvSpPr>
        <p:spPr/>
        <p:txBody>
          <a:bodyPr/>
          <a:lstStyle>
            <a:lvl1pPr>
              <a:defRPr/>
            </a:lvl1pPr>
          </a:lstStyle>
          <a:p>
            <a:pPr>
              <a:defRPr/>
            </a:pPr>
            <a:endParaRPr lang="en-US"/>
          </a:p>
        </p:txBody>
      </p:sp>
      <p:sp>
        <p:nvSpPr>
          <p:cNvPr id="8" name="Slide Number Placeholder 5"/>
          <p:cNvSpPr>
            <a:spLocks noGrp="1"/>
          </p:cNvSpPr>
          <p:nvPr>
            <p:ph type="sldNum" sz="quarter" idx="16"/>
          </p:nvPr>
        </p:nvSpPr>
        <p:spPr/>
        <p:txBody>
          <a:bodyPr/>
          <a:lstStyle>
            <a:lvl1pPr>
              <a:defRPr/>
            </a:lvl1pPr>
          </a:lstStyle>
          <a:p>
            <a:pPr>
              <a:defRPr/>
            </a:pPr>
            <a:fld id="{25F72361-F065-4A3A-966A-E60E857B8459}" type="slidenum">
              <a:rPr lang="en-US"/>
              <a:pPr>
                <a:defRPr/>
              </a:pPr>
              <a:t>‹#›</a:t>
            </a:fld>
            <a:endParaRPr lang="en-US"/>
          </a:p>
        </p:txBody>
      </p:sp>
      <p:sp>
        <p:nvSpPr>
          <p:cNvPr id="9" name="Date Placeholder 3"/>
          <p:cNvSpPr>
            <a:spLocks noGrp="1"/>
          </p:cNvSpPr>
          <p:nvPr>
            <p:ph type="dt" sz="half" idx="17"/>
          </p:nvPr>
        </p:nvSpPr>
        <p:spPr/>
        <p:txBody>
          <a:bodyPr/>
          <a:lstStyle>
            <a:lvl1pPr>
              <a:defRPr/>
            </a:lvl1pPr>
          </a:lstStyle>
          <a:p>
            <a:pPr>
              <a:defRPr/>
            </a:pPr>
            <a:fld id="{7187BF1D-CB31-44AE-8960-752CBE5C7B73}" type="datetimeFigureOut">
              <a:rPr lang="en-US"/>
              <a:pPr>
                <a:defRPr/>
              </a:pPr>
              <a:t>12/4/2018</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1D415BCE-6B41-45C3-AA5F-385AF6E1F550}" type="slidenum">
              <a:rPr lang="en-US"/>
              <a:pPr>
                <a:defRPr/>
              </a:pPr>
              <a:t>‹#›</a:t>
            </a:fld>
            <a:endParaRPr lang="en-US"/>
          </a:p>
        </p:txBody>
      </p:sp>
      <p:sp>
        <p:nvSpPr>
          <p:cNvPr id="5" name="Date Placeholder 3"/>
          <p:cNvSpPr>
            <a:spLocks noGrp="1"/>
          </p:cNvSpPr>
          <p:nvPr>
            <p:ph type="dt" sz="half" idx="12"/>
          </p:nvPr>
        </p:nvSpPr>
        <p:spPr/>
        <p:txBody>
          <a:bodyPr/>
          <a:lstStyle>
            <a:lvl1pPr>
              <a:defRPr/>
            </a:lvl1pPr>
          </a:lstStyle>
          <a:p>
            <a:pPr>
              <a:defRPr/>
            </a:pPr>
            <a:fld id="{07348ACB-BAC1-431D-9CA8-C3DDAE2E55DB}" type="datetimeFigureOut">
              <a:rPr lang="en-US"/>
              <a:pPr>
                <a:defRPr/>
              </a:pPr>
              <a:t>12/4/2018</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BFD1AD65-8D76-4CA0-96A8-A3AE458E5552}" type="slidenum">
              <a:rPr lang="en-US"/>
              <a:pPr>
                <a:defRPr/>
              </a:pPr>
              <a:t>‹#›</a:t>
            </a:fld>
            <a:endParaRPr lang="en-US"/>
          </a:p>
        </p:txBody>
      </p:sp>
      <p:sp>
        <p:nvSpPr>
          <p:cNvPr id="4" name="Date Placeholder 3"/>
          <p:cNvSpPr>
            <a:spLocks noGrp="1"/>
          </p:cNvSpPr>
          <p:nvPr>
            <p:ph type="dt" sz="half" idx="12"/>
          </p:nvPr>
        </p:nvSpPr>
        <p:spPr/>
        <p:txBody>
          <a:bodyPr/>
          <a:lstStyle>
            <a:lvl1pPr>
              <a:defRPr/>
            </a:lvl1pPr>
          </a:lstStyle>
          <a:p>
            <a:pPr>
              <a:defRPr/>
            </a:pPr>
            <a:fld id="{F99E4B51-7818-4825-B03F-EBC754DACA8F}" type="datetimeFigureOut">
              <a:rPr lang="en-US"/>
              <a:pPr>
                <a:defRPr/>
              </a:pPr>
              <a:t>12/4/2018</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a:lvl1pPr>
          </a:lstStyle>
          <a:p>
            <a:pPr>
              <a:defRPr/>
            </a:pPr>
            <a:fld id="{D43055BC-88CE-42DB-9999-16C9C2CAC6FE}" type="slidenum">
              <a:rPr lang="en-US"/>
              <a:pPr>
                <a:defRPr/>
              </a:pPr>
              <a:t>‹#›</a:t>
            </a:fld>
            <a:endParaRPr lang="en-US"/>
          </a:p>
        </p:txBody>
      </p:sp>
      <p:sp>
        <p:nvSpPr>
          <p:cNvPr id="7" name="Date Placeholder 3"/>
          <p:cNvSpPr>
            <a:spLocks noGrp="1"/>
          </p:cNvSpPr>
          <p:nvPr>
            <p:ph type="dt" sz="half" idx="16"/>
          </p:nvPr>
        </p:nvSpPr>
        <p:spPr/>
        <p:txBody>
          <a:bodyPr/>
          <a:lstStyle>
            <a:lvl1pPr>
              <a:defRPr/>
            </a:lvl1pPr>
          </a:lstStyle>
          <a:p>
            <a:pPr>
              <a:defRPr/>
            </a:pPr>
            <a:fld id="{801AF693-B4D7-4A85-9C01-70044C96F453}" type="datetimeFigureOut">
              <a:rPr lang="en-US"/>
              <a:pPr>
                <a:defRPr/>
              </a:pPr>
              <a:t>12/4/2018</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pPr>
              <a:defRPr/>
            </a:pPr>
            <a:fld id="{514FD916-5954-4CAD-A746-AF38C4C99A29}" type="slidenum">
              <a:rPr lang="en-US"/>
              <a:pPr>
                <a:defRPr/>
              </a:pPr>
              <a:t>‹#›</a:t>
            </a:fld>
            <a:endParaRPr lang="en-US"/>
          </a:p>
        </p:txBody>
      </p:sp>
      <p:sp>
        <p:nvSpPr>
          <p:cNvPr id="7" name="Date Placeholder 3"/>
          <p:cNvSpPr>
            <a:spLocks noGrp="1"/>
          </p:cNvSpPr>
          <p:nvPr>
            <p:ph type="dt" sz="half" idx="12"/>
          </p:nvPr>
        </p:nvSpPr>
        <p:spPr/>
        <p:txBody>
          <a:bodyPr/>
          <a:lstStyle>
            <a:lvl1pPr>
              <a:defRPr/>
            </a:lvl1pPr>
          </a:lstStyle>
          <a:p>
            <a:pPr>
              <a:defRPr/>
            </a:pPr>
            <a:fld id="{EFD22AC2-C810-46B0-BF29-B9F3C31BEDD5}" type="datetimeFigureOut">
              <a:rPr lang="en-US"/>
              <a:pPr>
                <a:defRPr/>
              </a:pPr>
              <a:t>12/4/2018</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Rectangle 8"/>
          <p:cNvSpPr/>
          <p:nvPr userDrawn="1"/>
        </p:nvSpPr>
        <p:spPr>
          <a:xfrm>
            <a:off x="-53790" y="0"/>
            <a:ext cx="609600" cy="6858000"/>
          </a:xfrm>
          <a:prstGeom prst="rect">
            <a:avLst/>
          </a:prstGeom>
          <a:solidFill>
            <a:srgbClr val="007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44826" y="2"/>
            <a:ext cx="449299" cy="6871443"/>
            <a:chOff x="44826" y="2"/>
            <a:chExt cx="449299" cy="6871443"/>
          </a:xfrm>
        </p:grpSpPr>
        <p:pic>
          <p:nvPicPr>
            <p:cNvPr id="11" name="Picture 4"/>
            <p:cNvPicPr>
              <a:picLocks noChangeAspect="1" noChangeArrowheads="1"/>
            </p:cNvPicPr>
            <p:nvPr userDrawn="1"/>
          </p:nvPicPr>
          <p:blipFill>
            <a:blip r:embed="rId14" cstate="print"/>
            <a:srcRect/>
            <a:stretch>
              <a:fillRect/>
            </a:stretch>
          </p:blipFill>
          <p:spPr bwMode="auto">
            <a:xfrm rot="16200000">
              <a:off x="-420808" y="465637"/>
              <a:ext cx="1380568" cy="449298"/>
            </a:xfrm>
            <a:prstGeom prst="rect">
              <a:avLst/>
            </a:prstGeom>
            <a:noFill/>
            <a:ln w="9525">
              <a:noFill/>
              <a:miter lim="800000"/>
              <a:headEnd/>
              <a:tailEnd/>
            </a:ln>
          </p:spPr>
        </p:pic>
        <p:pic>
          <p:nvPicPr>
            <p:cNvPr id="14" name="Picture 4"/>
            <p:cNvPicPr>
              <a:picLocks noChangeAspect="1" noChangeArrowheads="1"/>
            </p:cNvPicPr>
            <p:nvPr userDrawn="1"/>
          </p:nvPicPr>
          <p:blipFill>
            <a:blip r:embed="rId14" cstate="print"/>
            <a:srcRect/>
            <a:stretch>
              <a:fillRect/>
            </a:stretch>
          </p:blipFill>
          <p:spPr bwMode="auto">
            <a:xfrm rot="16200000">
              <a:off x="-420808" y="1837235"/>
              <a:ext cx="1380568" cy="449298"/>
            </a:xfrm>
            <a:prstGeom prst="rect">
              <a:avLst/>
            </a:prstGeom>
            <a:noFill/>
            <a:ln w="9525">
              <a:noFill/>
              <a:miter lim="800000"/>
              <a:headEnd/>
              <a:tailEnd/>
            </a:ln>
          </p:spPr>
        </p:pic>
        <p:pic>
          <p:nvPicPr>
            <p:cNvPr id="15" name="Picture 4"/>
            <p:cNvPicPr>
              <a:picLocks noChangeAspect="1" noChangeArrowheads="1"/>
            </p:cNvPicPr>
            <p:nvPr userDrawn="1"/>
          </p:nvPicPr>
          <p:blipFill>
            <a:blip r:embed="rId14" cstate="print"/>
            <a:srcRect/>
            <a:stretch>
              <a:fillRect/>
            </a:stretch>
          </p:blipFill>
          <p:spPr bwMode="auto">
            <a:xfrm rot="16200000">
              <a:off x="-420809" y="3208835"/>
              <a:ext cx="1380568" cy="449298"/>
            </a:xfrm>
            <a:prstGeom prst="rect">
              <a:avLst/>
            </a:prstGeom>
            <a:noFill/>
            <a:ln w="9525">
              <a:noFill/>
              <a:miter lim="800000"/>
              <a:headEnd/>
              <a:tailEnd/>
            </a:ln>
          </p:spPr>
        </p:pic>
        <p:pic>
          <p:nvPicPr>
            <p:cNvPr id="16" name="Picture 4"/>
            <p:cNvPicPr>
              <a:picLocks noChangeAspect="1" noChangeArrowheads="1"/>
            </p:cNvPicPr>
            <p:nvPr userDrawn="1"/>
          </p:nvPicPr>
          <p:blipFill>
            <a:blip r:embed="rId14" cstate="print"/>
            <a:srcRect/>
            <a:stretch>
              <a:fillRect/>
            </a:stretch>
          </p:blipFill>
          <p:spPr bwMode="auto">
            <a:xfrm rot="16200000">
              <a:off x="-420809" y="4580435"/>
              <a:ext cx="1380567" cy="449297"/>
            </a:xfrm>
            <a:prstGeom prst="rect">
              <a:avLst/>
            </a:prstGeom>
            <a:noFill/>
            <a:ln w="9525">
              <a:noFill/>
              <a:miter lim="800000"/>
              <a:headEnd/>
              <a:tailEnd/>
            </a:ln>
          </p:spPr>
        </p:pic>
        <p:pic>
          <p:nvPicPr>
            <p:cNvPr id="17" name="Picture 4"/>
            <p:cNvPicPr>
              <a:picLocks noChangeAspect="1" noChangeArrowheads="1"/>
            </p:cNvPicPr>
            <p:nvPr userDrawn="1"/>
          </p:nvPicPr>
          <p:blipFill>
            <a:blip r:embed="rId14" cstate="print"/>
            <a:srcRect/>
            <a:stretch>
              <a:fillRect/>
            </a:stretch>
          </p:blipFill>
          <p:spPr bwMode="auto">
            <a:xfrm rot="16200000">
              <a:off x="-420809" y="5956513"/>
              <a:ext cx="1380567" cy="449297"/>
            </a:xfrm>
            <a:prstGeom prst="rect">
              <a:avLst/>
            </a:prstGeom>
            <a:noFill/>
            <a:ln w="9525">
              <a:noFill/>
              <a:miter lim="800000"/>
              <a:headEnd/>
              <a:tailEnd/>
            </a:ln>
          </p:spPr>
        </p:pic>
      </p:gr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1033" name="Text Placeholder 2"/>
          <p:cNvSpPr>
            <a:spLocks noGrp="1"/>
          </p:cNvSpPr>
          <p:nvPr>
            <p:ph type="body" idx="1"/>
          </p:nvPr>
        </p:nvSpPr>
        <p:spPr bwMode="auto">
          <a:xfrm>
            <a:off x="1219200" y="838200"/>
            <a:ext cx="7467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258888" y="6553200"/>
            <a:ext cx="71628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lumMod val="60000"/>
                    <a:lumOff val="4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fontAlgn="auto">
              <a:spcBef>
                <a:spcPts val="0"/>
              </a:spcBef>
              <a:spcAft>
                <a:spcPts val="0"/>
              </a:spcAft>
              <a:defRPr sz="1200" b="0">
                <a:solidFill>
                  <a:schemeClr val="tx2">
                    <a:lumMod val="60000"/>
                    <a:lumOff val="40000"/>
                  </a:schemeClr>
                </a:solidFill>
                <a:latin typeface="+mn-lt"/>
              </a:defRPr>
            </a:lvl1pPr>
          </a:lstStyle>
          <a:p>
            <a:pPr>
              <a:defRPr/>
            </a:pPr>
            <a:fld id="{7B67F5B5-9A8C-4093-AB64-98F022E80F03}" type="slidenum">
              <a:rPr lang="en-US"/>
              <a:pPr>
                <a:defRPr/>
              </a:pPr>
              <a:t>‹#›</a:t>
            </a:fld>
            <a:endParaRPr lang="en-US"/>
          </a:p>
        </p:txBody>
      </p:sp>
      <p:sp>
        <p:nvSpPr>
          <p:cNvPr id="4" name="Date Placeholder 3"/>
          <p:cNvSpPr>
            <a:spLocks noGrp="1"/>
          </p:cNvSpPr>
          <p:nvPr>
            <p:ph type="dt" sz="half" idx="2"/>
          </p:nvPr>
        </p:nvSpPr>
        <p:spPr>
          <a:xfrm rot="16200000">
            <a:off x="-1198563" y="4821238"/>
            <a:ext cx="2625725" cy="228600"/>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defRPr>
            </a:lvl1pPr>
          </a:lstStyle>
          <a:p>
            <a:pPr>
              <a:defRPr/>
            </a:pPr>
            <a:fld id="{649999E5-1031-413F-8157-CC6094BD06EC}" type="datetimeFigureOut">
              <a:rPr lang="en-US"/>
              <a:pPr>
                <a:defRPr/>
              </a:pPr>
              <a:t>12/4/2018</a:t>
            </a:fld>
            <a:endParaRPr lang="en-US"/>
          </a:p>
        </p:txBody>
      </p:sp>
    </p:spTree>
  </p:cSld>
  <p:clrMap bg1="lt1" tx1="dk1" bg2="lt2" tx2="dk2" accent1="accent1" accent2="accent2" accent3="accent3" accent4="accent4" accent5="accent5" accent6="accent6" hlink="hlink" folHlink="folHlink"/>
  <p:sldLayoutIdLst>
    <p:sldLayoutId id="2147483741"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2" r:id="rId12"/>
  </p:sldLayoutIdLst>
  <p:timing>
    <p:tnLst>
      <p:par>
        <p:cTn id="1" dur="indefinite" restart="never" nodeType="tmRoot"/>
      </p:par>
    </p:tnLst>
  </p:timing>
  <p:txStyles>
    <p:title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Calibri"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Microsoft_Excel_97-2003_Worksheet3.xls"/></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Microsoft_Excel_97-2003_Worksheet4.xls"/></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114300" y="146050"/>
            <a:ext cx="8915400" cy="6569075"/>
          </a:xfrm>
          <a:prstGeom prst="rect">
            <a:avLst/>
          </a:prstGeom>
          <a:noFill/>
          <a:ln w="9525">
            <a:noFill/>
            <a:miter lim="800000"/>
            <a:headEnd/>
            <a:tailEnd/>
          </a:ln>
          <a:effectLst/>
        </p:spPr>
      </p:pic>
      <p:sp>
        <p:nvSpPr>
          <p:cNvPr id="4099" name="Rectangle 6"/>
          <p:cNvSpPr>
            <a:spLocks noChangeArrowheads="1"/>
          </p:cNvSpPr>
          <p:nvPr/>
        </p:nvSpPr>
        <p:spPr bwMode="auto">
          <a:xfrm>
            <a:off x="0" y="1190625"/>
            <a:ext cx="91440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defRPr/>
            </a:pPr>
            <a:r>
              <a:rPr lang="fr-FR" sz="3200" b="1" dirty="0">
                <a:solidFill>
                  <a:schemeClr val="bg1"/>
                </a:solidFill>
                <a:effectLst>
                  <a:outerShdw blurRad="38100" dist="38100" dir="2700000" algn="tl">
                    <a:srgbClr val="000000">
                      <a:alpha val="43137"/>
                    </a:srgbClr>
                  </a:outerShdw>
                </a:effectLst>
                <a:latin typeface="Arial Rounded MT Bold" pitchFamily="34" charset="0"/>
              </a:rPr>
              <a:t>IN THE NAME OF ALLAH, THE MOST GRACIOUS, THE MOST MERCIFUL</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rot="10791513" flipV="1">
            <a:off x="266952" y="391723"/>
            <a:ext cx="8686800" cy="457200"/>
          </a:xfrm>
        </p:spPr>
        <p:txBody>
          <a:bodyPr>
            <a:normAutofit fontScale="90000"/>
          </a:bodyPr>
          <a:lstStyle/>
          <a:p>
            <a:pPr algn="ctr" eaLnBrk="1" fontAlgn="auto" hangingPunct="1">
              <a:spcAft>
                <a:spcPts val="0"/>
              </a:spcAft>
              <a:defRPr/>
            </a:pPr>
            <a:r>
              <a:rPr lang="en-US" sz="4000" dirty="0" smtClean="0">
                <a:solidFill>
                  <a:srgbClr val="002060"/>
                </a:solidFill>
                <a:effectLst/>
                <a:latin typeface="Arial Rounded MT Bold" pitchFamily="34" charset="0"/>
              </a:rPr>
              <a:t> Fertility Rates in Africa</a:t>
            </a:r>
          </a:p>
        </p:txBody>
      </p:sp>
      <p:sp>
        <p:nvSpPr>
          <p:cNvPr id="13315" name="Rectangle 3"/>
          <p:cNvSpPr>
            <a:spLocks noChangeArrowheads="1"/>
          </p:cNvSpPr>
          <p:nvPr/>
        </p:nvSpPr>
        <p:spPr bwMode="auto">
          <a:xfrm>
            <a:off x="7467600" y="6315075"/>
            <a:ext cx="1458913"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a:t>
            </a:r>
          </a:p>
        </p:txBody>
      </p:sp>
      <p:sp>
        <p:nvSpPr>
          <p:cNvPr id="13316" name="Text Box 5"/>
          <p:cNvSpPr txBox="1">
            <a:spLocks noChangeArrowheads="1"/>
          </p:cNvSpPr>
          <p:nvPr/>
        </p:nvSpPr>
        <p:spPr bwMode="auto">
          <a:xfrm>
            <a:off x="2590800" y="5029200"/>
            <a:ext cx="990600" cy="366713"/>
          </a:xfrm>
          <a:prstGeom prst="rect">
            <a:avLst/>
          </a:prstGeom>
          <a:noFill/>
          <a:ln w="9525">
            <a:noFill/>
            <a:miter lim="800000"/>
            <a:headEnd/>
            <a:tailEnd/>
          </a:ln>
        </p:spPr>
        <p:txBody>
          <a:bodyPr>
            <a:spAutoFit/>
          </a:bodyPr>
          <a:lstStyle/>
          <a:p>
            <a:pPr>
              <a:spcBef>
                <a:spcPct val="50000"/>
              </a:spcBef>
            </a:pPr>
            <a:r>
              <a:rPr lang="en-US" b="1">
                <a:solidFill>
                  <a:srgbClr val="FFFFFF"/>
                </a:solidFill>
                <a:latin typeface="Times" pitchFamily="27" charset="0"/>
              </a:rPr>
              <a:t>MALI</a:t>
            </a:r>
          </a:p>
        </p:txBody>
      </p:sp>
      <p:graphicFrame>
        <p:nvGraphicFramePr>
          <p:cNvPr id="13317" name="Chart 2"/>
          <p:cNvGraphicFramePr>
            <a:graphicFrameLocks/>
          </p:cNvGraphicFramePr>
          <p:nvPr/>
        </p:nvGraphicFramePr>
        <p:xfrm>
          <a:off x="457200" y="1143000"/>
          <a:ext cx="8262938" cy="5033963"/>
        </p:xfrm>
        <a:graphic>
          <a:graphicData uri="http://schemas.openxmlformats.org/presentationml/2006/ole">
            <mc:AlternateContent xmlns:mc="http://schemas.openxmlformats.org/markup-compatibility/2006">
              <mc:Choice xmlns:v="urn:schemas-microsoft-com:vml" Requires="v">
                <p:oleObj spid="_x0000_s13329" name="Worksheet" r:id="rId4" imgW="6867637" imgH="4181604" progId="Excel.Sheet.8">
                  <p:embed/>
                </p:oleObj>
              </mc:Choice>
              <mc:Fallback>
                <p:oleObj name="Worksheet" r:id="rId4" imgW="6867637" imgH="4181604"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8262938" cy="5033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rot="10791513" flipV="1">
            <a:off x="162397" y="315710"/>
            <a:ext cx="8839200" cy="914400"/>
          </a:xfrm>
        </p:spPr>
        <p:txBody>
          <a:bodyPr/>
          <a:lstStyle/>
          <a:p>
            <a:pPr algn="ctr" eaLnBrk="1" fontAlgn="auto" hangingPunct="1">
              <a:spcAft>
                <a:spcPts val="0"/>
              </a:spcAft>
              <a:defRPr/>
            </a:pPr>
            <a:r>
              <a:rPr lang="en-US" sz="4000" dirty="0" smtClean="0">
                <a:solidFill>
                  <a:srgbClr val="002060"/>
                </a:solidFill>
                <a:effectLst/>
                <a:latin typeface="Arial Rounded MT Bold" pitchFamily="34" charset="0"/>
                <a:cs typeface="Times New Roman" pitchFamily="18" charset="0"/>
              </a:rPr>
              <a:t> </a:t>
            </a:r>
            <a:r>
              <a:rPr lang="en-US" sz="3600" dirty="0" smtClean="0">
                <a:solidFill>
                  <a:srgbClr val="002060"/>
                </a:solidFill>
                <a:effectLst/>
                <a:latin typeface="Arial Rounded MT Bold" pitchFamily="34" charset="0"/>
                <a:cs typeface="Times New Roman" pitchFamily="18" charset="0"/>
              </a:rPr>
              <a:t>Contraceptive Prevalence* in Malawi</a:t>
            </a:r>
          </a:p>
        </p:txBody>
      </p:sp>
      <p:graphicFrame>
        <p:nvGraphicFramePr>
          <p:cNvPr id="14339" name="Chart 2"/>
          <p:cNvGraphicFramePr>
            <a:graphicFrameLocks/>
          </p:cNvGraphicFramePr>
          <p:nvPr/>
        </p:nvGraphicFramePr>
        <p:xfrm>
          <a:off x="711200" y="1371600"/>
          <a:ext cx="7620000" cy="4779963"/>
        </p:xfrm>
        <a:graphic>
          <a:graphicData uri="http://schemas.openxmlformats.org/presentationml/2006/ole">
            <mc:AlternateContent xmlns:mc="http://schemas.openxmlformats.org/markup-compatibility/2006">
              <mc:Choice xmlns:v="urn:schemas-microsoft-com:vml" Requires="v">
                <p:oleObj spid="_x0000_s14351" name="Worksheet" r:id="rId4" imgW="7619974" imgH="4676801" progId="Excel.Sheet.8">
                  <p:embed/>
                </p:oleObj>
              </mc:Choice>
              <mc:Fallback>
                <p:oleObj name="Worksheet" r:id="rId4" imgW="7619974" imgH="4676801" progId="Excel.Sheet.8">
                  <p:embed/>
                  <p:pic>
                    <p:nvPicPr>
                      <p:cNvPr id="0" name="Char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1371600"/>
                        <a:ext cx="7620000" cy="4779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40" name="TextBox 3"/>
          <p:cNvSpPr txBox="1">
            <a:spLocks noChangeArrowheads="1"/>
          </p:cNvSpPr>
          <p:nvPr/>
        </p:nvSpPr>
        <p:spPr bwMode="auto">
          <a:xfrm>
            <a:off x="636588" y="6040438"/>
            <a:ext cx="6831012" cy="338137"/>
          </a:xfrm>
          <a:prstGeom prst="rect">
            <a:avLst/>
          </a:prstGeom>
          <a:noFill/>
          <a:ln w="9525">
            <a:noFill/>
            <a:miter lim="800000"/>
            <a:headEnd/>
            <a:tailEnd/>
          </a:ln>
        </p:spPr>
        <p:txBody>
          <a:bodyPr wrap="none">
            <a:spAutoFit/>
          </a:bodyPr>
          <a:lstStyle/>
          <a:p>
            <a:r>
              <a:rPr lang="en-US" sz="1600" b="1">
                <a:solidFill>
                  <a:srgbClr val="002060"/>
                </a:solidFill>
                <a:ea typeface="Calibri" pitchFamily="34" charset="0"/>
                <a:cs typeface="Calibri" pitchFamily="34" charset="0"/>
              </a:rPr>
              <a:t>*Percent of married women currently using a modern family planning method</a:t>
            </a:r>
          </a:p>
        </p:txBody>
      </p:sp>
      <p:sp>
        <p:nvSpPr>
          <p:cNvPr id="14341" name="Rectangle 3"/>
          <p:cNvSpPr>
            <a:spLocks noChangeArrowheads="1"/>
          </p:cNvSpPr>
          <p:nvPr/>
        </p:nvSpPr>
        <p:spPr bwMode="auto">
          <a:xfrm>
            <a:off x="7543800" y="6378575"/>
            <a:ext cx="1458913"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066800" y="1752600"/>
            <a:ext cx="7429500" cy="4343400"/>
          </a:xfrm>
          <a:prstGeom prst="rect">
            <a:avLst/>
          </a:prstGeom>
          <a:noFill/>
          <a:ln w="12700" cmpd="tri">
            <a:noFill/>
            <a:miter lim="800000"/>
            <a:headEnd/>
            <a:tailEnd/>
          </a:ln>
        </p:spPr>
        <p:txBody>
          <a:bodyPr wrap="none" anchor="ctr"/>
          <a:lstStyle/>
          <a:p>
            <a:endParaRPr lang="en-US"/>
          </a:p>
        </p:txBody>
      </p:sp>
      <p:sp>
        <p:nvSpPr>
          <p:cNvPr id="15363" name="Rectangle 3"/>
          <p:cNvSpPr>
            <a:spLocks noChangeArrowheads="1"/>
          </p:cNvSpPr>
          <p:nvPr/>
        </p:nvSpPr>
        <p:spPr bwMode="auto">
          <a:xfrm>
            <a:off x="914400" y="2133600"/>
            <a:ext cx="7581900" cy="2743200"/>
          </a:xfrm>
          <a:prstGeom prst="rect">
            <a:avLst/>
          </a:prstGeom>
          <a:noFill/>
          <a:ln w="12700">
            <a:noFill/>
            <a:miter lim="800000"/>
            <a:headEnd/>
            <a:tailEnd/>
          </a:ln>
        </p:spPr>
        <p:txBody>
          <a:bodyPr lIns="90488" tIns="44450" rIns="90488" bIns="44450"/>
          <a:lstStyle/>
          <a:p>
            <a:pPr marL="285750" indent="-285750">
              <a:lnSpc>
                <a:spcPct val="90000"/>
              </a:lnSpc>
              <a:spcBef>
                <a:spcPct val="30000"/>
              </a:spcBef>
              <a:spcAft>
                <a:spcPts val="1200"/>
              </a:spcAft>
              <a:buClr>
                <a:schemeClr val="tx1"/>
              </a:buClr>
              <a:buFontTx/>
              <a:buChar char="•"/>
            </a:pPr>
            <a:r>
              <a:rPr lang="en-US" sz="2800" b="1" dirty="0">
                <a:solidFill>
                  <a:srgbClr val="002060"/>
                </a:solidFill>
                <a:ea typeface="Calibri" pitchFamily="34" charset="0"/>
                <a:cs typeface="Calibri" pitchFamily="34" charset="0"/>
              </a:rPr>
              <a:t>807 women die in childbirth in 100,000 live births – the worst maternal mortality rate of any non-conflict country in the world</a:t>
            </a:r>
          </a:p>
          <a:p>
            <a:pPr marL="285750" indent="-285750">
              <a:lnSpc>
                <a:spcPct val="90000"/>
              </a:lnSpc>
              <a:spcBef>
                <a:spcPct val="30000"/>
              </a:spcBef>
              <a:spcAft>
                <a:spcPts val="1200"/>
              </a:spcAft>
              <a:buClr>
                <a:schemeClr val="tx1"/>
              </a:buClr>
              <a:buFontTx/>
              <a:buChar char="•"/>
            </a:pPr>
            <a:r>
              <a:rPr lang="en-US" sz="2800" b="1" i="1" dirty="0">
                <a:solidFill>
                  <a:srgbClr val="002060"/>
                </a:solidFill>
                <a:ea typeface="Calibri" pitchFamily="34" charset="0"/>
                <a:cs typeface="Calibri" pitchFamily="34" charset="0"/>
              </a:rPr>
              <a:t>16 women die daily from childbirth, or nearly 6,000 women per year</a:t>
            </a:r>
          </a:p>
        </p:txBody>
      </p:sp>
      <p:sp>
        <p:nvSpPr>
          <p:cNvPr id="15364" name="Rectangle 6"/>
          <p:cNvSpPr>
            <a:spLocks noChangeArrowheads="1"/>
          </p:cNvSpPr>
          <p:nvPr/>
        </p:nvSpPr>
        <p:spPr bwMode="auto">
          <a:xfrm>
            <a:off x="6415088" y="6140450"/>
            <a:ext cx="2081212"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MICS 2006</a:t>
            </a:r>
          </a:p>
        </p:txBody>
      </p:sp>
      <p:sp>
        <p:nvSpPr>
          <p:cNvPr id="15365" name="Title 1"/>
          <p:cNvSpPr txBox="1">
            <a:spLocks/>
          </p:cNvSpPr>
          <p:nvPr/>
        </p:nvSpPr>
        <p:spPr bwMode="auto">
          <a:xfrm>
            <a:off x="501650" y="533400"/>
            <a:ext cx="8262938" cy="914400"/>
          </a:xfrm>
          <a:prstGeom prst="rect">
            <a:avLst/>
          </a:prstGeom>
          <a:noFill/>
          <a:ln w="9525">
            <a:noFill/>
            <a:miter lim="800000"/>
            <a:headEnd/>
            <a:tailEnd/>
          </a:ln>
        </p:spPr>
        <p:txBody>
          <a:bodyPr anchor="b"/>
          <a:lstStyle/>
          <a:p>
            <a:pPr algn="ctr"/>
            <a:r>
              <a:rPr lang="en-US" sz="3600" b="1">
                <a:solidFill>
                  <a:srgbClr val="002060"/>
                </a:solidFill>
                <a:latin typeface="Arial Rounded MT Bold" pitchFamily="34" charset="0"/>
              </a:rPr>
              <a:t>High Maternal Mortality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ChangeArrowheads="1"/>
          </p:cNvSpPr>
          <p:nvPr/>
        </p:nvSpPr>
        <p:spPr bwMode="auto">
          <a:xfrm>
            <a:off x="927100" y="2438400"/>
            <a:ext cx="7315200" cy="1828800"/>
          </a:xfrm>
          <a:prstGeom prst="rect">
            <a:avLst/>
          </a:prstGeom>
          <a:noFill/>
          <a:ln>
            <a:noFill/>
          </a:ln>
          <a:extLst/>
        </p:spPr>
        <p:txBody>
          <a:bodyPr lIns="90488" tIns="44450" rIns="90488" bIns="44450"/>
          <a:lstStyle/>
          <a:p>
            <a:pPr marL="285750" indent="-285750" fontAlgn="auto">
              <a:lnSpc>
                <a:spcPct val="90000"/>
              </a:lnSpc>
              <a:spcBef>
                <a:spcPct val="20000"/>
              </a:spcBef>
              <a:spcAft>
                <a:spcPts val="0"/>
              </a:spcAft>
              <a:buClr>
                <a:schemeClr val="tx1"/>
              </a:buClr>
              <a:buFontTx/>
              <a:buChar char="•"/>
              <a:defRPr/>
            </a:pPr>
            <a:r>
              <a:rPr lang="fr-FR" sz="2800" b="1" dirty="0">
                <a:solidFill>
                  <a:srgbClr val="002060"/>
                </a:solidFill>
                <a:cs typeface="Calibri" pitchFamily="34" charset="0"/>
              </a:rPr>
              <a:t>27 </a:t>
            </a:r>
            <a:r>
              <a:rPr lang="fr-FR" sz="2800" b="1" dirty="0" err="1">
                <a:solidFill>
                  <a:srgbClr val="002060"/>
                </a:solidFill>
                <a:cs typeface="Calibri" pitchFamily="34" charset="0"/>
              </a:rPr>
              <a:t>neonates</a:t>
            </a:r>
            <a:r>
              <a:rPr lang="fr-FR" sz="2800" b="1" dirty="0">
                <a:solidFill>
                  <a:srgbClr val="002060"/>
                </a:solidFill>
                <a:cs typeface="Calibri" pitchFamily="34" charset="0"/>
              </a:rPr>
              <a:t> (infants </a:t>
            </a:r>
            <a:r>
              <a:rPr lang="fr-FR" sz="2800" b="1" dirty="0" err="1">
                <a:solidFill>
                  <a:srgbClr val="002060"/>
                </a:solidFill>
                <a:cs typeface="Calibri" pitchFamily="34" charset="0"/>
              </a:rPr>
              <a:t>less</a:t>
            </a:r>
            <a:r>
              <a:rPr lang="fr-FR" sz="2800" b="1" dirty="0">
                <a:solidFill>
                  <a:srgbClr val="002060"/>
                </a:solidFill>
                <a:cs typeface="Calibri" pitchFamily="34" charset="0"/>
              </a:rPr>
              <a:t> </a:t>
            </a:r>
            <a:r>
              <a:rPr lang="fr-FR" sz="2800" b="1" dirty="0" err="1">
                <a:solidFill>
                  <a:srgbClr val="002060"/>
                </a:solidFill>
                <a:cs typeface="Calibri" pitchFamily="34" charset="0"/>
              </a:rPr>
              <a:t>than</a:t>
            </a:r>
            <a:r>
              <a:rPr lang="fr-FR" sz="2800" b="1" dirty="0">
                <a:solidFill>
                  <a:srgbClr val="002060"/>
                </a:solidFill>
                <a:cs typeface="Calibri" pitchFamily="34" charset="0"/>
              </a:rPr>
              <a:t> one </a:t>
            </a:r>
            <a:r>
              <a:rPr lang="fr-FR" sz="2800" b="1" dirty="0" err="1">
                <a:solidFill>
                  <a:srgbClr val="002060"/>
                </a:solidFill>
                <a:cs typeface="Calibri" pitchFamily="34" charset="0"/>
              </a:rPr>
              <a:t>month</a:t>
            </a:r>
            <a:r>
              <a:rPr lang="fr-FR" sz="2800" b="1" dirty="0">
                <a:solidFill>
                  <a:srgbClr val="002060"/>
                </a:solidFill>
                <a:cs typeface="Calibri" pitchFamily="34" charset="0"/>
              </a:rPr>
              <a:t>) die in 1,000 live </a:t>
            </a:r>
            <a:r>
              <a:rPr lang="fr-FR" sz="2800" b="1" dirty="0" err="1">
                <a:solidFill>
                  <a:srgbClr val="002060"/>
                </a:solidFill>
                <a:cs typeface="Calibri" pitchFamily="34" charset="0"/>
              </a:rPr>
              <a:t>births</a:t>
            </a:r>
            <a:endParaRPr lang="fr-FR" sz="2800" b="1" dirty="0">
              <a:solidFill>
                <a:srgbClr val="002060"/>
              </a:solidFill>
              <a:cs typeface="Calibri" pitchFamily="34" charset="0"/>
            </a:endParaRPr>
          </a:p>
          <a:p>
            <a:pPr fontAlgn="auto">
              <a:lnSpc>
                <a:spcPct val="90000"/>
              </a:lnSpc>
              <a:spcBef>
                <a:spcPct val="20000"/>
              </a:spcBef>
              <a:spcAft>
                <a:spcPts val="0"/>
              </a:spcAft>
              <a:buClr>
                <a:schemeClr val="tx1"/>
              </a:buClr>
              <a:defRPr/>
            </a:pPr>
            <a:endParaRPr lang="fr-FR" sz="2000" b="1" dirty="0">
              <a:solidFill>
                <a:srgbClr val="002060"/>
              </a:solidFill>
              <a:cs typeface="Calibri" pitchFamily="34" charset="0"/>
            </a:endParaRPr>
          </a:p>
          <a:p>
            <a:pPr marL="285750" indent="-285750" fontAlgn="auto">
              <a:lnSpc>
                <a:spcPct val="90000"/>
              </a:lnSpc>
              <a:spcBef>
                <a:spcPct val="20000"/>
              </a:spcBef>
              <a:spcAft>
                <a:spcPts val="0"/>
              </a:spcAft>
              <a:buClr>
                <a:schemeClr val="tx1"/>
              </a:buClr>
              <a:buFontTx/>
              <a:buChar char="•"/>
              <a:defRPr/>
            </a:pPr>
            <a:r>
              <a:rPr lang="fr-FR" sz="2800" b="1" i="1" dirty="0">
                <a:solidFill>
                  <a:srgbClr val="002060"/>
                </a:solidFill>
                <a:cs typeface="Calibri" pitchFamily="34" charset="0"/>
              </a:rPr>
              <a:t>76/1,000 infants die </a:t>
            </a:r>
            <a:r>
              <a:rPr lang="fr-FR" sz="2800" b="1" i="1" dirty="0" err="1">
                <a:solidFill>
                  <a:srgbClr val="002060"/>
                </a:solidFill>
                <a:cs typeface="Calibri" pitchFamily="34" charset="0"/>
              </a:rPr>
              <a:t>before</a:t>
            </a:r>
            <a:r>
              <a:rPr lang="fr-FR" sz="2800" b="1" i="1" dirty="0">
                <a:solidFill>
                  <a:srgbClr val="002060"/>
                </a:solidFill>
                <a:cs typeface="Calibri" pitchFamily="34" charset="0"/>
              </a:rPr>
              <a:t> </a:t>
            </a:r>
            <a:r>
              <a:rPr lang="fr-FR" sz="2800" b="1" i="1" dirty="0" err="1">
                <a:solidFill>
                  <a:srgbClr val="002060"/>
                </a:solidFill>
                <a:cs typeface="Calibri" pitchFamily="34" charset="0"/>
              </a:rPr>
              <a:t>their</a:t>
            </a:r>
            <a:r>
              <a:rPr lang="fr-FR" sz="2800" b="1" i="1" dirty="0">
                <a:solidFill>
                  <a:srgbClr val="002060"/>
                </a:solidFill>
                <a:cs typeface="Calibri" pitchFamily="34" charset="0"/>
              </a:rPr>
              <a:t> first </a:t>
            </a:r>
            <a:r>
              <a:rPr lang="fr-FR" sz="2800" b="1" i="1" dirty="0" err="1">
                <a:solidFill>
                  <a:srgbClr val="002060"/>
                </a:solidFill>
                <a:cs typeface="Calibri" pitchFamily="34" charset="0"/>
              </a:rPr>
              <a:t>birthday</a:t>
            </a:r>
            <a:endParaRPr lang="fr-FR" sz="2800" b="1" i="1" dirty="0">
              <a:solidFill>
                <a:srgbClr val="002060"/>
              </a:solidFill>
              <a:cs typeface="Calibri" pitchFamily="34" charset="0"/>
            </a:endParaRPr>
          </a:p>
        </p:txBody>
      </p:sp>
      <p:sp>
        <p:nvSpPr>
          <p:cNvPr id="16387" name="Rectangle 6"/>
          <p:cNvSpPr>
            <a:spLocks noChangeArrowheads="1"/>
          </p:cNvSpPr>
          <p:nvPr/>
        </p:nvSpPr>
        <p:spPr bwMode="auto">
          <a:xfrm>
            <a:off x="6400800" y="6159500"/>
            <a:ext cx="1978025"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 2004</a:t>
            </a:r>
          </a:p>
        </p:txBody>
      </p:sp>
      <p:sp>
        <p:nvSpPr>
          <p:cNvPr id="18436" name="Title 1"/>
          <p:cNvSpPr>
            <a:spLocks noGrp="1"/>
          </p:cNvSpPr>
          <p:nvPr>
            <p:ph type="title"/>
          </p:nvPr>
        </p:nvSpPr>
        <p:spPr>
          <a:xfrm>
            <a:off x="329901" y="930275"/>
            <a:ext cx="8839200" cy="593725"/>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High Infant and Neonatal Mortality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33500" y="1981200"/>
            <a:ext cx="7162800" cy="4114800"/>
          </a:xfrm>
          <a:prstGeom prst="rect">
            <a:avLst/>
          </a:prstGeom>
          <a:noFill/>
          <a:ln w="12700" cmpd="tri">
            <a:noFill/>
            <a:miter lim="800000"/>
            <a:headEnd/>
            <a:tailEnd/>
          </a:ln>
        </p:spPr>
        <p:txBody>
          <a:bodyPr wrap="none" anchor="ctr"/>
          <a:lstStyle/>
          <a:p>
            <a:endParaRPr lang="en-US"/>
          </a:p>
        </p:txBody>
      </p:sp>
      <p:sp>
        <p:nvSpPr>
          <p:cNvPr id="17411" name="Rectangle 3"/>
          <p:cNvSpPr>
            <a:spLocks noChangeArrowheads="1"/>
          </p:cNvSpPr>
          <p:nvPr/>
        </p:nvSpPr>
        <p:spPr bwMode="auto">
          <a:xfrm>
            <a:off x="950913" y="2438400"/>
            <a:ext cx="7315200" cy="2438400"/>
          </a:xfrm>
          <a:prstGeom prst="rect">
            <a:avLst/>
          </a:prstGeom>
          <a:noFill/>
          <a:ln w="12700">
            <a:noFill/>
            <a:miter lim="800000"/>
            <a:headEnd/>
            <a:tailEnd/>
          </a:ln>
        </p:spPr>
        <p:txBody>
          <a:bodyPr lIns="90488" tIns="44450" rIns="90488" bIns="44450"/>
          <a:lstStyle/>
          <a:p>
            <a:pPr marL="285750" indent="-285750">
              <a:lnSpc>
                <a:spcPct val="90000"/>
              </a:lnSpc>
              <a:spcBef>
                <a:spcPct val="30000"/>
              </a:spcBef>
              <a:buClr>
                <a:schemeClr val="tx1"/>
              </a:buClr>
              <a:buFontTx/>
              <a:buChar char="•"/>
            </a:pPr>
            <a:r>
              <a:rPr lang="en-US" sz="2800" b="1">
                <a:solidFill>
                  <a:srgbClr val="002060"/>
                </a:solidFill>
                <a:ea typeface="Calibri" pitchFamily="34" charset="0"/>
                <a:cs typeface="Calibri" pitchFamily="34" charset="0"/>
              </a:rPr>
              <a:t>133 children die in 1,000 births before their fifth birthday</a:t>
            </a:r>
          </a:p>
          <a:p>
            <a:pPr marL="285750" indent="-285750">
              <a:lnSpc>
                <a:spcPct val="90000"/>
              </a:lnSpc>
              <a:spcBef>
                <a:spcPct val="30000"/>
              </a:spcBef>
              <a:buClr>
                <a:schemeClr val="tx1"/>
              </a:buClr>
            </a:pPr>
            <a:r>
              <a:rPr lang="fr-FR" sz="2800" b="1">
                <a:solidFill>
                  <a:srgbClr val="002060"/>
                </a:solidFill>
                <a:ea typeface="Calibri" pitchFamily="34" charset="0"/>
                <a:cs typeface="Calibri" pitchFamily="34" charset="0"/>
              </a:rPr>
              <a:t> </a:t>
            </a:r>
          </a:p>
        </p:txBody>
      </p:sp>
      <p:sp>
        <p:nvSpPr>
          <p:cNvPr id="19460" name="Rectangle 5"/>
          <p:cNvSpPr>
            <a:spLocks noGrp="1" noChangeArrowheads="1"/>
          </p:cNvSpPr>
          <p:nvPr>
            <p:ph type="title"/>
          </p:nvPr>
        </p:nvSpPr>
        <p:spPr>
          <a:xfrm>
            <a:off x="0" y="838200"/>
            <a:ext cx="9144000" cy="9144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
            </a:r>
            <a:br>
              <a:rPr lang="en-US" sz="3600" dirty="0" smtClean="0">
                <a:solidFill>
                  <a:srgbClr val="002060"/>
                </a:solidFill>
                <a:effectLst/>
                <a:latin typeface="Arial Rounded MT Bold" pitchFamily="34" charset="0"/>
              </a:rPr>
            </a:br>
            <a:r>
              <a:rPr lang="en-US" sz="3600" dirty="0" smtClean="0">
                <a:solidFill>
                  <a:srgbClr val="002060"/>
                </a:solidFill>
                <a:effectLst/>
                <a:latin typeface="Arial Rounded MT Bold" pitchFamily="34" charset="0"/>
              </a:rPr>
              <a:t>High Under Five Mortality</a:t>
            </a:r>
          </a:p>
        </p:txBody>
      </p:sp>
      <p:sp>
        <p:nvSpPr>
          <p:cNvPr id="17413" name="Rectangle 6"/>
          <p:cNvSpPr>
            <a:spLocks noChangeArrowheads="1"/>
          </p:cNvSpPr>
          <p:nvPr/>
        </p:nvSpPr>
        <p:spPr bwMode="auto">
          <a:xfrm>
            <a:off x="6664325" y="6096000"/>
            <a:ext cx="1978025" cy="366713"/>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 2004</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228600" y="609600"/>
            <a:ext cx="8915400" cy="457200"/>
          </a:xfrm>
        </p:spPr>
        <p:txBody>
          <a:bodyPr/>
          <a:lstStyle/>
          <a:p>
            <a:pPr algn="ctr" eaLnBrk="1" fontAlgn="auto" hangingPunct="1">
              <a:spcAft>
                <a:spcPts val="0"/>
              </a:spcAft>
              <a:defRPr/>
            </a:pPr>
            <a:r>
              <a:rPr lang="en-US" sz="2800" dirty="0" smtClean="0">
                <a:solidFill>
                  <a:srgbClr val="002060"/>
                </a:solidFill>
                <a:effectLst/>
                <a:latin typeface="Arial Rounded MT Bold" pitchFamily="34" charset="0"/>
              </a:rPr>
              <a:t>Effects of Mother’s Age on Infant Mortality</a:t>
            </a:r>
          </a:p>
        </p:txBody>
      </p:sp>
      <p:graphicFrame>
        <p:nvGraphicFramePr>
          <p:cNvPr id="18435" name="Chart 2"/>
          <p:cNvGraphicFramePr>
            <a:graphicFrameLocks/>
          </p:cNvGraphicFramePr>
          <p:nvPr>
            <p:extLst>
              <p:ext uri="{D42A27DB-BD31-4B8C-83A1-F6EECF244321}">
                <p14:modId xmlns:p14="http://schemas.microsoft.com/office/powerpoint/2010/main" val="3084707863"/>
              </p:ext>
            </p:extLst>
          </p:nvPr>
        </p:nvGraphicFramePr>
        <p:xfrm>
          <a:off x="990600" y="1676400"/>
          <a:ext cx="7480300" cy="4405313"/>
        </p:xfrm>
        <a:graphic>
          <a:graphicData uri="http://schemas.openxmlformats.org/presentationml/2006/ole">
            <mc:AlternateContent xmlns:mc="http://schemas.openxmlformats.org/markup-compatibility/2006">
              <mc:Choice xmlns:v="urn:schemas-microsoft-com:vml" Requires="v">
                <p:oleObj spid="_x0000_s18447" name="Worksheet" r:id="rId4" imgW="6858086" imgH="4409966" progId="Excel.Sheet.8">
                  <p:embed/>
                </p:oleObj>
              </mc:Choice>
              <mc:Fallback>
                <p:oleObj name="Worksheet" r:id="rId4" imgW="6858086" imgH="4409966" progId="Excel.Sheet.8">
                  <p:embed/>
                  <p:pic>
                    <p:nvPicPr>
                      <p:cNvPr id="0" name="Chart 2"/>
                      <p:cNvPicPr>
                        <a:picLocks noChangeArrowheads="1"/>
                      </p:cNvPicPr>
                      <p:nvPr/>
                    </p:nvPicPr>
                    <p:blipFill>
                      <a:blip r:embed="rId5"/>
                      <a:srcRect/>
                      <a:stretch>
                        <a:fillRect/>
                      </a:stretch>
                    </p:blipFill>
                    <p:spPr bwMode="auto">
                      <a:xfrm>
                        <a:off x="990600" y="1676400"/>
                        <a:ext cx="7480300" cy="4405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762000" y="1295400"/>
            <a:ext cx="430887" cy="4038600"/>
          </a:xfrm>
          <a:prstGeom prst="rect">
            <a:avLst/>
          </a:prstGeom>
          <a:noFill/>
        </p:spPr>
        <p:txBody>
          <a:bodyPr vert="vert270">
            <a:spAutoFit/>
          </a:bodyPr>
          <a:lstStyle/>
          <a:p>
            <a:pPr algn="ctr" fontAlgn="auto">
              <a:spcBef>
                <a:spcPts val="0"/>
              </a:spcBef>
              <a:spcAft>
                <a:spcPts val="0"/>
              </a:spcAft>
              <a:defRPr/>
            </a:pPr>
            <a:r>
              <a:rPr lang="en-US" sz="1600" b="1" dirty="0">
                <a:latin typeface="+mj-lt"/>
              </a:rPr>
              <a:t>per 1,000</a:t>
            </a:r>
          </a:p>
        </p:txBody>
      </p:sp>
      <p:sp>
        <p:nvSpPr>
          <p:cNvPr id="18437" name="Rectangle 6"/>
          <p:cNvSpPr>
            <a:spLocks noChangeArrowheads="1"/>
          </p:cNvSpPr>
          <p:nvPr/>
        </p:nvSpPr>
        <p:spPr bwMode="auto">
          <a:xfrm>
            <a:off x="7010400" y="6469063"/>
            <a:ext cx="1978025" cy="366712"/>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 2004</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9458" name="Chart 1"/>
          <p:cNvGraphicFramePr>
            <a:graphicFrameLocks/>
          </p:cNvGraphicFramePr>
          <p:nvPr/>
        </p:nvGraphicFramePr>
        <p:xfrm>
          <a:off x="990600" y="1524000"/>
          <a:ext cx="7497763" cy="4619625"/>
        </p:xfrm>
        <a:graphic>
          <a:graphicData uri="http://schemas.openxmlformats.org/presentationml/2006/ole">
            <mc:AlternateContent xmlns:mc="http://schemas.openxmlformats.org/markup-compatibility/2006">
              <mc:Choice xmlns:v="urn:schemas-microsoft-com:vml" Requires="v">
                <p:oleObj spid="_x0000_s19470" name="Worksheet" r:id="rId4" imgW="6953179" imgH="4705453" progId="Excel.Sheet.8">
                  <p:embed/>
                </p:oleObj>
              </mc:Choice>
              <mc:Fallback>
                <p:oleObj name="Worksheet" r:id="rId4" imgW="6953179" imgH="4705453" progId="Excel.Shee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524000"/>
                        <a:ext cx="7497763" cy="461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9" name="Rectangle 2"/>
          <p:cNvSpPr>
            <a:spLocks noGrp="1" noChangeArrowheads="1"/>
          </p:cNvSpPr>
          <p:nvPr>
            <p:ph type="title"/>
          </p:nvPr>
        </p:nvSpPr>
        <p:spPr>
          <a:xfrm>
            <a:off x="263524" y="228600"/>
            <a:ext cx="8880476" cy="914400"/>
          </a:xfrm>
        </p:spPr>
        <p:txBody>
          <a:bodyPr lIns="90488" tIns="44450" rIns="90488" bIns="44450"/>
          <a:lstStyle/>
          <a:p>
            <a:pPr algn="ctr" eaLnBrk="1" fontAlgn="auto" hangingPunct="1">
              <a:lnSpc>
                <a:spcPct val="90000"/>
              </a:lnSpc>
              <a:spcAft>
                <a:spcPts val="0"/>
              </a:spcAft>
              <a:defRPr/>
            </a:pPr>
            <a:r>
              <a:rPr lang="en-US" sz="2800" dirty="0" smtClean="0">
                <a:solidFill>
                  <a:srgbClr val="002060"/>
                </a:solidFill>
                <a:effectLst/>
                <a:latin typeface="Arial Rounded MT Bold" pitchFamily="34" charset="0"/>
              </a:rPr>
              <a:t>High Infant Mortality for Closely Spaced Births </a:t>
            </a:r>
          </a:p>
        </p:txBody>
      </p:sp>
      <p:sp>
        <p:nvSpPr>
          <p:cNvPr id="18436" name="Rectangle 4"/>
          <p:cNvSpPr>
            <a:spLocks noChangeArrowheads="1"/>
          </p:cNvSpPr>
          <p:nvPr/>
        </p:nvSpPr>
        <p:spPr bwMode="auto">
          <a:xfrm>
            <a:off x="1676400" y="6019800"/>
            <a:ext cx="6781800" cy="336550"/>
          </a:xfrm>
          <a:prstGeom prst="rect">
            <a:avLst/>
          </a:prstGeom>
          <a:noFill/>
          <a:ln>
            <a:noFill/>
          </a:ln>
          <a:extLst/>
        </p:spPr>
        <p:txBody>
          <a:bodyPr lIns="90488" tIns="44450" rIns="90488" bIns="44450">
            <a:spAutoFit/>
          </a:bodyPr>
          <a:lstStyle/>
          <a:p>
            <a:pPr algn="ctr" eaLnBrk="0" fontAlgn="auto" hangingPunct="0">
              <a:spcBef>
                <a:spcPts val="0"/>
              </a:spcBef>
              <a:spcAft>
                <a:spcPts val="0"/>
              </a:spcAft>
              <a:defRPr/>
            </a:pPr>
            <a:r>
              <a:rPr lang="en-US" sz="1600" b="1" dirty="0">
                <a:latin typeface="+mj-lt"/>
              </a:rPr>
              <a:t>Number of years preceding birth</a:t>
            </a:r>
          </a:p>
        </p:txBody>
      </p:sp>
      <p:sp>
        <p:nvSpPr>
          <p:cNvPr id="34821" name="Rectangle 5"/>
          <p:cNvSpPr>
            <a:spLocks noChangeArrowheads="1"/>
          </p:cNvSpPr>
          <p:nvPr/>
        </p:nvSpPr>
        <p:spPr bwMode="auto">
          <a:xfrm rot="16200000" flipH="1">
            <a:off x="-1279525" y="3489325"/>
            <a:ext cx="4267200" cy="336550"/>
          </a:xfrm>
          <a:prstGeom prst="rect">
            <a:avLst/>
          </a:prstGeom>
          <a:noFill/>
          <a:ln>
            <a:noFill/>
          </a:ln>
          <a:extLst/>
        </p:spPr>
        <p:txBody>
          <a:bodyPr lIns="90488" tIns="44450" rIns="90488" bIns="44450">
            <a:spAutoFit/>
          </a:bodyPr>
          <a:lstStyle/>
          <a:p>
            <a:pPr algn="ctr" eaLnBrk="0" fontAlgn="auto" hangingPunct="0">
              <a:spcBef>
                <a:spcPts val="0"/>
              </a:spcBef>
              <a:spcAft>
                <a:spcPts val="0"/>
              </a:spcAft>
              <a:defRPr/>
            </a:pPr>
            <a:r>
              <a:rPr lang="fr-FR" sz="1600" b="1" dirty="0">
                <a:latin typeface="+mj-lt"/>
              </a:rPr>
              <a:t>per 1,000</a:t>
            </a:r>
            <a:endParaRPr lang="fr-FR" sz="1600" dirty="0">
              <a:latin typeface="+mj-lt"/>
            </a:endParaRPr>
          </a:p>
        </p:txBody>
      </p:sp>
      <p:sp>
        <p:nvSpPr>
          <p:cNvPr id="19462" name="Rectangle 6"/>
          <p:cNvSpPr>
            <a:spLocks noChangeArrowheads="1"/>
          </p:cNvSpPr>
          <p:nvPr/>
        </p:nvSpPr>
        <p:spPr bwMode="auto">
          <a:xfrm>
            <a:off x="7010400" y="6364288"/>
            <a:ext cx="1978025" cy="366712"/>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 2004</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762000"/>
            <a:ext cx="8229600" cy="457200"/>
          </a:xfrm>
        </p:spPr>
        <p:txBody>
          <a:bodyPr/>
          <a:lstStyle/>
          <a:p>
            <a:pPr algn="ctr" eaLnBrk="1" fontAlgn="auto" hangingPunct="1">
              <a:spcAft>
                <a:spcPts val="0"/>
              </a:spcAft>
              <a:defRPr/>
            </a:pPr>
            <a:r>
              <a:rPr lang="fr-FR" sz="4000" dirty="0" smtClean="0">
                <a:solidFill>
                  <a:srgbClr val="002060"/>
                </a:solidFill>
                <a:latin typeface="Arial Rounded MT Bold" pitchFamily="34" charset="0"/>
              </a:rPr>
              <a:t> </a:t>
            </a:r>
            <a:r>
              <a:rPr lang="fr-FR" sz="3600" dirty="0" smtClean="0">
                <a:solidFill>
                  <a:srgbClr val="002060"/>
                </a:solidFill>
                <a:latin typeface="Arial Rounded MT Bold" pitchFamily="34" charset="0"/>
              </a:rPr>
              <a:t>OBSERVATIONS</a:t>
            </a:r>
          </a:p>
        </p:txBody>
      </p:sp>
      <p:sp>
        <p:nvSpPr>
          <p:cNvPr id="350211" name="Rectangle 3"/>
          <p:cNvSpPr>
            <a:spLocks noGrp="1" noChangeArrowheads="1"/>
          </p:cNvSpPr>
          <p:nvPr>
            <p:ph idx="1"/>
          </p:nvPr>
        </p:nvSpPr>
        <p:spPr>
          <a:xfrm>
            <a:off x="914400" y="838200"/>
            <a:ext cx="7924800" cy="4648200"/>
          </a:xfrm>
        </p:spPr>
        <p:txBody>
          <a:bodyPr rtlCol="0">
            <a:noAutofit/>
          </a:bodyPr>
          <a:lstStyle/>
          <a:p>
            <a:pPr eaLnBrk="1" fontAlgn="auto" hangingPunct="1">
              <a:spcAft>
                <a:spcPts val="0"/>
              </a:spcAft>
              <a:buClr>
                <a:schemeClr val="accent3">
                  <a:lumMod val="50000"/>
                </a:schemeClr>
              </a:buClr>
              <a:buFont typeface="Wingdings" pitchFamily="2" charset="2"/>
              <a:buChar char="§"/>
              <a:defRPr/>
            </a:pPr>
            <a:endParaRPr lang="en-US" sz="3200" b="1" dirty="0" smtClean="0">
              <a:solidFill>
                <a:srgbClr val="002060"/>
              </a:solidFill>
              <a:cs typeface="Calibri" pitchFamily="34" charset="0"/>
            </a:endParaRPr>
          </a:p>
          <a:p>
            <a:pPr eaLnBrk="1" fontAlgn="auto" hangingPunct="1">
              <a:spcBef>
                <a:spcPts val="2400"/>
              </a:spcBef>
              <a:spcAft>
                <a:spcPts val="0"/>
              </a:spcAft>
              <a:buClr>
                <a:srgbClr val="006600"/>
              </a:buClr>
              <a:buFont typeface="Wingdings" pitchFamily="2" charset="2"/>
              <a:buChar char="v"/>
              <a:defRPr/>
            </a:pPr>
            <a:r>
              <a:rPr lang="en-US" sz="3200" b="1" i="1" dirty="0" smtClean="0">
                <a:solidFill>
                  <a:srgbClr val="002060"/>
                </a:solidFill>
                <a:cs typeface="Calibri" pitchFamily="34" charset="0"/>
              </a:rPr>
              <a:t>Birth spacing is a matter that is directly related to Islam, which gives extensive coverage to it.</a:t>
            </a:r>
            <a:endParaRPr lang="fr-FR" sz="3200" b="1" i="1" dirty="0" smtClean="0">
              <a:solidFill>
                <a:srgbClr val="002060"/>
              </a:solidFill>
              <a:cs typeface="Calibri" pitchFamily="34" charset="0"/>
            </a:endParaRPr>
          </a:p>
          <a:p>
            <a:pPr eaLnBrk="1" fontAlgn="auto" hangingPunct="1">
              <a:spcBef>
                <a:spcPts val="2400"/>
              </a:spcBef>
              <a:spcAft>
                <a:spcPts val="0"/>
              </a:spcAft>
              <a:buClr>
                <a:srgbClr val="008000"/>
              </a:buClr>
              <a:buFont typeface="Wingdings" pitchFamily="2" charset="2"/>
              <a:buChar char="v"/>
              <a:defRPr/>
            </a:pPr>
            <a:r>
              <a:rPr lang="en-US" sz="3200" b="1" i="1" dirty="0" smtClean="0">
                <a:solidFill>
                  <a:srgbClr val="002060"/>
                </a:solidFill>
                <a:cs typeface="Calibri" pitchFamily="34" charset="0"/>
              </a:rPr>
              <a:t>Islam is a religion of simplicity, tolerance, ease and openness.</a:t>
            </a:r>
            <a:endParaRPr lang="fr-FR" sz="3200" b="1" i="1" dirty="0" smtClean="0">
              <a:solidFill>
                <a:srgbClr val="002060"/>
              </a:solidFill>
              <a:cs typeface="Calibri" pitchFamily="34" charset="0"/>
            </a:endParaRPr>
          </a:p>
          <a:p>
            <a:pPr eaLnBrk="1" fontAlgn="auto" hangingPunct="1">
              <a:spcBef>
                <a:spcPts val="2400"/>
              </a:spcBef>
              <a:spcAft>
                <a:spcPts val="0"/>
              </a:spcAft>
              <a:buClr>
                <a:srgbClr val="006600"/>
              </a:buClr>
              <a:buFont typeface="Wingdings" pitchFamily="2" charset="2"/>
              <a:buChar char="v"/>
              <a:defRPr/>
            </a:pPr>
            <a:r>
              <a:rPr lang="en-US" sz="3200" b="1" i="1" dirty="0" smtClean="0">
                <a:solidFill>
                  <a:srgbClr val="002060"/>
                </a:solidFill>
                <a:cs typeface="Calibri" pitchFamily="34" charset="0"/>
              </a:rPr>
              <a:t>There should not be any extremism, rigidity or excesses that would harm mankind.</a:t>
            </a:r>
            <a:endParaRPr lang="fr-FR" sz="3200" b="1" i="1" dirty="0" smtClean="0">
              <a:solidFill>
                <a:srgbClr val="002060"/>
              </a:solidFill>
              <a:cs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762000" y="1752600"/>
            <a:ext cx="8002588" cy="3276600"/>
          </a:xfrm>
        </p:spPr>
        <p:txBody>
          <a:bodyPr>
            <a:normAutofit fontScale="92500"/>
          </a:bodyPr>
          <a:lstStyle/>
          <a:p>
            <a:pPr marL="0" indent="0" eaLnBrk="1" hangingPunct="1">
              <a:lnSpc>
                <a:spcPct val="90000"/>
              </a:lnSpc>
              <a:buFont typeface="Wingdings 2" pitchFamily="18" charset="2"/>
              <a:buNone/>
              <a:defRPr/>
            </a:pPr>
            <a:r>
              <a:rPr lang="en-US" sz="3200" b="1" smtClean="0">
                <a:solidFill>
                  <a:srgbClr val="002060"/>
                </a:solidFill>
                <a:cs typeface="Calibri" pitchFamily="34" charset="0"/>
              </a:rPr>
              <a:t>Birth spacing means that couples employ measures to space out pregnancies, willingly or by justified authorization of a physician. </a:t>
            </a:r>
            <a:br>
              <a:rPr lang="en-US" sz="3200" b="1" smtClean="0">
                <a:solidFill>
                  <a:srgbClr val="002060"/>
                </a:solidFill>
                <a:cs typeface="Calibri" pitchFamily="34" charset="0"/>
              </a:rPr>
            </a:br>
            <a:endParaRPr lang="en-US" sz="3200" b="1" smtClean="0">
              <a:solidFill>
                <a:srgbClr val="002060"/>
              </a:solidFill>
              <a:cs typeface="Calibri" pitchFamily="34" charset="0"/>
            </a:endParaRPr>
          </a:p>
          <a:p>
            <a:pPr marL="0" indent="0" eaLnBrk="1" hangingPunct="1">
              <a:lnSpc>
                <a:spcPct val="90000"/>
              </a:lnSpc>
              <a:buFont typeface="Wingdings 2" pitchFamily="18" charset="2"/>
              <a:buNone/>
              <a:defRPr/>
            </a:pPr>
            <a:r>
              <a:rPr lang="en-US" sz="3200" b="1" smtClean="0">
                <a:solidFill>
                  <a:srgbClr val="002060"/>
                </a:solidFill>
                <a:cs typeface="Calibri" pitchFamily="34" charset="0"/>
              </a:rPr>
              <a:t>Birth spacing is, above all, a means of preserving the health of mother and child within the couple.</a:t>
            </a:r>
            <a:r>
              <a:rPr lang="fr-FR" sz="3200" b="1" smtClean="0">
                <a:solidFill>
                  <a:srgbClr val="002060"/>
                </a:solidFill>
                <a:cs typeface="Calibri" pitchFamily="34" charset="0"/>
              </a:rPr>
              <a:t/>
            </a:r>
            <a:br>
              <a:rPr lang="fr-FR" sz="3200" b="1" smtClean="0">
                <a:solidFill>
                  <a:srgbClr val="002060"/>
                </a:solidFill>
                <a:cs typeface="Calibri" pitchFamily="34" charset="0"/>
              </a:rPr>
            </a:br>
            <a:endParaRPr lang="fr-FR" sz="3200" b="1" smtClean="0">
              <a:solidFill>
                <a:srgbClr val="002060"/>
              </a:solidFill>
              <a:cs typeface="Calibri" pitchFamily="34" charset="0"/>
            </a:endParaRPr>
          </a:p>
        </p:txBody>
      </p:sp>
      <p:sp>
        <p:nvSpPr>
          <p:cNvPr id="21507" name="Rectangle 2"/>
          <p:cNvSpPr txBox="1">
            <a:spLocks noChangeArrowheads="1"/>
          </p:cNvSpPr>
          <p:nvPr/>
        </p:nvSpPr>
        <p:spPr bwMode="auto">
          <a:xfrm>
            <a:off x="458788" y="381000"/>
            <a:ext cx="8229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fr-FR" sz="4000" dirty="0" smtClean="0">
                <a:solidFill>
                  <a:srgbClr val="002060"/>
                </a:solidFill>
                <a:effectLst>
                  <a:outerShdw blurRad="38100" dist="38100" dir="2700000" algn="tl">
                    <a:srgbClr val="000000">
                      <a:alpha val="43137"/>
                    </a:srgbClr>
                  </a:outerShdw>
                </a:effectLst>
                <a:latin typeface="Arial Rounded MT Bold" pitchFamily="34" charset="0"/>
              </a:rPr>
              <a:t> </a:t>
            </a:r>
          </a:p>
          <a:p>
            <a:pPr algn="ctr">
              <a:defRPr/>
            </a:pPr>
            <a:r>
              <a:rPr lang="fr-FR" sz="3600" b="1" dirty="0" smtClean="0">
                <a:solidFill>
                  <a:srgbClr val="002060"/>
                </a:solidFill>
                <a:effectLst>
                  <a:outerShdw blurRad="38100" dist="38100" dir="2700000" algn="tl">
                    <a:srgbClr val="000000">
                      <a:alpha val="43137"/>
                    </a:srgbClr>
                  </a:outerShdw>
                </a:effectLst>
                <a:latin typeface="Arial Rounded MT Bold" pitchFamily="34" charset="0"/>
              </a:rPr>
              <a:t>WHAT IS BIRTH SPACING?</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1828800"/>
            <a:ext cx="8229600" cy="1143000"/>
          </a:xfrm>
        </p:spPr>
        <p:txBody>
          <a:bodyPr/>
          <a:lstStyle/>
          <a:p>
            <a:pPr eaLnBrk="1" fontAlgn="auto" hangingPunct="1">
              <a:spcAft>
                <a:spcPts val="0"/>
              </a:spcAft>
              <a:defRPr/>
            </a:pPr>
            <a:r>
              <a:rPr lang="fr-FR" sz="3600" smtClean="0">
                <a:solidFill>
                  <a:srgbClr val="7B9899"/>
                </a:solidFill>
                <a:cs typeface="Arial" pitchFamily="34" charset="0"/>
              </a:rPr>
              <a:t> </a:t>
            </a:r>
          </a:p>
        </p:txBody>
      </p:sp>
      <p:sp>
        <p:nvSpPr>
          <p:cNvPr id="22531" name="Rectangle 3"/>
          <p:cNvSpPr>
            <a:spLocks noGrp="1" noChangeArrowheads="1"/>
          </p:cNvSpPr>
          <p:nvPr>
            <p:ph idx="1"/>
          </p:nvPr>
        </p:nvSpPr>
        <p:spPr>
          <a:xfrm>
            <a:off x="479425" y="1627188"/>
            <a:ext cx="8305800" cy="3429000"/>
          </a:xfrm>
        </p:spPr>
        <p:txBody>
          <a:bodyPr/>
          <a:lstStyle/>
          <a:p>
            <a:pPr eaLnBrk="1" hangingPunct="1">
              <a:buFont typeface="Wingdings" pitchFamily="2" charset="2"/>
              <a:buNone/>
            </a:pPr>
            <a:r>
              <a:rPr lang="fr-FR" smtClean="0">
                <a:cs typeface="Arial" pitchFamily="34" charset="0"/>
              </a:rPr>
              <a:t>	</a:t>
            </a:r>
          </a:p>
          <a:p>
            <a:pPr eaLnBrk="1" hangingPunct="1">
              <a:buFont typeface="Wingdings" pitchFamily="2" charset="2"/>
              <a:buNone/>
            </a:pPr>
            <a:endParaRPr lang="fr-FR" smtClean="0">
              <a:cs typeface="Arial" pitchFamily="34" charset="0"/>
            </a:endParaRPr>
          </a:p>
        </p:txBody>
      </p:sp>
      <p:sp>
        <p:nvSpPr>
          <p:cNvPr id="22532" name="Rectangle 6"/>
          <p:cNvSpPr>
            <a:spLocks noChangeArrowheads="1"/>
          </p:cNvSpPr>
          <p:nvPr/>
        </p:nvSpPr>
        <p:spPr bwMode="auto">
          <a:xfrm>
            <a:off x="762000" y="2133600"/>
            <a:ext cx="8161338" cy="3970338"/>
          </a:xfrm>
          <a:prstGeom prst="rect">
            <a:avLst/>
          </a:prstGeom>
          <a:noFill/>
          <a:ln w="9525">
            <a:noFill/>
            <a:miter lim="800000"/>
            <a:headEnd/>
            <a:tailEnd/>
          </a:ln>
        </p:spPr>
        <p:txBody>
          <a:bodyPr wrap="square">
            <a:spAutoFit/>
          </a:bodyPr>
          <a:lstStyle/>
          <a:p>
            <a:pPr algn="just">
              <a:lnSpc>
                <a:spcPct val="90000"/>
              </a:lnSpc>
            </a:pPr>
            <a:r>
              <a:rPr lang="en-US" sz="2800" b="1" dirty="0">
                <a:solidFill>
                  <a:srgbClr val="006600"/>
                </a:solidFill>
                <a:ea typeface="Calibri" pitchFamily="34" charset="0"/>
                <a:cs typeface="Calibri" pitchFamily="34" charset="0"/>
              </a:rPr>
              <a:t>“</a:t>
            </a:r>
            <a:r>
              <a:rPr lang="en-US" sz="2800" b="1" i="1" dirty="0">
                <a:solidFill>
                  <a:srgbClr val="006600"/>
                </a:solidFill>
                <a:ea typeface="Calibri" pitchFamily="34" charset="0"/>
                <a:cs typeface="Calibri" pitchFamily="34" charset="0"/>
              </a:rPr>
              <a:t>Mothers shall give suck to their children for two (2) whole years </a:t>
            </a:r>
            <a:r>
              <a:rPr lang="en-US" sz="2800" b="1" dirty="0">
                <a:solidFill>
                  <a:srgbClr val="006600"/>
                </a:solidFill>
                <a:ea typeface="Calibri" pitchFamily="34" charset="0"/>
                <a:cs typeface="Calibri" pitchFamily="34" charset="0"/>
              </a:rPr>
              <a:t>if the father wishes the suckling to be completed.”</a:t>
            </a:r>
          </a:p>
          <a:p>
            <a:pPr algn="just">
              <a:lnSpc>
                <a:spcPct val="90000"/>
              </a:lnSpc>
            </a:pPr>
            <a:r>
              <a:rPr lang="en-US" sz="2800" i="1" dirty="0">
                <a:solidFill>
                  <a:srgbClr val="006600"/>
                </a:solidFill>
                <a:ea typeface="Calibri" pitchFamily="34" charset="0"/>
                <a:cs typeface="Calibri" pitchFamily="34" charset="0"/>
              </a:rPr>
              <a:t>	</a:t>
            </a:r>
            <a:r>
              <a:rPr lang="en-US" sz="2800" i="1" dirty="0" err="1">
                <a:solidFill>
                  <a:srgbClr val="006600"/>
                </a:solidFill>
                <a:ea typeface="Calibri" pitchFamily="34" charset="0"/>
                <a:cs typeface="Calibri" pitchFamily="34" charset="0"/>
              </a:rPr>
              <a:t>Surah</a:t>
            </a:r>
            <a:r>
              <a:rPr lang="en-US" sz="2800" i="1" dirty="0">
                <a:solidFill>
                  <a:srgbClr val="006600"/>
                </a:solidFill>
                <a:ea typeface="Calibri" pitchFamily="34" charset="0"/>
                <a:cs typeface="Calibri" pitchFamily="34" charset="0"/>
              </a:rPr>
              <a:t> 2, The Cow, Verse 233</a:t>
            </a:r>
          </a:p>
          <a:p>
            <a:pPr algn="just">
              <a:lnSpc>
                <a:spcPct val="90000"/>
              </a:lnSpc>
            </a:pPr>
            <a:endParaRPr lang="en-US" sz="2800" b="1" i="1" dirty="0">
              <a:solidFill>
                <a:srgbClr val="006600"/>
              </a:solidFill>
              <a:ea typeface="Calibri" pitchFamily="34" charset="0"/>
              <a:cs typeface="Calibri" pitchFamily="34" charset="0"/>
            </a:endParaRPr>
          </a:p>
          <a:p>
            <a:pPr algn="just">
              <a:lnSpc>
                <a:spcPct val="90000"/>
              </a:lnSpc>
            </a:pPr>
            <a:r>
              <a:rPr lang="en-US" sz="2800" b="1" dirty="0">
                <a:solidFill>
                  <a:srgbClr val="006600"/>
                </a:solidFill>
                <a:ea typeface="Calibri" pitchFamily="34" charset="0"/>
                <a:cs typeface="Calibri" pitchFamily="34" charset="0"/>
              </a:rPr>
              <a:t>“We have enjoined man to show kindness to his parents, for with much pain his mother bears him, and he is not weaned before he is two years of age.” </a:t>
            </a:r>
          </a:p>
          <a:p>
            <a:pPr algn="just">
              <a:lnSpc>
                <a:spcPct val="90000"/>
              </a:lnSpc>
            </a:pPr>
            <a:r>
              <a:rPr lang="en-US" sz="2800" i="1" dirty="0">
                <a:solidFill>
                  <a:srgbClr val="006600"/>
                </a:solidFill>
                <a:ea typeface="Calibri" pitchFamily="34" charset="0"/>
                <a:cs typeface="Calibri" pitchFamily="34" charset="0"/>
              </a:rPr>
              <a:t>	</a:t>
            </a:r>
            <a:r>
              <a:rPr lang="en-US" sz="2800" i="1" dirty="0" err="1">
                <a:solidFill>
                  <a:srgbClr val="006600"/>
                </a:solidFill>
                <a:ea typeface="Calibri" pitchFamily="34" charset="0"/>
                <a:cs typeface="Calibri" pitchFamily="34" charset="0"/>
              </a:rPr>
              <a:t>Surah</a:t>
            </a:r>
            <a:r>
              <a:rPr lang="en-US" sz="2800" i="1" dirty="0">
                <a:solidFill>
                  <a:srgbClr val="006600"/>
                </a:solidFill>
                <a:ea typeface="Calibri" pitchFamily="34" charset="0"/>
                <a:cs typeface="Calibri" pitchFamily="34" charset="0"/>
              </a:rPr>
              <a:t> 31, </a:t>
            </a:r>
            <a:r>
              <a:rPr lang="en-US" sz="2800" i="1" dirty="0" err="1">
                <a:solidFill>
                  <a:srgbClr val="006600"/>
                </a:solidFill>
                <a:ea typeface="Calibri" pitchFamily="34" charset="0"/>
                <a:cs typeface="Calibri" pitchFamily="34" charset="0"/>
              </a:rPr>
              <a:t>Luqman</a:t>
            </a:r>
            <a:r>
              <a:rPr lang="en-US" sz="2800" i="1" dirty="0">
                <a:solidFill>
                  <a:srgbClr val="006600"/>
                </a:solidFill>
                <a:ea typeface="Calibri" pitchFamily="34" charset="0"/>
                <a:cs typeface="Calibri" pitchFamily="34" charset="0"/>
              </a:rPr>
              <a:t>, Verse 14</a:t>
            </a:r>
          </a:p>
          <a:p>
            <a:pPr algn="just">
              <a:lnSpc>
                <a:spcPct val="90000"/>
              </a:lnSpc>
            </a:pPr>
            <a:endParaRPr lang="en-US" sz="2800" i="1" dirty="0">
              <a:solidFill>
                <a:srgbClr val="006600"/>
              </a:solidFill>
              <a:ea typeface="Calibri" pitchFamily="34" charset="0"/>
              <a:cs typeface="Calibri" pitchFamily="34" charset="0"/>
            </a:endParaRPr>
          </a:p>
        </p:txBody>
      </p:sp>
      <p:sp>
        <p:nvSpPr>
          <p:cNvPr id="6" name="Rectangle 2"/>
          <p:cNvSpPr txBox="1">
            <a:spLocks noChangeArrowheads="1"/>
          </p:cNvSpPr>
          <p:nvPr/>
        </p:nvSpPr>
        <p:spPr>
          <a:xfrm>
            <a:off x="0" y="35859"/>
            <a:ext cx="9144000" cy="1371600"/>
          </a:xfrm>
          <a:prstGeom prst="rect">
            <a:avLst/>
          </a:prstGeom>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BREASTFEEDING: A MEANS OF SPACING OUT BIRTHS</a:t>
            </a:r>
            <a:endParaRPr lang="fr-FR" sz="3600" dirty="0" smtClean="0">
              <a:solidFill>
                <a:srgbClr val="002060"/>
              </a:soli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
          <p:cNvGrpSpPr>
            <a:grpSpLocks/>
          </p:cNvGrpSpPr>
          <p:nvPr/>
        </p:nvGrpSpPr>
        <p:grpSpPr bwMode="auto">
          <a:xfrm>
            <a:off x="1588" y="3451225"/>
            <a:ext cx="9066212" cy="3087688"/>
            <a:chOff x="0" y="2433"/>
            <a:chExt cx="5711" cy="1777"/>
          </a:xfrm>
        </p:grpSpPr>
        <p:sp>
          <p:nvSpPr>
            <p:cNvPr id="5125" name="Rectangle 3"/>
            <p:cNvSpPr>
              <a:spLocks noChangeArrowheads="1"/>
            </p:cNvSpPr>
            <p:nvPr/>
          </p:nvSpPr>
          <p:spPr bwMode="auto">
            <a:xfrm>
              <a:off x="1727" y="2433"/>
              <a:ext cx="3959" cy="689"/>
            </a:xfrm>
            <a:prstGeom prst="rect">
              <a:avLst/>
            </a:prstGeom>
            <a:noFill/>
            <a:ln w="12700">
              <a:noFill/>
              <a:miter lim="800000"/>
              <a:headEnd/>
              <a:tailEnd/>
            </a:ln>
          </p:spPr>
          <p:txBody>
            <a:bodyPr lIns="90488" tIns="44450" rIns="90488" bIns="44450">
              <a:spAutoFit/>
            </a:bodyPr>
            <a:lstStyle/>
            <a:p>
              <a:pPr algn="ctr" eaLnBrk="0" hangingPunct="0"/>
              <a:r>
                <a:rPr lang="en-US" sz="2400" b="1">
                  <a:solidFill>
                    <a:srgbClr val="008000"/>
                  </a:solidFill>
                  <a:latin typeface="Arial Rounded MT Bold" pitchFamily="34" charset="0"/>
                  <a:ea typeface="Calibri" pitchFamily="34" charset="0"/>
                  <a:cs typeface="Calibri" pitchFamily="34" charset="0"/>
                </a:rPr>
                <a:t>Muslim Association of Malawi</a:t>
              </a:r>
            </a:p>
            <a:p>
              <a:pPr algn="ctr" eaLnBrk="0" hangingPunct="0"/>
              <a:r>
                <a:rPr lang="en-US" sz="2400" b="1">
                  <a:solidFill>
                    <a:srgbClr val="008000"/>
                  </a:solidFill>
                  <a:latin typeface="Arial Rounded MT Bold" pitchFamily="34" charset="0"/>
                  <a:ea typeface="Calibri" pitchFamily="34" charset="0"/>
                  <a:cs typeface="Calibri" pitchFamily="34" charset="0"/>
                </a:rPr>
                <a:t>&amp;</a:t>
              </a:r>
            </a:p>
            <a:p>
              <a:pPr algn="ctr" eaLnBrk="0" hangingPunct="0"/>
              <a:r>
                <a:rPr lang="en-US" sz="2400" b="1">
                  <a:solidFill>
                    <a:srgbClr val="008000"/>
                  </a:solidFill>
                  <a:latin typeface="Arial Rounded MT Bold" pitchFamily="34" charset="0"/>
                  <a:ea typeface="Calibri" pitchFamily="34" charset="0"/>
                  <a:cs typeface="Calibri" pitchFamily="34" charset="0"/>
                </a:rPr>
                <a:t>Quadria Muslim Association of Malawi</a:t>
              </a:r>
            </a:p>
          </p:txBody>
        </p:sp>
        <p:sp>
          <p:nvSpPr>
            <p:cNvPr id="5126" name="Rectangle 5"/>
            <p:cNvSpPr>
              <a:spLocks noChangeArrowheads="1"/>
            </p:cNvSpPr>
            <p:nvPr/>
          </p:nvSpPr>
          <p:spPr bwMode="auto">
            <a:xfrm>
              <a:off x="1" y="3804"/>
              <a:ext cx="5710" cy="406"/>
            </a:xfrm>
            <a:prstGeom prst="rect">
              <a:avLst/>
            </a:prstGeom>
            <a:noFill/>
            <a:ln w="12700">
              <a:noFill/>
              <a:miter lim="800000"/>
              <a:headEnd/>
              <a:tailEnd/>
            </a:ln>
          </p:spPr>
          <p:txBody>
            <a:bodyPr lIns="90488" tIns="44450" rIns="90488" bIns="44450">
              <a:spAutoFit/>
            </a:bodyPr>
            <a:lstStyle/>
            <a:p>
              <a:pPr algn="ctr" eaLnBrk="0" hangingPunct="0"/>
              <a:r>
                <a:rPr lang="en-US" sz="2000" b="1">
                  <a:solidFill>
                    <a:schemeClr val="accent2"/>
                  </a:solidFill>
                  <a:ea typeface="Calibri" pitchFamily="34" charset="0"/>
                  <a:cs typeface="Calibri" pitchFamily="34" charset="0"/>
                </a:rPr>
                <a:t>With technical support from:</a:t>
              </a:r>
            </a:p>
            <a:p>
              <a:pPr algn="ctr" eaLnBrk="0" hangingPunct="0"/>
              <a:r>
                <a:rPr lang="en-US" sz="2000" b="1">
                  <a:solidFill>
                    <a:schemeClr val="accent2"/>
                  </a:solidFill>
                  <a:ea typeface="Calibri" pitchFamily="34" charset="0"/>
                  <a:cs typeface="Calibri" pitchFamily="34" charset="0"/>
                </a:rPr>
                <a:t>Community-Based Family Planning &amp; HIV/AIDS Services Project</a:t>
              </a:r>
            </a:p>
          </p:txBody>
        </p:sp>
        <p:sp>
          <p:nvSpPr>
            <p:cNvPr id="324615" name="Rectangle 7"/>
            <p:cNvSpPr>
              <a:spLocks noChangeArrowheads="1"/>
            </p:cNvSpPr>
            <p:nvPr/>
          </p:nvSpPr>
          <p:spPr bwMode="auto">
            <a:xfrm>
              <a:off x="0" y="2496"/>
              <a:ext cx="5686" cy="323"/>
            </a:xfrm>
            <a:prstGeom prst="rect">
              <a:avLst/>
            </a:prstGeom>
            <a:noFill/>
            <a:ln w="12700">
              <a:noFill/>
              <a:miter lim="800000"/>
              <a:headEnd/>
              <a:tailEnd/>
            </a:ln>
            <a:effectLst/>
          </p:spPr>
          <p:txBody>
            <a:bodyPr lIns="90488" tIns="44450" rIns="90488" bIns="44450">
              <a:spAutoFit/>
            </a:bodyPr>
            <a:lstStyle/>
            <a:p>
              <a:pPr algn="ctr" eaLnBrk="0" fontAlgn="auto" hangingPunct="0">
                <a:spcBef>
                  <a:spcPts val="0"/>
                </a:spcBef>
                <a:spcAft>
                  <a:spcPts val="0"/>
                </a:spcAft>
                <a:defRPr/>
              </a:pPr>
              <a:endParaRPr lang="en-US" sz="2800" b="1" dirty="0">
                <a:solidFill>
                  <a:srgbClr val="FF0000"/>
                </a:solidFill>
                <a:effectLst>
                  <a:outerShdw blurRad="38100" dist="38100" dir="2700000" algn="tl">
                    <a:srgbClr val="000000"/>
                  </a:outerShdw>
                </a:effectLst>
                <a:latin typeface="Times" pitchFamily="18" charset="0"/>
              </a:endParaRPr>
            </a:p>
          </p:txBody>
        </p:sp>
      </p:grpSp>
      <p:sp>
        <p:nvSpPr>
          <p:cNvPr id="5124" name="Rectangle 5"/>
          <p:cNvSpPr>
            <a:spLocks noChangeArrowheads="1"/>
          </p:cNvSpPr>
          <p:nvPr/>
        </p:nvSpPr>
        <p:spPr bwMode="auto">
          <a:xfrm>
            <a:off x="287338" y="765175"/>
            <a:ext cx="90646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ctr" eaLnBrk="0" hangingPunct="0">
              <a:defRPr/>
            </a:pPr>
            <a:r>
              <a:rPr lang="en-US" sz="4400" b="1" dirty="0">
                <a:solidFill>
                  <a:schemeClr val="accent2"/>
                </a:solidFill>
                <a:effectLst>
                  <a:outerShdw blurRad="38100" dist="38100" dir="2700000" algn="tl">
                    <a:srgbClr val="000000">
                      <a:alpha val="43137"/>
                    </a:srgbClr>
                  </a:outerShdw>
                </a:effectLst>
                <a:latin typeface="Arial Rounded MT Bold" pitchFamily="34" charset="0"/>
                <a:cs typeface="Calibri" pitchFamily="34" charset="0"/>
              </a:rPr>
              <a:t>Islamic Teachings on </a:t>
            </a:r>
          </a:p>
          <a:p>
            <a:pPr algn="ctr" eaLnBrk="0" hangingPunct="0">
              <a:defRPr/>
            </a:pPr>
            <a:r>
              <a:rPr lang="en-US" sz="4400" b="1" dirty="0">
                <a:solidFill>
                  <a:schemeClr val="accent2"/>
                </a:solidFill>
                <a:effectLst>
                  <a:outerShdw blurRad="38100" dist="38100" dir="2700000" algn="tl">
                    <a:srgbClr val="000000">
                      <a:alpha val="43137"/>
                    </a:srgbClr>
                  </a:outerShdw>
                </a:effectLst>
                <a:latin typeface="Arial Rounded MT Bold" pitchFamily="34" charset="0"/>
                <a:cs typeface="Calibri" pitchFamily="34" charset="0"/>
              </a:rPr>
              <a:t>Family Planning and </a:t>
            </a:r>
            <a:r>
              <a:rPr lang="en-US" sz="4400" b="1" dirty="0" smtClean="0">
                <a:solidFill>
                  <a:schemeClr val="accent2"/>
                </a:solidFill>
                <a:effectLst>
                  <a:outerShdw blurRad="38100" dist="38100" dir="2700000" algn="tl">
                    <a:srgbClr val="000000">
                      <a:alpha val="43137"/>
                    </a:srgbClr>
                  </a:outerShdw>
                </a:effectLst>
                <a:latin typeface="Arial Rounded MT Bold" pitchFamily="34" charset="0"/>
                <a:cs typeface="Calibri" pitchFamily="34" charset="0"/>
              </a:rPr>
              <a:t>HIV/AIDS</a:t>
            </a:r>
            <a:endParaRPr lang="en-US" sz="4400" b="1" dirty="0">
              <a:solidFill>
                <a:schemeClr val="accent2"/>
              </a:solidFill>
              <a:effectLst>
                <a:outerShdw blurRad="38100" dist="38100" dir="2700000" algn="tl">
                  <a:srgbClr val="000000">
                    <a:alpha val="43137"/>
                  </a:srgbClr>
                </a:outerShdw>
              </a:effectLst>
              <a:latin typeface="Arial Rounded MT Bold" pitchFamily="34" charset="0"/>
              <a:cs typeface="Calibri" pitchFamily="34" charset="0"/>
            </a:endParaRPr>
          </a:p>
        </p:txBody>
      </p:sp>
      <p:pic>
        <p:nvPicPr>
          <p:cNvPr id="2" name="Picture 1"/>
          <p:cNvPicPr>
            <a:picLocks noChangeAspect="1"/>
          </p:cNvPicPr>
          <p:nvPr/>
        </p:nvPicPr>
        <p:blipFill>
          <a:blip r:embed="rId3" cstate="print"/>
          <a:srcRect/>
          <a:stretch>
            <a:fillRect/>
          </a:stretch>
        </p:blipFill>
        <p:spPr bwMode="auto">
          <a:xfrm>
            <a:off x="685800" y="2362200"/>
            <a:ext cx="2785942" cy="27844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533400"/>
            <a:ext cx="8229600" cy="1143000"/>
          </a:xfrm>
        </p:spPr>
        <p:txBody>
          <a:bodyPr/>
          <a:lstStyle/>
          <a:p>
            <a:pPr eaLnBrk="1" fontAlgn="auto" hangingPunct="1">
              <a:spcAft>
                <a:spcPts val="0"/>
              </a:spcAft>
              <a:defRPr/>
            </a:pPr>
            <a:r>
              <a:rPr lang="fr-FR" sz="3600" smtClean="0">
                <a:solidFill>
                  <a:srgbClr val="7B9899"/>
                </a:solidFill>
                <a:cs typeface="Arial" pitchFamily="34" charset="0"/>
              </a:rPr>
              <a:t> </a:t>
            </a:r>
          </a:p>
        </p:txBody>
      </p:sp>
      <p:sp>
        <p:nvSpPr>
          <p:cNvPr id="31747" name="Rectangle 3"/>
          <p:cNvSpPr>
            <a:spLocks noGrp="1" noChangeArrowheads="1"/>
          </p:cNvSpPr>
          <p:nvPr>
            <p:ph idx="1"/>
          </p:nvPr>
        </p:nvSpPr>
        <p:spPr>
          <a:xfrm>
            <a:off x="419100" y="1828800"/>
            <a:ext cx="8305800" cy="4114800"/>
          </a:xfrm>
        </p:spPr>
        <p:txBody>
          <a:bodyPr rtlCol="0"/>
          <a:lstStyle/>
          <a:p>
            <a:pPr eaLnBrk="1" fontAlgn="auto" hangingPunct="1">
              <a:spcAft>
                <a:spcPts val="0"/>
              </a:spcAft>
              <a:buFont typeface="Wingdings" pitchFamily="2" charset="2"/>
              <a:buNone/>
              <a:defRPr/>
            </a:pPr>
            <a:r>
              <a:rPr lang="fr-FR" dirty="0" smtClean="0">
                <a:solidFill>
                  <a:srgbClr val="006600"/>
                </a:solidFill>
                <a:cs typeface="Calibri" pitchFamily="34" charset="0"/>
              </a:rPr>
              <a:t>	</a:t>
            </a:r>
            <a:r>
              <a:rPr lang="en-US" dirty="0" smtClean="0">
                <a:solidFill>
                  <a:srgbClr val="002060"/>
                </a:solidFill>
                <a:cs typeface="Calibri" pitchFamily="34" charset="0"/>
              </a:rPr>
              <a:t>The Prophet (Peace Be Upon Him) said:</a:t>
            </a:r>
          </a:p>
          <a:p>
            <a:pPr marL="274320" indent="0" algn="just" eaLnBrk="1" fontAlgn="auto" hangingPunct="1">
              <a:lnSpc>
                <a:spcPct val="90000"/>
              </a:lnSpc>
              <a:spcBef>
                <a:spcPts val="0"/>
              </a:spcBef>
              <a:spcAft>
                <a:spcPts val="0"/>
              </a:spcAft>
              <a:buFont typeface="Wingdings 2" pitchFamily="18" charset="2"/>
              <a:buNone/>
              <a:defRPr/>
            </a:pPr>
            <a:r>
              <a:rPr lang="en-US" b="1" dirty="0" smtClean="0">
                <a:solidFill>
                  <a:srgbClr val="006600"/>
                </a:solidFill>
                <a:cs typeface="Calibri" pitchFamily="34" charset="0"/>
              </a:rPr>
              <a:t>“Nothing is better for the infant than the mother’s breast.”</a:t>
            </a:r>
          </a:p>
          <a:p>
            <a:pPr marL="274320" indent="0" algn="just" eaLnBrk="1" fontAlgn="auto" hangingPunct="1">
              <a:lnSpc>
                <a:spcPct val="90000"/>
              </a:lnSpc>
              <a:spcBef>
                <a:spcPts val="0"/>
              </a:spcBef>
              <a:spcAft>
                <a:spcPts val="0"/>
              </a:spcAft>
              <a:buFont typeface="Wingdings 2" pitchFamily="18" charset="2"/>
              <a:buNone/>
              <a:defRPr/>
            </a:pPr>
            <a:endParaRPr lang="en-US" b="1" dirty="0">
              <a:solidFill>
                <a:srgbClr val="006600"/>
              </a:solidFill>
              <a:cs typeface="Calibri" pitchFamily="34" charset="0"/>
            </a:endParaRPr>
          </a:p>
          <a:p>
            <a:pPr marL="274320" indent="0" algn="just" eaLnBrk="1" fontAlgn="auto" hangingPunct="1">
              <a:lnSpc>
                <a:spcPct val="90000"/>
              </a:lnSpc>
              <a:spcBef>
                <a:spcPts val="0"/>
              </a:spcBef>
              <a:spcAft>
                <a:spcPts val="0"/>
              </a:spcAft>
              <a:buFont typeface="Wingdings 2" pitchFamily="18" charset="2"/>
              <a:buNone/>
              <a:defRPr/>
            </a:pPr>
            <a:r>
              <a:rPr lang="en-US" dirty="0" smtClean="0">
                <a:solidFill>
                  <a:srgbClr val="002060"/>
                </a:solidFill>
                <a:cs typeface="Calibri" pitchFamily="34" charset="0"/>
              </a:rPr>
              <a:t>He also said: </a:t>
            </a:r>
          </a:p>
          <a:p>
            <a:pPr marL="274320" indent="0" algn="just" eaLnBrk="1" fontAlgn="auto" hangingPunct="1">
              <a:lnSpc>
                <a:spcPct val="90000"/>
              </a:lnSpc>
              <a:spcBef>
                <a:spcPts val="0"/>
              </a:spcBef>
              <a:spcAft>
                <a:spcPts val="0"/>
              </a:spcAft>
              <a:buFont typeface="Wingdings 2" pitchFamily="18" charset="2"/>
              <a:buNone/>
              <a:defRPr/>
            </a:pPr>
            <a:r>
              <a:rPr lang="en-US" b="1" dirty="0" smtClean="0">
                <a:solidFill>
                  <a:srgbClr val="006600"/>
                </a:solidFill>
                <a:cs typeface="Calibri" pitchFamily="34" charset="0"/>
              </a:rPr>
              <a:t>“The infant’s subsistence lies in its mother’s breasts: in one is its beverage and in the other is its food.”</a:t>
            </a:r>
          </a:p>
          <a:p>
            <a:pPr marL="274320" indent="0" algn="just" eaLnBrk="1" fontAlgn="auto" hangingPunct="1">
              <a:lnSpc>
                <a:spcPct val="90000"/>
              </a:lnSpc>
              <a:spcBef>
                <a:spcPts val="0"/>
              </a:spcBef>
              <a:spcAft>
                <a:spcPts val="0"/>
              </a:spcAft>
              <a:buFont typeface="Wingdings 2" pitchFamily="18" charset="2"/>
              <a:buNone/>
              <a:defRPr/>
            </a:pPr>
            <a:r>
              <a:rPr lang="en-US" i="1" dirty="0" smtClean="0">
                <a:solidFill>
                  <a:srgbClr val="006600"/>
                </a:solidFill>
                <a:cs typeface="Calibri" pitchFamily="34" charset="0"/>
              </a:rPr>
              <a:t>	Abu </a:t>
            </a:r>
            <a:r>
              <a:rPr lang="en-US" i="1" dirty="0" err="1" smtClean="0">
                <a:solidFill>
                  <a:srgbClr val="006600"/>
                </a:solidFill>
                <a:cs typeface="Calibri" pitchFamily="34" charset="0"/>
              </a:rPr>
              <a:t>Dawud</a:t>
            </a:r>
            <a:endParaRPr lang="en-US" i="1" dirty="0" smtClean="0">
              <a:solidFill>
                <a:srgbClr val="006600"/>
              </a:solidFill>
              <a:cs typeface="Calibri" pitchFamily="34" charset="0"/>
            </a:endParaRPr>
          </a:p>
          <a:p>
            <a:pPr eaLnBrk="1" fontAlgn="auto" hangingPunct="1">
              <a:spcAft>
                <a:spcPts val="0"/>
              </a:spcAft>
              <a:buFont typeface="Wingdings" pitchFamily="2" charset="2"/>
              <a:buNone/>
              <a:defRPr/>
            </a:pPr>
            <a:endParaRPr lang="fr-FR" dirty="0" smtClean="0">
              <a:solidFill>
                <a:srgbClr val="006600"/>
              </a:solidFill>
              <a:cs typeface="Calibri" pitchFamily="34" charset="0"/>
            </a:endParaRPr>
          </a:p>
        </p:txBody>
      </p:sp>
      <p:sp>
        <p:nvSpPr>
          <p:cNvPr id="5" name="Rectangle 2"/>
          <p:cNvSpPr txBox="1">
            <a:spLocks noChangeArrowheads="1"/>
          </p:cNvSpPr>
          <p:nvPr/>
        </p:nvSpPr>
        <p:spPr>
          <a:xfrm>
            <a:off x="0" y="35859"/>
            <a:ext cx="9144000" cy="1371600"/>
          </a:xfrm>
          <a:prstGeom prst="rect">
            <a:avLst/>
          </a:prstGeom>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BREASTFEEDING: A MEANS OF SPACING OUT BIRTHS</a:t>
            </a:r>
            <a:endParaRPr lang="fr-FR" sz="3600" dirty="0" smtClean="0">
              <a:solidFill>
                <a:srgbClr val="002060"/>
              </a:soli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762000" y="1828800"/>
            <a:ext cx="8382000" cy="3870325"/>
          </a:xfrm>
        </p:spPr>
        <p:txBody>
          <a:bodyPr rtlCol="0">
            <a:noAutofit/>
          </a:bodyPr>
          <a:lstStyle/>
          <a:p>
            <a:pPr marL="274320" indent="-274320" eaLnBrk="1" fontAlgn="auto" hangingPunct="1">
              <a:lnSpc>
                <a:spcPct val="90000"/>
              </a:lnSpc>
              <a:spcAft>
                <a:spcPts val="0"/>
              </a:spcAft>
              <a:buFont typeface="Wingdings" pitchFamily="2" charset="2"/>
              <a:buNone/>
              <a:defRPr/>
            </a:pPr>
            <a:r>
              <a:rPr lang="en-US" b="1" dirty="0" smtClean="0">
                <a:solidFill>
                  <a:srgbClr val="002060"/>
                </a:solidFill>
                <a:cs typeface="Calibri" pitchFamily="34" charset="0"/>
              </a:rPr>
              <a:t>Among other legal reasons for birth spacing, Muslim </a:t>
            </a:r>
          </a:p>
          <a:p>
            <a:pPr marL="274320" indent="-274320" eaLnBrk="1" fontAlgn="auto" hangingPunct="1">
              <a:lnSpc>
                <a:spcPct val="90000"/>
              </a:lnSpc>
              <a:spcAft>
                <a:spcPts val="0"/>
              </a:spcAft>
              <a:buFont typeface="Wingdings" pitchFamily="2" charset="2"/>
              <a:buNone/>
              <a:defRPr/>
            </a:pPr>
            <a:r>
              <a:rPr lang="en-US" b="1" dirty="0" smtClean="0">
                <a:solidFill>
                  <a:srgbClr val="002060"/>
                </a:solidFill>
                <a:cs typeface="Calibri" pitchFamily="34" charset="0"/>
              </a:rPr>
              <a:t>jurisconsults cite:</a:t>
            </a:r>
          </a:p>
          <a:p>
            <a:pPr marL="274320" indent="0" eaLnBrk="1" fontAlgn="auto" hangingPunct="1">
              <a:lnSpc>
                <a:spcPct val="90000"/>
              </a:lnSpc>
              <a:spcAft>
                <a:spcPts val="0"/>
              </a:spcAft>
              <a:buFont typeface="Wingdings" pitchFamily="2" charset="2"/>
              <a:buNone/>
              <a:defRPr/>
            </a:pPr>
            <a:endParaRPr lang="en-US" sz="800" b="1" dirty="0" smtClean="0">
              <a:solidFill>
                <a:srgbClr val="002060"/>
              </a:solidFill>
              <a:cs typeface="Calibri" pitchFamily="34" charset="0"/>
            </a:endParaRPr>
          </a:p>
          <a:p>
            <a:pPr marL="617220" eaLnBrk="1" fontAlgn="auto" hangingPunct="1">
              <a:spcBef>
                <a:spcPts val="0"/>
              </a:spcBef>
              <a:spcAft>
                <a:spcPts val="0"/>
              </a:spcAft>
              <a:buClr>
                <a:srgbClr val="006600"/>
              </a:buClr>
              <a:buFont typeface="Wingdings" pitchFamily="2" charset="2"/>
              <a:buChar char="§"/>
              <a:defRPr/>
            </a:pPr>
            <a:r>
              <a:rPr lang="en-US" b="1" dirty="0" smtClean="0">
                <a:solidFill>
                  <a:srgbClr val="002060"/>
                </a:solidFill>
                <a:cs typeface="Calibri" pitchFamily="34" charset="0"/>
              </a:rPr>
              <a:t>Within the confines of marriage</a:t>
            </a:r>
          </a:p>
          <a:p>
            <a:pPr marL="617220" eaLnBrk="1" fontAlgn="auto" hangingPunct="1">
              <a:spcBef>
                <a:spcPts val="0"/>
              </a:spcBef>
              <a:spcAft>
                <a:spcPts val="0"/>
              </a:spcAft>
              <a:buClr>
                <a:srgbClr val="006600"/>
              </a:buClr>
              <a:buFont typeface="Wingdings" pitchFamily="2" charset="2"/>
              <a:buChar char="§"/>
              <a:defRPr/>
            </a:pPr>
            <a:r>
              <a:rPr lang="en-US" b="1" dirty="0" smtClean="0">
                <a:solidFill>
                  <a:srgbClr val="002060"/>
                </a:solidFill>
                <a:cs typeface="Calibri" pitchFamily="34" charset="0"/>
              </a:rPr>
              <a:t>To save the life of the mother, when health problems related to repeated and close pregnancies threaten her life</a:t>
            </a:r>
            <a:endParaRPr lang="en-US" b="1" dirty="0">
              <a:solidFill>
                <a:srgbClr val="002060"/>
              </a:solidFill>
              <a:cs typeface="Calibri" pitchFamily="34" charset="0"/>
            </a:endParaRPr>
          </a:p>
          <a:p>
            <a:pPr marL="617220" eaLnBrk="1" fontAlgn="auto" hangingPunct="1">
              <a:spcBef>
                <a:spcPts val="0"/>
              </a:spcBef>
              <a:spcAft>
                <a:spcPts val="0"/>
              </a:spcAft>
              <a:buClr>
                <a:srgbClr val="006600"/>
              </a:buClr>
              <a:buFont typeface="Wingdings" pitchFamily="2" charset="2"/>
              <a:buChar char="§"/>
              <a:defRPr/>
            </a:pPr>
            <a:r>
              <a:rPr lang="en-US" b="1" dirty="0" smtClean="0">
                <a:solidFill>
                  <a:srgbClr val="002060"/>
                </a:solidFill>
                <a:cs typeface="Calibri" pitchFamily="34" charset="0"/>
              </a:rPr>
              <a:t>For the survival of the child after birth</a:t>
            </a:r>
            <a:r>
              <a:rPr lang="en-US" b="1" dirty="0">
                <a:solidFill>
                  <a:srgbClr val="002060"/>
                </a:solidFill>
                <a:cs typeface="Calibri" pitchFamily="34" charset="0"/>
              </a:rPr>
              <a:t> </a:t>
            </a:r>
            <a:r>
              <a:rPr lang="en-US" b="1" dirty="0" smtClean="0">
                <a:solidFill>
                  <a:srgbClr val="002060"/>
                </a:solidFill>
                <a:cs typeface="Calibri" pitchFamily="34" charset="0"/>
              </a:rPr>
              <a:t>(i.e., to ensure uninterrupted breastfeeding for two years)</a:t>
            </a:r>
            <a:endParaRPr lang="en-US" sz="800" b="1" dirty="0" smtClean="0">
              <a:solidFill>
                <a:srgbClr val="002060"/>
              </a:solidFill>
              <a:cs typeface="Calibri" pitchFamily="34" charset="0"/>
            </a:endParaRPr>
          </a:p>
          <a:p>
            <a:pPr marL="617220" eaLnBrk="1" fontAlgn="auto" hangingPunct="1">
              <a:spcBef>
                <a:spcPts val="0"/>
              </a:spcBef>
              <a:spcAft>
                <a:spcPts val="0"/>
              </a:spcAft>
              <a:buClr>
                <a:srgbClr val="006600"/>
              </a:buClr>
              <a:buFont typeface="Wingdings" pitchFamily="2" charset="2"/>
              <a:buChar char="§"/>
              <a:defRPr/>
            </a:pPr>
            <a:r>
              <a:rPr lang="en-US" b="1" dirty="0" smtClean="0">
                <a:solidFill>
                  <a:srgbClr val="002060"/>
                </a:solidFill>
                <a:cs typeface="Calibri" pitchFamily="34" charset="0"/>
              </a:rPr>
              <a:t>When children’s health could deteriorate</a:t>
            </a:r>
          </a:p>
          <a:p>
            <a:pPr marL="274320" indent="-274320" eaLnBrk="1" fontAlgn="auto" hangingPunct="1">
              <a:lnSpc>
                <a:spcPct val="90000"/>
              </a:lnSpc>
              <a:spcAft>
                <a:spcPts val="0"/>
              </a:spcAft>
              <a:buFont typeface="Wingdings" pitchFamily="2" charset="2"/>
              <a:buChar char="ü"/>
              <a:defRPr/>
            </a:pPr>
            <a:endParaRPr lang="en-US" dirty="0" smtClean="0">
              <a:solidFill>
                <a:srgbClr val="002060"/>
              </a:solidFill>
              <a:cs typeface="Calibri" pitchFamily="34" charset="0"/>
            </a:endParaRPr>
          </a:p>
          <a:p>
            <a:pPr marL="274320" indent="-274320" eaLnBrk="1" fontAlgn="auto" hangingPunct="1">
              <a:lnSpc>
                <a:spcPct val="90000"/>
              </a:lnSpc>
              <a:spcAft>
                <a:spcPts val="0"/>
              </a:spcAft>
              <a:buFont typeface="Wingdings" pitchFamily="2" charset="2"/>
              <a:buChar char="ü"/>
              <a:defRPr/>
            </a:pPr>
            <a:endParaRPr lang="en-US" dirty="0" smtClean="0">
              <a:solidFill>
                <a:srgbClr val="002060"/>
              </a:solidFill>
              <a:cs typeface="Calibri" pitchFamily="34" charset="0"/>
            </a:endParaRPr>
          </a:p>
        </p:txBody>
      </p:sp>
      <p:sp>
        <p:nvSpPr>
          <p:cNvPr id="5" name="Rectangle 2"/>
          <p:cNvSpPr txBox="1">
            <a:spLocks noChangeArrowheads="1"/>
          </p:cNvSpPr>
          <p:nvPr/>
        </p:nvSpPr>
        <p:spPr>
          <a:xfrm>
            <a:off x="0" y="35859"/>
            <a:ext cx="9144000" cy="1371600"/>
          </a:xfrm>
          <a:prstGeom prst="rect">
            <a:avLst/>
          </a:prstGeom>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LEGAL JUSTIFICATIONS FOR </a:t>
            </a:r>
          </a:p>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BIRTH SPACING</a:t>
            </a:r>
            <a:endParaRPr lang="fr-FR" sz="3600" dirty="0" smtClean="0">
              <a:solidFill>
                <a:srgbClr val="002060"/>
              </a:soli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828800"/>
            <a:ext cx="8305800" cy="4191000"/>
          </a:xfrm>
        </p:spPr>
        <p:txBody>
          <a:bodyPr rtlCol="0">
            <a:normAutofit lnSpcReduction="10000"/>
          </a:bodyPr>
          <a:lstStyle/>
          <a:p>
            <a:pPr eaLnBrk="1" fontAlgn="auto" hangingPunct="1">
              <a:spcBef>
                <a:spcPct val="0"/>
              </a:spcBef>
              <a:spcAft>
                <a:spcPts val="600"/>
              </a:spcAft>
              <a:buClr>
                <a:srgbClr val="006600"/>
              </a:buClr>
              <a:buFont typeface="Wingdings" pitchFamily="2" charset="2"/>
              <a:buChar char="v"/>
              <a:defRPr/>
            </a:pPr>
            <a:r>
              <a:rPr lang="en-US" b="1" dirty="0" smtClean="0">
                <a:solidFill>
                  <a:srgbClr val="002060"/>
                </a:solidFill>
                <a:cs typeface="Calibri" pitchFamily="34" charset="0"/>
              </a:rPr>
              <a:t>Breastfeeding for a complete period of 2 years. For God says in the Quran: </a:t>
            </a:r>
            <a:r>
              <a:rPr lang="en-US" b="1" dirty="0" smtClean="0">
                <a:solidFill>
                  <a:srgbClr val="006600"/>
                </a:solidFill>
                <a:cs typeface="Calibri" pitchFamily="34" charset="0"/>
              </a:rPr>
              <a:t>“Mothers shall give suck to their children for two (2) whole years if the father wishes the suckling to be completed.” </a:t>
            </a:r>
            <a:r>
              <a:rPr lang="en-US" i="1" dirty="0" smtClean="0">
                <a:solidFill>
                  <a:srgbClr val="006600"/>
                </a:solidFill>
                <a:cs typeface="Calibri" pitchFamily="34" charset="0"/>
              </a:rPr>
              <a:t>Surah 2, The Cow, Verse 233</a:t>
            </a:r>
          </a:p>
          <a:p>
            <a:pPr eaLnBrk="1" fontAlgn="auto" hangingPunct="1">
              <a:spcBef>
                <a:spcPct val="0"/>
              </a:spcBef>
              <a:spcAft>
                <a:spcPts val="600"/>
              </a:spcAft>
              <a:buClr>
                <a:srgbClr val="006600"/>
              </a:buClr>
              <a:buFont typeface="Wingdings" pitchFamily="2" charset="2"/>
              <a:buChar char="v"/>
              <a:defRPr/>
            </a:pPr>
            <a:endParaRPr lang="en-US" sz="1000" b="1" i="1" dirty="0" smtClean="0">
              <a:solidFill>
                <a:srgbClr val="002060"/>
              </a:solidFill>
              <a:cs typeface="Calibri" pitchFamily="34" charset="0"/>
            </a:endParaRPr>
          </a:p>
          <a:p>
            <a:pPr eaLnBrk="1" fontAlgn="auto" hangingPunct="1">
              <a:spcBef>
                <a:spcPct val="0"/>
              </a:spcBef>
              <a:spcAft>
                <a:spcPts val="600"/>
              </a:spcAft>
              <a:buClr>
                <a:srgbClr val="006600"/>
              </a:buClr>
              <a:buFont typeface="Wingdings" pitchFamily="2" charset="2"/>
              <a:buChar char="v"/>
              <a:defRPr/>
            </a:pPr>
            <a:r>
              <a:rPr lang="en-US" b="1" dirty="0" smtClean="0">
                <a:solidFill>
                  <a:srgbClr val="002060"/>
                </a:solidFill>
                <a:cs typeface="Calibri" pitchFamily="34" charset="0"/>
              </a:rPr>
              <a:t>Coitus </a:t>
            </a:r>
            <a:r>
              <a:rPr lang="en-US" b="1" dirty="0" err="1" smtClean="0">
                <a:solidFill>
                  <a:srgbClr val="002060"/>
                </a:solidFill>
                <a:cs typeface="Calibri" pitchFamily="34" charset="0"/>
              </a:rPr>
              <a:t>interruptus</a:t>
            </a:r>
            <a:r>
              <a:rPr lang="en-US" b="1" dirty="0" smtClean="0">
                <a:solidFill>
                  <a:srgbClr val="002060"/>
                </a:solidFill>
                <a:cs typeface="Calibri" pitchFamily="34" charset="0"/>
              </a:rPr>
              <a:t> </a:t>
            </a:r>
            <a:r>
              <a:rPr lang="en-US" i="1" dirty="0" smtClean="0">
                <a:solidFill>
                  <a:srgbClr val="002060"/>
                </a:solidFill>
                <a:cs typeface="Calibri" pitchFamily="34" charset="0"/>
              </a:rPr>
              <a:t>(Al-</a:t>
            </a:r>
            <a:r>
              <a:rPr lang="en-US" i="1" dirty="0" err="1" smtClean="0">
                <a:solidFill>
                  <a:srgbClr val="002060"/>
                </a:solidFill>
                <a:cs typeface="Calibri" pitchFamily="34" charset="0"/>
              </a:rPr>
              <a:t>Azl</a:t>
            </a:r>
            <a:r>
              <a:rPr lang="en-US" i="1" dirty="0" smtClean="0">
                <a:solidFill>
                  <a:srgbClr val="002060"/>
                </a:solidFill>
                <a:cs typeface="Calibri" pitchFamily="34" charset="0"/>
              </a:rPr>
              <a:t>)</a:t>
            </a:r>
          </a:p>
          <a:p>
            <a:pPr eaLnBrk="1" fontAlgn="auto" hangingPunct="1">
              <a:spcBef>
                <a:spcPct val="0"/>
              </a:spcBef>
              <a:spcAft>
                <a:spcPts val="600"/>
              </a:spcAft>
              <a:buClr>
                <a:srgbClr val="006600"/>
              </a:buClr>
              <a:buFont typeface="Wingdings" pitchFamily="2" charset="2"/>
              <a:buChar char="v"/>
              <a:defRPr/>
            </a:pPr>
            <a:endParaRPr lang="en-US" sz="1000" b="1" dirty="0" smtClean="0">
              <a:solidFill>
                <a:srgbClr val="002060"/>
              </a:solidFill>
              <a:cs typeface="Calibri" pitchFamily="34" charset="0"/>
            </a:endParaRPr>
          </a:p>
          <a:p>
            <a:pPr eaLnBrk="1" fontAlgn="auto" hangingPunct="1">
              <a:spcBef>
                <a:spcPct val="0"/>
              </a:spcBef>
              <a:spcAft>
                <a:spcPts val="600"/>
              </a:spcAft>
              <a:buClr>
                <a:srgbClr val="006600"/>
              </a:buClr>
              <a:buFont typeface="Wingdings" pitchFamily="2" charset="2"/>
              <a:buChar char="v"/>
              <a:defRPr/>
            </a:pPr>
            <a:r>
              <a:rPr lang="en-US" b="1" dirty="0" smtClean="0">
                <a:solidFill>
                  <a:srgbClr val="002060"/>
                </a:solidFill>
                <a:cs typeface="Calibri" pitchFamily="34" charset="0"/>
              </a:rPr>
              <a:t>Jurists also allow the use of modern reversible contraceptive methods as needed and in accordance with Islam.</a:t>
            </a:r>
          </a:p>
        </p:txBody>
      </p:sp>
      <p:sp>
        <p:nvSpPr>
          <p:cNvPr id="5" name="Rectangle 2"/>
          <p:cNvSpPr txBox="1">
            <a:spLocks noChangeArrowheads="1"/>
          </p:cNvSpPr>
          <p:nvPr/>
        </p:nvSpPr>
        <p:spPr>
          <a:xfrm>
            <a:off x="0" y="35859"/>
            <a:ext cx="9144000" cy="1371600"/>
          </a:xfrm>
          <a:prstGeom prst="rect">
            <a:avLst/>
          </a:prstGeom>
        </p:spPr>
        <p:txBody>
          <a:bodyPr anchor="b"/>
          <a:lstStyle>
            <a:lvl1pPr algn="l" rtl="0" fontAlgn="base">
              <a:spcBef>
                <a:spcPct val="0"/>
              </a:spcBef>
              <a:spcAft>
                <a:spcPct val="0"/>
              </a:spcAft>
              <a:defRPr sz="7200" b="1" kern="1200" baseline="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fontAlgn="base">
              <a:spcBef>
                <a:spcPct val="0"/>
              </a:spcBef>
              <a:spcAft>
                <a:spcPct val="0"/>
              </a:spcAft>
              <a:defRPr sz="7200" b="1">
                <a:solidFill>
                  <a:schemeClr val="bg1"/>
                </a:solidFill>
                <a:latin typeface="Calibri" pitchFamily="34" charset="0"/>
              </a:defRPr>
            </a:lvl2pPr>
            <a:lvl3pPr algn="l" rtl="0" fontAlgn="base">
              <a:spcBef>
                <a:spcPct val="0"/>
              </a:spcBef>
              <a:spcAft>
                <a:spcPct val="0"/>
              </a:spcAft>
              <a:defRPr sz="7200" b="1">
                <a:solidFill>
                  <a:schemeClr val="bg1"/>
                </a:solidFill>
                <a:latin typeface="Calibri" pitchFamily="34" charset="0"/>
              </a:defRPr>
            </a:lvl3pPr>
            <a:lvl4pPr algn="l" rtl="0" fontAlgn="base">
              <a:spcBef>
                <a:spcPct val="0"/>
              </a:spcBef>
              <a:spcAft>
                <a:spcPct val="0"/>
              </a:spcAft>
              <a:defRPr sz="7200" b="1">
                <a:solidFill>
                  <a:schemeClr val="bg1"/>
                </a:solidFill>
                <a:latin typeface="Calibri" pitchFamily="34" charset="0"/>
              </a:defRPr>
            </a:lvl4pPr>
            <a:lvl5pPr algn="l" rtl="0" fontAlgn="base">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AUTHORIZED METHODS FOR </a:t>
            </a:r>
          </a:p>
          <a:p>
            <a:pPr algn="ctr" fontAlgn="auto">
              <a:spcAft>
                <a:spcPts val="0"/>
              </a:spcAft>
              <a:defRPr/>
            </a:pPr>
            <a:r>
              <a:rPr lang="fr-FR" sz="3600" dirty="0" smtClean="0">
                <a:solidFill>
                  <a:srgbClr val="002060"/>
                </a:solidFill>
                <a:effectLst/>
                <a:latin typeface="Arial Rounded MT Bold" pitchFamily="34" charset="0"/>
                <a:cs typeface="Times New Roman" pitchFamily="18" charset="0"/>
              </a:rPr>
              <a:t>BIRTH SPACING</a:t>
            </a:r>
            <a:endParaRPr lang="fr-FR" sz="3600" dirty="0" smtClean="0">
              <a:solidFill>
                <a:srgbClr val="002060"/>
              </a:solidFill>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35859"/>
            <a:ext cx="9144000" cy="1371600"/>
          </a:xfrm>
        </p:spPr>
        <p:txBody>
          <a:bodyPr/>
          <a:lstStyle/>
          <a:p>
            <a:pPr algn="ctr" eaLnBrk="1" fontAlgn="auto" hangingPunct="1">
              <a:spcAft>
                <a:spcPts val="0"/>
              </a:spcAft>
              <a:defRPr/>
            </a:pPr>
            <a:r>
              <a:rPr lang="fr-FR" sz="3600" dirty="0" smtClean="0">
                <a:solidFill>
                  <a:srgbClr val="002060"/>
                </a:solidFill>
                <a:effectLst/>
                <a:latin typeface="Arial Rounded MT Bold" pitchFamily="34" charset="0"/>
                <a:cs typeface="Times New Roman" pitchFamily="18" charset="0"/>
              </a:rPr>
              <a:t>ACCEPTABLE FAMILY PLANNING METHODS</a:t>
            </a:r>
            <a:endParaRPr lang="fr-FR" sz="3600" dirty="0" smtClean="0">
              <a:solidFill>
                <a:srgbClr val="002060"/>
              </a:solidFill>
              <a:effectLst/>
              <a:latin typeface="Arial Rounded MT Bold" pitchFamily="34" charset="0"/>
            </a:endParaRPr>
          </a:p>
        </p:txBody>
      </p:sp>
      <p:sp>
        <p:nvSpPr>
          <p:cNvPr id="355331" name="Rectangle 3"/>
          <p:cNvSpPr>
            <a:spLocks noGrp="1" noChangeArrowheads="1"/>
          </p:cNvSpPr>
          <p:nvPr>
            <p:ph idx="1"/>
          </p:nvPr>
        </p:nvSpPr>
        <p:spPr>
          <a:xfrm>
            <a:off x="685800" y="1524000"/>
            <a:ext cx="8305800" cy="4038600"/>
          </a:xfrm>
        </p:spPr>
        <p:txBody>
          <a:bodyPr rtlCol="0">
            <a:noAutofit/>
          </a:bodyPr>
          <a:lstStyle/>
          <a:p>
            <a:pPr marL="274320" indent="0" eaLnBrk="1" fontAlgn="auto" hangingPunct="1">
              <a:spcAft>
                <a:spcPts val="0"/>
              </a:spcAft>
              <a:buClr>
                <a:srgbClr val="000099"/>
              </a:buClr>
              <a:buFont typeface="Wingdings 2" pitchFamily="18" charset="2"/>
              <a:buNone/>
              <a:defRPr/>
            </a:pPr>
            <a:r>
              <a:rPr lang="en-US" sz="2500" b="1" dirty="0" smtClean="0">
                <a:solidFill>
                  <a:srgbClr val="006600"/>
                </a:solidFill>
                <a:cs typeface="Calibri" pitchFamily="34" charset="0"/>
              </a:rPr>
              <a:t>The Prophet (</a:t>
            </a:r>
            <a:r>
              <a:rPr lang="en-US" sz="2500" b="1" dirty="0" err="1" smtClean="0">
                <a:solidFill>
                  <a:srgbClr val="006600"/>
                </a:solidFill>
                <a:cs typeface="Calibri" pitchFamily="34" charset="0"/>
              </a:rPr>
              <a:t>pbuh</a:t>
            </a:r>
            <a:r>
              <a:rPr lang="en-US" sz="2500" b="1" dirty="0" smtClean="0">
                <a:solidFill>
                  <a:srgbClr val="006600"/>
                </a:solidFill>
                <a:cs typeface="Calibri" pitchFamily="34" charset="0"/>
              </a:rPr>
              <a:t>) allows coitus </a:t>
            </a:r>
            <a:r>
              <a:rPr lang="en-US" sz="2500" b="1" dirty="0" err="1" smtClean="0">
                <a:solidFill>
                  <a:srgbClr val="006600"/>
                </a:solidFill>
                <a:cs typeface="Calibri" pitchFamily="34" charset="0"/>
              </a:rPr>
              <a:t>interruptus</a:t>
            </a:r>
            <a:r>
              <a:rPr lang="en-US" sz="2500" b="1" dirty="0" smtClean="0">
                <a:solidFill>
                  <a:srgbClr val="006600"/>
                </a:solidFill>
                <a:cs typeface="Calibri" pitchFamily="34" charset="0"/>
              </a:rPr>
              <a:t> </a:t>
            </a:r>
            <a:r>
              <a:rPr lang="en-US" sz="2500" i="1" dirty="0" smtClean="0">
                <a:solidFill>
                  <a:srgbClr val="006600"/>
                </a:solidFill>
                <a:cs typeface="Calibri" pitchFamily="34" charset="0"/>
              </a:rPr>
              <a:t>(Al-’</a:t>
            </a:r>
            <a:r>
              <a:rPr lang="en-US" sz="2500" i="1" dirty="0" err="1" smtClean="0">
                <a:solidFill>
                  <a:srgbClr val="006600"/>
                </a:solidFill>
                <a:cs typeface="Calibri" pitchFamily="34" charset="0"/>
              </a:rPr>
              <a:t>Azl</a:t>
            </a:r>
            <a:r>
              <a:rPr lang="en-US" sz="2500" i="1" dirty="0" smtClean="0">
                <a:solidFill>
                  <a:srgbClr val="006600"/>
                </a:solidFill>
                <a:cs typeface="Calibri" pitchFamily="34" charset="0"/>
              </a:rPr>
              <a:t>) </a:t>
            </a:r>
            <a:br>
              <a:rPr lang="en-US" sz="2500" i="1" dirty="0" smtClean="0">
                <a:solidFill>
                  <a:srgbClr val="006600"/>
                </a:solidFill>
                <a:cs typeface="Calibri" pitchFamily="34" charset="0"/>
              </a:rPr>
            </a:br>
            <a:endParaRPr lang="en-US" sz="2000" i="1" dirty="0" smtClean="0">
              <a:solidFill>
                <a:srgbClr val="006600"/>
              </a:solidFill>
              <a:cs typeface="Calibri" pitchFamily="34" charset="0"/>
            </a:endParaRPr>
          </a:p>
          <a:p>
            <a:pPr marL="274320" indent="0" eaLnBrk="1" fontAlgn="auto" hangingPunct="1">
              <a:spcAft>
                <a:spcPts val="0"/>
              </a:spcAft>
              <a:buClr>
                <a:srgbClr val="000099"/>
              </a:buClr>
              <a:buFont typeface="Wingdings 2" pitchFamily="18" charset="2"/>
              <a:buNone/>
              <a:defRPr/>
            </a:pPr>
            <a:r>
              <a:rPr lang="en-US" sz="2500" dirty="0" smtClean="0">
                <a:solidFill>
                  <a:srgbClr val="002060"/>
                </a:solidFill>
                <a:cs typeface="Calibri" pitchFamily="34" charset="0"/>
              </a:rPr>
              <a:t>According to a hadith of Jabir (May God bless and greet him):</a:t>
            </a:r>
          </a:p>
          <a:p>
            <a:pPr marL="274320" indent="0" eaLnBrk="1" fontAlgn="auto" hangingPunct="1">
              <a:spcAft>
                <a:spcPts val="0"/>
              </a:spcAft>
              <a:buClr>
                <a:srgbClr val="000099"/>
              </a:buClr>
              <a:buFont typeface="Wingdings 2" pitchFamily="18" charset="2"/>
              <a:buNone/>
              <a:defRPr/>
            </a:pPr>
            <a:r>
              <a:rPr lang="en-US" sz="2500" b="1" dirty="0" smtClean="0">
                <a:solidFill>
                  <a:srgbClr val="006600"/>
                </a:solidFill>
                <a:cs typeface="Calibri" pitchFamily="34" charset="0"/>
              </a:rPr>
              <a:t>“In the time of the messenger of God, coitus </a:t>
            </a:r>
            <a:r>
              <a:rPr lang="en-US" sz="2500" b="1" dirty="0" err="1" smtClean="0">
                <a:solidFill>
                  <a:srgbClr val="006600"/>
                </a:solidFill>
                <a:cs typeface="Calibri" pitchFamily="34" charset="0"/>
              </a:rPr>
              <a:t>interruptus</a:t>
            </a:r>
            <a:r>
              <a:rPr lang="en-US" sz="2500" b="1" dirty="0" smtClean="0">
                <a:solidFill>
                  <a:srgbClr val="006600"/>
                </a:solidFill>
                <a:cs typeface="Calibri" pitchFamily="34" charset="0"/>
              </a:rPr>
              <a:t> was practiced.  If this process was subject to prohibition, the Quran would have mentioned it, because this time was that of revelation.”</a:t>
            </a:r>
          </a:p>
          <a:p>
            <a:pPr marL="274320" indent="0" eaLnBrk="1" fontAlgn="auto" hangingPunct="1">
              <a:spcAft>
                <a:spcPts val="0"/>
              </a:spcAft>
              <a:buClr>
                <a:srgbClr val="000099"/>
              </a:buClr>
              <a:buFont typeface="Wingdings 2" pitchFamily="18" charset="2"/>
              <a:buNone/>
              <a:defRPr/>
            </a:pPr>
            <a:r>
              <a:rPr lang="en-US" sz="2500" i="1" dirty="0" smtClean="0">
                <a:solidFill>
                  <a:srgbClr val="006600"/>
                </a:solidFill>
                <a:cs typeface="Calibri" pitchFamily="34" charset="0"/>
              </a:rPr>
              <a:t>	Al-</a:t>
            </a:r>
            <a:r>
              <a:rPr lang="en-US" sz="2500" i="1" dirty="0" err="1" smtClean="0">
                <a:solidFill>
                  <a:srgbClr val="006600"/>
                </a:solidFill>
                <a:cs typeface="Calibri" pitchFamily="34" charset="0"/>
              </a:rPr>
              <a:t>Bukhari</a:t>
            </a:r>
            <a:r>
              <a:rPr lang="en-US" sz="2500" i="1" dirty="0" smtClean="0">
                <a:solidFill>
                  <a:srgbClr val="006600"/>
                </a:solidFill>
                <a:cs typeface="Calibri" pitchFamily="34" charset="0"/>
              </a:rPr>
              <a:t>, Muslim, </a:t>
            </a:r>
            <a:r>
              <a:rPr lang="en-US" sz="2500" i="1" dirty="0" err="1" smtClean="0">
                <a:solidFill>
                  <a:srgbClr val="006600"/>
                </a:solidFill>
                <a:cs typeface="Calibri" pitchFamily="34" charset="0"/>
              </a:rPr>
              <a:t>Tirmidh</a:t>
            </a:r>
            <a:r>
              <a:rPr lang="en-US" sz="2500" i="1" dirty="0" smtClean="0">
                <a:solidFill>
                  <a:srgbClr val="006600"/>
                </a:solidFill>
                <a:cs typeface="Calibri" pitchFamily="34" charset="0"/>
              </a:rPr>
              <a:t>, </a:t>
            </a:r>
            <a:r>
              <a:rPr lang="en-US" sz="2500" i="1" dirty="0" err="1" smtClean="0">
                <a:solidFill>
                  <a:srgbClr val="006600"/>
                </a:solidFill>
                <a:cs typeface="Calibri" pitchFamily="34" charset="0"/>
              </a:rPr>
              <a:t>Ibn</a:t>
            </a:r>
            <a:r>
              <a:rPr lang="en-US" sz="2500" i="1" dirty="0" smtClean="0">
                <a:solidFill>
                  <a:srgbClr val="006600"/>
                </a:solidFill>
                <a:cs typeface="Calibri" pitchFamily="34" charset="0"/>
              </a:rPr>
              <a:t> </a:t>
            </a:r>
            <a:r>
              <a:rPr lang="en-US" sz="2500" i="1" dirty="0" err="1" smtClean="0">
                <a:solidFill>
                  <a:srgbClr val="006600"/>
                </a:solidFill>
                <a:cs typeface="Calibri" pitchFamily="34" charset="0"/>
              </a:rPr>
              <a:t>Majah</a:t>
            </a:r>
            <a:r>
              <a:rPr lang="en-US" sz="2500" i="1" dirty="0" smtClean="0">
                <a:solidFill>
                  <a:srgbClr val="006600"/>
                </a:solidFill>
                <a:cs typeface="Calibri" pitchFamily="34" charset="0"/>
              </a:rPr>
              <a:t> and Ahmad</a:t>
            </a:r>
          </a:p>
          <a:p>
            <a:pPr marL="274320" indent="0" eaLnBrk="1" fontAlgn="auto" hangingPunct="1">
              <a:spcAft>
                <a:spcPts val="0"/>
              </a:spcAft>
              <a:buClr>
                <a:srgbClr val="000099"/>
              </a:buClr>
              <a:buFont typeface="Wingdings 2" pitchFamily="18" charset="2"/>
              <a:buNone/>
              <a:defRPr/>
            </a:pPr>
            <a:endParaRPr lang="en-US" sz="2000" i="1" dirty="0">
              <a:solidFill>
                <a:srgbClr val="006600"/>
              </a:solidFill>
              <a:cs typeface="Calibri" pitchFamily="34" charset="0"/>
            </a:endParaRPr>
          </a:p>
          <a:p>
            <a:pPr marL="274320" indent="0" eaLnBrk="1" fontAlgn="auto" hangingPunct="1">
              <a:spcAft>
                <a:spcPts val="0"/>
              </a:spcAft>
              <a:buClr>
                <a:srgbClr val="000099"/>
              </a:buClr>
              <a:buFont typeface="Wingdings 2" pitchFamily="18" charset="2"/>
              <a:buNone/>
              <a:defRPr/>
            </a:pPr>
            <a:r>
              <a:rPr lang="en-US" sz="2500" b="1" i="1" dirty="0" smtClean="0">
                <a:solidFill>
                  <a:srgbClr val="002060"/>
                </a:solidFill>
                <a:cs typeface="Calibri" pitchFamily="34" charset="0"/>
              </a:rPr>
              <a:t>In addition, any modern contraceptive is acceptable as long as it aims to achieve the same result as coitus </a:t>
            </a:r>
            <a:r>
              <a:rPr lang="en-US" sz="2500" b="1" i="1" dirty="0" err="1" smtClean="0">
                <a:solidFill>
                  <a:srgbClr val="002060"/>
                </a:solidFill>
                <a:cs typeface="Calibri" pitchFamily="34" charset="0"/>
              </a:rPr>
              <a:t>interruptus</a:t>
            </a:r>
            <a:r>
              <a:rPr lang="en-US" sz="2500" b="1" i="1" dirty="0" smtClean="0">
                <a:solidFill>
                  <a:srgbClr val="002060"/>
                </a:solidFill>
                <a:cs typeface="Calibri" pitchFamily="34" charset="0"/>
              </a:rPr>
              <a:t>!</a:t>
            </a:r>
          </a:p>
          <a:p>
            <a:pPr marL="0" indent="0" eaLnBrk="1" fontAlgn="auto" hangingPunct="1">
              <a:spcAft>
                <a:spcPts val="0"/>
              </a:spcAft>
              <a:buClr>
                <a:srgbClr val="000099"/>
              </a:buClr>
              <a:buFont typeface="Wingdings 2" pitchFamily="18" charset="2"/>
              <a:buNone/>
              <a:defRPr/>
            </a:pPr>
            <a:endParaRPr lang="fr-FR" sz="2500" b="1" dirty="0" smtClean="0">
              <a:solidFill>
                <a:srgbClr val="006600"/>
              </a:solidFill>
              <a:cs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304800"/>
            <a:ext cx="9144000" cy="1371600"/>
          </a:xfrm>
        </p:spPr>
        <p:txBody>
          <a:bodyPr/>
          <a:lstStyle/>
          <a:p>
            <a:pPr algn="ctr" eaLnBrk="1" fontAlgn="auto" hangingPunct="1">
              <a:spcAft>
                <a:spcPts val="0"/>
              </a:spcAft>
              <a:defRPr/>
            </a:pPr>
            <a:r>
              <a:rPr lang="fr-FR" sz="3600" dirty="0" smtClean="0">
                <a:solidFill>
                  <a:srgbClr val="002060"/>
                </a:solidFill>
                <a:effectLst/>
                <a:latin typeface="Arial Rounded MT Bold" pitchFamily="34" charset="0"/>
                <a:cs typeface="Times New Roman" pitchFamily="18" charset="0"/>
              </a:rPr>
              <a:t>MEN’S ENGAGEMENT IN </a:t>
            </a:r>
            <a:br>
              <a:rPr lang="fr-FR" sz="3600" dirty="0" smtClean="0">
                <a:solidFill>
                  <a:srgbClr val="002060"/>
                </a:solidFill>
                <a:effectLst/>
                <a:latin typeface="Arial Rounded MT Bold" pitchFamily="34" charset="0"/>
                <a:cs typeface="Times New Roman" pitchFamily="18" charset="0"/>
              </a:rPr>
            </a:br>
            <a:r>
              <a:rPr lang="fr-FR" sz="3600" dirty="0" smtClean="0">
                <a:solidFill>
                  <a:srgbClr val="002060"/>
                </a:solidFill>
                <a:effectLst/>
                <a:latin typeface="Arial Rounded MT Bold" pitchFamily="34" charset="0"/>
                <a:cs typeface="Times New Roman" pitchFamily="18" charset="0"/>
              </a:rPr>
              <a:t>FAMILY PLANNING</a:t>
            </a:r>
            <a:endParaRPr lang="fr-FR" sz="3600" dirty="0" smtClean="0">
              <a:solidFill>
                <a:srgbClr val="002060"/>
              </a:solidFill>
              <a:effectLst/>
              <a:latin typeface="Arial Rounded MT Bold" pitchFamily="34" charset="0"/>
            </a:endParaRPr>
          </a:p>
        </p:txBody>
      </p:sp>
      <p:sp>
        <p:nvSpPr>
          <p:cNvPr id="27651" name="Rectangle 3"/>
          <p:cNvSpPr>
            <a:spLocks noGrp="1" noChangeArrowheads="1"/>
          </p:cNvSpPr>
          <p:nvPr>
            <p:ph idx="1"/>
          </p:nvPr>
        </p:nvSpPr>
        <p:spPr>
          <a:xfrm>
            <a:off x="838200" y="2133600"/>
            <a:ext cx="8153400" cy="4191000"/>
          </a:xfrm>
        </p:spPr>
        <p:txBody>
          <a:bodyPr>
            <a:normAutofit/>
          </a:bodyPr>
          <a:lstStyle/>
          <a:p>
            <a:pPr marL="0" indent="0" eaLnBrk="1" hangingPunct="1">
              <a:spcBef>
                <a:spcPct val="0"/>
              </a:spcBef>
              <a:buClr>
                <a:srgbClr val="006600"/>
              </a:buClr>
              <a:buFontTx/>
              <a:buNone/>
            </a:pPr>
            <a:r>
              <a:rPr lang="en-US" sz="2700" b="1" dirty="0" smtClean="0">
                <a:solidFill>
                  <a:srgbClr val="002060"/>
                </a:solidFill>
                <a:ea typeface="Calibri" pitchFamily="34" charset="0"/>
                <a:cs typeface="Calibri" pitchFamily="34" charset="0"/>
              </a:rPr>
              <a:t>Muslim men play an important role in family planning:</a:t>
            </a:r>
          </a:p>
          <a:p>
            <a:pPr marL="0" indent="0" eaLnBrk="1" hangingPunct="1">
              <a:spcBef>
                <a:spcPct val="0"/>
              </a:spcBef>
              <a:buClr>
                <a:srgbClr val="006600"/>
              </a:buClr>
              <a:buFontTx/>
              <a:buNone/>
            </a:pPr>
            <a:endParaRPr lang="en-US" sz="1400" b="1" dirty="0" smtClean="0">
              <a:solidFill>
                <a:srgbClr val="006600"/>
              </a:solidFill>
              <a:ea typeface="Calibri" pitchFamily="34" charset="0"/>
              <a:cs typeface="Calibri" pitchFamily="34" charset="0"/>
            </a:endParaRPr>
          </a:p>
          <a:p>
            <a:pPr marL="0" indent="0" eaLnBrk="1" hangingPunct="1">
              <a:spcBef>
                <a:spcPct val="0"/>
              </a:spcBef>
              <a:buClr>
                <a:srgbClr val="006600"/>
              </a:buClr>
              <a:buFontTx/>
              <a:buNone/>
            </a:pPr>
            <a:r>
              <a:rPr lang="en-US" b="1" dirty="0" smtClean="0">
                <a:solidFill>
                  <a:srgbClr val="006600"/>
                </a:solidFill>
                <a:ea typeface="Calibri" pitchFamily="34" charset="0"/>
                <a:cs typeface="Calibri" pitchFamily="34" charset="0"/>
              </a:rPr>
              <a:t>“Men are protectors of women.” </a:t>
            </a:r>
          </a:p>
          <a:p>
            <a:pPr marL="0" indent="0" eaLnBrk="1" hangingPunct="1">
              <a:spcBef>
                <a:spcPct val="0"/>
              </a:spcBef>
              <a:buClr>
                <a:srgbClr val="006600"/>
              </a:buClr>
              <a:buFontTx/>
              <a:buNone/>
            </a:pPr>
            <a:r>
              <a:rPr lang="en-US" b="1" i="1" dirty="0" smtClean="0">
                <a:solidFill>
                  <a:srgbClr val="006600"/>
                </a:solidFill>
                <a:ea typeface="Calibri" pitchFamily="34" charset="0"/>
                <a:cs typeface="Calibri" pitchFamily="34" charset="0"/>
              </a:rPr>
              <a:t>	</a:t>
            </a:r>
            <a:r>
              <a:rPr lang="en-US" i="1" dirty="0" err="1" smtClean="0">
                <a:solidFill>
                  <a:srgbClr val="006600"/>
                </a:solidFill>
                <a:ea typeface="Calibri" pitchFamily="34" charset="0"/>
                <a:cs typeface="Calibri" pitchFamily="34" charset="0"/>
              </a:rPr>
              <a:t>Surah</a:t>
            </a:r>
            <a:r>
              <a:rPr lang="en-US" i="1" dirty="0" smtClean="0">
                <a:solidFill>
                  <a:srgbClr val="006600"/>
                </a:solidFill>
                <a:ea typeface="Calibri" pitchFamily="34" charset="0"/>
                <a:cs typeface="Calibri" pitchFamily="34" charset="0"/>
              </a:rPr>
              <a:t> 2, The Cow, Verse 233</a:t>
            </a:r>
          </a:p>
          <a:p>
            <a:pPr marL="0" indent="0" eaLnBrk="1" hangingPunct="1">
              <a:spcBef>
                <a:spcPct val="0"/>
              </a:spcBef>
              <a:buClr>
                <a:srgbClr val="006600"/>
              </a:buClr>
              <a:buFontTx/>
              <a:buNone/>
            </a:pPr>
            <a:endParaRPr lang="en-US" sz="1400" i="1" dirty="0" smtClean="0">
              <a:solidFill>
                <a:srgbClr val="006600"/>
              </a:solidFill>
              <a:ea typeface="Calibri" pitchFamily="34" charset="0"/>
              <a:cs typeface="Calibri" pitchFamily="34" charset="0"/>
            </a:endParaRPr>
          </a:p>
          <a:p>
            <a:pPr marL="0" indent="0" eaLnBrk="1" hangingPunct="1">
              <a:spcBef>
                <a:spcPct val="0"/>
              </a:spcBef>
              <a:buClr>
                <a:srgbClr val="006600"/>
              </a:buClr>
              <a:buFontTx/>
              <a:buNone/>
            </a:pPr>
            <a:r>
              <a:rPr lang="en-US" b="1" i="1" dirty="0" smtClean="0">
                <a:solidFill>
                  <a:srgbClr val="006600"/>
                </a:solidFill>
                <a:ea typeface="Calibri" pitchFamily="34" charset="0"/>
                <a:cs typeface="Calibri" pitchFamily="34" charset="0"/>
              </a:rPr>
              <a:t>“The believer with the most complete faith is the one with the best character, the best of you are those who are the best of their wives and I am best to my family.”</a:t>
            </a:r>
          </a:p>
          <a:p>
            <a:pPr marL="0" indent="0" eaLnBrk="1" hangingPunct="1">
              <a:spcBef>
                <a:spcPct val="0"/>
              </a:spcBef>
              <a:buClr>
                <a:srgbClr val="006600"/>
              </a:buClr>
              <a:buFontTx/>
              <a:buNone/>
            </a:pPr>
            <a:r>
              <a:rPr lang="en-US" i="1" dirty="0" smtClean="0">
                <a:solidFill>
                  <a:srgbClr val="006600"/>
                </a:solidFill>
                <a:ea typeface="Calibri" pitchFamily="34" charset="0"/>
                <a:cs typeface="Calibri" pitchFamily="34" charset="0"/>
              </a:rPr>
              <a:t>	Al-</a:t>
            </a:r>
            <a:r>
              <a:rPr lang="en-US" i="1" dirty="0" err="1" smtClean="0">
                <a:solidFill>
                  <a:srgbClr val="006600"/>
                </a:solidFill>
                <a:ea typeface="Calibri" pitchFamily="34" charset="0"/>
                <a:cs typeface="Calibri" pitchFamily="34" charset="0"/>
              </a:rPr>
              <a:t>Bukhari</a:t>
            </a:r>
            <a:endParaRPr lang="en-US" i="1" dirty="0" smtClean="0">
              <a:solidFill>
                <a:srgbClr val="006600"/>
              </a:solidFill>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p:cNvPicPr>
            <a:picLocks noChangeAspect="1" noChangeArrowheads="1"/>
          </p:cNvPicPr>
          <p:nvPr/>
        </p:nvPicPr>
        <p:blipFill>
          <a:blip r:embed="rId3" cstate="print"/>
          <a:srcRect t="4082"/>
          <a:stretch>
            <a:fillRect/>
          </a:stretch>
        </p:blipFill>
        <p:spPr bwMode="auto">
          <a:xfrm>
            <a:off x="-152400" y="-304800"/>
            <a:ext cx="9464676" cy="7239000"/>
          </a:xfrm>
          <a:prstGeom prst="rect">
            <a:avLst/>
          </a:prstGeom>
          <a:noFill/>
          <a:ln w="9525">
            <a:noFill/>
            <a:miter lim="800000"/>
            <a:headEnd/>
            <a:tailEnd/>
          </a:ln>
          <a:effectLst/>
        </p:spPr>
      </p:pic>
      <p:sp>
        <p:nvSpPr>
          <p:cNvPr id="2" name="Title 1"/>
          <p:cNvSpPr>
            <a:spLocks noGrp="1"/>
          </p:cNvSpPr>
          <p:nvPr>
            <p:ph type="title"/>
          </p:nvPr>
        </p:nvSpPr>
        <p:spPr>
          <a:xfrm>
            <a:off x="152400" y="685800"/>
            <a:ext cx="9144000" cy="1362075"/>
          </a:xfrm>
        </p:spPr>
        <p:txBody>
          <a:bodyPr/>
          <a:lstStyle/>
          <a:p>
            <a:pPr algn="ctr" eaLnBrk="1" fontAlgn="auto" hangingPunct="1">
              <a:spcAft>
                <a:spcPts val="0"/>
              </a:spcAft>
              <a:defRPr/>
            </a:pPr>
            <a:r>
              <a:rPr lang="en-US" sz="5400" dirty="0" smtClean="0">
                <a:solidFill>
                  <a:srgbClr val="002060"/>
                </a:solidFill>
                <a:latin typeface="Arial Rounded MT Bold" pitchFamily="34" charset="0"/>
              </a:rPr>
              <a:t>ISLAM AND QUALITY OF LIFE</a:t>
            </a:r>
            <a:endParaRPr lang="en-US" sz="5400" dirty="0">
              <a:solidFill>
                <a:srgbClr val="00206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4355" name="Rectangle 3"/>
          <p:cNvSpPr>
            <a:spLocks noGrp="1" noChangeArrowheads="1"/>
          </p:cNvSpPr>
          <p:nvPr>
            <p:ph idx="1"/>
          </p:nvPr>
        </p:nvSpPr>
        <p:spPr>
          <a:xfrm>
            <a:off x="914400" y="228600"/>
            <a:ext cx="8077200" cy="6019800"/>
          </a:xfrm>
        </p:spPr>
        <p:txBody>
          <a:bodyPr rtlCol="0">
            <a:noAutofit/>
          </a:bodyPr>
          <a:lstStyle/>
          <a:p>
            <a:pPr marL="0" indent="0" eaLnBrk="1" fontAlgn="auto" hangingPunct="1">
              <a:spcBef>
                <a:spcPts val="0"/>
              </a:spcBef>
              <a:spcAft>
                <a:spcPts val="600"/>
              </a:spcAft>
              <a:buFont typeface="Wingdings 2" pitchFamily="18" charset="2"/>
              <a:buNone/>
              <a:defRPr/>
            </a:pPr>
            <a:r>
              <a:rPr lang="en-US" sz="2700" b="1" dirty="0" smtClean="0">
                <a:solidFill>
                  <a:srgbClr val="002060"/>
                </a:solidFill>
                <a:cs typeface="Calibri" pitchFamily="34" charset="0"/>
              </a:rPr>
              <a:t>Having a healthy procreation that is strong, aware, educated and religious, instead of a useless abundance, is an important recommendation of Islam</a:t>
            </a:r>
            <a:endParaRPr lang="fr-FR" sz="2700" b="1" i="1" dirty="0" smtClean="0">
              <a:solidFill>
                <a:srgbClr val="002060"/>
              </a:solidFill>
              <a:cs typeface="Calibri" pitchFamily="34" charset="0"/>
            </a:endParaRPr>
          </a:p>
          <a:p>
            <a:pPr marL="0" indent="0" eaLnBrk="1" fontAlgn="auto" hangingPunct="1">
              <a:spcBef>
                <a:spcPts val="0"/>
              </a:spcBef>
              <a:spcAft>
                <a:spcPts val="600"/>
              </a:spcAft>
              <a:buFont typeface="Wingdings 2" pitchFamily="18" charset="2"/>
              <a:buNone/>
              <a:defRPr/>
            </a:pPr>
            <a:endParaRPr lang="fr-FR" sz="1200" b="1" i="1" dirty="0" smtClean="0">
              <a:solidFill>
                <a:srgbClr val="002060"/>
              </a:solidFill>
              <a:cs typeface="Calibri" pitchFamily="34" charset="0"/>
            </a:endParaRPr>
          </a:p>
          <a:p>
            <a:pPr marL="0" indent="0" eaLnBrk="1" fontAlgn="auto" hangingPunct="1">
              <a:spcBef>
                <a:spcPts val="0"/>
              </a:spcBef>
              <a:spcAft>
                <a:spcPts val="600"/>
              </a:spcAft>
              <a:buFont typeface="Wingdings 2" pitchFamily="18" charset="2"/>
              <a:buNone/>
              <a:defRPr/>
            </a:pPr>
            <a:r>
              <a:rPr lang="en-US" sz="2700" dirty="0" smtClean="0">
                <a:solidFill>
                  <a:srgbClr val="002060"/>
                </a:solidFill>
                <a:cs typeface="Calibri" pitchFamily="34" charset="0"/>
              </a:rPr>
              <a:t>The Prophet (Peace Be Upon Him) said:</a:t>
            </a:r>
          </a:p>
          <a:p>
            <a:pPr marL="0" indent="0" eaLnBrk="1" fontAlgn="auto" hangingPunct="1">
              <a:spcBef>
                <a:spcPts val="0"/>
              </a:spcBef>
              <a:spcAft>
                <a:spcPts val="600"/>
              </a:spcAft>
              <a:buFont typeface="Wingdings 2" pitchFamily="18" charset="2"/>
              <a:buNone/>
              <a:defRPr/>
            </a:pPr>
            <a:r>
              <a:rPr lang="en-US" sz="2700" b="1" dirty="0" smtClean="0">
                <a:solidFill>
                  <a:srgbClr val="006600"/>
                </a:solidFill>
                <a:cs typeface="Calibri" pitchFamily="34" charset="0"/>
              </a:rPr>
              <a:t>“A strong believer is better than a weak one and is more beloved by God, in all good things.”</a:t>
            </a:r>
          </a:p>
          <a:p>
            <a:pPr marL="0" indent="0" eaLnBrk="1" fontAlgn="auto" hangingPunct="1">
              <a:spcBef>
                <a:spcPts val="0"/>
              </a:spcBef>
              <a:spcAft>
                <a:spcPts val="600"/>
              </a:spcAft>
              <a:buFont typeface="Wingdings 2" pitchFamily="18" charset="2"/>
              <a:buNone/>
              <a:defRPr/>
            </a:pPr>
            <a:endParaRPr lang="en-US" sz="1200" b="1" i="1" dirty="0" smtClean="0">
              <a:solidFill>
                <a:srgbClr val="002060"/>
              </a:solidFill>
              <a:cs typeface="Calibri" pitchFamily="34" charset="0"/>
            </a:endParaRPr>
          </a:p>
          <a:p>
            <a:pPr marL="0" indent="0" eaLnBrk="1" fontAlgn="auto" hangingPunct="1">
              <a:spcBef>
                <a:spcPts val="0"/>
              </a:spcBef>
              <a:spcAft>
                <a:spcPts val="600"/>
              </a:spcAft>
              <a:buFont typeface="Wingdings 2" pitchFamily="18" charset="2"/>
              <a:buNone/>
              <a:defRPr/>
            </a:pPr>
            <a:r>
              <a:rPr lang="en-US" sz="2700" b="1" dirty="0" smtClean="0">
                <a:solidFill>
                  <a:srgbClr val="006600"/>
                </a:solidFill>
                <a:cs typeface="Calibri" pitchFamily="34" charset="0"/>
              </a:rPr>
              <a:t>“</a:t>
            </a:r>
            <a:r>
              <a:rPr lang="en-US" sz="2700" b="1" dirty="0">
                <a:solidFill>
                  <a:srgbClr val="006600"/>
                </a:solidFill>
                <a:cs typeface="Calibri" pitchFamily="34" charset="0"/>
              </a:rPr>
              <a:t>Thereupon Zacharias prayed to his Lord, saying: </a:t>
            </a:r>
            <a:r>
              <a:rPr lang="en-US" sz="2700" b="1" dirty="0" smtClean="0">
                <a:solidFill>
                  <a:srgbClr val="006600"/>
                </a:solidFill>
                <a:cs typeface="Calibri" pitchFamily="34" charset="0"/>
              </a:rPr>
              <a:t>‘Lord</a:t>
            </a:r>
            <a:r>
              <a:rPr lang="en-US" sz="2700" b="1" dirty="0">
                <a:solidFill>
                  <a:srgbClr val="006600"/>
                </a:solidFill>
                <a:cs typeface="Calibri" pitchFamily="34" charset="0"/>
              </a:rPr>
              <a:t>, grant me upright descendants</a:t>
            </a:r>
            <a:r>
              <a:rPr lang="en-US" sz="2700" b="1" dirty="0" smtClean="0">
                <a:solidFill>
                  <a:srgbClr val="006600"/>
                </a:solidFill>
                <a:cs typeface="Calibri" pitchFamily="34" charset="0"/>
              </a:rPr>
              <a:t>.’”</a:t>
            </a:r>
          </a:p>
          <a:p>
            <a:pPr marL="0" indent="0" eaLnBrk="1" fontAlgn="auto" hangingPunct="1">
              <a:spcBef>
                <a:spcPts val="0"/>
              </a:spcBef>
              <a:spcAft>
                <a:spcPts val="600"/>
              </a:spcAft>
              <a:buFont typeface="Wingdings 2" pitchFamily="18" charset="2"/>
              <a:buNone/>
              <a:defRPr/>
            </a:pPr>
            <a:r>
              <a:rPr lang="en-US" sz="2700" i="1" dirty="0" smtClean="0">
                <a:solidFill>
                  <a:srgbClr val="006600"/>
                </a:solidFill>
                <a:cs typeface="Calibri" pitchFamily="34" charset="0"/>
              </a:rPr>
              <a:t>	Surah </a:t>
            </a:r>
            <a:r>
              <a:rPr lang="en-US" sz="2700" i="1" dirty="0">
                <a:solidFill>
                  <a:srgbClr val="006600"/>
                </a:solidFill>
                <a:cs typeface="Calibri" pitchFamily="34" charset="0"/>
              </a:rPr>
              <a:t>3, The ‘</a:t>
            </a:r>
            <a:r>
              <a:rPr lang="en-US" sz="2700" i="1" dirty="0" err="1">
                <a:solidFill>
                  <a:srgbClr val="006600"/>
                </a:solidFill>
                <a:cs typeface="Calibri" pitchFamily="34" charset="0"/>
              </a:rPr>
              <a:t>Imrans</a:t>
            </a:r>
            <a:r>
              <a:rPr lang="en-US" sz="2700" i="1" dirty="0">
                <a:solidFill>
                  <a:srgbClr val="006600"/>
                </a:solidFill>
                <a:cs typeface="Calibri" pitchFamily="34" charset="0"/>
              </a:rPr>
              <a:t>, Verse </a:t>
            </a:r>
            <a:r>
              <a:rPr lang="en-US" sz="2700" i="1" dirty="0" smtClean="0">
                <a:solidFill>
                  <a:srgbClr val="006600"/>
                </a:solidFill>
                <a:cs typeface="Calibri" pitchFamily="34" charset="0"/>
              </a:rPr>
              <a:t>38</a:t>
            </a:r>
          </a:p>
          <a:p>
            <a:pPr marL="0" indent="0" eaLnBrk="1" fontAlgn="auto" hangingPunct="1">
              <a:spcBef>
                <a:spcPts val="0"/>
              </a:spcBef>
              <a:spcAft>
                <a:spcPts val="600"/>
              </a:spcAft>
              <a:buFont typeface="Wingdings 2" pitchFamily="18" charset="2"/>
              <a:buNone/>
              <a:defRPr/>
            </a:pPr>
            <a:endParaRPr lang="en-US" sz="1200" b="1" dirty="0" smtClean="0">
              <a:solidFill>
                <a:srgbClr val="006600"/>
              </a:solidFill>
              <a:cs typeface="Calibri" pitchFamily="34" charset="0"/>
            </a:endParaRPr>
          </a:p>
          <a:p>
            <a:pPr marL="0" indent="0" eaLnBrk="1" fontAlgn="auto" hangingPunct="1">
              <a:spcBef>
                <a:spcPts val="0"/>
              </a:spcBef>
              <a:spcAft>
                <a:spcPts val="600"/>
              </a:spcAft>
              <a:buFont typeface="Wingdings 2" pitchFamily="18" charset="2"/>
              <a:buNone/>
              <a:defRPr/>
            </a:pPr>
            <a:r>
              <a:rPr lang="en-US" sz="2700" dirty="0" smtClean="0">
                <a:solidFill>
                  <a:srgbClr val="002060"/>
                </a:solidFill>
                <a:cs typeface="Calibri" pitchFamily="34" charset="0"/>
              </a:rPr>
              <a:t>Abraham </a:t>
            </a:r>
            <a:r>
              <a:rPr lang="en-US" sz="2700" dirty="0">
                <a:solidFill>
                  <a:srgbClr val="002060"/>
                </a:solidFill>
                <a:cs typeface="Calibri" pitchFamily="34" charset="0"/>
              </a:rPr>
              <a:t>expressed thus his wish to have children</a:t>
            </a:r>
            <a:r>
              <a:rPr lang="en-US" sz="2700" dirty="0" smtClean="0">
                <a:solidFill>
                  <a:srgbClr val="002060"/>
                </a:solidFill>
                <a:cs typeface="Calibri" pitchFamily="34" charset="0"/>
              </a:rPr>
              <a:t>:</a:t>
            </a:r>
          </a:p>
          <a:p>
            <a:pPr marL="0" indent="0" eaLnBrk="1" fontAlgn="auto" hangingPunct="1">
              <a:spcBef>
                <a:spcPts val="0"/>
              </a:spcBef>
              <a:spcAft>
                <a:spcPts val="600"/>
              </a:spcAft>
              <a:buFont typeface="Wingdings 2" pitchFamily="18" charset="2"/>
              <a:buNone/>
              <a:defRPr/>
            </a:pPr>
            <a:r>
              <a:rPr lang="en-US" sz="2700" b="1" i="1" dirty="0" smtClean="0">
                <a:solidFill>
                  <a:srgbClr val="006600"/>
                </a:solidFill>
                <a:cs typeface="Calibri" pitchFamily="34" charset="0"/>
              </a:rPr>
              <a:t>“</a:t>
            </a:r>
            <a:r>
              <a:rPr lang="en-US" sz="2700" b="1" i="1" dirty="0">
                <a:solidFill>
                  <a:srgbClr val="006600"/>
                </a:solidFill>
                <a:cs typeface="Calibri" pitchFamily="34" charset="0"/>
              </a:rPr>
              <a:t>Lord, grant me a righteous son</a:t>
            </a:r>
            <a:r>
              <a:rPr lang="en-US" sz="2700" b="1" i="1" dirty="0" smtClean="0">
                <a:solidFill>
                  <a:srgbClr val="006600"/>
                </a:solidFill>
                <a:cs typeface="Calibri" pitchFamily="34" charset="0"/>
              </a:rPr>
              <a:t>.”</a:t>
            </a:r>
          </a:p>
          <a:p>
            <a:pPr marL="0" indent="0" eaLnBrk="1" fontAlgn="auto" hangingPunct="1">
              <a:spcBef>
                <a:spcPts val="0"/>
              </a:spcBef>
              <a:spcAft>
                <a:spcPts val="600"/>
              </a:spcAft>
              <a:buFont typeface="Wingdings 2" pitchFamily="18" charset="2"/>
              <a:buNone/>
              <a:defRPr/>
            </a:pPr>
            <a:r>
              <a:rPr lang="en-US" sz="2700" b="1" i="1" dirty="0">
                <a:solidFill>
                  <a:srgbClr val="006600"/>
                </a:solidFill>
                <a:cs typeface="Calibri" pitchFamily="34" charset="0"/>
              </a:rPr>
              <a:t>	</a:t>
            </a:r>
            <a:r>
              <a:rPr lang="en-US" sz="2700" i="1" dirty="0" smtClean="0">
                <a:solidFill>
                  <a:srgbClr val="006600"/>
                </a:solidFill>
                <a:cs typeface="Calibri" pitchFamily="34" charset="0"/>
              </a:rPr>
              <a:t>Surah </a:t>
            </a:r>
            <a:r>
              <a:rPr lang="en-US" sz="2700" i="1" dirty="0">
                <a:solidFill>
                  <a:srgbClr val="006600"/>
                </a:solidFill>
                <a:cs typeface="Calibri" pitchFamily="34" charset="0"/>
              </a:rPr>
              <a:t>37, The Ranks, Verse 100</a:t>
            </a:r>
            <a:endParaRPr lang="en-US" sz="2700" dirty="0">
              <a:solidFill>
                <a:srgbClr val="006600"/>
              </a:solidFill>
              <a:cs typeface="Calibri" pitchFamily="34" charset="0"/>
            </a:endParaRPr>
          </a:p>
          <a:p>
            <a:pPr marL="274320" indent="0" eaLnBrk="1" fontAlgn="auto" hangingPunct="1">
              <a:lnSpc>
                <a:spcPct val="90000"/>
              </a:lnSpc>
              <a:spcBef>
                <a:spcPts val="0"/>
              </a:spcBef>
              <a:spcAft>
                <a:spcPts val="0"/>
              </a:spcAft>
              <a:buFont typeface="Wingdings 2" pitchFamily="18" charset="2"/>
              <a:buNone/>
              <a:defRPr/>
            </a:pPr>
            <a:endParaRPr lang="en-US" sz="2700" b="1" dirty="0" smtClean="0">
              <a:solidFill>
                <a:srgbClr val="006600"/>
              </a:solidFill>
              <a:cs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609600" y="457200"/>
            <a:ext cx="8229600" cy="5867400"/>
          </a:xfrm>
        </p:spPr>
        <p:txBody>
          <a:bodyPr/>
          <a:lstStyle/>
          <a:p>
            <a:pPr marL="182563" indent="0" algn="just" eaLnBrk="1" hangingPunct="1">
              <a:spcBef>
                <a:spcPct val="0"/>
              </a:spcBef>
              <a:buFont typeface="Wingdings 2" pitchFamily="18" charset="2"/>
              <a:buNone/>
            </a:pPr>
            <a:r>
              <a:rPr lang="en-US" dirty="0" smtClean="0">
                <a:solidFill>
                  <a:srgbClr val="002060"/>
                </a:solidFill>
                <a:ea typeface="Calibri" pitchFamily="34" charset="0"/>
                <a:cs typeface="Calibri" pitchFamily="34" charset="0"/>
              </a:rPr>
              <a:t>The Prophet (Peace Be Upon Him) said:</a:t>
            </a:r>
          </a:p>
          <a:p>
            <a:pPr marL="182563" indent="0" algn="just"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“You’re heading to a risk: that of being gnawed away by other communities as predators eat the leaves of trees.”</a:t>
            </a:r>
          </a:p>
          <a:p>
            <a:pPr marL="182563" indent="0" algn="just" eaLnBrk="1" hangingPunct="1">
              <a:spcBef>
                <a:spcPct val="0"/>
              </a:spcBef>
              <a:buFont typeface="Wingdings 2" pitchFamily="18" charset="2"/>
              <a:buNone/>
            </a:pPr>
            <a:endParaRPr lang="en-US" sz="1400" b="1" dirty="0" smtClean="0">
              <a:solidFill>
                <a:srgbClr val="002060"/>
              </a:solidFill>
              <a:ea typeface="Calibri" pitchFamily="34" charset="0"/>
              <a:cs typeface="Calibri" pitchFamily="34" charset="0"/>
            </a:endParaRPr>
          </a:p>
          <a:p>
            <a:pPr marL="182563" indent="0" algn="just" eaLnBrk="1" hangingPunct="1">
              <a:spcBef>
                <a:spcPct val="0"/>
              </a:spcBef>
              <a:buFont typeface="Wingdings 2" pitchFamily="18" charset="2"/>
              <a:buNone/>
            </a:pPr>
            <a:r>
              <a:rPr lang="en-US" dirty="0" smtClean="0">
                <a:solidFill>
                  <a:srgbClr val="002060"/>
                </a:solidFill>
                <a:ea typeface="Calibri" pitchFamily="34" charset="0"/>
                <a:cs typeface="Calibri" pitchFamily="34" charset="0"/>
              </a:rPr>
              <a:t>Then his interlocutors asked: </a:t>
            </a:r>
          </a:p>
          <a:p>
            <a:pPr marL="182563" indent="0" algn="just"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“Is that because we will be less in number that day?”</a:t>
            </a:r>
          </a:p>
          <a:p>
            <a:pPr marL="182563" indent="0" algn="just" eaLnBrk="1" hangingPunct="1">
              <a:spcBef>
                <a:spcPct val="0"/>
              </a:spcBef>
              <a:buFont typeface="Wingdings 2" pitchFamily="18" charset="2"/>
              <a:buNone/>
            </a:pPr>
            <a:endParaRPr lang="en-US" sz="1400" b="1" dirty="0" smtClean="0">
              <a:solidFill>
                <a:srgbClr val="002060"/>
              </a:solidFill>
              <a:ea typeface="Calibri" pitchFamily="34" charset="0"/>
              <a:cs typeface="Calibri" pitchFamily="34" charset="0"/>
            </a:endParaRPr>
          </a:p>
          <a:p>
            <a:pPr marL="182563" indent="0" algn="just" eaLnBrk="1" hangingPunct="1">
              <a:spcBef>
                <a:spcPct val="0"/>
              </a:spcBef>
              <a:buFont typeface="Wingdings 2" pitchFamily="18" charset="2"/>
              <a:buNone/>
            </a:pPr>
            <a:r>
              <a:rPr lang="en-US" dirty="0" smtClean="0">
                <a:solidFill>
                  <a:srgbClr val="002060"/>
                </a:solidFill>
                <a:ea typeface="Calibri" pitchFamily="34" charset="0"/>
                <a:cs typeface="Calibri" pitchFamily="34" charset="0"/>
              </a:rPr>
              <a:t>The Prophet (Peace Be Upon Him) answered:</a:t>
            </a:r>
          </a:p>
          <a:p>
            <a:pPr marL="182563" indent="0" algn="just"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“No, quite the contrary! You will be very many that day, but you’ll be like residue left behind by a runoff.”</a:t>
            </a:r>
          </a:p>
          <a:p>
            <a:pPr marL="182563" indent="0" algn="just" eaLnBrk="1" hangingPunct="1">
              <a:spcBef>
                <a:spcPct val="0"/>
              </a:spcBef>
              <a:buFont typeface="Wingdings 2" pitchFamily="18" charset="2"/>
              <a:buNone/>
            </a:pPr>
            <a:endParaRPr lang="en-US" sz="1400" b="1" i="1" dirty="0" smtClean="0">
              <a:solidFill>
                <a:srgbClr val="002060"/>
              </a:solidFill>
              <a:ea typeface="Calibri" pitchFamily="34" charset="0"/>
              <a:cs typeface="Calibri" pitchFamily="34" charset="0"/>
            </a:endParaRPr>
          </a:p>
          <a:p>
            <a:pPr marL="182563" indent="0" algn="just" eaLnBrk="1" hangingPunct="1">
              <a:spcBef>
                <a:spcPct val="0"/>
              </a:spcBef>
              <a:buFont typeface="Wingdings 2" pitchFamily="18" charset="2"/>
              <a:buNone/>
            </a:pPr>
            <a:r>
              <a:rPr lang="en-US" i="1" dirty="0" smtClean="0">
                <a:solidFill>
                  <a:srgbClr val="006600"/>
                </a:solidFill>
                <a:ea typeface="Calibri" pitchFamily="34" charset="0"/>
                <a:cs typeface="Calibri" pitchFamily="34" charset="0"/>
              </a:rPr>
              <a:t>	Abu </a:t>
            </a:r>
            <a:r>
              <a:rPr lang="en-US" i="1" dirty="0" err="1" smtClean="0">
                <a:solidFill>
                  <a:srgbClr val="006600"/>
                </a:solidFill>
                <a:ea typeface="Calibri" pitchFamily="34" charset="0"/>
                <a:cs typeface="Calibri" pitchFamily="34" charset="0"/>
              </a:rPr>
              <a:t>Dawud</a:t>
            </a:r>
            <a:r>
              <a:rPr lang="en-US" i="1" dirty="0" smtClean="0">
                <a:solidFill>
                  <a:srgbClr val="006600"/>
                </a:solidFill>
                <a:ea typeface="Calibri" pitchFamily="34" charset="0"/>
                <a:cs typeface="Calibri" pitchFamily="34" charset="0"/>
              </a:rPr>
              <a:t> and Ahmad</a:t>
            </a:r>
            <a:endParaRPr lang="fr-FR" i="1" dirty="0" smtClean="0">
              <a:solidFill>
                <a:srgbClr val="006600"/>
              </a:solidFill>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p:cNvPicPr>
            <a:picLocks noChangeAspect="1" noChangeArrowheads="1"/>
          </p:cNvPicPr>
          <p:nvPr/>
        </p:nvPicPr>
        <p:blipFill>
          <a:blip r:embed="rId3" cstate="print"/>
          <a:srcRect/>
          <a:stretch>
            <a:fillRect/>
          </a:stretch>
        </p:blipFill>
        <p:spPr bwMode="auto">
          <a:xfrm>
            <a:off x="-7938" y="-4763"/>
            <a:ext cx="9159876" cy="6873876"/>
          </a:xfrm>
          <a:prstGeom prst="rect">
            <a:avLst/>
          </a:prstGeom>
          <a:noFill/>
          <a:ln w="9525">
            <a:noFill/>
            <a:miter lim="800000"/>
            <a:headEnd/>
            <a:tailEnd/>
          </a:ln>
          <a:effectLst/>
        </p:spPr>
      </p:pic>
      <p:sp>
        <p:nvSpPr>
          <p:cNvPr id="2" name="Title 1"/>
          <p:cNvSpPr>
            <a:spLocks noGrp="1"/>
          </p:cNvSpPr>
          <p:nvPr>
            <p:ph type="title"/>
          </p:nvPr>
        </p:nvSpPr>
        <p:spPr>
          <a:xfrm>
            <a:off x="0" y="1143000"/>
            <a:ext cx="9144000" cy="1362075"/>
          </a:xfrm>
        </p:spPr>
        <p:txBody>
          <a:bodyPr/>
          <a:lstStyle/>
          <a:p>
            <a:pPr algn="ctr" eaLnBrk="1" fontAlgn="auto" hangingPunct="1">
              <a:spcAft>
                <a:spcPts val="0"/>
              </a:spcAft>
              <a:defRPr/>
            </a:pPr>
            <a:r>
              <a:rPr lang="en-US" sz="5400" dirty="0" smtClean="0">
                <a:latin typeface="Arial Rounded MT Bold" pitchFamily="34" charset="0"/>
              </a:rPr>
              <a:t>ISLAM AND DEVELOPMENT</a:t>
            </a:r>
            <a:endParaRPr lang="en-US" sz="5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6" name="Rectangle 4"/>
          <p:cNvSpPr>
            <a:spLocks noChangeArrowheads="1"/>
          </p:cNvSpPr>
          <p:nvPr/>
        </p:nvSpPr>
        <p:spPr bwMode="auto">
          <a:xfrm>
            <a:off x="1265238" y="1676400"/>
            <a:ext cx="7116762" cy="2806700"/>
          </a:xfrm>
          <a:prstGeom prst="rect">
            <a:avLst/>
          </a:prstGeom>
          <a:noFill/>
          <a:ln w="9525">
            <a:noFill/>
            <a:miter lim="800000"/>
            <a:headEnd/>
            <a:tailEnd/>
          </a:ln>
          <a:effectLst/>
        </p:spPr>
        <p:txBody>
          <a:bodyPr>
            <a:spAutoFit/>
          </a:bodyPr>
          <a:lstStyle/>
          <a:p>
            <a:pPr marL="571500" indent="-571500" eaLnBrk="0" fontAlgn="auto" hangingPunct="0">
              <a:spcBef>
                <a:spcPts val="0"/>
              </a:spcBef>
              <a:spcAft>
                <a:spcPct val="30000"/>
              </a:spcAft>
              <a:buClr>
                <a:srgbClr val="006600"/>
              </a:buClr>
              <a:buFont typeface="Wingdings" pitchFamily="2" charset="2"/>
              <a:buChar char="v"/>
              <a:defRPr/>
            </a:pPr>
            <a:r>
              <a:rPr lang="en-US" sz="3600" b="1" dirty="0">
                <a:solidFill>
                  <a:srgbClr val="002060"/>
                </a:solidFill>
                <a:effectLst>
                  <a:outerShdw blurRad="38100" dist="38100" dir="2700000" algn="tl">
                    <a:srgbClr val="FFFFFF"/>
                  </a:outerShdw>
                </a:effectLst>
                <a:cs typeface="Calibri" pitchFamily="34" charset="0"/>
              </a:rPr>
              <a:t>Health</a:t>
            </a:r>
          </a:p>
          <a:p>
            <a:pPr marL="571500" indent="-571500" eaLnBrk="0" fontAlgn="auto" hangingPunct="0">
              <a:spcBef>
                <a:spcPts val="0"/>
              </a:spcBef>
              <a:spcAft>
                <a:spcPct val="30000"/>
              </a:spcAft>
              <a:buClr>
                <a:srgbClr val="006600"/>
              </a:buClr>
              <a:buFont typeface="Wingdings" pitchFamily="2" charset="2"/>
              <a:buChar char="v"/>
              <a:defRPr/>
            </a:pPr>
            <a:r>
              <a:rPr lang="en-US" sz="3600" b="1" dirty="0">
                <a:solidFill>
                  <a:srgbClr val="002060"/>
                </a:solidFill>
                <a:effectLst>
                  <a:outerShdw blurRad="38100" dist="38100" dir="2700000" algn="tl">
                    <a:srgbClr val="FFFFFF"/>
                  </a:outerShdw>
                </a:effectLst>
                <a:cs typeface="Calibri" pitchFamily="34" charset="0"/>
              </a:rPr>
              <a:t>Education</a:t>
            </a:r>
          </a:p>
          <a:p>
            <a:pPr marL="571500" indent="-571500" eaLnBrk="0" fontAlgn="auto" hangingPunct="0">
              <a:spcBef>
                <a:spcPts val="0"/>
              </a:spcBef>
              <a:spcAft>
                <a:spcPct val="30000"/>
              </a:spcAft>
              <a:buClr>
                <a:srgbClr val="006600"/>
              </a:buClr>
              <a:buFont typeface="Wingdings" pitchFamily="2" charset="2"/>
              <a:buChar char="v"/>
              <a:defRPr/>
            </a:pPr>
            <a:r>
              <a:rPr lang="en-US" sz="3600" b="1" dirty="0">
                <a:solidFill>
                  <a:srgbClr val="002060"/>
                </a:solidFill>
                <a:effectLst>
                  <a:outerShdw blurRad="38100" dist="38100" dir="2700000" algn="tl">
                    <a:srgbClr val="FFFFFF"/>
                  </a:outerShdw>
                </a:effectLst>
                <a:cs typeface="Calibri" pitchFamily="34" charset="0"/>
              </a:rPr>
              <a:t>Economy and Labor (Poverty)</a:t>
            </a:r>
          </a:p>
          <a:p>
            <a:pPr marL="571500" indent="-571500" eaLnBrk="0" fontAlgn="auto" hangingPunct="0">
              <a:spcBef>
                <a:spcPts val="0"/>
              </a:spcBef>
              <a:spcAft>
                <a:spcPct val="30000"/>
              </a:spcAft>
              <a:buClr>
                <a:srgbClr val="006600"/>
              </a:buClr>
              <a:buFont typeface="Wingdings" pitchFamily="2" charset="2"/>
              <a:buChar char="v"/>
              <a:defRPr/>
            </a:pPr>
            <a:r>
              <a:rPr lang="en-US" sz="3600" b="1" dirty="0">
                <a:solidFill>
                  <a:srgbClr val="002060"/>
                </a:solidFill>
                <a:effectLst>
                  <a:outerShdw blurRad="38100" dist="38100" dir="2700000" algn="tl">
                    <a:srgbClr val="FFFFFF"/>
                  </a:outerShdw>
                </a:effectLst>
                <a:cs typeface="Calibri" pitchFamily="34" charset="0"/>
              </a:rPr>
              <a:t>Urbanization and Environment</a:t>
            </a:r>
            <a:r>
              <a:rPr lang="en-US" sz="3600" b="1" dirty="0">
                <a:solidFill>
                  <a:srgbClr val="002060"/>
                </a:solidFill>
                <a:cs typeface="Calibri" pitchFamily="34" charset="0"/>
              </a:rPr>
              <a:t> </a:t>
            </a:r>
            <a:endParaRPr lang="en-US" sz="3600" b="1" dirty="0">
              <a:solidFill>
                <a:srgbClr val="002060"/>
              </a:solidFill>
              <a:effectLst>
                <a:outerShdw blurRad="38100" dist="38100" dir="2700000" algn="tl">
                  <a:srgbClr val="FFFFFF"/>
                </a:outerShdw>
              </a:effectLst>
              <a:cs typeface="Calibri" pitchFamily="34" charset="0"/>
            </a:endParaRPr>
          </a:p>
        </p:txBody>
      </p:sp>
      <p:sp>
        <p:nvSpPr>
          <p:cNvPr id="5" name="Rectangle 9"/>
          <p:cNvSpPr>
            <a:spLocks noGrp="1" noChangeArrowheads="1"/>
          </p:cNvSpPr>
          <p:nvPr>
            <p:ph type="title"/>
          </p:nvPr>
        </p:nvSpPr>
        <p:spPr>
          <a:xfrm>
            <a:off x="228600" y="304800"/>
            <a:ext cx="8763000" cy="1371600"/>
          </a:xfrm>
        </p:spPr>
        <p:txBody>
          <a:bodyPr/>
          <a:lstStyle/>
          <a:p>
            <a:pPr algn="ctr" eaLnBrk="1" fontAlgn="auto" hangingPunct="1">
              <a:spcAft>
                <a:spcPts val="0"/>
              </a:spcAft>
              <a:defRPr/>
            </a:pPr>
            <a:r>
              <a:rPr lang="en-US" sz="3600" dirty="0" smtClean="0">
                <a:solidFill>
                  <a:srgbClr val="002060"/>
                </a:solidFill>
                <a:effectLst>
                  <a:outerShdw blurRad="38100" dist="38100" dir="2700000" algn="tl">
                    <a:srgbClr val="000000">
                      <a:alpha val="43137"/>
                    </a:srgbClr>
                  </a:outerShdw>
                </a:effectLst>
                <a:latin typeface="Arial Rounded MT Bold" pitchFamily="34" charset="0"/>
              </a:rPr>
              <a:t>ISLAM AND DEVELOPMENT</a:t>
            </a:r>
            <a:br>
              <a:rPr lang="en-US" sz="3600" dirty="0" smtClean="0">
                <a:solidFill>
                  <a:srgbClr val="002060"/>
                </a:solidFill>
                <a:effectLst>
                  <a:outerShdw blurRad="38100" dist="38100" dir="2700000" algn="tl">
                    <a:srgbClr val="000000">
                      <a:alpha val="43137"/>
                    </a:srgbClr>
                  </a:outerShdw>
                </a:effectLst>
                <a:latin typeface="Arial Rounded MT Bold" pitchFamily="34" charset="0"/>
              </a:rPr>
            </a:br>
            <a:endParaRPr lang="en-US" sz="3600" dirty="0" smtClean="0">
              <a:solidFill>
                <a:srgbClr val="002060"/>
              </a:solidFill>
              <a:effectLst>
                <a:outerShdw blurRad="38100" dist="38100" dir="2700000" algn="tl">
                  <a:srgbClr val="000000">
                    <a:alpha val="43137"/>
                  </a:srgbClr>
                </a:outerShdw>
              </a:effectLst>
              <a:latin typeface="Arial Rounded MT Bold"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033" y="533400"/>
            <a:ext cx="9144000" cy="609600"/>
          </a:xfrm>
        </p:spPr>
        <p:txBody>
          <a:bodyPr/>
          <a:lstStyle/>
          <a:p>
            <a:pPr algn="ctr" eaLnBrk="1" fontAlgn="auto" hangingPunct="1">
              <a:spcAft>
                <a:spcPts val="0"/>
              </a:spcAft>
              <a:defRPr/>
            </a:pPr>
            <a:r>
              <a:rPr lang="en-US" sz="3600" dirty="0" smtClean="0">
                <a:solidFill>
                  <a:schemeClr val="accent2">
                    <a:lumMod val="75000"/>
                  </a:schemeClr>
                </a:solidFill>
                <a:latin typeface="Arial Rounded MT Bold" pitchFamily="34" charset="0"/>
              </a:rPr>
              <a:t>INTRODUCTION</a:t>
            </a:r>
            <a:endParaRPr lang="en-US" sz="3600" dirty="0">
              <a:solidFill>
                <a:schemeClr val="accent2">
                  <a:lumMod val="75000"/>
                </a:schemeClr>
              </a:solidFill>
              <a:latin typeface="Arial Rounded MT Bold" pitchFamily="34" charset="0"/>
            </a:endParaRPr>
          </a:p>
        </p:txBody>
      </p:sp>
      <p:sp>
        <p:nvSpPr>
          <p:cNvPr id="328707" name="Rectangle 3"/>
          <p:cNvSpPr>
            <a:spLocks noGrp="1" noChangeArrowheads="1"/>
          </p:cNvSpPr>
          <p:nvPr>
            <p:ph idx="1"/>
          </p:nvPr>
        </p:nvSpPr>
        <p:spPr>
          <a:xfrm>
            <a:off x="609600" y="1752600"/>
            <a:ext cx="8267700" cy="3048000"/>
          </a:xfrm>
        </p:spPr>
        <p:txBody>
          <a:bodyPr rtlCol="0"/>
          <a:lstStyle/>
          <a:p>
            <a:pPr marL="274320" indent="0" eaLnBrk="1" fontAlgn="auto" hangingPunct="1">
              <a:spcBef>
                <a:spcPts val="0"/>
              </a:spcBef>
              <a:spcAft>
                <a:spcPts val="0"/>
              </a:spcAft>
              <a:buFont typeface="Wingdings" pitchFamily="2" charset="2"/>
              <a:buNone/>
              <a:defRPr/>
            </a:pPr>
            <a:r>
              <a:rPr lang="en-US" b="1" dirty="0" smtClean="0">
                <a:solidFill>
                  <a:schemeClr val="accent2">
                    <a:lumMod val="75000"/>
                  </a:schemeClr>
                </a:solidFill>
                <a:cs typeface="Calibri" pitchFamily="34" charset="0"/>
              </a:rPr>
              <a:t>This presentation deals with population and health issues and quality of life from an Islamic perspective.</a:t>
            </a:r>
          </a:p>
          <a:p>
            <a:pPr marL="274320" indent="0" eaLnBrk="1" fontAlgn="auto" hangingPunct="1">
              <a:spcBef>
                <a:spcPts val="0"/>
              </a:spcBef>
              <a:spcAft>
                <a:spcPts val="0"/>
              </a:spcAft>
              <a:buFont typeface="Wingdings" pitchFamily="2" charset="2"/>
              <a:buNone/>
              <a:defRPr/>
            </a:pPr>
            <a:endParaRPr lang="en-US" sz="1200" b="1" dirty="0" smtClean="0">
              <a:solidFill>
                <a:schemeClr val="accent2">
                  <a:lumMod val="75000"/>
                </a:schemeClr>
              </a:solidFill>
              <a:cs typeface="Calibri" pitchFamily="34" charset="0"/>
            </a:endParaRPr>
          </a:p>
          <a:p>
            <a:pPr marL="274320" indent="0" eaLnBrk="1" fontAlgn="auto" hangingPunct="1">
              <a:spcBef>
                <a:spcPts val="0"/>
              </a:spcBef>
              <a:spcAft>
                <a:spcPts val="0"/>
              </a:spcAft>
              <a:buFont typeface="Wingdings" pitchFamily="2" charset="2"/>
              <a:buNone/>
              <a:defRPr/>
            </a:pPr>
            <a:r>
              <a:rPr lang="en-US" b="1" dirty="0" smtClean="0">
                <a:solidFill>
                  <a:schemeClr val="accent2">
                    <a:lumMod val="75000"/>
                  </a:schemeClr>
                </a:solidFill>
                <a:cs typeface="Calibri" pitchFamily="34" charset="0"/>
              </a:rPr>
              <a:t>Islamic declarations must be based on the Quran, </a:t>
            </a:r>
            <a:r>
              <a:rPr lang="en-US" b="1" dirty="0" err="1" smtClean="0">
                <a:solidFill>
                  <a:schemeClr val="accent2">
                    <a:lumMod val="75000"/>
                  </a:schemeClr>
                </a:solidFill>
                <a:cs typeface="Calibri" pitchFamily="34" charset="0"/>
              </a:rPr>
              <a:t>Ahadith</a:t>
            </a:r>
            <a:r>
              <a:rPr lang="en-US" b="1" dirty="0" smtClean="0">
                <a:solidFill>
                  <a:schemeClr val="accent2">
                    <a:lumMod val="75000"/>
                  </a:schemeClr>
                </a:solidFill>
                <a:cs typeface="Calibri" pitchFamily="34" charset="0"/>
              </a:rPr>
              <a:t>, </a:t>
            </a:r>
            <a:r>
              <a:rPr lang="en-US" b="1" dirty="0" err="1" smtClean="0">
                <a:solidFill>
                  <a:schemeClr val="accent2">
                    <a:lumMod val="75000"/>
                  </a:schemeClr>
                </a:solidFill>
                <a:cs typeface="Calibri" pitchFamily="34" charset="0"/>
              </a:rPr>
              <a:t>Qiyas</a:t>
            </a:r>
            <a:r>
              <a:rPr lang="en-US" b="1" dirty="0" smtClean="0">
                <a:solidFill>
                  <a:schemeClr val="accent2">
                    <a:lumMod val="75000"/>
                  </a:schemeClr>
                </a:solidFill>
                <a:cs typeface="Calibri" pitchFamily="34" charset="0"/>
              </a:rPr>
              <a:t> and </a:t>
            </a:r>
            <a:r>
              <a:rPr lang="en-US" b="1" dirty="0" err="1" smtClean="0">
                <a:solidFill>
                  <a:schemeClr val="accent2">
                    <a:lumMod val="75000"/>
                  </a:schemeClr>
                </a:solidFill>
                <a:cs typeface="Calibri" pitchFamily="34" charset="0"/>
              </a:rPr>
              <a:t>Ijma</a:t>
            </a:r>
            <a:r>
              <a:rPr lang="en-US" b="1" dirty="0" smtClean="0">
                <a:solidFill>
                  <a:schemeClr val="accent2">
                    <a:lumMod val="75000"/>
                  </a:schemeClr>
                </a:solidFill>
                <a:cs typeface="Calibri" pitchFamily="34" charset="0"/>
              </a:rPr>
              <a:t>. </a:t>
            </a:r>
            <a:br>
              <a:rPr lang="en-US" b="1" dirty="0" smtClean="0">
                <a:solidFill>
                  <a:schemeClr val="accent2">
                    <a:lumMod val="75000"/>
                  </a:schemeClr>
                </a:solidFill>
                <a:cs typeface="Calibri" pitchFamily="34" charset="0"/>
              </a:rPr>
            </a:br>
            <a:endParaRPr lang="en-US" b="1" i="1" dirty="0">
              <a:solidFill>
                <a:schemeClr val="accent2">
                  <a:lumMod val="75000"/>
                </a:schemeClr>
              </a:solidFill>
              <a:cs typeface="Calibri" pitchFamily="34" charset="0"/>
            </a:endParaRPr>
          </a:p>
          <a:p>
            <a:pPr marL="274320" indent="-274320" eaLnBrk="1" fontAlgn="auto" hangingPunct="1">
              <a:spcAft>
                <a:spcPts val="0"/>
              </a:spcAft>
              <a:buFont typeface="Wingdings" pitchFamily="2" charset="2"/>
              <a:buNone/>
              <a:defRPr/>
            </a:pPr>
            <a:endParaRPr lang="fr-FR" b="1" dirty="0" smtClean="0">
              <a:solidFill>
                <a:schemeClr val="accent2">
                  <a:lumMod val="75000"/>
                </a:schemeClr>
              </a:solidFill>
              <a:cs typeface="Calibri" pitchFamily="34" charset="0"/>
            </a:endParaRPr>
          </a:p>
          <a:p>
            <a:pPr marL="274320" indent="-274320" eaLnBrk="1" fontAlgn="auto" hangingPunct="1">
              <a:spcAft>
                <a:spcPts val="0"/>
              </a:spcAft>
              <a:buFont typeface="Wingdings" pitchFamily="2" charset="2"/>
              <a:buNone/>
              <a:defRPr/>
            </a:pPr>
            <a:endParaRPr lang="fr-FR" u="sng" dirty="0" smtClean="0">
              <a:solidFill>
                <a:schemeClr val="accent2">
                  <a:lumMod val="75000"/>
                </a:schemeClr>
              </a:solidFill>
              <a:effectLst>
                <a:outerShdw blurRad="38100" dist="38100" dir="2700000" algn="tl">
                  <a:srgbClr val="000000"/>
                </a:outerShdw>
              </a:effectLst>
              <a:cs typeface="Calibri" pitchFamily="34" charset="0"/>
            </a:endParaRPr>
          </a:p>
        </p:txBody>
      </p:sp>
      <p:sp>
        <p:nvSpPr>
          <p:cNvPr id="2" name="TextBox 1"/>
          <p:cNvSpPr txBox="1"/>
          <p:nvPr/>
        </p:nvSpPr>
        <p:spPr>
          <a:xfrm>
            <a:off x="1066800" y="4267200"/>
            <a:ext cx="7315200" cy="2678113"/>
          </a:xfrm>
          <a:prstGeom prst="rect">
            <a:avLst/>
          </a:prstGeom>
          <a:noFill/>
        </p:spPr>
        <p:txBody>
          <a:bodyPr>
            <a:spAutoFit/>
          </a:bodyPr>
          <a:lstStyle/>
          <a:p>
            <a:pPr marL="274320" indent="-274320" algn="ctr" fontAlgn="auto">
              <a:spcBef>
                <a:spcPts val="0"/>
              </a:spcBef>
              <a:spcAft>
                <a:spcPts val="0"/>
              </a:spcAft>
              <a:buFont typeface="Wingdings" pitchFamily="2" charset="2"/>
              <a:buNone/>
              <a:defRPr/>
            </a:pPr>
            <a:r>
              <a:rPr lang="en-US" sz="2800" b="1" i="1" dirty="0">
                <a:solidFill>
                  <a:srgbClr val="006600"/>
                </a:solidFill>
                <a:latin typeface="Times New Roman" pitchFamily="18" charset="0"/>
                <a:cs typeface="Times New Roman" pitchFamily="18" charset="0"/>
              </a:rPr>
              <a:t> “Indeed this Quran guides to that which is most suitable and  gives good tidings to the believers who do righteous deeds that they will have a great reward.”</a:t>
            </a:r>
          </a:p>
          <a:p>
            <a:pPr marL="274320" indent="-274320" algn="ctr" fontAlgn="auto">
              <a:spcBef>
                <a:spcPts val="0"/>
              </a:spcBef>
              <a:spcAft>
                <a:spcPts val="0"/>
              </a:spcAft>
              <a:buFont typeface="Wingdings" pitchFamily="2" charset="2"/>
              <a:buNone/>
              <a:defRPr/>
            </a:pPr>
            <a:r>
              <a:rPr lang="en-US" sz="2800" b="1" i="1" dirty="0">
                <a:solidFill>
                  <a:srgbClr val="006600"/>
                </a:solidFill>
                <a:cs typeface="Calibri" pitchFamily="34" charset="0"/>
              </a:rPr>
              <a:t>	</a:t>
            </a:r>
            <a:r>
              <a:rPr lang="en-US" sz="2800" i="1" dirty="0">
                <a:solidFill>
                  <a:srgbClr val="006600"/>
                </a:solidFill>
                <a:cs typeface="Calibri" pitchFamily="34" charset="0"/>
              </a:rPr>
              <a:t>Surah 17, The Night Journey, Verse 9 </a:t>
            </a:r>
          </a:p>
          <a:p>
            <a:pPr fontAlgn="auto">
              <a:spcBef>
                <a:spcPts val="0"/>
              </a:spcBef>
              <a:spcAft>
                <a:spcPts val="0"/>
              </a:spcAft>
              <a:defRPr/>
            </a:pPr>
            <a:endParaRPr lang="en-US" sz="2800" dirty="0">
              <a:solidFill>
                <a:srgbClr val="006600"/>
              </a:solidFill>
              <a:latin typeface="+mn-lt"/>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13716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HEALTH</a:t>
            </a:r>
            <a:br>
              <a:rPr lang="en-US" sz="3600" dirty="0" smtClean="0">
                <a:solidFill>
                  <a:srgbClr val="002060"/>
                </a:solidFill>
                <a:effectLst/>
                <a:latin typeface="Arial Rounded MT Bold" pitchFamily="34" charset="0"/>
              </a:rPr>
            </a:br>
            <a:endParaRPr lang="en-US" sz="3600" dirty="0" smtClean="0">
              <a:solidFill>
                <a:srgbClr val="002060"/>
              </a:solidFill>
              <a:effectLst/>
              <a:latin typeface="Arial Rounded MT Bold" pitchFamily="34" charset="0"/>
            </a:endParaRPr>
          </a:p>
        </p:txBody>
      </p:sp>
      <p:sp>
        <p:nvSpPr>
          <p:cNvPr id="365571" name="Rectangle 3"/>
          <p:cNvSpPr>
            <a:spLocks noGrp="1" noChangeArrowheads="1"/>
          </p:cNvSpPr>
          <p:nvPr>
            <p:ph idx="1"/>
          </p:nvPr>
        </p:nvSpPr>
        <p:spPr>
          <a:xfrm>
            <a:off x="533400" y="1524000"/>
            <a:ext cx="8458200" cy="4267200"/>
          </a:xfrm>
        </p:spPr>
        <p:txBody>
          <a:bodyPr rtlCol="0">
            <a:noAutofit/>
          </a:bodyPr>
          <a:lstStyle/>
          <a:p>
            <a:pPr indent="0" eaLnBrk="1" fontAlgn="auto" hangingPunct="1">
              <a:lnSpc>
                <a:spcPct val="80000"/>
              </a:lnSpc>
              <a:spcAft>
                <a:spcPts val="0"/>
              </a:spcAft>
              <a:buFontTx/>
              <a:buNone/>
              <a:defRPr/>
            </a:pPr>
            <a:r>
              <a:rPr lang="en-US" sz="3200" b="1" dirty="0" smtClean="0">
                <a:solidFill>
                  <a:srgbClr val="002060"/>
                </a:solidFill>
                <a:cs typeface="Calibri" pitchFamily="34" charset="0"/>
              </a:rPr>
              <a:t>According to Islam, the 6 essential conditions for maintaining the health of an individual are:</a:t>
            </a:r>
          </a:p>
          <a:p>
            <a:pPr indent="0" algn="just" eaLnBrk="1" fontAlgn="auto" hangingPunct="1">
              <a:lnSpc>
                <a:spcPct val="80000"/>
              </a:lnSpc>
              <a:spcAft>
                <a:spcPts val="0"/>
              </a:spcAft>
              <a:buFontTx/>
              <a:buNone/>
              <a:defRPr/>
            </a:pPr>
            <a:endParaRPr lang="en-US" sz="1000" b="1" dirty="0" smtClean="0">
              <a:solidFill>
                <a:srgbClr val="002060"/>
              </a:solidFill>
              <a:cs typeface="Calibri" pitchFamily="34" charset="0"/>
            </a:endParaRP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Food, in quality and quantity</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Food, orderly and well-planned (not too little, not too much)</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Good environmental health</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Sport</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Illness prevention</a:t>
            </a:r>
          </a:p>
          <a:p>
            <a:pPr marL="615950" eaLnBrk="1" fontAlgn="auto" hangingPunct="1">
              <a:lnSpc>
                <a:spcPct val="90000"/>
              </a:lnSpc>
              <a:spcAft>
                <a:spcPts val="0"/>
              </a:spcAft>
              <a:buClr>
                <a:srgbClr val="006600"/>
              </a:buClr>
              <a:buFont typeface="Wingdings" pitchFamily="2" charset="2"/>
              <a:buChar char="§"/>
              <a:defRPr/>
            </a:pPr>
            <a:r>
              <a:rPr lang="en-US" sz="3200" b="1" dirty="0" smtClean="0">
                <a:solidFill>
                  <a:srgbClr val="002060"/>
                </a:solidFill>
                <a:cs typeface="Calibri" pitchFamily="34" charset="0"/>
              </a:rPr>
              <a:t>Treatment (care demands)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13716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HEALTH</a:t>
            </a:r>
            <a:br>
              <a:rPr lang="en-US" sz="3600" dirty="0" smtClean="0">
                <a:solidFill>
                  <a:srgbClr val="002060"/>
                </a:solidFill>
                <a:effectLst/>
                <a:latin typeface="Arial Rounded MT Bold" pitchFamily="34" charset="0"/>
              </a:rPr>
            </a:br>
            <a:endParaRPr lang="en-US" sz="3600" dirty="0" smtClean="0">
              <a:solidFill>
                <a:srgbClr val="002060"/>
              </a:solidFill>
              <a:effectLst/>
              <a:latin typeface="Arial Rounded MT Bold" pitchFamily="34" charset="0"/>
            </a:endParaRPr>
          </a:p>
        </p:txBody>
      </p:sp>
      <p:sp>
        <p:nvSpPr>
          <p:cNvPr id="34819" name="Rectangle 3"/>
          <p:cNvSpPr>
            <a:spLocks noGrp="1" noChangeArrowheads="1"/>
          </p:cNvSpPr>
          <p:nvPr>
            <p:ph idx="1"/>
          </p:nvPr>
        </p:nvSpPr>
        <p:spPr>
          <a:xfrm>
            <a:off x="685800" y="1524000"/>
            <a:ext cx="8077200" cy="5105400"/>
          </a:xfrm>
        </p:spPr>
        <p:txBody>
          <a:bodyPr/>
          <a:lstStyle/>
          <a:p>
            <a:pPr marL="182563" indent="0" eaLnBrk="1" hangingPunct="1">
              <a:spcBef>
                <a:spcPct val="0"/>
              </a:spcBef>
              <a:buFont typeface="Wingdings 2" pitchFamily="18" charset="2"/>
              <a:buNone/>
            </a:pPr>
            <a:r>
              <a:rPr lang="en-US" b="1" dirty="0" smtClean="0">
                <a:solidFill>
                  <a:srgbClr val="002060"/>
                </a:solidFill>
                <a:ea typeface="Calibri" pitchFamily="34" charset="0"/>
                <a:cs typeface="Calibri" pitchFamily="34" charset="0"/>
              </a:rPr>
              <a:t>Health occupies a prominent place in Islam, as evidenced by the following:</a:t>
            </a:r>
          </a:p>
          <a:p>
            <a:pPr marL="182563" indent="0" eaLnBrk="1" hangingPunct="1">
              <a:spcBef>
                <a:spcPct val="0"/>
              </a:spcBef>
              <a:buFont typeface="Wingdings 2" pitchFamily="18" charset="2"/>
              <a:buNone/>
            </a:pPr>
            <a:endParaRPr lang="en-US" sz="1600" b="1" dirty="0" smtClean="0">
              <a:solidFill>
                <a:srgbClr val="002060"/>
              </a:solidFill>
              <a:ea typeface="Calibri" pitchFamily="34" charset="0"/>
              <a:cs typeface="Calibri" pitchFamily="34" charset="0"/>
            </a:endParaRPr>
          </a:p>
          <a:p>
            <a:pPr marL="182563" indent="0" eaLnBrk="1" hangingPunct="1">
              <a:spcBef>
                <a:spcPct val="0"/>
              </a:spcBef>
              <a:buFont typeface="Wingdings 2" pitchFamily="18" charset="2"/>
              <a:buNone/>
            </a:pPr>
            <a:r>
              <a:rPr lang="en-US" dirty="0" smtClean="0">
                <a:solidFill>
                  <a:srgbClr val="002060"/>
                </a:solidFill>
                <a:ea typeface="Calibri" pitchFamily="34" charset="0"/>
                <a:cs typeface="Calibri" pitchFamily="34" charset="0"/>
              </a:rPr>
              <a:t>The Prophet (Peace Be Upon Him) said:</a:t>
            </a:r>
          </a:p>
          <a:p>
            <a:pPr marL="182563" indent="0"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“Take care of yourselves.  There are no ailments for which God has not provided medications.  When the drug affects the disease, it cures, God willing.”</a:t>
            </a:r>
          </a:p>
          <a:p>
            <a:pPr marL="182563" indent="0" eaLnBrk="1" hangingPunct="1">
              <a:spcBef>
                <a:spcPct val="0"/>
              </a:spcBef>
              <a:buFont typeface="Wingdings 2" pitchFamily="18" charset="2"/>
              <a:buNone/>
            </a:pPr>
            <a:r>
              <a:rPr lang="en-US" i="1" dirty="0" smtClean="0">
                <a:solidFill>
                  <a:srgbClr val="006600"/>
                </a:solidFill>
                <a:ea typeface="Calibri" pitchFamily="34" charset="0"/>
                <a:cs typeface="Calibri" pitchFamily="34" charset="0"/>
              </a:rPr>
              <a:t>	Al-</a:t>
            </a:r>
            <a:r>
              <a:rPr lang="en-US" i="1" dirty="0" err="1" smtClean="0">
                <a:solidFill>
                  <a:srgbClr val="006600"/>
                </a:solidFill>
                <a:ea typeface="Calibri" pitchFamily="34" charset="0"/>
                <a:cs typeface="Calibri" pitchFamily="34" charset="0"/>
              </a:rPr>
              <a:t>Bukhari</a:t>
            </a:r>
            <a:endParaRPr lang="en-US" i="1" dirty="0" smtClean="0">
              <a:solidFill>
                <a:srgbClr val="006600"/>
              </a:solidFill>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9"/>
          <p:cNvSpPr>
            <a:spLocks noGrp="1" noChangeArrowheads="1"/>
          </p:cNvSpPr>
          <p:nvPr>
            <p:ph type="title"/>
          </p:nvPr>
        </p:nvSpPr>
        <p:spPr>
          <a:xfrm>
            <a:off x="533400" y="304800"/>
            <a:ext cx="8153400" cy="1371600"/>
          </a:xfrm>
        </p:spPr>
        <p:txBody>
          <a:bodyPr/>
          <a:lstStyle/>
          <a:p>
            <a:pPr algn="ctr" eaLnBrk="1" fontAlgn="auto" hangingPunct="1">
              <a:spcAft>
                <a:spcPts val="0"/>
              </a:spcAft>
              <a:defRPr/>
            </a:pPr>
            <a:r>
              <a:rPr lang="en-US" sz="3200" dirty="0" smtClean="0">
                <a:solidFill>
                  <a:srgbClr val="002060"/>
                </a:solidFill>
                <a:effectLst/>
                <a:latin typeface="Arial Rounded MT Bold" pitchFamily="34" charset="0"/>
              </a:rPr>
              <a:t>CONSEQUENCES OF UNMET NEED FOR BIRTH SPACING</a:t>
            </a:r>
          </a:p>
        </p:txBody>
      </p:sp>
      <p:sp>
        <p:nvSpPr>
          <p:cNvPr id="421896" name="Rectangle 8"/>
          <p:cNvSpPr>
            <a:spLocks noGrp="1" noChangeArrowheads="1"/>
          </p:cNvSpPr>
          <p:nvPr>
            <p:ph idx="1"/>
          </p:nvPr>
        </p:nvSpPr>
        <p:spPr>
          <a:xfrm>
            <a:off x="685800" y="1905000"/>
            <a:ext cx="8001000" cy="4267200"/>
          </a:xfrm>
        </p:spPr>
        <p:txBody>
          <a:bodyPr rtlCol="0">
            <a:normAutofit/>
          </a:bodyPr>
          <a:lstStyle/>
          <a:p>
            <a:pPr eaLnBrk="1" fontAlgn="auto" hangingPunct="1">
              <a:spcBef>
                <a:spcPts val="0"/>
              </a:spcBef>
              <a:spcAft>
                <a:spcPts val="600"/>
              </a:spcAft>
              <a:buFont typeface="Wingdings" pitchFamily="2" charset="2"/>
              <a:buNone/>
              <a:defRPr/>
            </a:pPr>
            <a:r>
              <a:rPr lang="en-US" sz="3200" b="1" dirty="0" smtClean="0">
                <a:solidFill>
                  <a:srgbClr val="002060"/>
                </a:solidFill>
                <a:cs typeface="Calibri" pitchFamily="34" charset="0"/>
              </a:rPr>
              <a:t>Unmet need results in poverty, leading to: </a:t>
            </a:r>
          </a:p>
          <a:p>
            <a:pPr marL="365760" lvl="1" eaLnBrk="1" fontAlgn="auto"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Increased begging</a:t>
            </a:r>
          </a:p>
          <a:p>
            <a:pPr marL="365760" lvl="1" eaLnBrk="1" fontAlgn="auto"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Overcrowding</a:t>
            </a:r>
          </a:p>
          <a:p>
            <a:pPr marL="365760" lvl="1" eaLnBrk="1" fontAlgn="auto"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Increased homelessness</a:t>
            </a:r>
          </a:p>
          <a:p>
            <a:pPr marL="365760" lvl="1" eaLnBrk="1" fontAlgn="auto"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Exploitation of children and women</a:t>
            </a:r>
          </a:p>
          <a:p>
            <a:pPr marL="80010" lvl="1" indent="0" eaLnBrk="1" fontAlgn="auto" hangingPunct="1">
              <a:spcBef>
                <a:spcPts val="0"/>
              </a:spcBef>
              <a:spcAft>
                <a:spcPts val="0"/>
              </a:spcAft>
              <a:buClr>
                <a:srgbClr val="006600"/>
              </a:buClr>
              <a:buSzPct val="100000"/>
              <a:buFontTx/>
              <a:buNone/>
              <a:defRPr/>
            </a:pPr>
            <a:endParaRPr lang="en-US" sz="3200" b="1" dirty="0" smtClean="0">
              <a:solidFill>
                <a:srgbClr val="002060"/>
              </a:solidFill>
              <a:cs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8"/>
          <p:cNvSpPr txBox="1">
            <a:spLocks noChangeArrowheads="1"/>
          </p:cNvSpPr>
          <p:nvPr/>
        </p:nvSpPr>
        <p:spPr bwMode="auto">
          <a:xfrm>
            <a:off x="762000" y="1828800"/>
            <a:ext cx="7924800" cy="4267200"/>
          </a:xfrm>
          <a:prstGeom prst="rect">
            <a:avLst/>
          </a:prstGeom>
          <a:noFill/>
          <a:ln>
            <a:noFill/>
          </a:ln>
          <a:extLst/>
        </p:spPr>
        <p:txBody>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eaLnBrk="1" hangingPunct="1">
              <a:spcBef>
                <a:spcPts val="0"/>
              </a:spcBef>
              <a:spcAft>
                <a:spcPts val="600"/>
              </a:spcAft>
              <a:buFont typeface="Wingdings" pitchFamily="2" charset="2"/>
              <a:buNone/>
              <a:defRPr/>
            </a:pPr>
            <a:r>
              <a:rPr lang="en-US" sz="3200" b="1" dirty="0" smtClean="0">
                <a:solidFill>
                  <a:srgbClr val="002060"/>
                </a:solidFill>
                <a:cs typeface="Calibri" pitchFamily="34" charset="0"/>
              </a:rPr>
              <a:t>Unmet need results in: </a:t>
            </a:r>
          </a:p>
          <a:p>
            <a:pPr marL="365760" lvl="1" eaLnBrk="1"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Inability of parents to provide adequate education to their children</a:t>
            </a:r>
          </a:p>
          <a:p>
            <a:pPr marL="365760" lvl="1" eaLnBrk="1" hangingPunct="1">
              <a:spcBef>
                <a:spcPts val="0"/>
              </a:spcBef>
              <a:spcAft>
                <a:spcPts val="600"/>
              </a:spcAft>
              <a:buClr>
                <a:srgbClr val="006600"/>
              </a:buClr>
              <a:buSzPct val="100000"/>
              <a:buFont typeface="Wingdings" pitchFamily="2" charset="2"/>
              <a:buChar char="§"/>
              <a:defRPr/>
            </a:pPr>
            <a:r>
              <a:rPr lang="en-US" sz="3200" b="1" dirty="0" smtClean="0">
                <a:solidFill>
                  <a:srgbClr val="002060"/>
                </a:solidFill>
                <a:cs typeface="Calibri" pitchFamily="34" charset="0"/>
              </a:rPr>
              <a:t>Parents’ loss of authority over their children, resulting in moral degradation (prostitution, delinquency, drug abuse, fertile ground for the spread of STIs and HIV/AIDS</a:t>
            </a:r>
          </a:p>
          <a:p>
            <a:pPr marL="80010" lvl="1" indent="0" eaLnBrk="1" hangingPunct="1">
              <a:spcBef>
                <a:spcPts val="0"/>
              </a:spcBef>
              <a:buClr>
                <a:srgbClr val="006600"/>
              </a:buClr>
              <a:buSzPct val="100000"/>
              <a:buFontTx/>
              <a:buNone/>
              <a:defRPr/>
            </a:pPr>
            <a:endParaRPr lang="en-US" sz="3200" b="1" dirty="0" smtClean="0">
              <a:solidFill>
                <a:srgbClr val="002060"/>
              </a:solidFill>
              <a:cs typeface="Calibri" pitchFamily="34" charset="0"/>
            </a:endParaRPr>
          </a:p>
        </p:txBody>
      </p:sp>
      <p:sp>
        <p:nvSpPr>
          <p:cNvPr id="5" name="Rectangle 9"/>
          <p:cNvSpPr txBox="1">
            <a:spLocks noChangeArrowheads="1"/>
          </p:cNvSpPr>
          <p:nvPr/>
        </p:nvSpPr>
        <p:spPr>
          <a:xfrm>
            <a:off x="533400" y="304800"/>
            <a:ext cx="8153400" cy="13716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smtClean="0">
                <a:ln w="12700">
                  <a:solidFill>
                    <a:schemeClr val="tx2"/>
                  </a:solidFill>
                </a:ln>
                <a:solidFill>
                  <a:srgbClr val="002060"/>
                </a:solidFill>
                <a:effectLst/>
                <a:uLnTx/>
                <a:uFillTx/>
                <a:latin typeface="Arial Rounded MT Bold" pitchFamily="34" charset="0"/>
                <a:ea typeface="+mj-ea"/>
                <a:cs typeface="+mj-cs"/>
              </a:rPr>
              <a:t>CONSEQUENCES OF UNMET NEED FOR BIRTH SPACING</a:t>
            </a:r>
            <a:endParaRPr kumimoji="0" lang="en-US" sz="3200" b="1" i="0" u="none" strike="noStrike" kern="1200" cap="none" spc="0" normalizeH="0" baseline="0" noProof="0" dirty="0" smtClean="0">
              <a:ln w="12700">
                <a:solidFill>
                  <a:schemeClr val="tx2"/>
                </a:solidFill>
              </a:ln>
              <a:solidFill>
                <a:srgbClr val="002060"/>
              </a:solidFill>
              <a:effectLst/>
              <a:uLnTx/>
              <a:uFillTx/>
              <a:latin typeface="Arial Rounded MT Bold" pitchFamily="34" charset="0"/>
              <a:ea typeface="+mj-ea"/>
              <a:cs typeface="+mj-cs"/>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EDUCATION</a:t>
            </a:r>
          </a:p>
        </p:txBody>
      </p:sp>
      <p:sp>
        <p:nvSpPr>
          <p:cNvPr id="37890" name="Rectangle 3"/>
          <p:cNvSpPr>
            <a:spLocks noGrp="1" noChangeArrowheads="1"/>
          </p:cNvSpPr>
          <p:nvPr>
            <p:ph idx="1"/>
          </p:nvPr>
        </p:nvSpPr>
        <p:spPr>
          <a:xfrm>
            <a:off x="685799" y="1447800"/>
            <a:ext cx="8137525" cy="4267200"/>
          </a:xfrm>
        </p:spPr>
        <p:txBody>
          <a:bodyPr>
            <a:normAutofit lnSpcReduction="10000"/>
          </a:bodyPr>
          <a:lstStyle/>
          <a:p>
            <a:pPr marL="182563" indent="0" eaLnBrk="1" hangingPunct="1">
              <a:spcBef>
                <a:spcPct val="0"/>
              </a:spcBef>
              <a:buFont typeface="Wingdings 2" pitchFamily="18" charset="2"/>
              <a:buNone/>
              <a:defRPr/>
            </a:pPr>
            <a:r>
              <a:rPr lang="en-US" sz="3200" b="1" dirty="0" smtClean="0">
                <a:solidFill>
                  <a:srgbClr val="002060"/>
                </a:solidFill>
                <a:cs typeface="Calibri" pitchFamily="34" charset="0"/>
              </a:rPr>
              <a:t>Education is an absolute right for every child.</a:t>
            </a:r>
          </a:p>
          <a:p>
            <a:pPr marL="182563" indent="0" eaLnBrk="1" hangingPunct="1">
              <a:spcBef>
                <a:spcPct val="0"/>
              </a:spcBef>
              <a:buFont typeface="Wingdings 2" pitchFamily="18" charset="2"/>
              <a:buNone/>
              <a:defRPr/>
            </a:pPr>
            <a:endParaRPr lang="en-US" sz="1800" dirty="0" smtClean="0">
              <a:solidFill>
                <a:srgbClr val="002060"/>
              </a:solidFill>
              <a:cs typeface="Calibri" pitchFamily="34" charset="0"/>
            </a:endParaRPr>
          </a:p>
          <a:p>
            <a:pPr marL="182563" indent="0" eaLnBrk="1" hangingPunct="1">
              <a:spcBef>
                <a:spcPct val="0"/>
              </a:spcBef>
              <a:buFont typeface="Wingdings 2" pitchFamily="18" charset="2"/>
              <a:buNone/>
              <a:defRPr/>
            </a:pPr>
            <a:r>
              <a:rPr lang="en-US" sz="3200" dirty="0" smtClean="0">
                <a:solidFill>
                  <a:srgbClr val="002060"/>
                </a:solidFill>
                <a:cs typeface="Calibri" pitchFamily="34" charset="0"/>
              </a:rPr>
              <a:t>The Prophet (Peace Be Upon Him) said:</a:t>
            </a:r>
          </a:p>
          <a:p>
            <a:pPr marL="182563" indent="0" eaLnBrk="1" hangingPunct="1">
              <a:spcBef>
                <a:spcPct val="0"/>
              </a:spcBef>
              <a:buFont typeface="Wingdings 2" pitchFamily="18" charset="2"/>
              <a:buNone/>
              <a:defRPr/>
            </a:pPr>
            <a:r>
              <a:rPr lang="en-US" sz="3200" b="1" dirty="0" smtClean="0">
                <a:solidFill>
                  <a:srgbClr val="006600"/>
                </a:solidFill>
                <a:cs typeface="Calibri" pitchFamily="34" charset="0"/>
              </a:rPr>
              <a:t>“A father will not give best to his son than a good education.”</a:t>
            </a:r>
          </a:p>
          <a:p>
            <a:pPr marL="182563" indent="0" eaLnBrk="1" hangingPunct="1">
              <a:spcBef>
                <a:spcPct val="0"/>
              </a:spcBef>
              <a:buFont typeface="Wingdings 2" pitchFamily="18" charset="2"/>
              <a:buNone/>
              <a:defRPr/>
            </a:pPr>
            <a:r>
              <a:rPr lang="en-US" sz="3200" i="1" dirty="0" smtClean="0">
                <a:solidFill>
                  <a:srgbClr val="006600"/>
                </a:solidFill>
                <a:cs typeface="Calibri" pitchFamily="34" charset="0"/>
              </a:rPr>
              <a:t>	Al-</a:t>
            </a:r>
            <a:r>
              <a:rPr lang="en-US" sz="3200" i="1" dirty="0" err="1" smtClean="0">
                <a:solidFill>
                  <a:srgbClr val="006600"/>
                </a:solidFill>
                <a:cs typeface="Calibri" pitchFamily="34" charset="0"/>
              </a:rPr>
              <a:t>Bukhari</a:t>
            </a:r>
            <a:endParaRPr lang="en-US" sz="3200" i="1" dirty="0" smtClean="0">
              <a:solidFill>
                <a:srgbClr val="006600"/>
              </a:solidFill>
              <a:cs typeface="Calibri" pitchFamily="34" charset="0"/>
            </a:endParaRPr>
          </a:p>
          <a:p>
            <a:pPr marL="182563" indent="0" eaLnBrk="1" hangingPunct="1">
              <a:spcBef>
                <a:spcPct val="0"/>
              </a:spcBef>
              <a:buFont typeface="Wingdings 2" pitchFamily="18" charset="2"/>
              <a:buNone/>
              <a:defRPr/>
            </a:pPr>
            <a:endParaRPr lang="en-US" sz="1800" dirty="0" smtClean="0">
              <a:solidFill>
                <a:srgbClr val="006600"/>
              </a:solidFill>
              <a:cs typeface="Calibri" pitchFamily="34" charset="0"/>
            </a:endParaRPr>
          </a:p>
          <a:p>
            <a:pPr marL="182563" indent="0" eaLnBrk="1" hangingPunct="1">
              <a:spcBef>
                <a:spcPct val="0"/>
              </a:spcBef>
              <a:buFont typeface="Wingdings 2" pitchFamily="18" charset="2"/>
              <a:buNone/>
              <a:defRPr/>
            </a:pPr>
            <a:r>
              <a:rPr lang="en-US" sz="3200" b="1" dirty="0" smtClean="0">
                <a:solidFill>
                  <a:srgbClr val="006600"/>
                </a:solidFill>
                <a:cs typeface="Calibri" pitchFamily="34" charset="0"/>
              </a:rPr>
              <a:t>“Seeking of knowledge is a duty for every Muslim, male or female.” </a:t>
            </a:r>
          </a:p>
          <a:p>
            <a:pPr marL="182563" indent="0" eaLnBrk="1" hangingPunct="1">
              <a:spcBef>
                <a:spcPct val="0"/>
              </a:spcBef>
              <a:buFont typeface="Wingdings 2" pitchFamily="18" charset="2"/>
              <a:buNone/>
              <a:defRPr/>
            </a:pPr>
            <a:r>
              <a:rPr lang="en-US" sz="3200" i="1" dirty="0" smtClean="0">
                <a:solidFill>
                  <a:srgbClr val="006600"/>
                </a:solidFill>
                <a:cs typeface="Calibri" pitchFamily="34" charset="0"/>
              </a:rPr>
              <a:t>	Al-</a:t>
            </a:r>
            <a:r>
              <a:rPr lang="en-US" sz="3200" i="1" dirty="0" err="1" smtClean="0">
                <a:solidFill>
                  <a:srgbClr val="006600"/>
                </a:solidFill>
                <a:cs typeface="Calibri" pitchFamily="34" charset="0"/>
              </a:rPr>
              <a:t>Bukhari</a:t>
            </a:r>
            <a:endParaRPr lang="en-US" sz="3200" i="1" dirty="0" smtClean="0">
              <a:solidFill>
                <a:srgbClr val="006600"/>
              </a:solidFill>
              <a:cs typeface="Calibri" pitchFamily="34"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POVERTY</a:t>
            </a:r>
          </a:p>
        </p:txBody>
      </p:sp>
      <p:sp>
        <p:nvSpPr>
          <p:cNvPr id="390147" name="Rectangle 3"/>
          <p:cNvSpPr>
            <a:spLocks noGrp="1" noChangeArrowheads="1"/>
          </p:cNvSpPr>
          <p:nvPr>
            <p:ph idx="1"/>
          </p:nvPr>
        </p:nvSpPr>
        <p:spPr>
          <a:xfrm>
            <a:off x="762000" y="1066800"/>
            <a:ext cx="7924800" cy="4114800"/>
          </a:xfrm>
        </p:spPr>
        <p:txBody>
          <a:bodyPr rtlCol="0">
            <a:noAutofit/>
          </a:bodyPr>
          <a:lstStyle/>
          <a:p>
            <a:pPr eaLnBrk="1" fontAlgn="auto" hangingPunct="1">
              <a:lnSpc>
                <a:spcPct val="80000"/>
              </a:lnSpc>
              <a:spcAft>
                <a:spcPts val="0"/>
              </a:spcAft>
              <a:buFont typeface="Wingdings" pitchFamily="2" charset="2"/>
              <a:buNone/>
              <a:defRPr/>
            </a:pPr>
            <a:endParaRPr lang="fr-FR" sz="3000" b="1" dirty="0" smtClean="0">
              <a:solidFill>
                <a:srgbClr val="002060"/>
              </a:solidFill>
              <a:cs typeface="Calibri" pitchFamily="34" charset="0"/>
            </a:endParaRPr>
          </a:p>
          <a:p>
            <a:pPr eaLnBrk="1" fontAlgn="auto" hangingPunct="1">
              <a:lnSpc>
                <a:spcPct val="80000"/>
              </a:lnSpc>
              <a:spcAft>
                <a:spcPts val="0"/>
              </a:spcAft>
              <a:buClr>
                <a:schemeClr val="tx2">
                  <a:lumMod val="50000"/>
                </a:schemeClr>
              </a:buClr>
              <a:buFont typeface="Wingdings" pitchFamily="2" charset="2"/>
              <a:buChar char="§"/>
              <a:defRPr/>
            </a:pPr>
            <a:r>
              <a:rPr lang="en-US" sz="3000" b="1" dirty="0" smtClean="0">
                <a:solidFill>
                  <a:srgbClr val="002060"/>
                </a:solidFill>
                <a:cs typeface="Calibri" pitchFamily="34" charset="0"/>
              </a:rPr>
              <a:t>Islam requires the State to facilitate the granting of work to its people in order to shelter them from unemployment and idleness, basic conditions for the preservation of human dignity.</a:t>
            </a:r>
          </a:p>
          <a:p>
            <a:pPr eaLnBrk="1" fontAlgn="auto" hangingPunct="1">
              <a:lnSpc>
                <a:spcPct val="80000"/>
              </a:lnSpc>
              <a:spcAft>
                <a:spcPts val="0"/>
              </a:spcAft>
              <a:buClr>
                <a:schemeClr val="tx2">
                  <a:lumMod val="50000"/>
                </a:schemeClr>
              </a:buClr>
              <a:buFont typeface="Wingdings" pitchFamily="2" charset="2"/>
              <a:buChar char="§"/>
              <a:defRPr/>
            </a:pPr>
            <a:endParaRPr lang="en-US" sz="1800" b="1" dirty="0" smtClean="0">
              <a:solidFill>
                <a:srgbClr val="002060"/>
              </a:solidFill>
              <a:cs typeface="Calibri" pitchFamily="34" charset="0"/>
            </a:endParaRPr>
          </a:p>
          <a:p>
            <a:pPr eaLnBrk="1" fontAlgn="auto" hangingPunct="1">
              <a:lnSpc>
                <a:spcPct val="80000"/>
              </a:lnSpc>
              <a:spcAft>
                <a:spcPts val="0"/>
              </a:spcAft>
              <a:buClr>
                <a:schemeClr val="tx2">
                  <a:lumMod val="50000"/>
                </a:schemeClr>
              </a:buClr>
              <a:buFont typeface="Wingdings" pitchFamily="2" charset="2"/>
              <a:buChar char="§"/>
              <a:defRPr/>
            </a:pPr>
            <a:r>
              <a:rPr lang="en-US" sz="3000" b="1" dirty="0" smtClean="0">
                <a:solidFill>
                  <a:srgbClr val="002060"/>
                </a:solidFill>
                <a:cs typeface="Calibri" pitchFamily="34" charset="0"/>
              </a:rPr>
              <a:t>In Islam, man is judged on his work rather than by any other consideration.</a:t>
            </a:r>
          </a:p>
          <a:p>
            <a:pPr eaLnBrk="1" fontAlgn="auto" hangingPunct="1">
              <a:lnSpc>
                <a:spcPct val="80000"/>
              </a:lnSpc>
              <a:spcAft>
                <a:spcPts val="0"/>
              </a:spcAft>
              <a:buClr>
                <a:schemeClr val="tx2">
                  <a:lumMod val="50000"/>
                </a:schemeClr>
              </a:buClr>
              <a:buFont typeface="Wingdings" pitchFamily="2" charset="2"/>
              <a:buChar char="§"/>
              <a:defRPr/>
            </a:pPr>
            <a:endParaRPr lang="en-US" sz="1800" b="1" dirty="0" smtClean="0">
              <a:solidFill>
                <a:srgbClr val="002060"/>
              </a:solidFill>
              <a:cs typeface="Calibri" pitchFamily="34" charset="0"/>
            </a:endParaRPr>
          </a:p>
          <a:p>
            <a:pPr eaLnBrk="1" fontAlgn="auto" hangingPunct="1">
              <a:lnSpc>
                <a:spcPct val="80000"/>
              </a:lnSpc>
              <a:spcAft>
                <a:spcPts val="0"/>
              </a:spcAft>
              <a:buClr>
                <a:schemeClr val="tx2">
                  <a:lumMod val="50000"/>
                </a:schemeClr>
              </a:buClr>
              <a:buFont typeface="Wingdings" pitchFamily="2" charset="2"/>
              <a:buChar char="§"/>
              <a:defRPr/>
            </a:pPr>
            <a:r>
              <a:rPr lang="en-US" sz="3000" b="1" dirty="0" smtClean="0">
                <a:solidFill>
                  <a:srgbClr val="002060"/>
                </a:solidFill>
                <a:cs typeface="Calibri" pitchFamily="34" charset="0"/>
              </a:rPr>
              <a:t>Work is a right for every human being, as it develops and enables the individual, and therefore, the community.</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POVERTY</a:t>
            </a:r>
          </a:p>
        </p:txBody>
      </p:sp>
      <p:sp>
        <p:nvSpPr>
          <p:cNvPr id="39938" name="Rectangle 3"/>
          <p:cNvSpPr>
            <a:spLocks noGrp="1" noChangeArrowheads="1"/>
          </p:cNvSpPr>
          <p:nvPr>
            <p:ph idx="1"/>
          </p:nvPr>
        </p:nvSpPr>
        <p:spPr>
          <a:xfrm>
            <a:off x="762000" y="1447800"/>
            <a:ext cx="8039100" cy="4267200"/>
          </a:xfrm>
        </p:spPr>
        <p:txBody>
          <a:bodyPr>
            <a:normAutofit fontScale="92500" lnSpcReduction="20000"/>
          </a:bodyPr>
          <a:lstStyle/>
          <a:p>
            <a:pPr marL="182563" indent="0" algn="just" eaLnBrk="1" hangingPunct="1">
              <a:spcBef>
                <a:spcPct val="0"/>
              </a:spcBef>
              <a:buFont typeface="Wingdings 2" pitchFamily="18" charset="2"/>
              <a:buNone/>
              <a:defRPr/>
            </a:pPr>
            <a:r>
              <a:rPr lang="en-US" b="1" dirty="0" smtClean="0">
                <a:solidFill>
                  <a:srgbClr val="002060"/>
                </a:solidFill>
                <a:cs typeface="Calibri" pitchFamily="34" charset="0"/>
              </a:rPr>
              <a:t>Islam is a religion that fights strongly against poverty.</a:t>
            </a:r>
          </a:p>
          <a:p>
            <a:pPr marL="182563" indent="0" algn="just" eaLnBrk="1" hangingPunct="1">
              <a:spcBef>
                <a:spcPct val="0"/>
              </a:spcBef>
              <a:buFont typeface="Wingdings 2" pitchFamily="18" charset="2"/>
              <a:buNone/>
              <a:defRPr/>
            </a:pPr>
            <a:endParaRPr lang="en-US" sz="1800" b="1" dirty="0" smtClean="0">
              <a:solidFill>
                <a:srgbClr val="002060"/>
              </a:solidFill>
              <a:cs typeface="Calibri" pitchFamily="34" charset="0"/>
            </a:endParaRPr>
          </a:p>
          <a:p>
            <a:pPr marL="182563" indent="0" algn="just" eaLnBrk="1" hangingPunct="1">
              <a:spcBef>
                <a:spcPct val="0"/>
              </a:spcBef>
              <a:buFont typeface="Wingdings 2" pitchFamily="18" charset="2"/>
              <a:buNone/>
              <a:defRPr/>
            </a:pPr>
            <a:r>
              <a:rPr lang="en-US" b="1" dirty="0" smtClean="0">
                <a:solidFill>
                  <a:srgbClr val="006600"/>
                </a:solidFill>
                <a:cs typeface="Calibri" pitchFamily="34" charset="0"/>
              </a:rPr>
              <a:t>“Take alms from them, so that they may thereby be cleansed and purified…”</a:t>
            </a:r>
          </a:p>
          <a:p>
            <a:pPr marL="182563" indent="0" algn="just" eaLnBrk="1" hangingPunct="1">
              <a:spcBef>
                <a:spcPct val="0"/>
              </a:spcBef>
              <a:buFont typeface="Wingdings 2" pitchFamily="18" charset="2"/>
              <a:buNone/>
              <a:defRPr/>
            </a:pPr>
            <a:r>
              <a:rPr lang="en-US" i="1" dirty="0" smtClean="0">
                <a:solidFill>
                  <a:srgbClr val="006600"/>
                </a:solidFill>
                <a:cs typeface="Calibri" pitchFamily="34" charset="0"/>
              </a:rPr>
              <a:t>	</a:t>
            </a:r>
            <a:r>
              <a:rPr lang="en-US" i="1" dirty="0" err="1" smtClean="0">
                <a:solidFill>
                  <a:srgbClr val="006600"/>
                </a:solidFill>
                <a:cs typeface="Calibri" pitchFamily="34" charset="0"/>
              </a:rPr>
              <a:t>Surah</a:t>
            </a:r>
            <a:r>
              <a:rPr lang="en-US" i="1" dirty="0" smtClean="0">
                <a:solidFill>
                  <a:srgbClr val="006600"/>
                </a:solidFill>
                <a:cs typeface="Calibri" pitchFamily="34" charset="0"/>
              </a:rPr>
              <a:t> 9, Repentance, Verse 103</a:t>
            </a:r>
          </a:p>
          <a:p>
            <a:pPr marL="182563" indent="0" algn="just" eaLnBrk="1" hangingPunct="1">
              <a:spcBef>
                <a:spcPct val="0"/>
              </a:spcBef>
              <a:buFont typeface="Wingdings 2" pitchFamily="18" charset="2"/>
              <a:buNone/>
              <a:defRPr/>
            </a:pPr>
            <a:endParaRPr lang="en-US" sz="1800" b="1" i="1" dirty="0" smtClean="0">
              <a:solidFill>
                <a:srgbClr val="002060"/>
              </a:solidFill>
              <a:cs typeface="Calibri" pitchFamily="34" charset="0"/>
            </a:endParaRPr>
          </a:p>
          <a:p>
            <a:pPr marL="182563" indent="0" eaLnBrk="1" hangingPunct="1">
              <a:spcBef>
                <a:spcPct val="0"/>
              </a:spcBef>
              <a:buFont typeface="Wingdings 2" pitchFamily="18" charset="2"/>
              <a:buNone/>
              <a:defRPr/>
            </a:pPr>
            <a:r>
              <a:rPr lang="en-US" dirty="0" smtClean="0">
                <a:solidFill>
                  <a:srgbClr val="002060"/>
                </a:solidFill>
                <a:cs typeface="Calibri" pitchFamily="34" charset="0"/>
              </a:rPr>
              <a:t>The Prophet (Peace Be Upon Him) prayed:</a:t>
            </a:r>
            <a:r>
              <a:rPr lang="en-US" b="1" dirty="0" smtClean="0">
                <a:solidFill>
                  <a:srgbClr val="002060"/>
                </a:solidFill>
                <a:cs typeface="Calibri" pitchFamily="34" charset="0"/>
              </a:rPr>
              <a:t/>
            </a:r>
            <a:br>
              <a:rPr lang="en-US" b="1" dirty="0" smtClean="0">
                <a:solidFill>
                  <a:srgbClr val="002060"/>
                </a:solidFill>
                <a:cs typeface="Calibri" pitchFamily="34" charset="0"/>
              </a:rPr>
            </a:br>
            <a:r>
              <a:rPr lang="en-US" b="1" dirty="0" smtClean="0">
                <a:solidFill>
                  <a:srgbClr val="006600"/>
                </a:solidFill>
                <a:cs typeface="Calibri" pitchFamily="34" charset="0"/>
              </a:rPr>
              <a:t>“Lord, I ask of Thee guidance, fear, complacency, and wealth.”</a:t>
            </a:r>
          </a:p>
          <a:p>
            <a:pPr marL="182563" indent="0" eaLnBrk="1" hangingPunct="1">
              <a:spcBef>
                <a:spcPct val="0"/>
              </a:spcBef>
              <a:buFont typeface="Wingdings 2" pitchFamily="18" charset="2"/>
              <a:buNone/>
              <a:defRPr/>
            </a:pPr>
            <a:endParaRPr lang="en-US" sz="1800" b="1" dirty="0" smtClean="0">
              <a:solidFill>
                <a:srgbClr val="002060"/>
              </a:solidFill>
              <a:cs typeface="Calibri" pitchFamily="34" charset="0"/>
            </a:endParaRPr>
          </a:p>
          <a:p>
            <a:pPr marL="182563" indent="0" algn="just" eaLnBrk="1" hangingPunct="1">
              <a:spcBef>
                <a:spcPct val="0"/>
              </a:spcBef>
              <a:buFont typeface="Wingdings 2" pitchFamily="18" charset="2"/>
              <a:buNone/>
              <a:defRPr/>
            </a:pPr>
            <a:r>
              <a:rPr lang="en-US" dirty="0" smtClean="0">
                <a:solidFill>
                  <a:srgbClr val="002060"/>
                </a:solidFill>
                <a:cs typeface="Calibri" pitchFamily="34" charset="0"/>
              </a:rPr>
              <a:t>The Prophet (Peace Be Upon Him) said:</a:t>
            </a:r>
          </a:p>
          <a:p>
            <a:pPr marL="182563" indent="0" algn="just" eaLnBrk="1" hangingPunct="1">
              <a:spcBef>
                <a:spcPct val="0"/>
              </a:spcBef>
              <a:buFont typeface="Wingdings 2" pitchFamily="18" charset="2"/>
              <a:buNone/>
              <a:defRPr/>
            </a:pPr>
            <a:r>
              <a:rPr lang="en-US" b="1" dirty="0" smtClean="0">
                <a:solidFill>
                  <a:srgbClr val="006600"/>
                </a:solidFill>
                <a:cs typeface="Calibri" pitchFamily="34" charset="0"/>
              </a:rPr>
              <a:t>“Leaving your heirs rich is better than leaving them in need, begging for charity from people.”</a:t>
            </a:r>
          </a:p>
          <a:p>
            <a:pPr marL="182563" indent="0" algn="just" eaLnBrk="1" hangingPunct="1">
              <a:spcBef>
                <a:spcPct val="0"/>
              </a:spcBef>
              <a:buFont typeface="Wingdings 2" pitchFamily="18" charset="2"/>
              <a:buNone/>
              <a:defRPr/>
            </a:pPr>
            <a:r>
              <a:rPr lang="en-US" i="1" dirty="0" smtClean="0">
                <a:solidFill>
                  <a:srgbClr val="006600"/>
                </a:solidFill>
                <a:cs typeface="Calibri" pitchFamily="34" charset="0"/>
              </a:rPr>
              <a:t>	Al-</a:t>
            </a:r>
            <a:r>
              <a:rPr lang="en-US" i="1" dirty="0" err="1" smtClean="0">
                <a:solidFill>
                  <a:srgbClr val="006600"/>
                </a:solidFill>
                <a:cs typeface="Calibri" pitchFamily="34" charset="0"/>
              </a:rPr>
              <a:t>Bukhari</a:t>
            </a:r>
            <a:endParaRPr lang="en-US" dirty="0" smtClean="0">
              <a:solidFill>
                <a:srgbClr val="006600"/>
              </a:solidFill>
              <a:cs typeface="Calibri" pitchFamily="34" charset="0"/>
            </a:endParaRPr>
          </a:p>
          <a:p>
            <a:pPr marL="182563" indent="0" algn="just" eaLnBrk="1" hangingPunct="1">
              <a:spcBef>
                <a:spcPct val="0"/>
              </a:spcBef>
              <a:buFont typeface="Wingdings 2" pitchFamily="18" charset="2"/>
              <a:buNone/>
              <a:defRPr/>
            </a:pPr>
            <a:endParaRPr lang="en-US" b="1" i="1" dirty="0" smtClean="0">
              <a:solidFill>
                <a:srgbClr val="002060"/>
              </a:solidFill>
              <a:cs typeface="Calibri" pitchFamily="34" charset="0"/>
            </a:endParaRPr>
          </a:p>
          <a:p>
            <a:pPr marL="182563" indent="0" algn="just" eaLnBrk="1" hangingPunct="1">
              <a:spcBef>
                <a:spcPct val="0"/>
              </a:spcBef>
              <a:buFont typeface="Wingdings 2" pitchFamily="18" charset="2"/>
              <a:buNone/>
              <a:defRPr/>
            </a:pPr>
            <a:endParaRPr lang="en-US" b="1" i="1" dirty="0" smtClean="0">
              <a:solidFill>
                <a:srgbClr val="002060"/>
              </a:solidFill>
              <a:cs typeface="Calibri"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3048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POVERTY</a:t>
            </a:r>
          </a:p>
        </p:txBody>
      </p:sp>
      <p:sp>
        <p:nvSpPr>
          <p:cNvPr id="392195" name="Rectangle 3"/>
          <p:cNvSpPr>
            <a:spLocks noGrp="1" noChangeArrowheads="1"/>
          </p:cNvSpPr>
          <p:nvPr>
            <p:ph idx="1"/>
          </p:nvPr>
        </p:nvSpPr>
        <p:spPr>
          <a:xfrm>
            <a:off x="609600" y="1143000"/>
            <a:ext cx="8001000" cy="3886200"/>
          </a:xfrm>
        </p:spPr>
        <p:txBody>
          <a:bodyPr rtlCol="0">
            <a:noAutofit/>
          </a:bodyPr>
          <a:lstStyle/>
          <a:p>
            <a:pPr marL="182880" indent="0" algn="just" eaLnBrk="1" fontAlgn="auto" hangingPunct="1">
              <a:spcBef>
                <a:spcPts val="0"/>
              </a:spcBef>
              <a:spcAft>
                <a:spcPts val="0"/>
              </a:spcAft>
              <a:buFont typeface="Wingdings 2" pitchFamily="18" charset="2"/>
              <a:buNone/>
              <a:defRPr/>
            </a:pPr>
            <a:endParaRPr lang="en-US" dirty="0" smtClean="0">
              <a:solidFill>
                <a:srgbClr val="002060"/>
              </a:solidFill>
              <a:cs typeface="Calibri" pitchFamily="34" charset="0"/>
            </a:endParaRPr>
          </a:p>
          <a:p>
            <a:pPr marL="182880" indent="0" algn="just" eaLnBrk="1" fontAlgn="auto" hangingPunct="1">
              <a:spcBef>
                <a:spcPts val="0"/>
              </a:spcBef>
              <a:spcAft>
                <a:spcPts val="0"/>
              </a:spcAft>
              <a:buFont typeface="Wingdings 2" pitchFamily="18" charset="2"/>
              <a:buNone/>
              <a:defRPr/>
            </a:pPr>
            <a:r>
              <a:rPr lang="en-US" dirty="0" smtClean="0">
                <a:solidFill>
                  <a:srgbClr val="002060"/>
                </a:solidFill>
                <a:cs typeface="Calibri" pitchFamily="34" charset="0"/>
              </a:rPr>
              <a:t>The Prophet (Peace Be Upon Him) said:</a:t>
            </a:r>
          </a:p>
          <a:p>
            <a:pPr marL="182880" indent="0" algn="just" eaLnBrk="1" fontAlgn="auto" hangingPunct="1">
              <a:spcBef>
                <a:spcPts val="0"/>
              </a:spcBef>
              <a:spcAft>
                <a:spcPts val="0"/>
              </a:spcAft>
              <a:buFont typeface="Wingdings 2" pitchFamily="18" charset="2"/>
              <a:buNone/>
              <a:defRPr/>
            </a:pPr>
            <a:r>
              <a:rPr lang="en-US" b="1" dirty="0" smtClean="0">
                <a:solidFill>
                  <a:srgbClr val="006600"/>
                </a:solidFill>
                <a:cs typeface="Calibri" pitchFamily="34" charset="0"/>
              </a:rPr>
              <a:t>“The fruit of one’s labor is the most delicious dish</a:t>
            </a:r>
            <a:r>
              <a:rPr lang="en-US" dirty="0" smtClean="0">
                <a:solidFill>
                  <a:srgbClr val="006600"/>
                </a:solidFill>
                <a:cs typeface="Calibri" pitchFamily="34" charset="0"/>
              </a:rPr>
              <a:t>.”</a:t>
            </a:r>
          </a:p>
          <a:p>
            <a:pPr marL="182880" indent="0" algn="just" eaLnBrk="1" fontAlgn="auto" hangingPunct="1">
              <a:spcBef>
                <a:spcPts val="0"/>
              </a:spcBef>
              <a:spcAft>
                <a:spcPts val="0"/>
              </a:spcAft>
              <a:buFont typeface="Wingdings 2" pitchFamily="18" charset="2"/>
              <a:buNone/>
              <a:defRPr/>
            </a:pPr>
            <a:r>
              <a:rPr lang="en-US" i="1" dirty="0" smtClean="0">
                <a:solidFill>
                  <a:srgbClr val="006600"/>
                </a:solidFill>
                <a:cs typeface="Calibri" pitchFamily="34" charset="0"/>
              </a:rPr>
              <a:t>	Ahmad</a:t>
            </a:r>
          </a:p>
          <a:p>
            <a:pPr marL="182880" indent="0" algn="just" eaLnBrk="1" fontAlgn="auto" hangingPunct="1">
              <a:spcBef>
                <a:spcPts val="0"/>
              </a:spcBef>
              <a:spcAft>
                <a:spcPts val="0"/>
              </a:spcAft>
              <a:buFont typeface="Wingdings 2" pitchFamily="18" charset="2"/>
              <a:buNone/>
              <a:defRPr/>
            </a:pPr>
            <a:endParaRPr lang="en-US" dirty="0">
              <a:solidFill>
                <a:srgbClr val="006600"/>
              </a:solidFill>
              <a:cs typeface="Calibri" pitchFamily="34" charset="0"/>
            </a:endParaRPr>
          </a:p>
          <a:p>
            <a:pPr marL="182880" indent="0" algn="just" eaLnBrk="1" fontAlgn="auto" hangingPunct="1">
              <a:spcBef>
                <a:spcPts val="0"/>
              </a:spcBef>
              <a:spcAft>
                <a:spcPts val="0"/>
              </a:spcAft>
              <a:buFont typeface="Wingdings 2" pitchFamily="18" charset="2"/>
              <a:buNone/>
              <a:defRPr/>
            </a:pPr>
            <a:r>
              <a:rPr lang="en-US" b="1" dirty="0" smtClean="0">
                <a:solidFill>
                  <a:srgbClr val="006600"/>
                </a:solidFill>
                <a:cs typeface="Calibri" pitchFamily="34" charset="0"/>
              </a:rPr>
              <a:t>“Give the worker his wages before his sweat dries.”</a:t>
            </a:r>
          </a:p>
          <a:p>
            <a:pPr marL="182880" indent="0" algn="just" eaLnBrk="1" fontAlgn="auto" hangingPunct="1">
              <a:spcBef>
                <a:spcPts val="0"/>
              </a:spcBef>
              <a:spcAft>
                <a:spcPts val="0"/>
              </a:spcAft>
              <a:buFont typeface="Wingdings 2" pitchFamily="18" charset="2"/>
              <a:buNone/>
              <a:defRPr/>
            </a:pPr>
            <a:r>
              <a:rPr lang="en-US" i="1" dirty="0" smtClean="0">
                <a:solidFill>
                  <a:srgbClr val="006600"/>
                </a:solidFill>
                <a:cs typeface="Calibri" pitchFamily="34" charset="0"/>
              </a:rPr>
              <a:t>	</a:t>
            </a:r>
            <a:r>
              <a:rPr lang="en-US" i="1" dirty="0" err="1" smtClean="0">
                <a:solidFill>
                  <a:srgbClr val="006600"/>
                </a:solidFill>
                <a:cs typeface="Calibri" pitchFamily="34" charset="0"/>
              </a:rPr>
              <a:t>Ibn</a:t>
            </a:r>
            <a:r>
              <a:rPr lang="en-US" i="1" dirty="0" smtClean="0">
                <a:solidFill>
                  <a:srgbClr val="006600"/>
                </a:solidFill>
                <a:cs typeface="Calibri" pitchFamily="34" charset="0"/>
              </a:rPr>
              <a:t> </a:t>
            </a:r>
            <a:r>
              <a:rPr lang="en-US" i="1" dirty="0" err="1" smtClean="0">
                <a:solidFill>
                  <a:srgbClr val="006600"/>
                </a:solidFill>
                <a:cs typeface="Calibri" pitchFamily="34" charset="0"/>
              </a:rPr>
              <a:t>Majah</a:t>
            </a:r>
            <a:endParaRPr lang="en-US" i="1" dirty="0">
              <a:solidFill>
                <a:srgbClr val="006600"/>
              </a:solidFill>
              <a:cs typeface="Calibri" pitchFamily="34" charset="0"/>
            </a:endParaRPr>
          </a:p>
          <a:p>
            <a:pPr marL="182880" indent="0" algn="just" eaLnBrk="1" fontAlgn="auto" hangingPunct="1">
              <a:spcBef>
                <a:spcPts val="0"/>
              </a:spcBef>
              <a:spcAft>
                <a:spcPts val="0"/>
              </a:spcAft>
              <a:buFont typeface="Wingdings 2" pitchFamily="18" charset="2"/>
              <a:buNone/>
              <a:defRPr/>
            </a:pPr>
            <a:endParaRPr lang="en-US" b="1" i="1" dirty="0" smtClean="0">
              <a:solidFill>
                <a:srgbClr val="006600"/>
              </a:solidFill>
              <a:cs typeface="Calibri" pitchFamily="34" charset="0"/>
            </a:endParaRPr>
          </a:p>
          <a:p>
            <a:pPr marL="182880" indent="0" algn="just" eaLnBrk="1" fontAlgn="auto" hangingPunct="1">
              <a:spcBef>
                <a:spcPts val="0"/>
              </a:spcBef>
              <a:spcAft>
                <a:spcPts val="0"/>
              </a:spcAft>
              <a:buFont typeface="Wingdings 2" pitchFamily="18" charset="2"/>
              <a:buNone/>
              <a:defRPr/>
            </a:pPr>
            <a:endParaRPr lang="en-US" i="1" dirty="0" smtClean="0">
              <a:solidFill>
                <a:srgbClr val="006600"/>
              </a:solidFill>
              <a:cs typeface="Calibri" pitchFamily="34" charset="0"/>
            </a:endParaRPr>
          </a:p>
          <a:p>
            <a:pPr algn="just" eaLnBrk="1" fontAlgn="auto" hangingPunct="1">
              <a:lnSpc>
                <a:spcPct val="80000"/>
              </a:lnSpc>
              <a:spcAft>
                <a:spcPts val="0"/>
              </a:spcAft>
              <a:buFont typeface="Wingdings" pitchFamily="2" charset="2"/>
              <a:buChar char="Ø"/>
              <a:defRPr/>
            </a:pPr>
            <a:endParaRPr lang="fr-FR" b="1" dirty="0" smtClean="0">
              <a:solidFill>
                <a:srgbClr val="002060"/>
              </a:solidFill>
              <a:cs typeface="Calibri" pitchFamily="34" charset="0"/>
            </a:endParaRPr>
          </a:p>
          <a:p>
            <a:pPr marL="0" indent="0" algn="just" eaLnBrk="1" fontAlgn="auto" hangingPunct="1">
              <a:lnSpc>
                <a:spcPct val="80000"/>
              </a:lnSpc>
              <a:spcAft>
                <a:spcPts val="0"/>
              </a:spcAft>
              <a:buFont typeface="Wingdings 2" pitchFamily="18" charset="2"/>
              <a:buNone/>
              <a:defRPr/>
            </a:pPr>
            <a:endParaRPr lang="fr-FR" b="1" dirty="0" smtClean="0">
              <a:solidFill>
                <a:srgbClr val="002060"/>
              </a:solidFill>
              <a:cs typeface="Calibri" pitchFamily="34" charset="0"/>
            </a:endParaRPr>
          </a:p>
          <a:p>
            <a:pPr algn="just" eaLnBrk="1" fontAlgn="auto" hangingPunct="1">
              <a:lnSpc>
                <a:spcPct val="80000"/>
              </a:lnSpc>
              <a:spcAft>
                <a:spcPts val="0"/>
              </a:spcAft>
              <a:buFont typeface="Wingdings" pitchFamily="2" charset="2"/>
              <a:buNone/>
              <a:defRPr/>
            </a:pPr>
            <a:endParaRPr lang="fr-FR" b="1" dirty="0" smtClean="0">
              <a:solidFill>
                <a:srgbClr val="002060"/>
              </a:solidFill>
              <a:cs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9"/>
          <p:cNvSpPr>
            <a:spLocks noGrp="1" noChangeArrowheads="1"/>
          </p:cNvSpPr>
          <p:nvPr>
            <p:ph type="title"/>
          </p:nvPr>
        </p:nvSpPr>
        <p:spPr>
          <a:xfrm>
            <a:off x="228600" y="152400"/>
            <a:ext cx="8763000" cy="6858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rPr>
              <a:t>ISLAM AND THE ENVIRONMENT</a:t>
            </a:r>
          </a:p>
        </p:txBody>
      </p:sp>
      <p:sp>
        <p:nvSpPr>
          <p:cNvPr id="43010" name="Rectangle 1027"/>
          <p:cNvSpPr>
            <a:spLocks noGrp="1" noChangeArrowheads="1"/>
          </p:cNvSpPr>
          <p:nvPr>
            <p:ph idx="1"/>
          </p:nvPr>
        </p:nvSpPr>
        <p:spPr>
          <a:xfrm>
            <a:off x="457200" y="1219200"/>
            <a:ext cx="8458200" cy="4343400"/>
          </a:xfrm>
        </p:spPr>
        <p:txBody>
          <a:bodyPr>
            <a:noAutofit/>
          </a:bodyPr>
          <a:lstStyle/>
          <a:p>
            <a:pPr marL="273050" indent="0" algn="just" eaLnBrk="1" hangingPunct="1">
              <a:spcBef>
                <a:spcPct val="0"/>
              </a:spcBef>
              <a:buFont typeface="Wingdings 2" pitchFamily="18" charset="2"/>
              <a:buNone/>
              <a:defRPr/>
            </a:pPr>
            <a:r>
              <a:rPr lang="en-US" sz="2400" b="1" dirty="0" smtClean="0">
                <a:solidFill>
                  <a:srgbClr val="002060"/>
                </a:solidFill>
                <a:cs typeface="Calibri" pitchFamily="34" charset="0"/>
              </a:rPr>
              <a:t>In Islam, importance is placed on hygiene, sanitation, and environmental protection.</a:t>
            </a:r>
          </a:p>
          <a:p>
            <a:pPr marL="273050" indent="0" algn="just" eaLnBrk="1" hangingPunct="1">
              <a:spcBef>
                <a:spcPct val="0"/>
              </a:spcBef>
              <a:buFont typeface="Wingdings 2" pitchFamily="18" charset="2"/>
              <a:buNone/>
              <a:defRPr/>
            </a:pPr>
            <a:endParaRPr lang="en-US" sz="2400" b="1" dirty="0" smtClean="0">
              <a:solidFill>
                <a:srgbClr val="002060"/>
              </a:solidFill>
              <a:cs typeface="Calibri" pitchFamily="34" charset="0"/>
            </a:endParaRPr>
          </a:p>
          <a:p>
            <a:pPr marL="273050" indent="0" algn="just" eaLnBrk="1" hangingPunct="1">
              <a:spcBef>
                <a:spcPct val="0"/>
              </a:spcBef>
              <a:buFont typeface="Wingdings 2" pitchFamily="18" charset="2"/>
              <a:buNone/>
              <a:defRPr/>
            </a:pPr>
            <a:r>
              <a:rPr lang="en-US" sz="2400" b="1" dirty="0" smtClean="0">
                <a:solidFill>
                  <a:srgbClr val="006600"/>
                </a:solidFill>
                <a:cs typeface="Calibri" pitchFamily="34" charset="0"/>
              </a:rPr>
              <a:t>“If you have a plant in the apocalypse and you are able to plant it, do it.”</a:t>
            </a:r>
          </a:p>
          <a:p>
            <a:pPr marL="273050" indent="0" algn="just" eaLnBrk="1" hangingPunct="1">
              <a:spcBef>
                <a:spcPct val="0"/>
              </a:spcBef>
              <a:buFont typeface="Wingdings 2" pitchFamily="18" charset="2"/>
              <a:buNone/>
              <a:defRPr/>
            </a:pPr>
            <a:r>
              <a:rPr lang="en-US" sz="2400" i="1" dirty="0" smtClean="0">
                <a:solidFill>
                  <a:srgbClr val="006600"/>
                </a:solidFill>
                <a:cs typeface="Calibri" pitchFamily="34" charset="0"/>
              </a:rPr>
              <a:t>	The Prophet (Praise Be Upon Him) according to Ahmad</a:t>
            </a:r>
          </a:p>
          <a:p>
            <a:pPr marL="273050" indent="0" algn="just" eaLnBrk="1" hangingPunct="1">
              <a:spcBef>
                <a:spcPct val="0"/>
              </a:spcBef>
              <a:buFont typeface="Wingdings 2" pitchFamily="18" charset="2"/>
              <a:buNone/>
              <a:defRPr/>
            </a:pPr>
            <a:endParaRPr lang="en-US" sz="2400" i="1" dirty="0" smtClean="0">
              <a:solidFill>
                <a:srgbClr val="006600"/>
              </a:solidFill>
              <a:cs typeface="Calibri" pitchFamily="34" charset="0"/>
            </a:endParaRPr>
          </a:p>
          <a:p>
            <a:pPr marL="273050" indent="0" eaLnBrk="1" hangingPunct="1">
              <a:buFontTx/>
              <a:buNone/>
              <a:defRPr/>
            </a:pPr>
            <a:r>
              <a:rPr lang="en-US" sz="2400" b="1" dirty="0" smtClean="0">
                <a:solidFill>
                  <a:srgbClr val="006600"/>
                </a:solidFill>
                <a:cs typeface="Calibri" pitchFamily="34" charset="0"/>
              </a:rPr>
              <a:t>“Get away from two sources of curse: to defecate in a public street or in a shaded place where people sit.” </a:t>
            </a:r>
          </a:p>
          <a:p>
            <a:pPr marL="273050" indent="0" eaLnBrk="1" hangingPunct="1">
              <a:buFontTx/>
              <a:buNone/>
              <a:defRPr/>
            </a:pPr>
            <a:r>
              <a:rPr lang="en-US" sz="2400" i="1" dirty="0" smtClean="0">
                <a:solidFill>
                  <a:srgbClr val="006600"/>
                </a:solidFill>
                <a:cs typeface="Calibri" pitchFamily="34" charset="0"/>
              </a:rPr>
              <a:t>	The Prophet (Praise Be Upon Him) according to Al-</a:t>
            </a:r>
            <a:r>
              <a:rPr lang="en-US" sz="2400" i="1" dirty="0" err="1" smtClean="0">
                <a:solidFill>
                  <a:srgbClr val="006600"/>
                </a:solidFill>
                <a:cs typeface="Calibri" pitchFamily="34" charset="0"/>
              </a:rPr>
              <a:t>Bukhari</a:t>
            </a:r>
            <a:endParaRPr lang="en-US" sz="2400" i="1" dirty="0" smtClean="0">
              <a:solidFill>
                <a:srgbClr val="006600"/>
              </a:solidFill>
              <a:cs typeface="Calibri" pitchFamily="34" charset="0"/>
            </a:endParaRPr>
          </a:p>
          <a:p>
            <a:pPr marL="273050" indent="0" eaLnBrk="1" hangingPunct="1">
              <a:buFontTx/>
              <a:buNone/>
              <a:defRPr/>
            </a:pPr>
            <a:endParaRPr lang="en-US" sz="2400" i="1" dirty="0">
              <a:solidFill>
                <a:srgbClr val="006600"/>
              </a:solidFill>
              <a:cs typeface="Calibri" pitchFamily="34" charset="0"/>
            </a:endParaRPr>
          </a:p>
          <a:p>
            <a:pPr marL="182880" indent="0" algn="just" eaLnBrk="1" fontAlgn="auto" hangingPunct="1">
              <a:spcBef>
                <a:spcPts val="0"/>
              </a:spcBef>
              <a:spcAft>
                <a:spcPts val="0"/>
              </a:spcAft>
              <a:buFont typeface="Wingdings 2" pitchFamily="18" charset="2"/>
              <a:buNone/>
              <a:defRPr/>
            </a:pPr>
            <a:r>
              <a:rPr lang="en-US" sz="2400" b="1" dirty="0">
                <a:solidFill>
                  <a:srgbClr val="006600"/>
                </a:solidFill>
                <a:cs typeface="Calibri" pitchFamily="34" charset="0"/>
              </a:rPr>
              <a:t>“Do not corrupt the earth after it has been purged of evil.”</a:t>
            </a:r>
          </a:p>
          <a:p>
            <a:pPr marL="0" indent="0" eaLnBrk="1" hangingPunct="1">
              <a:buFont typeface="Arial" pitchFamily="34" charset="0"/>
              <a:buNone/>
              <a:defRPr/>
            </a:pPr>
            <a:r>
              <a:rPr lang="en-US" sz="2400" i="1" dirty="0">
                <a:solidFill>
                  <a:srgbClr val="006600"/>
                </a:solidFill>
                <a:cs typeface="Calibri" pitchFamily="34" charset="0"/>
              </a:rPr>
              <a:t>   </a:t>
            </a:r>
            <a:r>
              <a:rPr lang="en-US" sz="2400" i="1" dirty="0" smtClean="0">
                <a:solidFill>
                  <a:srgbClr val="006600"/>
                </a:solidFill>
                <a:cs typeface="Calibri" pitchFamily="34" charset="0"/>
              </a:rPr>
              <a:t>	Surah </a:t>
            </a:r>
            <a:r>
              <a:rPr lang="en-US" sz="2400" i="1" dirty="0">
                <a:solidFill>
                  <a:srgbClr val="006600"/>
                </a:solidFill>
                <a:cs typeface="Calibri" pitchFamily="34" charset="0"/>
              </a:rPr>
              <a:t>7, The Heights, Verse 56 </a:t>
            </a:r>
            <a:endParaRPr lang="en-US" sz="2400" dirty="0">
              <a:solidFill>
                <a:srgbClr val="006600"/>
              </a:solidFill>
              <a:cs typeface="Calibri" pitchFamily="34" charset="0"/>
            </a:endParaRPr>
          </a:p>
          <a:p>
            <a:pPr marL="273050" indent="0" eaLnBrk="1" hangingPunct="1">
              <a:buFontTx/>
              <a:buNone/>
              <a:defRPr/>
            </a:pPr>
            <a:endParaRPr lang="en-US" sz="2400" i="1" dirty="0" smtClean="0">
              <a:solidFill>
                <a:srgbClr val="006600"/>
              </a:solidFill>
              <a:cs typeface="Calibri" pitchFamily="34"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1027"/>
          <p:cNvSpPr>
            <a:spLocks noGrp="1" noChangeArrowheads="1"/>
          </p:cNvSpPr>
          <p:nvPr>
            <p:ph idx="1"/>
          </p:nvPr>
        </p:nvSpPr>
        <p:spPr>
          <a:xfrm>
            <a:off x="609600" y="1600200"/>
            <a:ext cx="8199438" cy="3810000"/>
          </a:xfrm>
        </p:spPr>
        <p:txBody>
          <a:bodyPr/>
          <a:lstStyle/>
          <a:p>
            <a:pPr marL="273050" indent="0" algn="just" eaLnBrk="1" hangingPunct="1">
              <a:spcBef>
                <a:spcPct val="0"/>
              </a:spcBef>
              <a:buFont typeface="Wingdings 2" pitchFamily="18" charset="2"/>
              <a:buNone/>
            </a:pPr>
            <a:r>
              <a:rPr lang="en-US" b="1" dirty="0" smtClean="0">
                <a:solidFill>
                  <a:srgbClr val="006600"/>
                </a:solidFill>
                <a:ea typeface="Calibri" pitchFamily="34" charset="0"/>
                <a:cs typeface="Calibri" pitchFamily="34" charset="0"/>
              </a:rPr>
              <a:t>“God loves those that turn to Him in repentance and strive to keep themselves clean.”</a:t>
            </a:r>
          </a:p>
          <a:p>
            <a:pPr marL="273050" indent="0" algn="just" eaLnBrk="1" hangingPunct="1">
              <a:spcBef>
                <a:spcPct val="0"/>
              </a:spcBef>
              <a:buFont typeface="Wingdings 2" pitchFamily="18" charset="2"/>
              <a:buNone/>
            </a:pPr>
            <a:r>
              <a:rPr lang="en-US" i="1" dirty="0" smtClean="0">
                <a:solidFill>
                  <a:srgbClr val="006600"/>
                </a:solidFill>
                <a:ea typeface="Calibri" pitchFamily="34" charset="0"/>
                <a:cs typeface="Calibri" pitchFamily="34" charset="0"/>
              </a:rPr>
              <a:t>	</a:t>
            </a:r>
            <a:r>
              <a:rPr lang="en-US" i="1" dirty="0" err="1" smtClean="0">
                <a:solidFill>
                  <a:srgbClr val="006600"/>
                </a:solidFill>
                <a:ea typeface="Calibri" pitchFamily="34" charset="0"/>
                <a:cs typeface="Calibri" pitchFamily="34" charset="0"/>
              </a:rPr>
              <a:t>Surah</a:t>
            </a:r>
            <a:r>
              <a:rPr lang="en-US" i="1" dirty="0" smtClean="0">
                <a:solidFill>
                  <a:srgbClr val="006600"/>
                </a:solidFill>
                <a:ea typeface="Calibri" pitchFamily="34" charset="0"/>
                <a:cs typeface="Calibri" pitchFamily="34" charset="0"/>
              </a:rPr>
              <a:t> 2, The Cow, Verse 222</a:t>
            </a:r>
          </a:p>
          <a:p>
            <a:pPr marL="273050" indent="0" algn="just" eaLnBrk="1" hangingPunct="1">
              <a:spcBef>
                <a:spcPct val="0"/>
              </a:spcBef>
              <a:buFont typeface="Wingdings 2" pitchFamily="18" charset="2"/>
              <a:buNone/>
            </a:pPr>
            <a:endParaRPr lang="en-US" i="1" dirty="0" smtClean="0">
              <a:solidFill>
                <a:srgbClr val="006600"/>
              </a:solidFill>
              <a:ea typeface="Calibri" pitchFamily="34" charset="0"/>
              <a:cs typeface="Calibri" pitchFamily="34" charset="0"/>
            </a:endParaRPr>
          </a:p>
          <a:p>
            <a:pPr marL="273050" indent="0" algn="just" eaLnBrk="1" hangingPunct="1">
              <a:spcBef>
                <a:spcPct val="0"/>
              </a:spcBef>
              <a:buFont typeface="Wingdings 2" pitchFamily="18" charset="2"/>
              <a:buNone/>
            </a:pPr>
            <a:r>
              <a:rPr lang="en-US" b="1" i="1" dirty="0" smtClean="0">
                <a:solidFill>
                  <a:srgbClr val="002060"/>
                </a:solidFill>
                <a:ea typeface="Calibri" pitchFamily="34" charset="0"/>
                <a:cs typeface="Calibri" pitchFamily="34" charset="0"/>
              </a:rPr>
              <a:t>This refers to the purification of the body and the heart.</a:t>
            </a:r>
          </a:p>
        </p:txBody>
      </p:sp>
      <p:sp>
        <p:nvSpPr>
          <p:cNvPr id="43011" name="Rectangle 2"/>
          <p:cNvSpPr txBox="1">
            <a:spLocks noChangeArrowheads="1"/>
          </p:cNvSpPr>
          <p:nvPr/>
        </p:nvSpPr>
        <p:spPr bwMode="auto">
          <a:xfrm>
            <a:off x="7938" y="381000"/>
            <a:ext cx="9144000" cy="914400"/>
          </a:xfrm>
          <a:prstGeom prst="rect">
            <a:avLst/>
          </a:prstGeom>
          <a:noFill/>
          <a:ln w="9525">
            <a:noFill/>
            <a:miter lim="800000"/>
            <a:headEnd/>
            <a:tailEnd/>
          </a:ln>
        </p:spPr>
        <p:txBody>
          <a:bodyPr/>
          <a:lstStyle/>
          <a:p>
            <a:pPr algn="ctr"/>
            <a:r>
              <a:rPr lang="fr-FR" sz="3600" b="1">
                <a:solidFill>
                  <a:srgbClr val="002060"/>
                </a:solidFill>
                <a:latin typeface="Arial Rounded MT Bold" pitchFamily="34" charset="0"/>
              </a:rPr>
              <a:t>ISLAM AND THE ENVIRONMENT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idx="1"/>
          </p:nvPr>
        </p:nvSpPr>
        <p:spPr>
          <a:xfrm>
            <a:off x="914400" y="609600"/>
            <a:ext cx="7772400" cy="5791200"/>
          </a:xfrm>
        </p:spPr>
        <p:txBody>
          <a:bodyPr rtlCol="0">
            <a:noAutofit/>
          </a:bodyPr>
          <a:lstStyle/>
          <a:p>
            <a:pPr marL="0" indent="0" algn="just" eaLnBrk="1" fontAlgn="auto" hangingPunct="1">
              <a:spcAft>
                <a:spcPts val="0"/>
              </a:spcAft>
              <a:buFont typeface="Wingdings 2" pitchFamily="18" charset="2"/>
              <a:buNone/>
              <a:defRPr/>
            </a:pPr>
            <a:r>
              <a:rPr lang="en-US" sz="3200" dirty="0" smtClean="0">
                <a:solidFill>
                  <a:srgbClr val="002060"/>
                </a:solidFill>
                <a:cs typeface="Calibri" pitchFamily="34" charset="0"/>
              </a:rPr>
              <a:t>The Prophet (Peace Be Upon Him) said:</a:t>
            </a:r>
          </a:p>
          <a:p>
            <a:pPr marL="274320" indent="0" eaLnBrk="1" fontAlgn="auto" hangingPunct="1">
              <a:spcAft>
                <a:spcPts val="0"/>
              </a:spcAft>
              <a:buFont typeface="Wingdings" pitchFamily="2" charset="2"/>
              <a:buNone/>
              <a:defRPr/>
            </a:pPr>
            <a:r>
              <a:rPr lang="en-US" sz="3200" b="1" dirty="0" smtClean="0">
                <a:solidFill>
                  <a:srgbClr val="006600"/>
                </a:solidFill>
                <a:cs typeface="Calibri" pitchFamily="34" charset="0"/>
              </a:rPr>
              <a:t>“Each one of you is a shepherd and every shepherd will be called to account for his flock. The Imam is a shepherd and will be made accountable.”</a:t>
            </a:r>
          </a:p>
          <a:p>
            <a:pPr marL="274320" indent="0" eaLnBrk="1" fontAlgn="auto" hangingPunct="1">
              <a:spcAft>
                <a:spcPts val="0"/>
              </a:spcAft>
              <a:buFont typeface="Wingdings" pitchFamily="2" charset="2"/>
              <a:buNone/>
              <a:defRPr/>
            </a:pPr>
            <a:r>
              <a:rPr lang="en-US" sz="3200" i="1" dirty="0" smtClean="0">
                <a:solidFill>
                  <a:srgbClr val="006600"/>
                </a:solidFill>
                <a:cs typeface="Calibri" pitchFamily="34" charset="0"/>
              </a:rPr>
              <a:t>	Al-</a:t>
            </a:r>
            <a:r>
              <a:rPr lang="en-US" sz="3200" i="1" dirty="0" err="1" smtClean="0">
                <a:solidFill>
                  <a:srgbClr val="006600"/>
                </a:solidFill>
                <a:cs typeface="Calibri" pitchFamily="34" charset="0"/>
              </a:rPr>
              <a:t>Bukhari</a:t>
            </a:r>
            <a:endParaRPr lang="en-US" sz="3200" i="1" dirty="0" smtClean="0">
              <a:solidFill>
                <a:srgbClr val="006600"/>
              </a:solidFill>
              <a:cs typeface="Calibri" pitchFamily="34" charset="0"/>
            </a:endParaRPr>
          </a:p>
          <a:p>
            <a:pPr marL="274320" indent="-274320" eaLnBrk="1" fontAlgn="auto" hangingPunct="1">
              <a:spcAft>
                <a:spcPts val="0"/>
              </a:spcAft>
              <a:buFont typeface="Wingdings" pitchFamily="2" charset="2"/>
              <a:buNone/>
              <a:defRPr/>
            </a:pPr>
            <a:endParaRPr lang="en-US" sz="3200" b="1" i="1" dirty="0" smtClean="0">
              <a:solidFill>
                <a:schemeClr val="accent3">
                  <a:lumMod val="50000"/>
                </a:schemeClr>
              </a:solidFill>
              <a:cs typeface="Calibri" pitchFamily="34" charset="0"/>
            </a:endParaRPr>
          </a:p>
          <a:p>
            <a:pPr marL="0" indent="0" algn="ctr" eaLnBrk="1" fontAlgn="auto" hangingPunct="1">
              <a:spcAft>
                <a:spcPts val="0"/>
              </a:spcAft>
              <a:buFont typeface="Wingdings" pitchFamily="2" charset="2"/>
              <a:buNone/>
              <a:defRPr/>
            </a:pPr>
            <a:r>
              <a:rPr lang="en-US" sz="3600" b="1" i="1" dirty="0" smtClean="0">
                <a:solidFill>
                  <a:srgbClr val="002060"/>
                </a:solidFill>
                <a:cs typeface="Calibri" pitchFamily="34" charset="0"/>
              </a:rPr>
              <a:t>All of you are responsible, and each one of you is responsible for your charges.</a:t>
            </a:r>
            <a:endParaRPr lang="en-US" sz="3600" b="1" i="1" u="sng" dirty="0" smtClean="0">
              <a:solidFill>
                <a:srgbClr val="002060"/>
              </a:solidFill>
              <a:effectLst>
                <a:outerShdw blurRad="38100" dist="38100" dir="2700000" algn="tl">
                  <a:srgbClr val="000000"/>
                </a:outerShdw>
              </a:effectLst>
              <a:cs typeface="Calibri" pitchFamily="34" charset="0"/>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p:cNvPicPr>
            <a:picLocks noChangeAspect="1" noChangeArrowheads="1"/>
          </p:cNvPicPr>
          <p:nvPr/>
        </p:nvPicPr>
        <p:blipFill>
          <a:blip r:embed="rId3" cstate="print"/>
          <a:srcRect/>
          <a:stretch>
            <a:fillRect/>
          </a:stretch>
        </p:blipFill>
        <p:spPr bwMode="auto">
          <a:xfrm>
            <a:off x="-7938" y="-7938"/>
            <a:ext cx="9159876" cy="6873876"/>
          </a:xfrm>
          <a:prstGeom prst="rect">
            <a:avLst/>
          </a:prstGeom>
          <a:noFill/>
          <a:ln w="9525">
            <a:noFill/>
            <a:miter lim="800000"/>
            <a:headEnd/>
            <a:tailEnd/>
          </a:ln>
          <a:effectLst/>
        </p:spPr>
      </p:pic>
      <p:sp>
        <p:nvSpPr>
          <p:cNvPr id="2" name="Title 1"/>
          <p:cNvSpPr>
            <a:spLocks noGrp="1"/>
          </p:cNvSpPr>
          <p:nvPr>
            <p:ph type="title"/>
          </p:nvPr>
        </p:nvSpPr>
        <p:spPr>
          <a:xfrm>
            <a:off x="685800" y="762000"/>
            <a:ext cx="7772400" cy="838200"/>
          </a:xfrm>
          <a:solidFill>
            <a:schemeClr val="bg1">
              <a:lumMod val="65000"/>
              <a:alpha val="48000"/>
            </a:schemeClr>
          </a:solidFill>
        </p:spPr>
        <p:txBody>
          <a:bodyPr/>
          <a:lstStyle/>
          <a:p>
            <a:pPr algn="ctr" eaLnBrk="1" fontAlgn="auto" hangingPunct="1">
              <a:spcAft>
                <a:spcPts val="0"/>
              </a:spcAft>
              <a:defRPr/>
            </a:pPr>
            <a:r>
              <a:rPr lang="en-US" sz="5400" dirty="0" smtClean="0">
                <a:latin typeface="Arial Rounded MT Bold" pitchFamily="34" charset="0"/>
              </a:rPr>
              <a:t>ISLAM AND HIV</a:t>
            </a:r>
            <a:endParaRPr lang="en-US" sz="5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1066800" y="1752600"/>
            <a:ext cx="7429500" cy="4343400"/>
          </a:xfrm>
          <a:prstGeom prst="rect">
            <a:avLst/>
          </a:prstGeom>
          <a:noFill/>
          <a:ln w="12700" cmpd="tri">
            <a:noFill/>
            <a:miter lim="800000"/>
            <a:headEnd/>
            <a:tailEnd/>
          </a:ln>
        </p:spPr>
        <p:txBody>
          <a:bodyPr wrap="none" anchor="ctr"/>
          <a:lstStyle/>
          <a:p>
            <a:endParaRPr lang="en-US"/>
          </a:p>
        </p:txBody>
      </p:sp>
      <p:sp>
        <p:nvSpPr>
          <p:cNvPr id="45059" name="Rectangle 3"/>
          <p:cNvSpPr>
            <a:spLocks noChangeArrowheads="1"/>
          </p:cNvSpPr>
          <p:nvPr/>
        </p:nvSpPr>
        <p:spPr bwMode="auto">
          <a:xfrm>
            <a:off x="838200" y="1371600"/>
            <a:ext cx="7926388" cy="2743200"/>
          </a:xfrm>
          <a:prstGeom prst="rect">
            <a:avLst/>
          </a:prstGeom>
          <a:noFill/>
          <a:ln w="12700">
            <a:noFill/>
            <a:miter lim="800000"/>
            <a:headEnd/>
            <a:tailEnd/>
          </a:ln>
        </p:spPr>
        <p:txBody>
          <a:bodyPr lIns="90488" tIns="44450" rIns="90488" bIns="44450"/>
          <a:lstStyle/>
          <a:p>
            <a:pPr marL="457200" indent="-457200">
              <a:lnSpc>
                <a:spcPct val="90000"/>
              </a:lnSpc>
              <a:spcBef>
                <a:spcPct val="30000"/>
              </a:spcBef>
              <a:spcAft>
                <a:spcPts val="1200"/>
              </a:spcAft>
              <a:buClr>
                <a:srgbClr val="006600"/>
              </a:buClr>
              <a:buFont typeface="Wingdings" pitchFamily="2" charset="2"/>
              <a:buChar char="§"/>
            </a:pPr>
            <a:r>
              <a:rPr lang="en-US" sz="2800" b="1" dirty="0">
                <a:solidFill>
                  <a:srgbClr val="002060"/>
                </a:solidFill>
                <a:ea typeface="Calibri" pitchFamily="34" charset="0"/>
                <a:cs typeface="Calibri" pitchFamily="34" charset="0"/>
              </a:rPr>
              <a:t>Adult HIV prevalence in Malawi is estimated at 12 percent</a:t>
            </a:r>
          </a:p>
          <a:p>
            <a:pPr marL="457200" indent="-457200">
              <a:lnSpc>
                <a:spcPct val="90000"/>
              </a:lnSpc>
              <a:spcBef>
                <a:spcPct val="30000"/>
              </a:spcBef>
              <a:spcAft>
                <a:spcPts val="1200"/>
              </a:spcAft>
              <a:buClr>
                <a:srgbClr val="006600"/>
              </a:buClr>
              <a:buFont typeface="Wingdings" pitchFamily="2" charset="2"/>
              <a:buChar char="§"/>
            </a:pPr>
            <a:r>
              <a:rPr lang="en-US" sz="2800" b="1" dirty="0">
                <a:solidFill>
                  <a:srgbClr val="002060"/>
                </a:solidFill>
                <a:ea typeface="Calibri" pitchFamily="34" charset="0"/>
                <a:cs typeface="Calibri" pitchFamily="34" charset="0"/>
              </a:rPr>
              <a:t>60 percent of new infections occur among young women ages 16-24 years</a:t>
            </a:r>
          </a:p>
          <a:p>
            <a:pPr marL="457200" indent="-457200">
              <a:lnSpc>
                <a:spcPct val="90000"/>
              </a:lnSpc>
              <a:spcBef>
                <a:spcPct val="30000"/>
              </a:spcBef>
              <a:spcAft>
                <a:spcPts val="1200"/>
              </a:spcAft>
              <a:buClr>
                <a:srgbClr val="006600"/>
              </a:buClr>
              <a:buFont typeface="Wingdings" pitchFamily="2" charset="2"/>
              <a:buChar char="§"/>
            </a:pPr>
            <a:r>
              <a:rPr lang="en-US" sz="2800" b="1" dirty="0">
                <a:solidFill>
                  <a:srgbClr val="002060"/>
                </a:solidFill>
                <a:ea typeface="Calibri" pitchFamily="34" charset="0"/>
                <a:cs typeface="Calibri" pitchFamily="34" charset="0"/>
              </a:rPr>
              <a:t>72,000 pregnant women in Malawi are in need of services to prevention mother-to-child transmission of HIV</a:t>
            </a:r>
          </a:p>
          <a:p>
            <a:pPr marL="457200" indent="-457200">
              <a:lnSpc>
                <a:spcPct val="90000"/>
              </a:lnSpc>
              <a:spcBef>
                <a:spcPct val="30000"/>
              </a:spcBef>
              <a:spcAft>
                <a:spcPts val="1200"/>
              </a:spcAft>
              <a:buClr>
                <a:srgbClr val="006600"/>
              </a:buClr>
              <a:buFont typeface="Wingdings" pitchFamily="2" charset="2"/>
              <a:buChar char="§"/>
            </a:pPr>
            <a:r>
              <a:rPr lang="en-US" sz="2800" b="1" dirty="0">
                <a:solidFill>
                  <a:srgbClr val="002060"/>
                </a:solidFill>
                <a:ea typeface="Calibri" pitchFamily="34" charset="0"/>
                <a:cs typeface="Calibri" pitchFamily="34" charset="0"/>
              </a:rPr>
              <a:t>30,000 Malawian children are infected with HIV annually</a:t>
            </a:r>
          </a:p>
        </p:txBody>
      </p:sp>
      <p:sp>
        <p:nvSpPr>
          <p:cNvPr id="45060" name="Rectangle 2"/>
          <p:cNvSpPr txBox="1">
            <a:spLocks noChangeArrowheads="1"/>
          </p:cNvSpPr>
          <p:nvPr/>
        </p:nvSpPr>
        <p:spPr bwMode="auto">
          <a:xfrm>
            <a:off x="7938" y="346075"/>
            <a:ext cx="9144000" cy="914400"/>
          </a:xfrm>
          <a:prstGeom prst="rect">
            <a:avLst/>
          </a:prstGeom>
          <a:noFill/>
          <a:ln w="9525">
            <a:noFill/>
            <a:miter lim="800000"/>
            <a:headEnd/>
            <a:tailEnd/>
          </a:ln>
        </p:spPr>
        <p:txBody>
          <a:bodyPr/>
          <a:lstStyle/>
          <a:p>
            <a:pPr algn="ctr"/>
            <a:r>
              <a:rPr lang="fr-FR" sz="3600" b="1">
                <a:solidFill>
                  <a:srgbClr val="002060"/>
                </a:solidFill>
                <a:latin typeface="Arial Rounded MT Bold" pitchFamily="34" charset="0"/>
              </a:rPr>
              <a:t>HIV FACTS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066800" y="1752600"/>
            <a:ext cx="7429500" cy="4343400"/>
          </a:xfrm>
          <a:prstGeom prst="rect">
            <a:avLst/>
          </a:prstGeom>
          <a:noFill/>
          <a:ln w="12700" cmpd="tri">
            <a:noFill/>
            <a:miter lim="800000"/>
            <a:headEnd/>
            <a:tailEnd/>
          </a:ln>
        </p:spPr>
        <p:txBody>
          <a:bodyPr wrap="none" anchor="ctr"/>
          <a:lstStyle/>
          <a:p>
            <a:endParaRPr lang="en-US"/>
          </a:p>
        </p:txBody>
      </p:sp>
      <p:sp>
        <p:nvSpPr>
          <p:cNvPr id="46083" name="Rectangle 3"/>
          <p:cNvSpPr>
            <a:spLocks noChangeArrowheads="1"/>
          </p:cNvSpPr>
          <p:nvPr/>
        </p:nvSpPr>
        <p:spPr bwMode="auto">
          <a:xfrm>
            <a:off x="838200" y="1447800"/>
            <a:ext cx="8001000" cy="2743200"/>
          </a:xfrm>
          <a:prstGeom prst="rect">
            <a:avLst/>
          </a:prstGeom>
          <a:noFill/>
          <a:ln w="12700">
            <a:noFill/>
            <a:miter lim="800000"/>
            <a:headEnd/>
            <a:tailEnd/>
          </a:ln>
        </p:spPr>
        <p:txBody>
          <a:bodyPr lIns="90488" tIns="44450" rIns="90488" bIns="44450"/>
          <a:lstStyle/>
          <a:p>
            <a:pPr>
              <a:lnSpc>
                <a:spcPct val="90000"/>
              </a:lnSpc>
              <a:spcBef>
                <a:spcPts val="1200"/>
              </a:spcBef>
              <a:buClr>
                <a:srgbClr val="006600"/>
              </a:buClr>
            </a:pPr>
            <a:r>
              <a:rPr lang="en-US" sz="2800" b="1" dirty="0">
                <a:solidFill>
                  <a:srgbClr val="002060"/>
                </a:solidFill>
                <a:ea typeface="Calibri" pitchFamily="34" charset="0"/>
                <a:cs typeface="Calibri" pitchFamily="34" charset="0"/>
              </a:rPr>
              <a:t>Islam highly values human life, which is considered a gift from Allah.</a:t>
            </a:r>
          </a:p>
          <a:p>
            <a:pPr>
              <a:lnSpc>
                <a:spcPct val="90000"/>
              </a:lnSpc>
              <a:spcBef>
                <a:spcPts val="1200"/>
              </a:spcBef>
              <a:buClr>
                <a:srgbClr val="006600"/>
              </a:buClr>
            </a:pPr>
            <a:endParaRPr lang="en-US" sz="2400" b="1" dirty="0">
              <a:solidFill>
                <a:srgbClr val="002060"/>
              </a:solidFill>
              <a:ea typeface="Calibri" pitchFamily="34" charset="0"/>
              <a:cs typeface="Calibri" pitchFamily="34" charset="0"/>
            </a:endParaRPr>
          </a:p>
          <a:p>
            <a:pPr>
              <a:lnSpc>
                <a:spcPct val="90000"/>
              </a:lnSpc>
              <a:buClr>
                <a:srgbClr val="006600"/>
              </a:buClr>
            </a:pPr>
            <a:r>
              <a:rPr lang="en-US" sz="2800" b="1" dirty="0">
                <a:solidFill>
                  <a:srgbClr val="006600"/>
                </a:solidFill>
                <a:ea typeface="Calibri" pitchFamily="34" charset="0"/>
                <a:cs typeface="Calibri" pitchFamily="34" charset="0"/>
              </a:rPr>
              <a:t>“(…) and do not come near to</a:t>
            </a:r>
            <a:r>
              <a:rPr lang="en-US" sz="2800" b="1" i="1" dirty="0">
                <a:solidFill>
                  <a:srgbClr val="006600"/>
                </a:solidFill>
                <a:ea typeface="Calibri" pitchFamily="34" charset="0"/>
                <a:cs typeface="Calibri" pitchFamily="34" charset="0"/>
              </a:rPr>
              <a:t> </a:t>
            </a:r>
            <a:r>
              <a:rPr lang="en-US" sz="2800" b="1" i="1" dirty="0" err="1">
                <a:solidFill>
                  <a:srgbClr val="006600"/>
                </a:solidFill>
                <a:ea typeface="Calibri" pitchFamily="34" charset="0"/>
                <a:cs typeface="Calibri" pitchFamily="34" charset="0"/>
              </a:rPr>
              <a:t>zina</a:t>
            </a:r>
            <a:r>
              <a:rPr lang="en-US" sz="2800" b="1" i="1" dirty="0">
                <a:solidFill>
                  <a:srgbClr val="006600"/>
                </a:solidFill>
                <a:ea typeface="Calibri" pitchFamily="34" charset="0"/>
                <a:cs typeface="Calibri" pitchFamily="34" charset="0"/>
              </a:rPr>
              <a:t> </a:t>
            </a:r>
            <a:r>
              <a:rPr lang="en-US" sz="2800" b="1" dirty="0">
                <a:solidFill>
                  <a:srgbClr val="006600"/>
                </a:solidFill>
                <a:ea typeface="Calibri" pitchFamily="34" charset="0"/>
                <a:cs typeface="Calibri" pitchFamily="34" charset="0"/>
              </a:rPr>
              <a:t>(sex out of wedlock), for indeed it is a known, shunned evil, which is a grave sin and a bad path to tread.”</a:t>
            </a:r>
          </a:p>
          <a:p>
            <a:pPr>
              <a:lnSpc>
                <a:spcPct val="90000"/>
              </a:lnSpc>
              <a:buClr>
                <a:srgbClr val="006600"/>
              </a:buClr>
            </a:pPr>
            <a:r>
              <a:rPr lang="en-US" sz="2800" i="1" dirty="0">
                <a:solidFill>
                  <a:srgbClr val="006600"/>
                </a:solidFill>
                <a:ea typeface="Calibri" pitchFamily="34" charset="0"/>
                <a:cs typeface="Calibri" pitchFamily="34" charset="0"/>
              </a:rPr>
              <a:t>	Al-Quran, 17:23</a:t>
            </a:r>
            <a:r>
              <a:rPr lang="en-US" sz="2800" b="1" dirty="0">
                <a:solidFill>
                  <a:srgbClr val="006600"/>
                </a:solidFill>
                <a:ea typeface="Calibri" pitchFamily="34" charset="0"/>
                <a:cs typeface="Calibri" pitchFamily="34" charset="0"/>
              </a:rPr>
              <a:t> </a:t>
            </a:r>
          </a:p>
          <a:p>
            <a:pPr>
              <a:lnSpc>
                <a:spcPct val="90000"/>
              </a:lnSpc>
              <a:buClr>
                <a:srgbClr val="006600"/>
              </a:buClr>
            </a:pPr>
            <a:endParaRPr lang="en-US" sz="2400" b="1" dirty="0">
              <a:solidFill>
                <a:srgbClr val="006600"/>
              </a:solidFill>
              <a:ea typeface="Calibri" pitchFamily="34" charset="0"/>
              <a:cs typeface="Calibri" pitchFamily="34" charset="0"/>
            </a:endParaRPr>
          </a:p>
          <a:p>
            <a:pPr>
              <a:lnSpc>
                <a:spcPct val="90000"/>
              </a:lnSpc>
              <a:buClr>
                <a:srgbClr val="006600"/>
              </a:buClr>
            </a:pPr>
            <a:r>
              <a:rPr lang="en-US" sz="2800" b="1" i="1" dirty="0">
                <a:solidFill>
                  <a:srgbClr val="002060"/>
                </a:solidFill>
                <a:ea typeface="Calibri" pitchFamily="34" charset="0"/>
                <a:cs typeface="Calibri" pitchFamily="34" charset="0"/>
              </a:rPr>
              <a:t>While Islam emphasizes moral values, awareness of disease prevention must also be emphasized to preserve healthy, human life.</a:t>
            </a:r>
          </a:p>
        </p:txBody>
      </p:sp>
      <p:sp>
        <p:nvSpPr>
          <p:cNvPr id="46084" name="Rectangle 2"/>
          <p:cNvSpPr txBox="1">
            <a:spLocks noChangeArrowheads="1"/>
          </p:cNvSpPr>
          <p:nvPr/>
        </p:nvSpPr>
        <p:spPr bwMode="auto">
          <a:xfrm>
            <a:off x="7938" y="381000"/>
            <a:ext cx="9144000" cy="914400"/>
          </a:xfrm>
          <a:prstGeom prst="rect">
            <a:avLst/>
          </a:prstGeom>
          <a:noFill/>
          <a:ln w="9525">
            <a:noFill/>
            <a:miter lim="800000"/>
            <a:headEnd/>
            <a:tailEnd/>
          </a:ln>
        </p:spPr>
        <p:txBody>
          <a:bodyPr/>
          <a:lstStyle/>
          <a:p>
            <a:pPr algn="ctr"/>
            <a:r>
              <a:rPr lang="fr-FR" sz="3600" b="1">
                <a:solidFill>
                  <a:srgbClr val="002060"/>
                </a:solidFill>
                <a:latin typeface="Arial Rounded MT Bold" pitchFamily="34" charset="0"/>
              </a:rPr>
              <a:t>ISLAM AND HIV</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066800" y="1752600"/>
            <a:ext cx="7429500" cy="4343400"/>
          </a:xfrm>
          <a:prstGeom prst="rect">
            <a:avLst/>
          </a:prstGeom>
          <a:noFill/>
          <a:ln w="12700" cmpd="tri">
            <a:noFill/>
            <a:miter lim="800000"/>
            <a:headEnd/>
            <a:tailEnd/>
          </a:ln>
        </p:spPr>
        <p:txBody>
          <a:bodyPr wrap="none" anchor="ctr"/>
          <a:lstStyle/>
          <a:p>
            <a:endParaRPr lang="en-US"/>
          </a:p>
        </p:txBody>
      </p:sp>
      <p:sp>
        <p:nvSpPr>
          <p:cNvPr id="47107" name="Rectangle 3"/>
          <p:cNvSpPr>
            <a:spLocks noChangeArrowheads="1"/>
          </p:cNvSpPr>
          <p:nvPr/>
        </p:nvSpPr>
        <p:spPr bwMode="auto">
          <a:xfrm>
            <a:off x="990599" y="1219200"/>
            <a:ext cx="7739063" cy="2743200"/>
          </a:xfrm>
          <a:prstGeom prst="rect">
            <a:avLst/>
          </a:prstGeom>
          <a:noFill/>
          <a:ln w="12700">
            <a:noFill/>
            <a:miter lim="800000"/>
            <a:headEnd/>
            <a:tailEnd/>
          </a:ln>
        </p:spPr>
        <p:txBody>
          <a:bodyPr lIns="90488" tIns="44450" rIns="90488" bIns="44450"/>
          <a:lstStyle/>
          <a:p>
            <a:pPr>
              <a:lnSpc>
                <a:spcPct val="90000"/>
              </a:lnSpc>
              <a:spcBef>
                <a:spcPts val="1200"/>
              </a:spcBef>
              <a:buClr>
                <a:srgbClr val="006600"/>
              </a:buClr>
            </a:pPr>
            <a:r>
              <a:rPr lang="en-US" sz="2800" b="1" dirty="0">
                <a:solidFill>
                  <a:srgbClr val="002060"/>
                </a:solidFill>
                <a:ea typeface="Calibri" pitchFamily="34" charset="0"/>
                <a:cs typeface="Calibri" pitchFamily="34" charset="0"/>
              </a:rPr>
              <a:t>Islam is a religion of compassion, love and mercy.  People living with HIV and AIDS should be given attention, care, love and affection, so that they can lead their lives with dignity.</a:t>
            </a:r>
          </a:p>
          <a:p>
            <a:pPr>
              <a:lnSpc>
                <a:spcPct val="90000"/>
              </a:lnSpc>
              <a:spcBef>
                <a:spcPts val="1200"/>
              </a:spcBef>
              <a:buClr>
                <a:srgbClr val="006600"/>
              </a:buClr>
            </a:pPr>
            <a:r>
              <a:rPr lang="en-US" sz="2800" dirty="0" smtClean="0">
                <a:solidFill>
                  <a:srgbClr val="002060"/>
                </a:solidFill>
                <a:ea typeface="Calibri" pitchFamily="34" charset="0"/>
                <a:cs typeface="Calibri" pitchFamily="34" charset="0"/>
              </a:rPr>
              <a:t>The </a:t>
            </a:r>
            <a:r>
              <a:rPr lang="en-US" sz="2800" dirty="0">
                <a:solidFill>
                  <a:srgbClr val="002060"/>
                </a:solidFill>
                <a:ea typeface="Calibri" pitchFamily="34" charset="0"/>
                <a:cs typeface="Calibri" pitchFamily="34" charset="0"/>
              </a:rPr>
              <a:t>Prophet (Peace Be Upon Him) said:</a:t>
            </a:r>
            <a:r>
              <a:rPr lang="en-US" sz="2800" b="1" dirty="0">
                <a:solidFill>
                  <a:srgbClr val="002060"/>
                </a:solidFill>
                <a:ea typeface="Calibri" pitchFamily="34" charset="0"/>
                <a:cs typeface="Calibri" pitchFamily="34" charset="0"/>
              </a:rPr>
              <a:t> </a:t>
            </a:r>
          </a:p>
          <a:p>
            <a:pPr>
              <a:lnSpc>
                <a:spcPct val="90000"/>
              </a:lnSpc>
              <a:buClr>
                <a:srgbClr val="006600"/>
              </a:buClr>
            </a:pPr>
            <a:r>
              <a:rPr lang="en-US" sz="2800" b="1" dirty="0">
                <a:solidFill>
                  <a:srgbClr val="006600"/>
                </a:solidFill>
                <a:ea typeface="Calibri" pitchFamily="34" charset="0"/>
                <a:cs typeface="Calibri" pitchFamily="34" charset="0"/>
              </a:rPr>
              <a:t>“You will not enter into paradise until you believe, and you will not believe until you love one another.” </a:t>
            </a:r>
          </a:p>
          <a:p>
            <a:pPr>
              <a:lnSpc>
                <a:spcPct val="90000"/>
              </a:lnSpc>
              <a:spcAft>
                <a:spcPts val="600"/>
              </a:spcAft>
              <a:buClr>
                <a:srgbClr val="006600"/>
              </a:buClr>
            </a:pPr>
            <a:endParaRPr lang="en-US" sz="1500" b="1" dirty="0">
              <a:solidFill>
                <a:srgbClr val="006600"/>
              </a:solidFill>
              <a:ea typeface="Calibri" pitchFamily="34" charset="0"/>
              <a:cs typeface="Calibri" pitchFamily="34" charset="0"/>
            </a:endParaRPr>
          </a:p>
          <a:p>
            <a:pPr>
              <a:lnSpc>
                <a:spcPct val="90000"/>
              </a:lnSpc>
              <a:spcAft>
                <a:spcPts val="600"/>
              </a:spcAft>
              <a:buClr>
                <a:srgbClr val="006600"/>
              </a:buClr>
            </a:pPr>
            <a:r>
              <a:rPr lang="en-US" sz="2800" b="1" dirty="0">
                <a:solidFill>
                  <a:srgbClr val="006600"/>
                </a:solidFill>
                <a:ea typeface="Calibri" pitchFamily="34" charset="0"/>
                <a:cs typeface="Calibri" pitchFamily="34" charset="0"/>
              </a:rPr>
              <a:t>“A visit to a sick person is only complete when you have put your hand on his forehead and asked him how he is.”</a:t>
            </a:r>
          </a:p>
          <a:p>
            <a:pPr>
              <a:lnSpc>
                <a:spcPct val="90000"/>
              </a:lnSpc>
              <a:buClr>
                <a:srgbClr val="006600"/>
              </a:buClr>
            </a:pPr>
            <a:r>
              <a:rPr lang="en-US" sz="2800" b="1" dirty="0">
                <a:solidFill>
                  <a:srgbClr val="006600"/>
                </a:solidFill>
                <a:ea typeface="Calibri" pitchFamily="34" charset="0"/>
                <a:cs typeface="Calibri" pitchFamily="34" charset="0"/>
              </a:rPr>
              <a:t>	</a:t>
            </a:r>
            <a:r>
              <a:rPr lang="en-US" sz="2800" i="1" dirty="0">
                <a:solidFill>
                  <a:srgbClr val="006600"/>
                </a:solidFill>
                <a:ea typeface="Calibri" pitchFamily="34" charset="0"/>
                <a:cs typeface="Calibri" pitchFamily="34" charset="0"/>
              </a:rPr>
              <a:t>Al-</a:t>
            </a:r>
            <a:r>
              <a:rPr lang="en-US" sz="2800" i="1" dirty="0" err="1">
                <a:solidFill>
                  <a:srgbClr val="006600"/>
                </a:solidFill>
                <a:ea typeface="Calibri" pitchFamily="34" charset="0"/>
                <a:cs typeface="Calibri" pitchFamily="34" charset="0"/>
              </a:rPr>
              <a:t>Trimidhi</a:t>
            </a:r>
            <a:endParaRPr lang="en-US" sz="2800" i="1" dirty="0">
              <a:solidFill>
                <a:srgbClr val="006600"/>
              </a:solidFill>
              <a:ea typeface="Calibri" pitchFamily="34" charset="0"/>
              <a:cs typeface="Calibri" pitchFamily="34" charset="0"/>
            </a:endParaRPr>
          </a:p>
        </p:txBody>
      </p:sp>
      <p:sp>
        <p:nvSpPr>
          <p:cNvPr id="47108" name="Rectangle 2"/>
          <p:cNvSpPr txBox="1">
            <a:spLocks noChangeArrowheads="1"/>
          </p:cNvSpPr>
          <p:nvPr/>
        </p:nvSpPr>
        <p:spPr bwMode="auto">
          <a:xfrm>
            <a:off x="7938" y="381000"/>
            <a:ext cx="9144000" cy="914400"/>
          </a:xfrm>
          <a:prstGeom prst="rect">
            <a:avLst/>
          </a:prstGeom>
          <a:noFill/>
          <a:ln w="9525">
            <a:noFill/>
            <a:miter lim="800000"/>
            <a:headEnd/>
            <a:tailEnd/>
          </a:ln>
        </p:spPr>
        <p:txBody>
          <a:bodyPr/>
          <a:lstStyle/>
          <a:p>
            <a:pPr algn="ctr"/>
            <a:r>
              <a:rPr lang="fr-FR" sz="3600" b="1">
                <a:solidFill>
                  <a:srgbClr val="002060"/>
                </a:solidFill>
                <a:latin typeface="Arial Rounded MT Bold" pitchFamily="34" charset="0"/>
              </a:rPr>
              <a:t>ISLAM AND HIV</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5987" name="Rectangle 3"/>
          <p:cNvSpPr>
            <a:spLocks noGrp="1" noChangeArrowheads="1"/>
          </p:cNvSpPr>
          <p:nvPr>
            <p:ph idx="1"/>
          </p:nvPr>
        </p:nvSpPr>
        <p:spPr>
          <a:xfrm>
            <a:off x="762000" y="1285875"/>
            <a:ext cx="7932738" cy="4962525"/>
          </a:xfrm>
        </p:spPr>
        <p:txBody>
          <a:bodyPr>
            <a:normAutofit fontScale="92500" lnSpcReduction="10000"/>
          </a:bodyPr>
          <a:lstStyle/>
          <a:p>
            <a:pPr lvl="1" eaLnBrk="1" hangingPunct="1">
              <a:lnSpc>
                <a:spcPct val="80000"/>
              </a:lnSpc>
              <a:spcBef>
                <a:spcPts val="600"/>
              </a:spcBef>
              <a:spcAft>
                <a:spcPts val="600"/>
              </a:spcAft>
              <a:buClr>
                <a:srgbClr val="006600"/>
              </a:buClr>
              <a:buFont typeface="Wingdings" pitchFamily="2" charset="2"/>
              <a:buChar char="§"/>
              <a:defRPr/>
            </a:pPr>
            <a:endParaRPr lang="en-US" sz="1400" b="1" dirty="0" smtClean="0">
              <a:solidFill>
                <a:srgbClr val="002060"/>
              </a:solidFill>
            </a:endParaRPr>
          </a:p>
          <a:p>
            <a:pPr algn="just" eaLnBrk="1" hangingPunct="1">
              <a:lnSpc>
                <a:spcPct val="80000"/>
              </a:lnSpc>
              <a:spcBef>
                <a:spcPts val="600"/>
              </a:spcBef>
              <a:spcAft>
                <a:spcPts val="1800"/>
              </a:spcAft>
              <a:buClr>
                <a:srgbClr val="006600"/>
              </a:buClr>
              <a:buFont typeface="Wingdings" pitchFamily="2" charset="2"/>
              <a:buChar char="§"/>
              <a:defRPr/>
            </a:pPr>
            <a:r>
              <a:rPr lang="en-US" b="1" i="1" dirty="0" smtClean="0">
                <a:solidFill>
                  <a:srgbClr val="002060"/>
                </a:solidFill>
              </a:rPr>
              <a:t>Islam is certainly an open religion, but based on immutable principles enacted by the Holy Qur’an and authentic </a:t>
            </a:r>
            <a:r>
              <a:rPr lang="en-US" b="1" i="1" dirty="0" err="1" smtClean="0">
                <a:solidFill>
                  <a:srgbClr val="002060"/>
                </a:solidFill>
              </a:rPr>
              <a:t>Ahadith</a:t>
            </a:r>
            <a:r>
              <a:rPr lang="en-US" b="1" i="1" dirty="0" smtClean="0">
                <a:solidFill>
                  <a:srgbClr val="002060"/>
                </a:solidFill>
              </a:rPr>
              <a:t>, </a:t>
            </a:r>
            <a:r>
              <a:rPr lang="en-US" b="1" i="1" dirty="0" err="1" smtClean="0">
                <a:solidFill>
                  <a:srgbClr val="002060"/>
                </a:solidFill>
              </a:rPr>
              <a:t>Qiyas</a:t>
            </a:r>
            <a:r>
              <a:rPr lang="en-US" b="1" i="1" dirty="0" smtClean="0">
                <a:solidFill>
                  <a:srgbClr val="002060"/>
                </a:solidFill>
              </a:rPr>
              <a:t> and </a:t>
            </a:r>
            <a:r>
              <a:rPr lang="en-US" b="1" i="1" dirty="0" err="1" smtClean="0">
                <a:solidFill>
                  <a:srgbClr val="002060"/>
                </a:solidFill>
              </a:rPr>
              <a:t>Ijma</a:t>
            </a:r>
            <a:r>
              <a:rPr lang="en-US" b="1" i="1" dirty="0" smtClean="0">
                <a:solidFill>
                  <a:srgbClr val="002060"/>
                </a:solidFill>
              </a:rPr>
              <a:t>. </a:t>
            </a:r>
          </a:p>
          <a:p>
            <a:pPr algn="just" eaLnBrk="1" hangingPunct="1">
              <a:lnSpc>
                <a:spcPct val="80000"/>
              </a:lnSpc>
              <a:spcBef>
                <a:spcPts val="600"/>
              </a:spcBef>
              <a:spcAft>
                <a:spcPts val="1800"/>
              </a:spcAft>
              <a:buClr>
                <a:srgbClr val="006600"/>
              </a:buClr>
              <a:buFont typeface="Wingdings" pitchFamily="2" charset="2"/>
              <a:buChar char="§"/>
              <a:defRPr/>
            </a:pPr>
            <a:r>
              <a:rPr lang="en-US" b="1" i="1" dirty="0" smtClean="0">
                <a:solidFill>
                  <a:srgbClr val="002060"/>
                </a:solidFill>
              </a:rPr>
              <a:t>Spacing of births within the couple is not incompatible with Islam.</a:t>
            </a:r>
          </a:p>
          <a:p>
            <a:pPr eaLnBrk="1" hangingPunct="1">
              <a:lnSpc>
                <a:spcPct val="80000"/>
              </a:lnSpc>
              <a:spcBef>
                <a:spcPts val="600"/>
              </a:spcBef>
              <a:spcAft>
                <a:spcPts val="1800"/>
              </a:spcAft>
              <a:buClr>
                <a:srgbClr val="006600"/>
              </a:buClr>
              <a:buFont typeface="Wingdings" pitchFamily="2" charset="2"/>
              <a:buChar char="§"/>
              <a:defRPr/>
            </a:pPr>
            <a:r>
              <a:rPr lang="en-US" b="1" i="1" dirty="0" smtClean="0">
                <a:solidFill>
                  <a:srgbClr val="002060"/>
                </a:solidFill>
              </a:rPr>
              <a:t>Islam is mindful of all matters relating to the health of mother and child.</a:t>
            </a:r>
          </a:p>
          <a:p>
            <a:pPr algn="just" eaLnBrk="1" hangingPunct="1">
              <a:lnSpc>
                <a:spcPct val="80000"/>
              </a:lnSpc>
              <a:spcBef>
                <a:spcPts val="600"/>
              </a:spcBef>
              <a:spcAft>
                <a:spcPts val="1800"/>
              </a:spcAft>
              <a:buClr>
                <a:srgbClr val="006600"/>
              </a:buClr>
              <a:buFont typeface="Wingdings" pitchFamily="2" charset="2"/>
              <a:buChar char="§"/>
              <a:defRPr/>
            </a:pPr>
            <a:r>
              <a:rPr lang="en-US" b="1" i="1" dirty="0" smtClean="0">
                <a:solidFill>
                  <a:srgbClr val="002060"/>
                </a:solidFill>
              </a:rPr>
              <a:t>Islam is a religion of tolerance; people living with HIV and AIDS should not be shunned.</a:t>
            </a:r>
          </a:p>
          <a:p>
            <a:pPr algn="just" eaLnBrk="1" hangingPunct="1">
              <a:lnSpc>
                <a:spcPct val="80000"/>
              </a:lnSpc>
              <a:spcBef>
                <a:spcPts val="600"/>
              </a:spcBef>
              <a:spcAft>
                <a:spcPts val="1800"/>
              </a:spcAft>
              <a:buClr>
                <a:srgbClr val="006600"/>
              </a:buClr>
              <a:buFont typeface="Wingdings" pitchFamily="2" charset="2"/>
              <a:buChar char="§"/>
              <a:defRPr/>
            </a:pPr>
            <a:r>
              <a:rPr lang="en-US" b="1" i="1" dirty="0" smtClean="0">
                <a:solidFill>
                  <a:srgbClr val="002060"/>
                </a:solidFill>
              </a:rPr>
              <a:t>It is the duty of religious leaders to sensitize, educate, and enlighten the community on population issues. </a:t>
            </a:r>
          </a:p>
        </p:txBody>
      </p:sp>
      <p:sp>
        <p:nvSpPr>
          <p:cNvPr id="4" name="Rectangle 2"/>
          <p:cNvSpPr txBox="1">
            <a:spLocks noChangeArrowheads="1"/>
          </p:cNvSpPr>
          <p:nvPr/>
        </p:nvSpPr>
        <p:spPr bwMode="auto">
          <a:xfrm>
            <a:off x="7938" y="381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fr-FR" sz="3600" b="1" dirty="0" smtClean="0">
                <a:solidFill>
                  <a:srgbClr val="002060"/>
                </a:solidFill>
                <a:effectLst>
                  <a:outerShdw blurRad="38100" dist="38100" dir="2700000" algn="tl">
                    <a:srgbClr val="000000">
                      <a:alpha val="43137"/>
                    </a:srgbClr>
                  </a:outerShdw>
                </a:effectLst>
                <a:latin typeface="Arial Rounded MT Bold" pitchFamily="34" charset="0"/>
              </a:rPr>
              <a:t>CONCLUSION</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1" name="Rectangle 3"/>
          <p:cNvSpPr>
            <a:spLocks noGrp="1" noChangeArrowheads="1"/>
          </p:cNvSpPr>
          <p:nvPr>
            <p:ph idx="1"/>
          </p:nvPr>
        </p:nvSpPr>
        <p:spPr>
          <a:xfrm>
            <a:off x="838200" y="1447800"/>
            <a:ext cx="8077200" cy="4572000"/>
          </a:xfrm>
        </p:spPr>
        <p:txBody>
          <a:bodyPr rtlCol="0">
            <a:noAutofit/>
          </a:bodyPr>
          <a:lstStyle/>
          <a:p>
            <a:pPr marL="0" indent="0" algn="just" eaLnBrk="1" fontAlgn="auto" hangingPunct="1">
              <a:spcBef>
                <a:spcPts val="0"/>
              </a:spcBef>
              <a:spcAft>
                <a:spcPts val="0"/>
              </a:spcAft>
              <a:buClr>
                <a:srgbClr val="006600"/>
              </a:buClr>
              <a:buFontTx/>
              <a:buNone/>
              <a:defRPr/>
            </a:pPr>
            <a:r>
              <a:rPr lang="en-US" b="1" dirty="0" smtClean="0">
                <a:solidFill>
                  <a:srgbClr val="006600"/>
                </a:solidFill>
                <a:cs typeface="Calibri" pitchFamily="34" charset="0"/>
              </a:rPr>
              <a:t>“God does not change a people’s lot unless they change what is in their hearts.”   </a:t>
            </a:r>
          </a:p>
          <a:p>
            <a:pPr marL="0" indent="0" algn="just" eaLnBrk="1" fontAlgn="auto" hangingPunct="1">
              <a:spcBef>
                <a:spcPts val="0"/>
              </a:spcBef>
              <a:spcAft>
                <a:spcPts val="0"/>
              </a:spcAft>
              <a:buClr>
                <a:srgbClr val="006600"/>
              </a:buClr>
              <a:buFontTx/>
              <a:buNone/>
              <a:defRPr/>
            </a:pPr>
            <a:r>
              <a:rPr lang="en-US" b="1" i="1" dirty="0">
                <a:solidFill>
                  <a:srgbClr val="006600"/>
                </a:solidFill>
                <a:cs typeface="Calibri" pitchFamily="34" charset="0"/>
              </a:rPr>
              <a:t>	</a:t>
            </a:r>
            <a:r>
              <a:rPr lang="en-US" i="1" dirty="0" smtClean="0">
                <a:solidFill>
                  <a:srgbClr val="006600"/>
                </a:solidFill>
                <a:cs typeface="Calibri" pitchFamily="34" charset="0"/>
              </a:rPr>
              <a:t>Surah 13, Thunder, Verse 11</a:t>
            </a:r>
            <a:endParaRPr lang="en-US" b="1" dirty="0" smtClean="0">
              <a:solidFill>
                <a:srgbClr val="002060"/>
              </a:solidFill>
              <a:cs typeface="Calibri" pitchFamily="34" charset="0"/>
            </a:endParaRPr>
          </a:p>
          <a:p>
            <a:pPr marL="0" indent="0" algn="just" eaLnBrk="1" fontAlgn="auto" hangingPunct="1">
              <a:spcBef>
                <a:spcPts val="0"/>
              </a:spcBef>
              <a:spcAft>
                <a:spcPts val="1200"/>
              </a:spcAft>
              <a:buClr>
                <a:srgbClr val="006600"/>
              </a:buClr>
              <a:buFontTx/>
              <a:buNone/>
              <a:defRPr/>
            </a:pPr>
            <a:endParaRPr lang="en-US" sz="1000" b="1" dirty="0" smtClean="0">
              <a:solidFill>
                <a:srgbClr val="002060"/>
              </a:solidFill>
              <a:cs typeface="Calibri" pitchFamily="34" charset="0"/>
            </a:endParaRPr>
          </a:p>
          <a:p>
            <a:pPr marL="0" indent="0" eaLnBrk="1" fontAlgn="auto" hangingPunct="1">
              <a:spcBef>
                <a:spcPts val="0"/>
              </a:spcBef>
              <a:spcAft>
                <a:spcPts val="1200"/>
              </a:spcAft>
              <a:buClr>
                <a:srgbClr val="006600"/>
              </a:buClr>
              <a:buFontTx/>
              <a:buNone/>
              <a:defRPr/>
            </a:pPr>
            <a:r>
              <a:rPr lang="en-US" b="1" dirty="0" smtClean="0">
                <a:solidFill>
                  <a:srgbClr val="002060"/>
                </a:solidFill>
                <a:cs typeface="Calibri" pitchFamily="34" charset="0"/>
              </a:rPr>
              <a:t>The commitment of religious leaders is fundamental for the well-being of the people.</a:t>
            </a:r>
          </a:p>
          <a:p>
            <a:pPr marL="0" indent="0" algn="ctr" eaLnBrk="1" fontAlgn="auto" hangingPunct="1">
              <a:spcBef>
                <a:spcPts val="0"/>
              </a:spcBef>
              <a:spcAft>
                <a:spcPts val="1200"/>
              </a:spcAft>
              <a:buClr>
                <a:schemeClr val="accent3">
                  <a:lumMod val="50000"/>
                </a:schemeClr>
              </a:buClr>
              <a:buFontTx/>
              <a:buNone/>
              <a:defRPr/>
            </a:pPr>
            <a:endParaRPr lang="en-US" sz="800" b="1" dirty="0" smtClean="0">
              <a:solidFill>
                <a:srgbClr val="002060"/>
              </a:solidFill>
              <a:cs typeface="Calibri" pitchFamily="34" charset="0"/>
            </a:endParaRPr>
          </a:p>
          <a:p>
            <a:pPr marL="0" indent="0" eaLnBrk="1" fontAlgn="auto" hangingPunct="1">
              <a:spcBef>
                <a:spcPts val="0"/>
              </a:spcBef>
              <a:spcAft>
                <a:spcPts val="1200"/>
              </a:spcAft>
              <a:buClr>
                <a:schemeClr val="accent3">
                  <a:lumMod val="50000"/>
                </a:schemeClr>
              </a:buClr>
              <a:buFontTx/>
              <a:buNone/>
              <a:defRPr/>
            </a:pPr>
            <a:r>
              <a:rPr lang="en-US" sz="3600" b="1" dirty="0" smtClean="0">
                <a:solidFill>
                  <a:srgbClr val="002060"/>
                </a:solidFill>
                <a:cs typeface="Calibri" pitchFamily="34" charset="0"/>
              </a:rPr>
              <a:t>May God guide and strengthen our steps. Amen! </a:t>
            </a:r>
          </a:p>
          <a:p>
            <a:pPr marL="548640" lvl="1" indent="-274320" algn="just" eaLnBrk="1" fontAlgn="auto" hangingPunct="1">
              <a:lnSpc>
                <a:spcPct val="80000"/>
              </a:lnSpc>
              <a:spcAft>
                <a:spcPts val="0"/>
              </a:spcAft>
              <a:buClr>
                <a:srgbClr val="003366"/>
              </a:buClr>
              <a:buFontTx/>
              <a:buNone/>
              <a:defRPr/>
            </a:pPr>
            <a:endParaRPr lang="en-US" sz="2800" b="1" dirty="0" smtClean="0">
              <a:cs typeface="Calibri" pitchFamily="34" charset="0"/>
            </a:endParaRPr>
          </a:p>
          <a:p>
            <a:pPr marL="548640" lvl="1" indent="-274320" algn="ctr" eaLnBrk="1" fontAlgn="auto" hangingPunct="1">
              <a:lnSpc>
                <a:spcPct val="80000"/>
              </a:lnSpc>
              <a:spcAft>
                <a:spcPts val="0"/>
              </a:spcAft>
              <a:buClr>
                <a:srgbClr val="003366"/>
              </a:buClr>
              <a:buFontTx/>
              <a:buNone/>
              <a:defRPr/>
            </a:pPr>
            <a:r>
              <a:rPr lang="en-US" sz="2800" b="1" dirty="0" smtClean="0">
                <a:solidFill>
                  <a:schemeClr val="hlink"/>
                </a:solidFill>
                <a:cs typeface="Calibri" pitchFamily="34" charset="0"/>
              </a:rPr>
              <a:t> </a:t>
            </a:r>
          </a:p>
        </p:txBody>
      </p:sp>
      <p:sp>
        <p:nvSpPr>
          <p:cNvPr id="4" name="Rectangle 2"/>
          <p:cNvSpPr txBox="1">
            <a:spLocks noChangeArrowheads="1"/>
          </p:cNvSpPr>
          <p:nvPr/>
        </p:nvSpPr>
        <p:spPr bwMode="auto">
          <a:xfrm>
            <a:off x="7938" y="38100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fr-FR" sz="3600" b="1" dirty="0" smtClean="0">
                <a:solidFill>
                  <a:srgbClr val="002060"/>
                </a:solidFill>
                <a:effectLst>
                  <a:outerShdw blurRad="38100" dist="38100" dir="2700000" algn="tl">
                    <a:srgbClr val="000000">
                      <a:alpha val="43137"/>
                    </a:srgbClr>
                  </a:outerShdw>
                </a:effectLst>
                <a:latin typeface="Arial Rounded MT Bold" pitchFamily="34" charset="0"/>
              </a:rPr>
              <a:t>CONCLUSION</a:t>
            </a:r>
          </a:p>
        </p:txBody>
      </p:sp>
      <p:pic>
        <p:nvPicPr>
          <p:cNvPr id="5" name="Picture 12"/>
          <p:cNvPicPr>
            <a:picLocks noChangeAspect="1" noChangeArrowheads="1"/>
          </p:cNvPicPr>
          <p:nvPr/>
        </p:nvPicPr>
        <p:blipFill>
          <a:blip r:embed="rId3" cstate="print">
            <a:clrChange>
              <a:clrFrom>
                <a:srgbClr val="FFFFFF"/>
              </a:clrFrom>
              <a:clrTo>
                <a:srgbClr val="FFFFFF">
                  <a:alpha val="0"/>
                </a:srgbClr>
              </a:clrTo>
            </a:clrChange>
          </a:blip>
          <a:stretch>
            <a:fillRect/>
          </a:stretch>
        </p:blipFill>
        <p:spPr bwMode="auto">
          <a:xfrm>
            <a:off x="3886200" y="4953000"/>
            <a:ext cx="1676400" cy="1533640"/>
          </a:xfrm>
          <a:prstGeom prst="rect">
            <a:avLst/>
          </a:prstGeom>
          <a:noFill/>
          <a:ln>
            <a:noFill/>
          </a:ln>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62" name="Rectangle 2"/>
          <p:cNvSpPr>
            <a:spLocks noGrp="1" noChangeArrowheads="1"/>
          </p:cNvSpPr>
          <p:nvPr>
            <p:ph idx="1"/>
          </p:nvPr>
        </p:nvSpPr>
        <p:spPr>
          <a:xfrm>
            <a:off x="2286000" y="5715000"/>
            <a:ext cx="6477000" cy="685800"/>
          </a:xfrm>
        </p:spPr>
        <p:txBody>
          <a:bodyPr rtlCol="0"/>
          <a:lstStyle/>
          <a:p>
            <a:pPr marL="274320" indent="-274320" algn="ctr" eaLnBrk="1" fontAlgn="auto" hangingPunct="1">
              <a:spcBef>
                <a:spcPct val="0"/>
              </a:spcBef>
              <a:spcAft>
                <a:spcPts val="0"/>
              </a:spcAft>
              <a:buFontTx/>
              <a:buNone/>
              <a:defRPr/>
            </a:pPr>
            <a:r>
              <a:rPr lang="en-US" sz="1400" b="1" dirty="0" smtClean="0">
                <a:solidFill>
                  <a:schemeClr val="bg1"/>
                </a:solidFill>
                <a:effectLst>
                  <a:outerShdw blurRad="38100" dist="38100" dir="2700000" algn="tl">
                    <a:srgbClr val="000000"/>
                  </a:outerShdw>
                </a:effectLst>
              </a:rPr>
              <a:t>Area 9 Mosque, Lilongwe</a:t>
            </a:r>
            <a:endParaRPr lang="en-US" sz="1400" b="1" dirty="0" smtClean="0">
              <a:solidFill>
                <a:schemeClr val="bg1"/>
              </a:solidFill>
              <a:effectLst>
                <a:outerShdw blurRad="38100" dist="38100" dir="2700000" algn="tl">
                  <a:srgbClr val="000000"/>
                </a:outerShdw>
              </a:effectLst>
              <a:cs typeface="Monotype Koufi" pitchFamily="2" charset="-78"/>
            </a:endParaRPr>
          </a:p>
        </p:txBody>
      </p:sp>
      <p:pic>
        <p:nvPicPr>
          <p:cNvPr id="50180" name="Picture 4"/>
          <p:cNvPicPr>
            <a:picLocks noChangeAspect="1" noChangeArrowheads="1"/>
          </p:cNvPicPr>
          <p:nvPr/>
        </p:nvPicPr>
        <p:blipFill>
          <a:blip r:embed="rId3" cstate="print"/>
          <a:srcRect/>
          <a:stretch>
            <a:fillRect/>
          </a:stretch>
        </p:blipFill>
        <p:spPr bwMode="auto">
          <a:xfrm>
            <a:off x="-7938" y="-4763"/>
            <a:ext cx="9159876" cy="68738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txBox="1">
            <a:spLocks noChangeArrowheads="1"/>
          </p:cNvSpPr>
          <p:nvPr/>
        </p:nvSpPr>
        <p:spPr bwMode="auto">
          <a:xfrm>
            <a:off x="41275" y="762000"/>
            <a:ext cx="9144000" cy="914400"/>
          </a:xfrm>
          <a:prstGeom prst="rect">
            <a:avLst/>
          </a:prstGeom>
          <a:noFill/>
          <a:ln w="9525">
            <a:noFill/>
            <a:miter lim="800000"/>
            <a:headEnd/>
            <a:tailEnd/>
          </a:ln>
        </p:spPr>
        <p:txBody>
          <a:bodyPr anchor="b"/>
          <a:lstStyle/>
          <a:p>
            <a:pPr algn="ctr"/>
            <a:r>
              <a:rPr lang="fr-FR" sz="4000" b="1">
                <a:latin typeface="Arial Rounded MT Bold" pitchFamily="34" charset="0"/>
              </a:rPr>
              <a:t>REPUBLIC OF MALAWI</a:t>
            </a:r>
            <a:endParaRPr lang="en-US" sz="4000" b="1">
              <a:latin typeface="Arial Rounded MT Bold" pitchFamily="34" charset="0"/>
            </a:endParaRPr>
          </a:p>
        </p:txBody>
      </p:sp>
      <p:sp>
        <p:nvSpPr>
          <p:cNvPr id="51204" name="TextBox 6"/>
          <p:cNvSpPr txBox="1">
            <a:spLocks noChangeArrowheads="1"/>
          </p:cNvSpPr>
          <p:nvPr/>
        </p:nvSpPr>
        <p:spPr bwMode="auto">
          <a:xfrm>
            <a:off x="0" y="6172200"/>
            <a:ext cx="9185275" cy="461963"/>
          </a:xfrm>
          <a:prstGeom prst="rect">
            <a:avLst/>
          </a:prstGeom>
          <a:noFill/>
          <a:ln w="9525">
            <a:noFill/>
            <a:miter lim="800000"/>
            <a:headEnd/>
            <a:tailEnd/>
          </a:ln>
        </p:spPr>
        <p:txBody>
          <a:bodyPr>
            <a:spAutoFit/>
          </a:bodyPr>
          <a:lstStyle/>
          <a:p>
            <a:pPr algn="ctr"/>
            <a:r>
              <a:rPr lang="en-US" sz="2400" b="1">
                <a:ea typeface="Calibri" pitchFamily="34" charset="0"/>
                <a:cs typeface="Calibri" pitchFamily="34" charset="0"/>
              </a:rPr>
              <a:t>March 2011</a:t>
            </a:r>
          </a:p>
        </p:txBody>
      </p:sp>
      <p:pic>
        <p:nvPicPr>
          <p:cNvPr id="5" name="Picture 6"/>
          <p:cNvPicPr>
            <a:picLocks noChangeAspect="1" noChangeArrowheads="1"/>
          </p:cNvPicPr>
          <p:nvPr/>
        </p:nvPicPr>
        <p:blipFill>
          <a:blip r:embed="rId3" cstate="print"/>
          <a:srcRect/>
          <a:stretch>
            <a:fillRect/>
          </a:stretch>
        </p:blipFill>
        <p:spPr bwMode="auto">
          <a:xfrm>
            <a:off x="1752600" y="1905000"/>
            <a:ext cx="5791200" cy="385762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p:cNvSpPr>
            <a:spLocks noGrp="1"/>
          </p:cNvSpPr>
          <p:nvPr>
            <p:ph/>
          </p:nvPr>
        </p:nvSpPr>
        <p:spPr>
          <a:xfrm>
            <a:off x="0" y="76200"/>
            <a:ext cx="9144000" cy="5851525"/>
          </a:xfrm>
        </p:spPr>
        <p:txBody>
          <a:bodyPr/>
          <a:lstStyle/>
          <a:p>
            <a:pPr algn="ctr" eaLnBrk="1" hangingPunct="1">
              <a:buFontTx/>
              <a:buNone/>
              <a:defRPr/>
            </a:pPr>
            <a:endParaRPr lang="fr-FR" sz="4400" b="1" dirty="0" smtClean="0">
              <a:solidFill>
                <a:srgbClr val="006600"/>
              </a:solidFill>
              <a:latin typeface="Arial Rounded MT Bold" pitchFamily="34" charset="0"/>
            </a:endParaRPr>
          </a:p>
          <a:p>
            <a:pPr algn="ctr" eaLnBrk="1" hangingPunct="1">
              <a:buFontTx/>
              <a:buNone/>
              <a:defRPr/>
            </a:pPr>
            <a:endParaRPr lang="fr-FR" sz="4400" b="1" dirty="0">
              <a:solidFill>
                <a:srgbClr val="006600"/>
              </a:solidFill>
              <a:latin typeface="Arial Rounded MT Bold" pitchFamily="34" charset="0"/>
            </a:endParaRPr>
          </a:p>
          <a:p>
            <a:pPr algn="ctr" eaLnBrk="1" hangingPunct="1">
              <a:buFontTx/>
              <a:buNone/>
              <a:defRPr/>
            </a:pPr>
            <a:r>
              <a:rPr lang="fr-FR" sz="4400" b="1" dirty="0" smtClean="0">
                <a:solidFill>
                  <a:srgbClr val="006600"/>
                </a:solidFill>
                <a:effectLst>
                  <a:outerShdw blurRad="38100" dist="38100" dir="2700000" algn="tl">
                    <a:srgbClr val="000000">
                      <a:alpha val="43137"/>
                    </a:srgbClr>
                  </a:outerShdw>
                </a:effectLst>
                <a:latin typeface="Arial Rounded MT Bold" pitchFamily="34" charset="0"/>
              </a:rPr>
              <a:t>SALAAM ALAIKUM </a:t>
            </a:r>
            <a:br>
              <a:rPr lang="fr-FR" sz="4400" b="1" dirty="0" smtClean="0">
                <a:solidFill>
                  <a:srgbClr val="006600"/>
                </a:solidFill>
                <a:effectLst>
                  <a:outerShdw blurRad="38100" dist="38100" dir="2700000" algn="tl">
                    <a:srgbClr val="000000">
                      <a:alpha val="43137"/>
                    </a:srgbClr>
                  </a:outerShdw>
                </a:effectLst>
                <a:latin typeface="Arial Rounded MT Bold" pitchFamily="34" charset="0"/>
              </a:rPr>
            </a:br>
            <a:r>
              <a:rPr lang="fr-FR" sz="4400" b="1" dirty="0" smtClean="0">
                <a:solidFill>
                  <a:srgbClr val="006600"/>
                </a:solidFill>
                <a:effectLst>
                  <a:outerShdw blurRad="38100" dist="38100" dir="2700000" algn="tl">
                    <a:srgbClr val="000000">
                      <a:alpha val="43137"/>
                    </a:srgbClr>
                  </a:outerShdw>
                </a:effectLst>
                <a:latin typeface="Arial Rounded MT Bold" pitchFamily="34" charset="0"/>
              </a:rPr>
              <a:t>WA RAHMATOULLAHI </a:t>
            </a:r>
            <a:br>
              <a:rPr lang="fr-FR" sz="4400" b="1" dirty="0" smtClean="0">
                <a:solidFill>
                  <a:srgbClr val="006600"/>
                </a:solidFill>
                <a:effectLst>
                  <a:outerShdw blurRad="38100" dist="38100" dir="2700000" algn="tl">
                    <a:srgbClr val="000000">
                      <a:alpha val="43137"/>
                    </a:srgbClr>
                  </a:outerShdw>
                </a:effectLst>
                <a:latin typeface="Arial Rounded MT Bold" pitchFamily="34" charset="0"/>
              </a:rPr>
            </a:br>
            <a:r>
              <a:rPr lang="fr-FR" sz="4400" b="1" dirty="0" smtClean="0">
                <a:solidFill>
                  <a:srgbClr val="006600"/>
                </a:solidFill>
                <a:effectLst>
                  <a:outerShdw blurRad="38100" dist="38100" dir="2700000" algn="tl">
                    <a:srgbClr val="000000">
                      <a:alpha val="43137"/>
                    </a:srgbClr>
                  </a:outerShdw>
                </a:effectLst>
                <a:latin typeface="Arial Rounded MT Bold" pitchFamily="34" charset="0"/>
              </a:rPr>
              <a:t> WA BARAKATOUH</a:t>
            </a:r>
            <a:endParaRPr lang="en-US" sz="4400" b="1" dirty="0" smtClean="0">
              <a:solidFill>
                <a:srgbClr val="006600"/>
              </a:solidFill>
              <a:effectLst>
                <a:outerShdw blurRad="38100" dist="38100" dir="2700000" algn="tl">
                  <a:srgbClr val="000000">
                    <a:alpha val="43137"/>
                  </a:srgbClr>
                </a:outerShdw>
              </a:effectLst>
              <a:latin typeface="Arial Rounded MT Bold" pitchFamily="34" charset="0"/>
            </a:endParaRPr>
          </a:p>
        </p:txBody>
      </p:sp>
      <p:pic>
        <p:nvPicPr>
          <p:cNvPr id="52227" name="Picture 2"/>
          <p:cNvPicPr>
            <a:picLocks noChangeAspect="1" noChangeArrowheads="1"/>
          </p:cNvPicPr>
          <p:nvPr/>
        </p:nvPicPr>
        <p:blipFill>
          <a:blip r:embed="rId3" cstate="print"/>
          <a:srcRect/>
          <a:stretch>
            <a:fillRect/>
          </a:stretch>
        </p:blipFill>
        <p:spPr bwMode="auto">
          <a:xfrm>
            <a:off x="7907338" y="4405313"/>
            <a:ext cx="1312862" cy="1141412"/>
          </a:xfrm>
          <a:prstGeom prst="rect">
            <a:avLst/>
          </a:prstGeom>
          <a:noFill/>
          <a:ln w="9525">
            <a:noFill/>
            <a:miter lim="800000"/>
            <a:headEnd/>
            <a:tailEnd/>
          </a:ln>
        </p:spPr>
      </p:pic>
      <p:grpSp>
        <p:nvGrpSpPr>
          <p:cNvPr id="52228" name="Group 3"/>
          <p:cNvGrpSpPr>
            <a:grpSpLocks/>
          </p:cNvGrpSpPr>
          <p:nvPr/>
        </p:nvGrpSpPr>
        <p:grpSpPr bwMode="auto">
          <a:xfrm>
            <a:off x="7269163" y="4484688"/>
            <a:ext cx="579437" cy="925512"/>
            <a:chOff x="1082421" y="1098319"/>
            <a:chExt cx="14840" cy="26392"/>
          </a:xfrm>
        </p:grpSpPr>
        <p:sp>
          <p:nvSpPr>
            <p:cNvPr id="52233" name="Rectangle 4"/>
            <p:cNvSpPr>
              <a:spLocks noChangeArrowheads="1"/>
            </p:cNvSpPr>
            <p:nvPr/>
          </p:nvSpPr>
          <p:spPr bwMode="auto">
            <a:xfrm>
              <a:off x="1091565" y="1107567"/>
              <a:ext cx="4572" cy="17145"/>
            </a:xfrm>
            <a:prstGeom prst="rect">
              <a:avLst/>
            </a:prstGeom>
            <a:solidFill>
              <a:srgbClr val="006600"/>
            </a:solidFill>
            <a:ln w="9525" algn="in">
              <a:solidFill>
                <a:srgbClr val="006600"/>
              </a:solidFill>
              <a:miter lim="800000"/>
              <a:headEnd/>
              <a:tailEnd/>
            </a:ln>
            <a:effectLst/>
          </p:spPr>
          <p:txBody>
            <a:bodyPr lIns="36576" tIns="36576" rIns="36576" bIns="36576"/>
            <a:lstStyle/>
            <a:p>
              <a:endParaRPr lang="en-US"/>
            </a:p>
          </p:txBody>
        </p:sp>
        <p:sp>
          <p:nvSpPr>
            <p:cNvPr id="52234" name="AutoShape 5"/>
            <p:cNvSpPr>
              <a:spLocks noChangeArrowheads="1"/>
            </p:cNvSpPr>
            <p:nvPr/>
          </p:nvSpPr>
          <p:spPr bwMode="auto">
            <a:xfrm rot="-5400000">
              <a:off x="1082421" y="1114425"/>
              <a:ext cx="10287" cy="10287"/>
            </a:xfrm>
            <a:prstGeom prst="flowChartDelay">
              <a:avLst/>
            </a:prstGeom>
            <a:solidFill>
              <a:srgbClr val="006600"/>
            </a:solidFill>
            <a:ln w="9525" algn="in">
              <a:solidFill>
                <a:srgbClr val="008000"/>
              </a:solidFill>
              <a:miter lim="800000"/>
              <a:headEnd/>
              <a:tailEnd/>
            </a:ln>
            <a:effectLst/>
          </p:spPr>
          <p:txBody>
            <a:bodyPr lIns="36576" tIns="36576" rIns="36576" bIns="36576"/>
            <a:lstStyle/>
            <a:p>
              <a:endParaRPr lang="en-US"/>
            </a:p>
          </p:txBody>
        </p:sp>
        <p:sp>
          <p:nvSpPr>
            <p:cNvPr id="52235" name="Oval 6"/>
            <p:cNvSpPr>
              <a:spLocks noChangeArrowheads="1"/>
            </p:cNvSpPr>
            <p:nvPr/>
          </p:nvSpPr>
          <p:spPr bwMode="auto">
            <a:xfrm>
              <a:off x="1091315" y="1105281"/>
              <a:ext cx="4822" cy="2286"/>
            </a:xfrm>
            <a:prstGeom prst="ellipse">
              <a:avLst/>
            </a:prstGeom>
            <a:solidFill>
              <a:srgbClr val="006600"/>
            </a:solidFill>
            <a:ln w="9525" algn="in">
              <a:solidFill>
                <a:srgbClr val="008000"/>
              </a:solidFill>
              <a:round/>
              <a:headEnd/>
              <a:tailEnd/>
            </a:ln>
            <a:effectLst/>
          </p:spPr>
          <p:txBody>
            <a:bodyPr lIns="36576" tIns="36576" rIns="36576" bIns="36576"/>
            <a:lstStyle/>
            <a:p>
              <a:endParaRPr lang="en-US"/>
            </a:p>
          </p:txBody>
        </p:sp>
        <p:sp>
          <p:nvSpPr>
            <p:cNvPr id="52236" name="Oval 7"/>
            <p:cNvSpPr>
              <a:spLocks noChangeArrowheads="1"/>
            </p:cNvSpPr>
            <p:nvPr/>
          </p:nvSpPr>
          <p:spPr bwMode="auto">
            <a:xfrm flipV="1">
              <a:off x="1091315" y="1102995"/>
              <a:ext cx="4822" cy="2286"/>
            </a:xfrm>
            <a:prstGeom prst="ellipse">
              <a:avLst/>
            </a:prstGeom>
            <a:solidFill>
              <a:srgbClr val="006600"/>
            </a:solidFill>
            <a:ln w="9525" algn="in">
              <a:solidFill>
                <a:srgbClr val="008000"/>
              </a:solidFill>
              <a:round/>
              <a:headEnd/>
              <a:tailEnd/>
            </a:ln>
            <a:effectLst/>
          </p:spPr>
          <p:txBody>
            <a:bodyPr lIns="36576" tIns="36576" rIns="36576" bIns="36576"/>
            <a:lstStyle/>
            <a:p>
              <a:endParaRPr lang="en-US"/>
            </a:p>
          </p:txBody>
        </p:sp>
        <p:sp>
          <p:nvSpPr>
            <p:cNvPr id="52237" name="AutoShape 8"/>
            <p:cNvSpPr>
              <a:spLocks noChangeArrowheads="1"/>
            </p:cNvSpPr>
            <p:nvPr/>
          </p:nvSpPr>
          <p:spPr bwMode="auto">
            <a:xfrm rot="-897532">
              <a:off x="1093816" y="1098319"/>
              <a:ext cx="3445" cy="6689"/>
            </a:xfrm>
            <a:prstGeom prst="moon">
              <a:avLst>
                <a:gd name="adj" fmla="val 34856"/>
              </a:avLst>
            </a:prstGeom>
            <a:solidFill>
              <a:srgbClr val="006600"/>
            </a:solidFill>
            <a:ln w="9525" algn="in">
              <a:solidFill>
                <a:srgbClr val="008000"/>
              </a:solidFill>
              <a:miter lim="800000"/>
              <a:headEnd/>
              <a:tailEnd/>
            </a:ln>
            <a:effectLst/>
          </p:spPr>
          <p:txBody>
            <a:bodyPr lIns="36576" tIns="36576" rIns="36576" bIns="36576"/>
            <a:lstStyle/>
            <a:p>
              <a:endParaRPr lang="en-US"/>
            </a:p>
          </p:txBody>
        </p:sp>
        <p:sp>
          <p:nvSpPr>
            <p:cNvPr id="52238" name="WordArt 9"/>
            <p:cNvSpPr>
              <a:spLocks noChangeArrowheads="1" noChangeShapeType="1" noTextEdit="1"/>
            </p:cNvSpPr>
            <p:nvPr/>
          </p:nvSpPr>
          <p:spPr bwMode="auto">
            <a:xfrm>
              <a:off x="1084707" y="1118997"/>
              <a:ext cx="9144" cy="3714"/>
            </a:xfrm>
            <a:prstGeom prst="rect">
              <a:avLst/>
            </a:prstGeom>
          </p:spPr>
          <p:txBody>
            <a:bodyPr wrap="none" fromWordArt="1">
              <a:prstTxWarp prst="textPlain">
                <a:avLst>
                  <a:gd name="adj" fmla="val 50000"/>
                </a:avLst>
              </a:prstTxWarp>
            </a:bodyPr>
            <a:lstStyle/>
            <a:p>
              <a:pPr algn="ctr"/>
              <a:r>
                <a:rPr lang="en-US" sz="1400" kern="10">
                  <a:ln w="9525">
                    <a:solidFill>
                      <a:srgbClr val="339966"/>
                    </a:solidFill>
                    <a:round/>
                    <a:headEnd/>
                    <a:tailEnd/>
                  </a:ln>
                  <a:solidFill>
                    <a:srgbClr val="FFFFFF"/>
                  </a:solidFill>
                  <a:latin typeface="Arial Black"/>
                </a:rPr>
                <a:t>MAM</a:t>
              </a:r>
            </a:p>
          </p:txBody>
        </p:sp>
      </p:grpSp>
      <p:pic>
        <p:nvPicPr>
          <p:cNvPr id="52229" name="Picture 10" descr="MOH_logo"/>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6248400" y="4564063"/>
            <a:ext cx="838200" cy="846137"/>
          </a:xfrm>
          <a:prstGeom prst="rect">
            <a:avLst/>
          </a:prstGeom>
          <a:noFill/>
          <a:ln w="9525">
            <a:noFill/>
            <a:miter lim="800000"/>
            <a:headEnd/>
            <a:tailEnd/>
          </a:ln>
        </p:spPr>
      </p:pic>
      <p:pic>
        <p:nvPicPr>
          <p:cNvPr id="52230" name="Picture 11" descr="Lockup_MALAWI_CMYK"/>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287338" y="5072063"/>
            <a:ext cx="2684462" cy="338137"/>
          </a:xfrm>
          <a:prstGeom prst="rect">
            <a:avLst/>
          </a:prstGeom>
          <a:noFill/>
          <a:ln w="9525">
            <a:noFill/>
            <a:miter lim="800000"/>
            <a:headEnd/>
            <a:tailEnd/>
          </a:ln>
        </p:spPr>
      </p:pic>
      <p:pic>
        <p:nvPicPr>
          <p:cNvPr id="52231" name="Picture 9"/>
          <p:cNvPicPr>
            <a:picLocks noChangeAspect="1"/>
          </p:cNvPicPr>
          <p:nvPr/>
        </p:nvPicPr>
        <p:blipFill>
          <a:blip r:embed="rId6" cstate="print">
            <a:clrChange>
              <a:clrFrom>
                <a:srgbClr val="FEFFFA"/>
              </a:clrFrom>
              <a:clrTo>
                <a:srgbClr val="FEFFFA">
                  <a:alpha val="0"/>
                </a:srgbClr>
              </a:clrTo>
            </a:clrChange>
          </a:blip>
          <a:srcRect/>
          <a:stretch>
            <a:fillRect/>
          </a:stretch>
        </p:blipFill>
        <p:spPr bwMode="auto">
          <a:xfrm>
            <a:off x="4740275" y="4976813"/>
            <a:ext cx="1355725" cy="349250"/>
          </a:xfrm>
          <a:prstGeom prst="rect">
            <a:avLst/>
          </a:prstGeom>
          <a:noFill/>
          <a:ln w="9525">
            <a:noFill/>
            <a:miter lim="800000"/>
            <a:headEnd/>
            <a:tailEnd/>
          </a:ln>
        </p:spPr>
      </p:pic>
      <p:pic>
        <p:nvPicPr>
          <p:cNvPr id="52232" name="Picture 10"/>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3200400" y="4953000"/>
            <a:ext cx="1295400"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rot="10800000" flipV="1">
            <a:off x="0" y="533400"/>
            <a:ext cx="9144000" cy="914400"/>
          </a:xfrm>
        </p:spPr>
        <p:txBody>
          <a:bodyPr/>
          <a:lstStyle/>
          <a:p>
            <a:pPr algn="ctr" eaLnBrk="1" fontAlgn="auto" hangingPunct="1">
              <a:spcAft>
                <a:spcPts val="0"/>
              </a:spcAft>
              <a:defRPr/>
            </a:pPr>
            <a:r>
              <a:rPr lang="fr-FR" sz="3600" dirty="0" smtClean="0">
                <a:solidFill>
                  <a:srgbClr val="002060"/>
                </a:solidFill>
                <a:latin typeface="Arial Rounded MT Bold" pitchFamily="34" charset="0"/>
              </a:rPr>
              <a:t>GENERAL INFORMATION</a:t>
            </a:r>
          </a:p>
        </p:txBody>
      </p:sp>
      <p:sp>
        <p:nvSpPr>
          <p:cNvPr id="18435" name="Rectangle 3"/>
          <p:cNvSpPr>
            <a:spLocks noGrp="1" noChangeArrowheads="1"/>
          </p:cNvSpPr>
          <p:nvPr>
            <p:ph idx="1"/>
          </p:nvPr>
        </p:nvSpPr>
        <p:spPr>
          <a:xfrm>
            <a:off x="457200" y="1981200"/>
            <a:ext cx="8001000" cy="4419600"/>
          </a:xfrm>
        </p:spPr>
        <p:txBody>
          <a:bodyPr rtlCol="0"/>
          <a:lstStyle/>
          <a:p>
            <a:pPr algn="just" eaLnBrk="1" fontAlgn="auto" hangingPunct="1">
              <a:lnSpc>
                <a:spcPct val="80000"/>
              </a:lnSpc>
              <a:spcAft>
                <a:spcPts val="0"/>
              </a:spcAft>
              <a:buFont typeface="Wingdings" pitchFamily="2" charset="2"/>
              <a:buNone/>
              <a:defRPr/>
            </a:pPr>
            <a:r>
              <a:rPr lang="fr-FR" dirty="0" smtClean="0">
                <a:cs typeface="Calibri" pitchFamily="34" charset="0"/>
              </a:rPr>
              <a:t>   </a:t>
            </a:r>
            <a:r>
              <a:rPr lang="en-US" b="1" dirty="0" smtClean="0">
                <a:solidFill>
                  <a:srgbClr val="002060"/>
                </a:solidFill>
                <a:cs typeface="Calibri" pitchFamily="34" charset="0"/>
              </a:rPr>
              <a:t>The Quran addresses </a:t>
            </a:r>
            <a:r>
              <a:rPr lang="en-US" b="1" i="1" dirty="0" smtClean="0">
                <a:solidFill>
                  <a:srgbClr val="002060"/>
                </a:solidFill>
                <a:cs typeface="Calibri" pitchFamily="34" charset="0"/>
              </a:rPr>
              <a:t>the totality of human life and its environment.</a:t>
            </a:r>
            <a:r>
              <a:rPr lang="en-US" b="1" dirty="0" smtClean="0">
                <a:solidFill>
                  <a:srgbClr val="002060"/>
                </a:solidFill>
                <a:cs typeface="Calibri" pitchFamily="34" charset="0"/>
              </a:rPr>
              <a:t> It is the responsibility of every individual to address population issues.</a:t>
            </a:r>
            <a:endParaRPr lang="en-US" b="1" i="1" dirty="0" smtClean="0">
              <a:solidFill>
                <a:schemeClr val="accent3">
                  <a:lumMod val="50000"/>
                </a:schemeClr>
              </a:solidFill>
              <a:cs typeface="Calibri" pitchFamily="34" charset="0"/>
            </a:endParaRPr>
          </a:p>
          <a:p>
            <a:pPr algn="just" eaLnBrk="1" fontAlgn="auto" hangingPunct="1">
              <a:lnSpc>
                <a:spcPct val="80000"/>
              </a:lnSpc>
              <a:spcAft>
                <a:spcPts val="0"/>
              </a:spcAft>
              <a:buFont typeface="Wingdings" pitchFamily="2" charset="2"/>
              <a:buNone/>
              <a:defRPr/>
            </a:pPr>
            <a:r>
              <a:rPr lang="en-US" b="1" i="1" dirty="0" smtClean="0">
                <a:solidFill>
                  <a:srgbClr val="006600"/>
                </a:solidFill>
                <a:cs typeface="Calibri" pitchFamily="34" charset="0"/>
              </a:rPr>
              <a:t/>
            </a:r>
            <a:br>
              <a:rPr lang="en-US" b="1" i="1" dirty="0" smtClean="0">
                <a:solidFill>
                  <a:srgbClr val="006600"/>
                </a:solidFill>
                <a:cs typeface="Calibri" pitchFamily="34" charset="0"/>
              </a:rPr>
            </a:br>
            <a:r>
              <a:rPr lang="en-US" b="1" dirty="0" smtClean="0">
                <a:solidFill>
                  <a:srgbClr val="006600"/>
                </a:solidFill>
                <a:cs typeface="Calibri" pitchFamily="34" charset="0"/>
              </a:rPr>
              <a:t>“…We have revealed the Book (Quran) which manifests the truth about all things, a guide, a blessing, and good news for those who surrender themselves to God.” </a:t>
            </a:r>
          </a:p>
          <a:p>
            <a:pPr algn="just" eaLnBrk="1" fontAlgn="auto" hangingPunct="1">
              <a:lnSpc>
                <a:spcPct val="80000"/>
              </a:lnSpc>
              <a:spcAft>
                <a:spcPts val="0"/>
              </a:spcAft>
              <a:buFont typeface="Wingdings" pitchFamily="2" charset="2"/>
              <a:buNone/>
              <a:defRPr/>
            </a:pPr>
            <a:r>
              <a:rPr lang="en-US" b="1" i="1" dirty="0">
                <a:solidFill>
                  <a:srgbClr val="006600"/>
                </a:solidFill>
                <a:cs typeface="Calibri" pitchFamily="34" charset="0"/>
              </a:rPr>
              <a:t>	</a:t>
            </a:r>
            <a:r>
              <a:rPr lang="en-US" b="1" i="1" dirty="0" smtClean="0">
                <a:solidFill>
                  <a:srgbClr val="006600"/>
                </a:solidFill>
                <a:cs typeface="Calibri" pitchFamily="34" charset="0"/>
              </a:rPr>
              <a:t>	</a:t>
            </a:r>
            <a:r>
              <a:rPr lang="en-US" i="1" dirty="0" smtClean="0">
                <a:solidFill>
                  <a:srgbClr val="006600"/>
                </a:solidFill>
                <a:cs typeface="Calibri" pitchFamily="34" charset="0"/>
              </a:rPr>
              <a:t>Surah 16, Bees, Verse 89</a:t>
            </a:r>
          </a:p>
          <a:p>
            <a:pPr algn="just" eaLnBrk="1" fontAlgn="auto" hangingPunct="1">
              <a:lnSpc>
                <a:spcPct val="80000"/>
              </a:lnSpc>
              <a:spcAft>
                <a:spcPts val="0"/>
              </a:spcAft>
              <a:buFont typeface="Wingdings" pitchFamily="2" charset="2"/>
              <a:buNone/>
              <a:defRPr/>
            </a:pPr>
            <a:endParaRPr lang="en-US" b="1" i="1" dirty="0" smtClean="0">
              <a:solidFill>
                <a:srgbClr val="006600"/>
              </a:solidFill>
              <a:cs typeface="Calibri" pitchFamily="34" charset="0"/>
            </a:endParaRPr>
          </a:p>
          <a:p>
            <a:pPr algn="just" eaLnBrk="1" fontAlgn="auto" hangingPunct="1">
              <a:lnSpc>
                <a:spcPct val="80000"/>
              </a:lnSpc>
              <a:spcAft>
                <a:spcPts val="0"/>
              </a:spcAft>
              <a:buFontTx/>
              <a:buNone/>
              <a:defRPr/>
            </a:pPr>
            <a:r>
              <a:rPr lang="en-US" dirty="0" smtClean="0">
                <a:cs typeface="Calibri" pitchFamily="34" charset="0"/>
              </a:rPr>
              <a:t>  </a:t>
            </a:r>
          </a:p>
          <a:p>
            <a:pPr algn="just" eaLnBrk="1" fontAlgn="auto" hangingPunct="1">
              <a:lnSpc>
                <a:spcPct val="80000"/>
              </a:lnSpc>
              <a:spcAft>
                <a:spcPts val="0"/>
              </a:spcAft>
              <a:buFontTx/>
              <a:buNone/>
              <a:defRPr/>
            </a:pPr>
            <a:endParaRPr lang="fr-FR" dirty="0" smtClean="0">
              <a:cs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cstate="print"/>
          <a:stretch>
            <a:fillRect/>
          </a:stretch>
        </p:blipFill>
        <p:spPr bwMode="auto">
          <a:xfrm>
            <a:off x="-7938" y="-42863"/>
            <a:ext cx="9159240" cy="6949440"/>
          </a:xfrm>
          <a:prstGeom prst="rect">
            <a:avLst/>
          </a:prstGeom>
          <a:noFill/>
          <a:ln>
            <a:noFill/>
          </a:ln>
        </p:spPr>
      </p:pic>
      <p:sp>
        <p:nvSpPr>
          <p:cNvPr id="2" name="Title 1"/>
          <p:cNvSpPr>
            <a:spLocks noGrp="1"/>
          </p:cNvSpPr>
          <p:nvPr>
            <p:ph type="title"/>
          </p:nvPr>
        </p:nvSpPr>
        <p:spPr>
          <a:xfrm>
            <a:off x="1295400" y="914400"/>
            <a:ext cx="6629400" cy="1603375"/>
          </a:xfrm>
          <a:solidFill>
            <a:schemeClr val="bg1">
              <a:lumMod val="65000"/>
              <a:alpha val="44000"/>
            </a:schemeClr>
          </a:solidFill>
        </p:spPr>
        <p:txBody>
          <a:bodyPr/>
          <a:lstStyle/>
          <a:p>
            <a:pPr algn="ctr" eaLnBrk="1" fontAlgn="auto" hangingPunct="1">
              <a:spcAft>
                <a:spcPts val="0"/>
              </a:spcAft>
              <a:defRPr/>
            </a:pPr>
            <a:r>
              <a:rPr lang="en-US" sz="5400" dirty="0" smtClean="0">
                <a:latin typeface="Arial Rounded MT Bold" pitchFamily="34" charset="0"/>
              </a:rPr>
              <a:t>ISLAM AND </a:t>
            </a:r>
            <a:br>
              <a:rPr lang="en-US" sz="5400" dirty="0" smtClean="0">
                <a:latin typeface="Arial Rounded MT Bold" pitchFamily="34" charset="0"/>
              </a:rPr>
            </a:br>
            <a:r>
              <a:rPr lang="en-US" sz="5400" dirty="0" smtClean="0">
                <a:latin typeface="Arial Rounded MT Bold" pitchFamily="34" charset="0"/>
              </a:rPr>
              <a:t>FAMILY Planning</a:t>
            </a:r>
            <a:endParaRPr lang="en-US" sz="5400" dirty="0">
              <a:latin typeface="Arial Rounded MT Bold"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4400" y="1066800"/>
            <a:ext cx="7696200" cy="4435475"/>
          </a:xfrm>
        </p:spPr>
        <p:txBody>
          <a:bodyPr rtlCol="0">
            <a:noAutofit/>
          </a:bodyPr>
          <a:lstStyle/>
          <a:p>
            <a:pPr marL="0" indent="0" algn="just" eaLnBrk="1" fontAlgn="auto" hangingPunct="1">
              <a:lnSpc>
                <a:spcPct val="80000"/>
              </a:lnSpc>
              <a:spcAft>
                <a:spcPts val="0"/>
              </a:spcAft>
              <a:buFont typeface="Wingdings" pitchFamily="2" charset="2"/>
              <a:buNone/>
              <a:defRPr/>
            </a:pPr>
            <a:r>
              <a:rPr lang="en-US" b="1" dirty="0" smtClean="0">
                <a:solidFill>
                  <a:srgbClr val="002060"/>
                </a:solidFill>
                <a:cs typeface="Calibri" pitchFamily="34" charset="0"/>
              </a:rPr>
              <a:t>One of the  objectives of Islam for the family is to bear a  virtuous offspring. </a:t>
            </a:r>
          </a:p>
          <a:p>
            <a:pPr marL="0" indent="0" algn="just" eaLnBrk="1" fontAlgn="auto" hangingPunct="1">
              <a:lnSpc>
                <a:spcPct val="80000"/>
              </a:lnSpc>
              <a:spcAft>
                <a:spcPts val="0"/>
              </a:spcAft>
              <a:buFont typeface="Wingdings" pitchFamily="2" charset="2"/>
              <a:buNone/>
              <a:defRPr/>
            </a:pPr>
            <a:endParaRPr lang="en-US" sz="1400" b="1" dirty="0">
              <a:solidFill>
                <a:srgbClr val="002060"/>
              </a:solidFill>
              <a:cs typeface="Calibri" pitchFamily="34" charset="0"/>
            </a:endParaRPr>
          </a:p>
          <a:p>
            <a:pPr marL="0" indent="0" algn="just" eaLnBrk="1" fontAlgn="auto" hangingPunct="1">
              <a:lnSpc>
                <a:spcPct val="80000"/>
              </a:lnSpc>
              <a:spcAft>
                <a:spcPts val="0"/>
              </a:spcAft>
              <a:buFont typeface="Wingdings" pitchFamily="2" charset="2"/>
              <a:buNone/>
              <a:defRPr/>
            </a:pPr>
            <a:r>
              <a:rPr lang="en-US" b="1" dirty="0" smtClean="0">
                <a:solidFill>
                  <a:srgbClr val="006600"/>
                </a:solidFill>
                <a:cs typeface="Calibri" pitchFamily="34" charset="0"/>
              </a:rPr>
              <a:t>“God has given you wives from among yourselves and, through your wives, sons and grandsons.”</a:t>
            </a:r>
          </a:p>
          <a:p>
            <a:pPr marL="0" indent="0" algn="just" eaLnBrk="1" fontAlgn="auto" hangingPunct="1">
              <a:lnSpc>
                <a:spcPct val="80000"/>
              </a:lnSpc>
              <a:spcAft>
                <a:spcPts val="0"/>
              </a:spcAft>
              <a:buFont typeface="Wingdings" pitchFamily="2" charset="2"/>
              <a:buNone/>
              <a:defRPr/>
            </a:pPr>
            <a:r>
              <a:rPr lang="en-US" sz="3200" i="1" dirty="0" smtClean="0">
                <a:solidFill>
                  <a:srgbClr val="006600"/>
                </a:solidFill>
                <a:cs typeface="Calibri" pitchFamily="34" charset="0"/>
              </a:rPr>
              <a:t>	</a:t>
            </a:r>
            <a:r>
              <a:rPr lang="en-US" i="1" dirty="0" smtClean="0">
                <a:solidFill>
                  <a:srgbClr val="006600"/>
                </a:solidFill>
                <a:cs typeface="Calibri" pitchFamily="34" charset="0"/>
              </a:rPr>
              <a:t>Surah 16, The Bee, Verse 72</a:t>
            </a:r>
          </a:p>
          <a:p>
            <a:pPr marL="0" indent="0" algn="just" eaLnBrk="1" fontAlgn="auto" hangingPunct="1">
              <a:lnSpc>
                <a:spcPct val="80000"/>
              </a:lnSpc>
              <a:spcAft>
                <a:spcPts val="0"/>
              </a:spcAft>
              <a:buFont typeface="Wingdings" pitchFamily="2" charset="2"/>
              <a:buNone/>
              <a:defRPr/>
            </a:pPr>
            <a:endParaRPr lang="en-US" sz="1400" b="1" i="1" dirty="0">
              <a:solidFill>
                <a:srgbClr val="006600"/>
              </a:solidFill>
              <a:cs typeface="Calibri" pitchFamily="34" charset="0"/>
            </a:endParaRPr>
          </a:p>
          <a:p>
            <a:pPr marL="0" indent="0" algn="just" eaLnBrk="1" fontAlgn="auto" hangingPunct="1">
              <a:lnSpc>
                <a:spcPct val="80000"/>
              </a:lnSpc>
              <a:spcAft>
                <a:spcPts val="0"/>
              </a:spcAft>
              <a:buFont typeface="Wingdings" pitchFamily="2" charset="2"/>
              <a:buNone/>
              <a:defRPr/>
            </a:pPr>
            <a:r>
              <a:rPr lang="en-US" b="1" dirty="0" smtClean="0">
                <a:solidFill>
                  <a:srgbClr val="006600"/>
                </a:solidFill>
                <a:cs typeface="Calibri" pitchFamily="34" charset="0"/>
              </a:rPr>
              <a:t>“By another sign He gave you wives from among yourselves, that you might live in peace with them, and planted love and kindness in your hearts.  Surely there are signs in this for thinking men.”</a:t>
            </a:r>
          </a:p>
          <a:p>
            <a:pPr marL="274320" indent="0" algn="just" eaLnBrk="1" fontAlgn="auto" hangingPunct="1">
              <a:lnSpc>
                <a:spcPct val="80000"/>
              </a:lnSpc>
              <a:spcAft>
                <a:spcPts val="0"/>
              </a:spcAft>
              <a:buFont typeface="Wingdings" pitchFamily="2" charset="2"/>
              <a:buNone/>
              <a:defRPr/>
            </a:pPr>
            <a:r>
              <a:rPr lang="en-US" sz="3200" i="1" dirty="0" smtClean="0">
                <a:solidFill>
                  <a:srgbClr val="006600"/>
                </a:solidFill>
                <a:cs typeface="Calibri" pitchFamily="34" charset="0"/>
              </a:rPr>
              <a:t>	</a:t>
            </a:r>
            <a:r>
              <a:rPr lang="en-US" i="1" dirty="0" smtClean="0">
                <a:solidFill>
                  <a:srgbClr val="006600"/>
                </a:solidFill>
                <a:cs typeface="Calibri" pitchFamily="34" charset="0"/>
              </a:rPr>
              <a:t>Surah 30, The Greeks, Verse 21</a:t>
            </a:r>
          </a:p>
          <a:p>
            <a:pPr eaLnBrk="1" fontAlgn="auto" hangingPunct="1">
              <a:spcAft>
                <a:spcPts val="0"/>
              </a:spcAft>
              <a:defRPr/>
            </a:pPr>
            <a:endParaRPr lang="en-US" sz="3200" dirty="0">
              <a:cs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13" descr="Description: D:\PICTURES\BHC MAM PICTURES 081.jpg"/>
          <p:cNvPicPr>
            <a:picLocks noChangeAspect="1" noChangeArrowheads="1"/>
          </p:cNvPicPr>
          <p:nvPr/>
        </p:nvPicPr>
        <p:blipFill>
          <a:blip r:embed="rId3" cstate="email">
            <a:lum bright="10000"/>
            <a:extLst>
              <a:ext uri="{28A0092B-C50C-407E-A947-70E740481C1C}">
                <a14:useLocalDpi xmlns:a14="http://schemas.microsoft.com/office/drawing/2010/main" val="0"/>
              </a:ext>
            </a:extLst>
          </a:blip>
          <a:srcRect/>
          <a:stretch>
            <a:fillRect/>
          </a:stretch>
        </p:blipFill>
        <p:spPr bwMode="auto">
          <a:xfrm>
            <a:off x="1676400" y="2209800"/>
            <a:ext cx="5943600" cy="3714750"/>
          </a:xfrm>
          <a:prstGeom prst="rect">
            <a:avLst/>
          </a:prstGeom>
          <a:noFill/>
          <a:ln>
            <a:noFill/>
          </a:ln>
          <a:effectLst>
            <a:softEdge rad="63500"/>
          </a:effectLst>
          <a:extLst/>
        </p:spPr>
      </p:pic>
      <p:sp>
        <p:nvSpPr>
          <p:cNvPr id="2" name="Title 1"/>
          <p:cNvSpPr>
            <a:spLocks noGrp="1"/>
          </p:cNvSpPr>
          <p:nvPr>
            <p:ph type="title"/>
          </p:nvPr>
        </p:nvSpPr>
        <p:spPr>
          <a:xfrm>
            <a:off x="45720" y="457200"/>
            <a:ext cx="9144000" cy="1362075"/>
          </a:xfrm>
        </p:spPr>
        <p:txBody>
          <a:bodyPr/>
          <a:lstStyle/>
          <a:p>
            <a:pPr algn="ctr" eaLnBrk="1" fontAlgn="auto" hangingPunct="1">
              <a:spcAft>
                <a:spcPts val="0"/>
              </a:spcAft>
              <a:defRPr/>
            </a:pPr>
            <a:r>
              <a:rPr lang="en-US" sz="5400" dirty="0" smtClean="0">
                <a:solidFill>
                  <a:srgbClr val="002060"/>
                </a:solidFill>
                <a:latin typeface="Arial Rounded MT Bold" pitchFamily="34" charset="0"/>
              </a:rPr>
              <a:t>DEMOGRAPHY</a:t>
            </a:r>
            <a:endParaRPr lang="en-US" sz="5400" dirty="0">
              <a:solidFill>
                <a:srgbClr val="002060"/>
              </a:solidFill>
              <a:latin typeface="Arial Rounded MT Bold"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rot="10800000" flipV="1">
            <a:off x="0" y="685800"/>
            <a:ext cx="9144000" cy="457200"/>
          </a:xfrm>
        </p:spPr>
        <p:txBody>
          <a:bodyPr/>
          <a:lstStyle/>
          <a:p>
            <a:pPr algn="ctr" eaLnBrk="1" fontAlgn="auto" hangingPunct="1">
              <a:spcAft>
                <a:spcPts val="0"/>
              </a:spcAft>
              <a:defRPr/>
            </a:pPr>
            <a:r>
              <a:rPr lang="en-US" sz="3600" dirty="0" smtClean="0">
                <a:solidFill>
                  <a:srgbClr val="002060"/>
                </a:solidFill>
                <a:effectLst/>
                <a:latin typeface="Arial Rounded MT Bold" pitchFamily="34" charset="0"/>
                <a:cs typeface="Times New Roman" pitchFamily="18" charset="0"/>
              </a:rPr>
              <a:t>Young Population</a:t>
            </a:r>
          </a:p>
        </p:txBody>
      </p:sp>
      <p:graphicFrame>
        <p:nvGraphicFramePr>
          <p:cNvPr id="4" name="Chart 3"/>
          <p:cNvGraphicFramePr>
            <a:graphicFrameLocks/>
          </p:cNvGraphicFramePr>
          <p:nvPr/>
        </p:nvGraphicFramePr>
        <p:xfrm>
          <a:off x="760411" y="1524000"/>
          <a:ext cx="7950745" cy="4637485"/>
        </p:xfrm>
        <a:graphic>
          <a:graphicData uri="http://schemas.openxmlformats.org/drawingml/2006/chart">
            <c:chart xmlns:c="http://schemas.openxmlformats.org/drawingml/2006/chart" xmlns:r="http://schemas.openxmlformats.org/officeDocument/2006/relationships" r:id="rId3"/>
          </a:graphicData>
        </a:graphic>
      </p:graphicFrame>
      <p:grpSp>
        <p:nvGrpSpPr>
          <p:cNvPr id="12292" name="Group 11"/>
          <p:cNvGrpSpPr>
            <a:grpSpLocks/>
          </p:cNvGrpSpPr>
          <p:nvPr/>
        </p:nvGrpSpPr>
        <p:grpSpPr bwMode="auto">
          <a:xfrm>
            <a:off x="2473325" y="3400425"/>
            <a:ext cx="457200" cy="1058863"/>
            <a:chOff x="2985" y="1822"/>
            <a:chExt cx="322" cy="859"/>
          </a:xfrm>
        </p:grpSpPr>
        <p:sp>
          <p:nvSpPr>
            <p:cNvPr id="12304" name="Freeform 12"/>
            <p:cNvSpPr>
              <a:spLocks/>
            </p:cNvSpPr>
            <p:nvPr/>
          </p:nvSpPr>
          <p:spPr bwMode="auto">
            <a:xfrm>
              <a:off x="3037" y="2580"/>
              <a:ext cx="99" cy="81"/>
            </a:xfrm>
            <a:custGeom>
              <a:avLst/>
              <a:gdLst>
                <a:gd name="T0" fmla="*/ 5094302 w 77"/>
                <a:gd name="T1" fmla="*/ 0 h 64"/>
                <a:gd name="T2" fmla="*/ 11959735 w 77"/>
                <a:gd name="T3" fmla="*/ 0 h 64"/>
                <a:gd name="T4" fmla="*/ 13163865 w 77"/>
                <a:gd name="T5" fmla="*/ 1402723 h 64"/>
                <a:gd name="T6" fmla="*/ 11959735 w 77"/>
                <a:gd name="T7" fmla="*/ 2379929 h 64"/>
                <a:gd name="T8" fmla="*/ 6193701 w 77"/>
                <a:gd name="T9" fmla="*/ 4877919 h 64"/>
                <a:gd name="T10" fmla="*/ 2447217 w 77"/>
                <a:gd name="T11" fmla="*/ 5119907 h 64"/>
                <a:gd name="T12" fmla="*/ 0 w 77"/>
                <a:gd name="T13" fmla="*/ 4643383 h 64"/>
                <a:gd name="T14" fmla="*/ 645134 w 77"/>
                <a:gd name="T15" fmla="*/ 3457863 h 64"/>
                <a:gd name="T16" fmla="*/ 5094302 w 77"/>
                <a:gd name="T17" fmla="*/ 1402723 h 64"/>
                <a:gd name="T18" fmla="*/ 5094302 w 77"/>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7"/>
                <a:gd name="T31" fmla="*/ 0 h 64"/>
                <a:gd name="T32" fmla="*/ 77 w 77"/>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7" h="64">
                  <a:moveTo>
                    <a:pt x="29" y="0"/>
                  </a:moveTo>
                  <a:lnTo>
                    <a:pt x="69" y="0"/>
                  </a:lnTo>
                  <a:lnTo>
                    <a:pt x="76" y="17"/>
                  </a:lnTo>
                  <a:lnTo>
                    <a:pt x="69" y="29"/>
                  </a:lnTo>
                  <a:lnTo>
                    <a:pt x="36" y="60"/>
                  </a:lnTo>
                  <a:lnTo>
                    <a:pt x="14" y="63"/>
                  </a:lnTo>
                  <a:lnTo>
                    <a:pt x="0" y="57"/>
                  </a:lnTo>
                  <a:lnTo>
                    <a:pt x="4" y="43"/>
                  </a:lnTo>
                  <a:lnTo>
                    <a:pt x="29" y="17"/>
                  </a:lnTo>
                  <a:lnTo>
                    <a:pt x="29" y="0"/>
                  </a:lnTo>
                </a:path>
              </a:pathLst>
            </a:custGeom>
            <a:solidFill>
              <a:srgbClr val="372000"/>
            </a:solidFill>
            <a:ln w="12700" cap="rnd">
              <a:noFill/>
              <a:round/>
              <a:headEnd/>
              <a:tailEnd/>
            </a:ln>
          </p:spPr>
          <p:txBody>
            <a:bodyPr/>
            <a:lstStyle/>
            <a:p>
              <a:endParaRPr lang="en-US"/>
            </a:p>
          </p:txBody>
        </p:sp>
        <p:sp>
          <p:nvSpPr>
            <p:cNvPr id="12305" name="Freeform 13"/>
            <p:cNvSpPr>
              <a:spLocks/>
            </p:cNvSpPr>
            <p:nvPr/>
          </p:nvSpPr>
          <p:spPr bwMode="auto">
            <a:xfrm>
              <a:off x="2995" y="2024"/>
              <a:ext cx="308" cy="317"/>
            </a:xfrm>
            <a:custGeom>
              <a:avLst/>
              <a:gdLst>
                <a:gd name="T0" fmla="*/ 12858697 w 242"/>
                <a:gd name="T1" fmla="*/ 7739657 h 248"/>
                <a:gd name="T2" fmla="*/ 15153895 w 242"/>
                <a:gd name="T3" fmla="*/ 0 h 248"/>
                <a:gd name="T4" fmla="*/ 19838462 w 242"/>
                <a:gd name="T5" fmla="*/ 1800743 h 248"/>
                <a:gd name="T6" fmla="*/ 22161759 w 242"/>
                <a:gd name="T7" fmla="*/ 2844245 h 248"/>
                <a:gd name="T8" fmla="*/ 22939583 w 242"/>
                <a:gd name="T9" fmla="*/ 5090410 h 248"/>
                <a:gd name="T10" fmla="*/ 23707375 w 242"/>
                <a:gd name="T11" fmla="*/ 6728599 h 248"/>
                <a:gd name="T12" fmla="*/ 25727269 w 242"/>
                <a:gd name="T13" fmla="*/ 13261646 h 248"/>
                <a:gd name="T14" fmla="*/ 20238087 w 242"/>
                <a:gd name="T15" fmla="*/ 15520117 h 248"/>
                <a:gd name="T16" fmla="*/ 19503103 w 242"/>
                <a:gd name="T17" fmla="*/ 10808133 h 248"/>
                <a:gd name="T18" fmla="*/ 19503103 w 242"/>
                <a:gd name="T19" fmla="*/ 29600903 h 248"/>
                <a:gd name="T20" fmla="*/ 17853676 w 242"/>
                <a:gd name="T21" fmla="*/ 31406252 h 248"/>
                <a:gd name="T22" fmla="*/ 15587370 w 242"/>
                <a:gd name="T23" fmla="*/ 31978441 h 248"/>
                <a:gd name="T24" fmla="*/ 12858697 w 242"/>
                <a:gd name="T25" fmla="*/ 32412890 h 248"/>
                <a:gd name="T26" fmla="*/ 9701740 w 242"/>
                <a:gd name="T27" fmla="*/ 32412890 h 248"/>
                <a:gd name="T28" fmla="*/ 5033489 w 242"/>
                <a:gd name="T29" fmla="*/ 31055023 h 248"/>
                <a:gd name="T30" fmla="*/ 5493306 w 242"/>
                <a:gd name="T31" fmla="*/ 15038122 h 248"/>
                <a:gd name="T32" fmla="*/ 7378653 w 242"/>
                <a:gd name="T33" fmla="*/ 12298911 h 248"/>
                <a:gd name="T34" fmla="*/ 5033489 w 242"/>
                <a:gd name="T35" fmla="*/ 15903046 h 248"/>
                <a:gd name="T36" fmla="*/ 0 w 242"/>
                <a:gd name="T37" fmla="*/ 14110714 h 248"/>
                <a:gd name="T38" fmla="*/ 1597656 w 242"/>
                <a:gd name="T39" fmla="*/ 7431428 h 248"/>
                <a:gd name="T40" fmla="*/ 3417056 w 242"/>
                <a:gd name="T41" fmla="*/ 4048744 h 248"/>
                <a:gd name="T42" fmla="*/ 5840193 w 242"/>
                <a:gd name="T43" fmla="*/ 2268212 h 248"/>
                <a:gd name="T44" fmla="*/ 7378653 w 242"/>
                <a:gd name="T45" fmla="*/ 1800743 h 248"/>
                <a:gd name="T46" fmla="*/ 9391013 w 242"/>
                <a:gd name="T47" fmla="*/ 928271 h 248"/>
                <a:gd name="T48" fmla="*/ 11739188 w 242"/>
                <a:gd name="T49" fmla="*/ 406846 h 248"/>
                <a:gd name="T50" fmla="*/ 12858697 w 242"/>
                <a:gd name="T51" fmla="*/ 7739657 h 2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2"/>
                <a:gd name="T79" fmla="*/ 0 h 248"/>
                <a:gd name="T80" fmla="*/ 242 w 242"/>
                <a:gd name="T81" fmla="*/ 248 h 2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2" h="248">
                  <a:moveTo>
                    <a:pt x="121" y="59"/>
                  </a:moveTo>
                  <a:lnTo>
                    <a:pt x="142" y="0"/>
                  </a:lnTo>
                  <a:lnTo>
                    <a:pt x="186" y="14"/>
                  </a:lnTo>
                  <a:lnTo>
                    <a:pt x="208" y="21"/>
                  </a:lnTo>
                  <a:lnTo>
                    <a:pt x="215" y="38"/>
                  </a:lnTo>
                  <a:lnTo>
                    <a:pt x="223" y="52"/>
                  </a:lnTo>
                  <a:lnTo>
                    <a:pt x="241" y="101"/>
                  </a:lnTo>
                  <a:lnTo>
                    <a:pt x="190" y="118"/>
                  </a:lnTo>
                  <a:lnTo>
                    <a:pt x="183" y="83"/>
                  </a:lnTo>
                  <a:lnTo>
                    <a:pt x="183" y="226"/>
                  </a:lnTo>
                  <a:lnTo>
                    <a:pt x="168" y="240"/>
                  </a:lnTo>
                  <a:lnTo>
                    <a:pt x="146" y="244"/>
                  </a:lnTo>
                  <a:lnTo>
                    <a:pt x="121" y="247"/>
                  </a:lnTo>
                  <a:lnTo>
                    <a:pt x="91" y="247"/>
                  </a:lnTo>
                  <a:lnTo>
                    <a:pt x="47" y="237"/>
                  </a:lnTo>
                  <a:lnTo>
                    <a:pt x="51" y="115"/>
                  </a:lnTo>
                  <a:lnTo>
                    <a:pt x="69" y="94"/>
                  </a:lnTo>
                  <a:lnTo>
                    <a:pt x="47" y="122"/>
                  </a:lnTo>
                  <a:lnTo>
                    <a:pt x="0" y="108"/>
                  </a:lnTo>
                  <a:lnTo>
                    <a:pt x="15" y="56"/>
                  </a:lnTo>
                  <a:lnTo>
                    <a:pt x="33" y="31"/>
                  </a:lnTo>
                  <a:lnTo>
                    <a:pt x="55" y="17"/>
                  </a:lnTo>
                  <a:lnTo>
                    <a:pt x="69" y="14"/>
                  </a:lnTo>
                  <a:lnTo>
                    <a:pt x="88" y="7"/>
                  </a:lnTo>
                  <a:lnTo>
                    <a:pt x="110" y="3"/>
                  </a:lnTo>
                  <a:lnTo>
                    <a:pt x="121" y="59"/>
                  </a:lnTo>
                </a:path>
              </a:pathLst>
            </a:custGeom>
            <a:solidFill>
              <a:schemeClr val="hlink"/>
            </a:solidFill>
            <a:ln w="12700" cap="rnd">
              <a:noFill/>
              <a:round/>
              <a:headEnd/>
              <a:tailEnd/>
            </a:ln>
          </p:spPr>
          <p:txBody>
            <a:bodyPr/>
            <a:lstStyle/>
            <a:p>
              <a:endParaRPr lang="en-US"/>
            </a:p>
          </p:txBody>
        </p:sp>
        <p:sp>
          <p:nvSpPr>
            <p:cNvPr id="12306" name="Oval 14"/>
            <p:cNvSpPr>
              <a:spLocks noChangeArrowheads="1"/>
            </p:cNvSpPr>
            <p:nvPr/>
          </p:nvSpPr>
          <p:spPr bwMode="auto">
            <a:xfrm>
              <a:off x="3098" y="1870"/>
              <a:ext cx="112" cy="127"/>
            </a:xfrm>
            <a:prstGeom prst="ellipse">
              <a:avLst/>
            </a:prstGeom>
            <a:solidFill>
              <a:srgbClr val="372000"/>
            </a:solidFill>
            <a:ln w="12700">
              <a:noFill/>
              <a:round/>
              <a:headEnd/>
              <a:tailEnd/>
            </a:ln>
          </p:spPr>
          <p:txBody>
            <a:bodyPr wrap="none" anchor="ctr"/>
            <a:lstStyle/>
            <a:p>
              <a:endParaRPr lang="en-US"/>
            </a:p>
          </p:txBody>
        </p:sp>
        <p:sp>
          <p:nvSpPr>
            <p:cNvPr id="12307" name="Oval 15"/>
            <p:cNvSpPr>
              <a:spLocks noChangeArrowheads="1"/>
            </p:cNvSpPr>
            <p:nvPr/>
          </p:nvSpPr>
          <p:spPr bwMode="auto">
            <a:xfrm>
              <a:off x="3031" y="1858"/>
              <a:ext cx="242" cy="63"/>
            </a:xfrm>
            <a:prstGeom prst="ellipse">
              <a:avLst/>
            </a:prstGeom>
            <a:solidFill>
              <a:srgbClr val="B3B900"/>
            </a:solidFill>
            <a:ln w="12700">
              <a:noFill/>
              <a:round/>
              <a:headEnd/>
              <a:tailEnd/>
            </a:ln>
          </p:spPr>
          <p:txBody>
            <a:bodyPr wrap="none" anchor="ctr"/>
            <a:lstStyle/>
            <a:p>
              <a:endParaRPr lang="en-US"/>
            </a:p>
          </p:txBody>
        </p:sp>
        <p:sp>
          <p:nvSpPr>
            <p:cNvPr id="12308" name="Oval 16"/>
            <p:cNvSpPr>
              <a:spLocks noChangeArrowheads="1"/>
            </p:cNvSpPr>
            <p:nvPr/>
          </p:nvSpPr>
          <p:spPr bwMode="auto">
            <a:xfrm>
              <a:off x="3107" y="1822"/>
              <a:ext cx="94" cy="88"/>
            </a:xfrm>
            <a:prstGeom prst="ellipse">
              <a:avLst/>
            </a:prstGeom>
            <a:solidFill>
              <a:srgbClr val="B3B900"/>
            </a:solidFill>
            <a:ln w="12700">
              <a:noFill/>
              <a:round/>
              <a:headEnd/>
              <a:tailEnd/>
            </a:ln>
          </p:spPr>
          <p:txBody>
            <a:bodyPr wrap="none" anchor="ctr"/>
            <a:lstStyle/>
            <a:p>
              <a:endParaRPr lang="en-US"/>
            </a:p>
          </p:txBody>
        </p:sp>
        <p:sp>
          <p:nvSpPr>
            <p:cNvPr id="12309" name="Freeform 17"/>
            <p:cNvSpPr>
              <a:spLocks/>
            </p:cNvSpPr>
            <p:nvPr/>
          </p:nvSpPr>
          <p:spPr bwMode="auto">
            <a:xfrm>
              <a:off x="3123" y="1986"/>
              <a:ext cx="65" cy="115"/>
            </a:xfrm>
            <a:custGeom>
              <a:avLst/>
              <a:gdLst>
                <a:gd name="T0" fmla="*/ 0 w 50"/>
                <a:gd name="T1" fmla="*/ 0 h 90"/>
                <a:gd name="T2" fmla="*/ 14462608 w 50"/>
                <a:gd name="T3" fmla="*/ 0 h 90"/>
                <a:gd name="T4" fmla="*/ 12393789 w 50"/>
                <a:gd name="T5" fmla="*/ 5416762 h 90"/>
                <a:gd name="T6" fmla="*/ 6133637 w 50"/>
                <a:gd name="T7" fmla="*/ 11532830 h 90"/>
                <a:gd name="T8" fmla="*/ 0 w 50"/>
                <a:gd name="T9" fmla="*/ 3165108 h 90"/>
                <a:gd name="T10" fmla="*/ 0 w 50"/>
                <a:gd name="T11" fmla="*/ 0 h 90"/>
                <a:gd name="T12" fmla="*/ 0 60000 65536"/>
                <a:gd name="T13" fmla="*/ 0 60000 65536"/>
                <a:gd name="T14" fmla="*/ 0 60000 65536"/>
                <a:gd name="T15" fmla="*/ 0 60000 65536"/>
                <a:gd name="T16" fmla="*/ 0 60000 65536"/>
                <a:gd name="T17" fmla="*/ 0 60000 65536"/>
                <a:gd name="T18" fmla="*/ 0 w 50"/>
                <a:gd name="T19" fmla="*/ 0 h 90"/>
                <a:gd name="T20" fmla="*/ 50 w 50"/>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50" h="90">
                  <a:moveTo>
                    <a:pt x="0" y="0"/>
                  </a:moveTo>
                  <a:lnTo>
                    <a:pt x="49" y="0"/>
                  </a:lnTo>
                  <a:lnTo>
                    <a:pt x="42" y="42"/>
                  </a:lnTo>
                  <a:lnTo>
                    <a:pt x="21" y="89"/>
                  </a:lnTo>
                  <a:lnTo>
                    <a:pt x="0" y="25"/>
                  </a:lnTo>
                  <a:lnTo>
                    <a:pt x="0" y="0"/>
                  </a:lnTo>
                </a:path>
              </a:pathLst>
            </a:custGeom>
            <a:solidFill>
              <a:srgbClr val="372000"/>
            </a:solidFill>
            <a:ln w="12700" cap="rnd">
              <a:noFill/>
              <a:round/>
              <a:headEnd/>
              <a:tailEnd/>
            </a:ln>
          </p:spPr>
          <p:txBody>
            <a:bodyPr/>
            <a:lstStyle/>
            <a:p>
              <a:endParaRPr lang="en-US"/>
            </a:p>
          </p:txBody>
        </p:sp>
        <p:sp>
          <p:nvSpPr>
            <p:cNvPr id="12310" name="Freeform 18"/>
            <p:cNvSpPr>
              <a:spLocks/>
            </p:cNvSpPr>
            <p:nvPr/>
          </p:nvSpPr>
          <p:spPr bwMode="auto">
            <a:xfrm>
              <a:off x="2985" y="2155"/>
              <a:ext cx="81" cy="191"/>
            </a:xfrm>
            <a:custGeom>
              <a:avLst/>
              <a:gdLst>
                <a:gd name="T0" fmla="*/ 9097800 w 63"/>
                <a:gd name="T1" fmla="*/ 1533470 h 150"/>
                <a:gd name="T2" fmla="*/ 1762901 w 63"/>
                <a:gd name="T3" fmla="*/ 0 h 150"/>
                <a:gd name="T4" fmla="*/ 0 w 63"/>
                <a:gd name="T5" fmla="*/ 5619188 h 150"/>
                <a:gd name="T6" fmla="*/ 4045400 w 63"/>
                <a:gd name="T7" fmla="*/ 13192942 h 150"/>
                <a:gd name="T8" fmla="*/ 5094302 w 63"/>
                <a:gd name="T9" fmla="*/ 14221520 h 150"/>
                <a:gd name="T10" fmla="*/ 5094302 w 63"/>
                <a:gd name="T11" fmla="*/ 15044146 h 150"/>
                <a:gd name="T12" fmla="*/ 7234901 w 63"/>
                <a:gd name="T13" fmla="*/ 15955204 h 150"/>
                <a:gd name="T14" fmla="*/ 8465171 w 63"/>
                <a:gd name="T15" fmla="*/ 16249632 h 150"/>
                <a:gd name="T16" fmla="*/ 10238567 w 63"/>
                <a:gd name="T17" fmla="*/ 16249632 h 150"/>
                <a:gd name="T18" fmla="*/ 10827243 w 63"/>
                <a:gd name="T19" fmla="*/ 15581529 h 150"/>
                <a:gd name="T20" fmla="*/ 10827243 w 63"/>
                <a:gd name="T21" fmla="*/ 14719480 h 150"/>
                <a:gd name="T22" fmla="*/ 10827243 w 63"/>
                <a:gd name="T23" fmla="*/ 13192942 h 150"/>
                <a:gd name="T24" fmla="*/ 6193701 w 63"/>
                <a:gd name="T25" fmla="*/ 5619188 h 150"/>
                <a:gd name="T26" fmla="*/ 9097800 w 63"/>
                <a:gd name="T27" fmla="*/ 1533470 h 1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
                <a:gd name="T43" fmla="*/ 0 h 150"/>
                <a:gd name="T44" fmla="*/ 63 w 63"/>
                <a:gd name="T45" fmla="*/ 150 h 1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 h="150">
                  <a:moveTo>
                    <a:pt x="52" y="14"/>
                  </a:moveTo>
                  <a:lnTo>
                    <a:pt x="10" y="0"/>
                  </a:lnTo>
                  <a:lnTo>
                    <a:pt x="0" y="52"/>
                  </a:lnTo>
                  <a:lnTo>
                    <a:pt x="23" y="121"/>
                  </a:lnTo>
                  <a:lnTo>
                    <a:pt x="29" y="130"/>
                  </a:lnTo>
                  <a:lnTo>
                    <a:pt x="29" y="138"/>
                  </a:lnTo>
                  <a:lnTo>
                    <a:pt x="42" y="146"/>
                  </a:lnTo>
                  <a:lnTo>
                    <a:pt x="49" y="149"/>
                  </a:lnTo>
                  <a:lnTo>
                    <a:pt x="59" y="149"/>
                  </a:lnTo>
                  <a:lnTo>
                    <a:pt x="62" y="143"/>
                  </a:lnTo>
                  <a:lnTo>
                    <a:pt x="62" y="135"/>
                  </a:lnTo>
                  <a:lnTo>
                    <a:pt x="62" y="121"/>
                  </a:lnTo>
                  <a:lnTo>
                    <a:pt x="36" y="52"/>
                  </a:lnTo>
                  <a:lnTo>
                    <a:pt x="52" y="14"/>
                  </a:lnTo>
                </a:path>
              </a:pathLst>
            </a:custGeom>
            <a:solidFill>
              <a:srgbClr val="372000"/>
            </a:solidFill>
            <a:ln w="12700" cap="rnd">
              <a:noFill/>
              <a:round/>
              <a:headEnd/>
              <a:tailEnd/>
            </a:ln>
          </p:spPr>
          <p:txBody>
            <a:bodyPr/>
            <a:lstStyle/>
            <a:p>
              <a:endParaRPr lang="en-US"/>
            </a:p>
          </p:txBody>
        </p:sp>
        <p:sp>
          <p:nvSpPr>
            <p:cNvPr id="12311" name="Freeform 19"/>
            <p:cNvSpPr>
              <a:spLocks/>
            </p:cNvSpPr>
            <p:nvPr/>
          </p:nvSpPr>
          <p:spPr bwMode="auto">
            <a:xfrm>
              <a:off x="3040" y="2328"/>
              <a:ext cx="247" cy="254"/>
            </a:xfrm>
            <a:custGeom>
              <a:avLst/>
              <a:gdLst>
                <a:gd name="T0" fmla="*/ 2808163 w 193"/>
                <a:gd name="T1" fmla="*/ 0 h 198"/>
                <a:gd name="T2" fmla="*/ 0 w 193"/>
                <a:gd name="T3" fmla="*/ 13738823 h 198"/>
                <a:gd name="T4" fmla="*/ 0 w 193"/>
                <a:gd name="T5" fmla="*/ 15895425 h 198"/>
                <a:gd name="T6" fmla="*/ 0 w 193"/>
                <a:gd name="T7" fmla="*/ 19052049 h 198"/>
                <a:gd name="T8" fmla="*/ 3460232 w 193"/>
                <a:gd name="T9" fmla="*/ 30732035 h 198"/>
                <a:gd name="T10" fmla="*/ 13062004 w 193"/>
                <a:gd name="T11" fmla="*/ 30135784 h 198"/>
                <a:gd name="T12" fmla="*/ 10953339 w 193"/>
                <a:gd name="T13" fmla="*/ 21101493 h 198"/>
                <a:gd name="T14" fmla="*/ 10953339 w 193"/>
                <a:gd name="T15" fmla="*/ 18505887 h 198"/>
                <a:gd name="T16" fmla="*/ 12396897 w 193"/>
                <a:gd name="T17" fmla="*/ 6434347 h 198"/>
                <a:gd name="T18" fmla="*/ 18498750 w 193"/>
                <a:gd name="T19" fmla="*/ 19713293 h 198"/>
                <a:gd name="T20" fmla="*/ 18498750 w 193"/>
                <a:gd name="T21" fmla="*/ 30732035 h 198"/>
                <a:gd name="T22" fmla="*/ 26689302 w 193"/>
                <a:gd name="T23" fmla="*/ 29645224 h 198"/>
                <a:gd name="T24" fmla="*/ 25305159 w 193"/>
                <a:gd name="T25" fmla="*/ 15397427 h 198"/>
                <a:gd name="T26" fmla="*/ 25305159 w 193"/>
                <a:gd name="T27" fmla="*/ 14275032 h 198"/>
                <a:gd name="T28" fmla="*/ 25305159 w 193"/>
                <a:gd name="T29" fmla="*/ 0 h 198"/>
                <a:gd name="T30" fmla="*/ 23924758 w 193"/>
                <a:gd name="T31" fmla="*/ 0 h 198"/>
                <a:gd name="T32" fmla="*/ 20550744 w 193"/>
                <a:gd name="T33" fmla="*/ 1062406 h 198"/>
                <a:gd name="T34" fmla="*/ 16351180 w 193"/>
                <a:gd name="T35" fmla="*/ 1062406 h 198"/>
                <a:gd name="T36" fmla="*/ 13062004 w 193"/>
                <a:gd name="T37" fmla="*/ 1599425 h 198"/>
                <a:gd name="T38" fmla="*/ 9640928 w 193"/>
                <a:gd name="T39" fmla="*/ 1062406 h 198"/>
                <a:gd name="T40" fmla="*/ 7533195 w 193"/>
                <a:gd name="T41" fmla="*/ 1062406 h 198"/>
                <a:gd name="T42" fmla="*/ 2808163 w 193"/>
                <a:gd name="T43" fmla="*/ 0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3"/>
                <a:gd name="T67" fmla="*/ 0 h 198"/>
                <a:gd name="T68" fmla="*/ 193 w 193"/>
                <a:gd name="T69" fmla="*/ 198 h 1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3" h="198">
                  <a:moveTo>
                    <a:pt x="20" y="0"/>
                  </a:moveTo>
                  <a:lnTo>
                    <a:pt x="0" y="88"/>
                  </a:lnTo>
                  <a:lnTo>
                    <a:pt x="0" y="102"/>
                  </a:lnTo>
                  <a:lnTo>
                    <a:pt x="0" y="122"/>
                  </a:lnTo>
                  <a:lnTo>
                    <a:pt x="25" y="197"/>
                  </a:lnTo>
                  <a:lnTo>
                    <a:pt x="94" y="194"/>
                  </a:lnTo>
                  <a:lnTo>
                    <a:pt x="79" y="136"/>
                  </a:lnTo>
                  <a:lnTo>
                    <a:pt x="79" y="119"/>
                  </a:lnTo>
                  <a:lnTo>
                    <a:pt x="89" y="41"/>
                  </a:lnTo>
                  <a:lnTo>
                    <a:pt x="133" y="126"/>
                  </a:lnTo>
                  <a:lnTo>
                    <a:pt x="133" y="197"/>
                  </a:lnTo>
                  <a:lnTo>
                    <a:pt x="192" y="190"/>
                  </a:lnTo>
                  <a:lnTo>
                    <a:pt x="182" y="99"/>
                  </a:lnTo>
                  <a:lnTo>
                    <a:pt x="182" y="92"/>
                  </a:lnTo>
                  <a:lnTo>
                    <a:pt x="182" y="0"/>
                  </a:lnTo>
                  <a:lnTo>
                    <a:pt x="172" y="0"/>
                  </a:lnTo>
                  <a:lnTo>
                    <a:pt x="148" y="7"/>
                  </a:lnTo>
                  <a:lnTo>
                    <a:pt x="118" y="7"/>
                  </a:lnTo>
                  <a:lnTo>
                    <a:pt x="94" y="10"/>
                  </a:lnTo>
                  <a:lnTo>
                    <a:pt x="69" y="7"/>
                  </a:lnTo>
                  <a:lnTo>
                    <a:pt x="54" y="7"/>
                  </a:lnTo>
                  <a:lnTo>
                    <a:pt x="20" y="0"/>
                  </a:lnTo>
                </a:path>
              </a:pathLst>
            </a:custGeom>
            <a:solidFill>
              <a:schemeClr val="bg2"/>
            </a:solidFill>
            <a:ln w="12700" cap="rnd">
              <a:noFill/>
              <a:round/>
              <a:headEnd/>
              <a:tailEnd/>
            </a:ln>
          </p:spPr>
          <p:txBody>
            <a:bodyPr/>
            <a:lstStyle/>
            <a:p>
              <a:endParaRPr lang="en-US"/>
            </a:p>
          </p:txBody>
        </p:sp>
        <p:sp>
          <p:nvSpPr>
            <p:cNvPr id="12312" name="Freeform 20"/>
            <p:cNvSpPr>
              <a:spLocks/>
            </p:cNvSpPr>
            <p:nvPr/>
          </p:nvSpPr>
          <p:spPr bwMode="auto">
            <a:xfrm>
              <a:off x="3224" y="2153"/>
              <a:ext cx="83" cy="213"/>
            </a:xfrm>
            <a:custGeom>
              <a:avLst/>
              <a:gdLst>
                <a:gd name="T0" fmla="*/ 592480 w 66"/>
                <a:gd name="T1" fmla="*/ 2287866 h 166"/>
                <a:gd name="T2" fmla="*/ 3274809 w 66"/>
                <a:gd name="T3" fmla="*/ 0 h 166"/>
                <a:gd name="T4" fmla="*/ 3901435 w 66"/>
                <a:gd name="T5" fmla="*/ 9099896 h 166"/>
                <a:gd name="T6" fmla="*/ 2466926 w 66"/>
                <a:gd name="T7" fmla="*/ 21128218 h 166"/>
                <a:gd name="T8" fmla="*/ 2061723 w 66"/>
                <a:gd name="T9" fmla="*/ 22643932 h 166"/>
                <a:gd name="T10" fmla="*/ 2061723 w 66"/>
                <a:gd name="T11" fmla="*/ 23992797 h 166"/>
                <a:gd name="T12" fmla="*/ 1272038 w 66"/>
                <a:gd name="T13" fmla="*/ 25548289 h 166"/>
                <a:gd name="T14" fmla="*/ 865535 w 66"/>
                <a:gd name="T15" fmla="*/ 26017976 h 166"/>
                <a:gd name="T16" fmla="*/ 188366 w 66"/>
                <a:gd name="T17" fmla="*/ 26017976 h 166"/>
                <a:gd name="T18" fmla="*/ 0 w 66"/>
                <a:gd name="T19" fmla="*/ 25039431 h 166"/>
                <a:gd name="T20" fmla="*/ 0 w 66"/>
                <a:gd name="T21" fmla="*/ 23528699 h 166"/>
                <a:gd name="T22" fmla="*/ 0 w 66"/>
                <a:gd name="T23" fmla="*/ 21128218 h 166"/>
                <a:gd name="T24" fmla="*/ 1639442 w 66"/>
                <a:gd name="T25" fmla="*/ 9099896 h 166"/>
                <a:gd name="T26" fmla="*/ 592480 w 66"/>
                <a:gd name="T27" fmla="*/ 2287866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66"/>
                <a:gd name="T44" fmla="*/ 66 w 66"/>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66">
                  <a:moveTo>
                    <a:pt x="10" y="15"/>
                  </a:moveTo>
                  <a:lnTo>
                    <a:pt x="55" y="0"/>
                  </a:lnTo>
                  <a:lnTo>
                    <a:pt x="65" y="58"/>
                  </a:lnTo>
                  <a:lnTo>
                    <a:pt x="41" y="134"/>
                  </a:lnTo>
                  <a:lnTo>
                    <a:pt x="34" y="144"/>
                  </a:lnTo>
                  <a:lnTo>
                    <a:pt x="34" y="153"/>
                  </a:lnTo>
                  <a:lnTo>
                    <a:pt x="21" y="162"/>
                  </a:lnTo>
                  <a:lnTo>
                    <a:pt x="14" y="165"/>
                  </a:lnTo>
                  <a:lnTo>
                    <a:pt x="3" y="165"/>
                  </a:lnTo>
                  <a:lnTo>
                    <a:pt x="0" y="159"/>
                  </a:lnTo>
                  <a:lnTo>
                    <a:pt x="0" y="150"/>
                  </a:lnTo>
                  <a:lnTo>
                    <a:pt x="0" y="134"/>
                  </a:lnTo>
                  <a:lnTo>
                    <a:pt x="27" y="58"/>
                  </a:lnTo>
                  <a:lnTo>
                    <a:pt x="10" y="15"/>
                  </a:lnTo>
                </a:path>
              </a:pathLst>
            </a:custGeom>
            <a:solidFill>
              <a:srgbClr val="372000"/>
            </a:solidFill>
            <a:ln w="12700" cap="rnd">
              <a:noFill/>
              <a:round/>
              <a:headEnd/>
              <a:tailEnd/>
            </a:ln>
          </p:spPr>
          <p:txBody>
            <a:bodyPr/>
            <a:lstStyle/>
            <a:p>
              <a:endParaRPr lang="en-US"/>
            </a:p>
          </p:txBody>
        </p:sp>
        <p:sp>
          <p:nvSpPr>
            <p:cNvPr id="12313" name="Freeform 21"/>
            <p:cNvSpPr>
              <a:spLocks/>
            </p:cNvSpPr>
            <p:nvPr/>
          </p:nvSpPr>
          <p:spPr bwMode="auto">
            <a:xfrm>
              <a:off x="3179" y="2595"/>
              <a:ext cx="99" cy="86"/>
            </a:xfrm>
            <a:custGeom>
              <a:avLst/>
              <a:gdLst>
                <a:gd name="T0" fmla="*/ 2721549 w 78"/>
                <a:gd name="T1" fmla="*/ 0 h 67"/>
                <a:gd name="T2" fmla="*/ 6540078 w 78"/>
                <a:gd name="T3" fmla="*/ 0 h 67"/>
                <a:gd name="T4" fmla="*/ 7161334 w 78"/>
                <a:gd name="T5" fmla="*/ 2929328 h 67"/>
                <a:gd name="T6" fmla="*/ 6540078 w 78"/>
                <a:gd name="T7" fmla="*/ 4826311 h 67"/>
                <a:gd name="T8" fmla="*/ 3454274 w 78"/>
                <a:gd name="T9" fmla="*/ 10044040 h 67"/>
                <a:gd name="T10" fmla="*/ 1349623 w 78"/>
                <a:gd name="T11" fmla="*/ 10636774 h 67"/>
                <a:gd name="T12" fmla="*/ 0 w 78"/>
                <a:gd name="T13" fmla="*/ 9595070 h 67"/>
                <a:gd name="T14" fmla="*/ 355857 w 78"/>
                <a:gd name="T15" fmla="*/ 7215173 h 67"/>
                <a:gd name="T16" fmla="*/ 2721549 w 78"/>
                <a:gd name="T17" fmla="*/ 2929328 h 67"/>
                <a:gd name="T18" fmla="*/ 2721549 w 78"/>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67"/>
                <a:gd name="T32" fmla="*/ 78 w 78"/>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67">
                  <a:moveTo>
                    <a:pt x="29" y="0"/>
                  </a:moveTo>
                  <a:lnTo>
                    <a:pt x="70" y="0"/>
                  </a:lnTo>
                  <a:lnTo>
                    <a:pt x="77" y="18"/>
                  </a:lnTo>
                  <a:lnTo>
                    <a:pt x="70" y="30"/>
                  </a:lnTo>
                  <a:lnTo>
                    <a:pt x="37" y="63"/>
                  </a:lnTo>
                  <a:lnTo>
                    <a:pt x="15" y="66"/>
                  </a:lnTo>
                  <a:lnTo>
                    <a:pt x="0" y="60"/>
                  </a:lnTo>
                  <a:lnTo>
                    <a:pt x="4" y="45"/>
                  </a:lnTo>
                  <a:lnTo>
                    <a:pt x="29" y="18"/>
                  </a:lnTo>
                  <a:lnTo>
                    <a:pt x="29" y="0"/>
                  </a:lnTo>
                </a:path>
              </a:pathLst>
            </a:custGeom>
            <a:solidFill>
              <a:srgbClr val="372000"/>
            </a:solidFill>
            <a:ln w="12700" cap="rnd">
              <a:noFill/>
              <a:round/>
              <a:headEnd/>
              <a:tailEnd/>
            </a:ln>
          </p:spPr>
          <p:txBody>
            <a:bodyPr/>
            <a:lstStyle/>
            <a:p>
              <a:endParaRPr lang="en-US"/>
            </a:p>
          </p:txBody>
        </p:sp>
      </p:grpSp>
      <p:grpSp>
        <p:nvGrpSpPr>
          <p:cNvPr id="12293" name="Group 2"/>
          <p:cNvGrpSpPr>
            <a:grpSpLocks/>
          </p:cNvGrpSpPr>
          <p:nvPr/>
        </p:nvGrpSpPr>
        <p:grpSpPr bwMode="auto">
          <a:xfrm>
            <a:off x="7080250" y="3505200"/>
            <a:ext cx="393700" cy="1089025"/>
            <a:chOff x="3552" y="1755"/>
            <a:chExt cx="315" cy="849"/>
          </a:xfrm>
        </p:grpSpPr>
        <p:sp>
          <p:nvSpPr>
            <p:cNvPr id="12296" name="Freeform 3"/>
            <p:cNvSpPr>
              <a:spLocks/>
            </p:cNvSpPr>
            <p:nvPr/>
          </p:nvSpPr>
          <p:spPr bwMode="auto">
            <a:xfrm>
              <a:off x="3703" y="2483"/>
              <a:ext cx="105" cy="121"/>
            </a:xfrm>
            <a:custGeom>
              <a:avLst/>
              <a:gdLst>
                <a:gd name="T0" fmla="*/ 6094121 w 82"/>
                <a:gd name="T1" fmla="*/ 0 h 95"/>
                <a:gd name="T2" fmla="*/ 6094121 w 82"/>
                <a:gd name="T3" fmla="*/ 5997286 h 95"/>
                <a:gd name="T4" fmla="*/ 10177049 w 82"/>
                <a:gd name="T5" fmla="*/ 8431575 h 95"/>
                <a:gd name="T6" fmla="*/ 11535157 w 82"/>
                <a:gd name="T7" fmla="*/ 9953800 h 95"/>
                <a:gd name="T8" fmla="*/ 8739685 w 82"/>
                <a:gd name="T9" fmla="*/ 10377510 h 95"/>
                <a:gd name="T10" fmla="*/ 712431 w 82"/>
                <a:gd name="T11" fmla="*/ 8431575 h 95"/>
                <a:gd name="T12" fmla="*/ 0 w 82"/>
                <a:gd name="T13" fmla="*/ 7214680 h 95"/>
                <a:gd name="T14" fmla="*/ 1964905 w 82"/>
                <a:gd name="T15" fmla="*/ 5997286 h 95"/>
                <a:gd name="T16" fmla="*/ 1964905 w 82"/>
                <a:gd name="T17" fmla="*/ 750397 h 95"/>
                <a:gd name="T18" fmla="*/ 6094121 w 82"/>
                <a:gd name="T19" fmla="*/ 0 h 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2"/>
                <a:gd name="T31" fmla="*/ 0 h 95"/>
                <a:gd name="T32" fmla="*/ 82 w 82"/>
                <a:gd name="T33" fmla="*/ 95 h 9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2" h="95">
                  <a:moveTo>
                    <a:pt x="43" y="0"/>
                  </a:moveTo>
                  <a:lnTo>
                    <a:pt x="43" y="54"/>
                  </a:lnTo>
                  <a:lnTo>
                    <a:pt x="71" y="76"/>
                  </a:lnTo>
                  <a:lnTo>
                    <a:pt x="81" y="90"/>
                  </a:lnTo>
                  <a:lnTo>
                    <a:pt x="62" y="94"/>
                  </a:lnTo>
                  <a:lnTo>
                    <a:pt x="5" y="76"/>
                  </a:lnTo>
                  <a:lnTo>
                    <a:pt x="0" y="65"/>
                  </a:lnTo>
                  <a:lnTo>
                    <a:pt x="14" y="54"/>
                  </a:lnTo>
                  <a:lnTo>
                    <a:pt x="14" y="7"/>
                  </a:lnTo>
                  <a:lnTo>
                    <a:pt x="43" y="0"/>
                  </a:lnTo>
                </a:path>
              </a:pathLst>
            </a:custGeom>
            <a:solidFill>
              <a:srgbClr val="372000"/>
            </a:solidFill>
            <a:ln w="12700" cap="rnd">
              <a:noFill/>
              <a:round/>
              <a:headEnd/>
              <a:tailEnd/>
            </a:ln>
          </p:spPr>
          <p:txBody>
            <a:bodyPr/>
            <a:lstStyle/>
            <a:p>
              <a:endParaRPr lang="en-US"/>
            </a:p>
          </p:txBody>
        </p:sp>
        <p:sp>
          <p:nvSpPr>
            <p:cNvPr id="12297" name="Freeform 4"/>
            <p:cNvSpPr>
              <a:spLocks/>
            </p:cNvSpPr>
            <p:nvPr/>
          </p:nvSpPr>
          <p:spPr bwMode="auto">
            <a:xfrm>
              <a:off x="3588" y="2478"/>
              <a:ext cx="104" cy="122"/>
            </a:xfrm>
            <a:custGeom>
              <a:avLst/>
              <a:gdLst>
                <a:gd name="T0" fmla="*/ 6252355 w 81"/>
                <a:gd name="T1" fmla="*/ 0 h 97"/>
                <a:gd name="T2" fmla="*/ 6252355 w 81"/>
                <a:gd name="T3" fmla="*/ 3286870 h 97"/>
                <a:gd name="T4" fmla="*/ 1422575 w 81"/>
                <a:gd name="T5" fmla="*/ 4690950 h 97"/>
                <a:gd name="T6" fmla="*/ 0 w 81"/>
                <a:gd name="T7" fmla="*/ 5576306 h 97"/>
                <a:gd name="T8" fmla="*/ 3011064 w 81"/>
                <a:gd name="T9" fmla="*/ 5787254 h 97"/>
                <a:gd name="T10" fmla="*/ 12129728 w 81"/>
                <a:gd name="T11" fmla="*/ 4690950 h 97"/>
                <a:gd name="T12" fmla="*/ 13006027 w 81"/>
                <a:gd name="T13" fmla="*/ 3998514 h 97"/>
                <a:gd name="T14" fmla="*/ 10741840 w 81"/>
                <a:gd name="T15" fmla="*/ 3286870 h 97"/>
                <a:gd name="T16" fmla="*/ 10741840 w 81"/>
                <a:gd name="T17" fmla="*/ 436542 h 97"/>
                <a:gd name="T18" fmla="*/ 6252355 w 81"/>
                <a:gd name="T19" fmla="*/ 0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97"/>
                <a:gd name="T32" fmla="*/ 81 w 81"/>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97">
                  <a:moveTo>
                    <a:pt x="38" y="0"/>
                  </a:moveTo>
                  <a:lnTo>
                    <a:pt x="38" y="55"/>
                  </a:lnTo>
                  <a:lnTo>
                    <a:pt x="9" y="78"/>
                  </a:lnTo>
                  <a:lnTo>
                    <a:pt x="0" y="92"/>
                  </a:lnTo>
                  <a:lnTo>
                    <a:pt x="19" y="96"/>
                  </a:lnTo>
                  <a:lnTo>
                    <a:pt x="75" y="78"/>
                  </a:lnTo>
                  <a:lnTo>
                    <a:pt x="80" y="66"/>
                  </a:lnTo>
                  <a:lnTo>
                    <a:pt x="66" y="55"/>
                  </a:lnTo>
                  <a:lnTo>
                    <a:pt x="66" y="7"/>
                  </a:lnTo>
                  <a:lnTo>
                    <a:pt x="38" y="0"/>
                  </a:lnTo>
                </a:path>
              </a:pathLst>
            </a:custGeom>
            <a:solidFill>
              <a:srgbClr val="372000"/>
            </a:solidFill>
            <a:ln w="12700" cap="rnd">
              <a:noFill/>
              <a:round/>
              <a:headEnd/>
              <a:tailEnd/>
            </a:ln>
          </p:spPr>
          <p:txBody>
            <a:bodyPr/>
            <a:lstStyle/>
            <a:p>
              <a:endParaRPr lang="en-US"/>
            </a:p>
          </p:txBody>
        </p:sp>
        <p:sp>
          <p:nvSpPr>
            <p:cNvPr id="12298" name="Oval 5"/>
            <p:cNvSpPr>
              <a:spLocks noChangeArrowheads="1"/>
            </p:cNvSpPr>
            <p:nvPr/>
          </p:nvSpPr>
          <p:spPr bwMode="auto">
            <a:xfrm>
              <a:off x="3644" y="1795"/>
              <a:ext cx="138" cy="129"/>
            </a:xfrm>
            <a:prstGeom prst="ellipse">
              <a:avLst/>
            </a:prstGeom>
            <a:solidFill>
              <a:srgbClr val="372000"/>
            </a:solidFill>
            <a:ln w="12700">
              <a:noFill/>
              <a:round/>
              <a:headEnd/>
              <a:tailEnd/>
            </a:ln>
          </p:spPr>
          <p:txBody>
            <a:bodyPr wrap="none" anchor="ctr"/>
            <a:lstStyle/>
            <a:p>
              <a:endParaRPr lang="en-US"/>
            </a:p>
          </p:txBody>
        </p:sp>
        <p:sp>
          <p:nvSpPr>
            <p:cNvPr id="12299" name="Freeform 6"/>
            <p:cNvSpPr>
              <a:spLocks/>
            </p:cNvSpPr>
            <p:nvPr/>
          </p:nvSpPr>
          <p:spPr bwMode="auto">
            <a:xfrm>
              <a:off x="3638" y="1755"/>
              <a:ext cx="200" cy="141"/>
            </a:xfrm>
            <a:custGeom>
              <a:avLst/>
              <a:gdLst>
                <a:gd name="T0" fmla="*/ 0 w 157"/>
                <a:gd name="T1" fmla="*/ 5885586 h 110"/>
                <a:gd name="T2" fmla="*/ 12548564 w 157"/>
                <a:gd name="T3" fmla="*/ 5885586 h 110"/>
                <a:gd name="T4" fmla="*/ 12133907 w 157"/>
                <a:gd name="T5" fmla="*/ 12613918 h 110"/>
                <a:gd name="T6" fmla="*/ 15277582 w 157"/>
                <a:gd name="T7" fmla="*/ 16297912 h 110"/>
                <a:gd name="T8" fmla="*/ 15277582 w 157"/>
                <a:gd name="T9" fmla="*/ 10295220 h 110"/>
                <a:gd name="T10" fmla="*/ 12133907 w 157"/>
                <a:gd name="T11" fmla="*/ 5885586 h 110"/>
                <a:gd name="T12" fmla="*/ 16323047 w 157"/>
                <a:gd name="T13" fmla="*/ 9188928 h 110"/>
                <a:gd name="T14" fmla="*/ 17457711 w 157"/>
                <a:gd name="T15" fmla="*/ 8307284 h 110"/>
                <a:gd name="T16" fmla="*/ 16791294 w 157"/>
                <a:gd name="T17" fmla="*/ 4301997 h 110"/>
                <a:gd name="T18" fmla="*/ 12548564 w 157"/>
                <a:gd name="T19" fmla="*/ 4301997 h 110"/>
                <a:gd name="T20" fmla="*/ 11017834 w 157"/>
                <a:gd name="T21" fmla="*/ 1593569 h 110"/>
                <a:gd name="T22" fmla="*/ 9442144 w 157"/>
                <a:gd name="T23" fmla="*/ 1035153 h 110"/>
                <a:gd name="T24" fmla="*/ 7303199 w 157"/>
                <a:gd name="T25" fmla="*/ 575271 h 110"/>
                <a:gd name="T26" fmla="*/ 5733011 w 157"/>
                <a:gd name="T27" fmla="*/ 0 h 110"/>
                <a:gd name="T28" fmla="*/ 3718868 w 157"/>
                <a:gd name="T29" fmla="*/ 575271 h 110"/>
                <a:gd name="T30" fmla="*/ 2696076 w 157"/>
                <a:gd name="T31" fmla="*/ 1035153 h 110"/>
                <a:gd name="T32" fmla="*/ 2116420 w 157"/>
                <a:gd name="T33" fmla="*/ 2180137 h 110"/>
                <a:gd name="T34" fmla="*/ 0 w 157"/>
                <a:gd name="T35" fmla="*/ 5885586 h 11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
                <a:gd name="T55" fmla="*/ 0 h 110"/>
                <a:gd name="T56" fmla="*/ 157 w 157"/>
                <a:gd name="T57" fmla="*/ 110 h 11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 h="110">
                  <a:moveTo>
                    <a:pt x="0" y="40"/>
                  </a:moveTo>
                  <a:lnTo>
                    <a:pt x="113" y="40"/>
                  </a:lnTo>
                  <a:lnTo>
                    <a:pt x="109" y="84"/>
                  </a:lnTo>
                  <a:lnTo>
                    <a:pt x="137" y="109"/>
                  </a:lnTo>
                  <a:lnTo>
                    <a:pt x="137" y="69"/>
                  </a:lnTo>
                  <a:lnTo>
                    <a:pt x="109" y="40"/>
                  </a:lnTo>
                  <a:lnTo>
                    <a:pt x="147" y="62"/>
                  </a:lnTo>
                  <a:lnTo>
                    <a:pt x="156" y="55"/>
                  </a:lnTo>
                  <a:lnTo>
                    <a:pt x="151" y="29"/>
                  </a:lnTo>
                  <a:lnTo>
                    <a:pt x="113" y="29"/>
                  </a:lnTo>
                  <a:lnTo>
                    <a:pt x="99" y="11"/>
                  </a:lnTo>
                  <a:lnTo>
                    <a:pt x="85" y="7"/>
                  </a:lnTo>
                  <a:lnTo>
                    <a:pt x="66" y="4"/>
                  </a:lnTo>
                  <a:lnTo>
                    <a:pt x="52" y="0"/>
                  </a:lnTo>
                  <a:lnTo>
                    <a:pt x="33" y="4"/>
                  </a:lnTo>
                  <a:lnTo>
                    <a:pt x="24" y="7"/>
                  </a:lnTo>
                  <a:lnTo>
                    <a:pt x="19" y="15"/>
                  </a:lnTo>
                  <a:lnTo>
                    <a:pt x="0" y="40"/>
                  </a:lnTo>
                </a:path>
              </a:pathLst>
            </a:custGeom>
            <a:solidFill>
              <a:schemeClr val="tx1"/>
            </a:solidFill>
            <a:ln w="12700" cap="rnd">
              <a:noFill/>
              <a:round/>
              <a:headEnd/>
              <a:tailEnd/>
            </a:ln>
          </p:spPr>
          <p:txBody>
            <a:bodyPr/>
            <a:lstStyle/>
            <a:p>
              <a:endParaRPr lang="en-US"/>
            </a:p>
          </p:txBody>
        </p:sp>
        <p:sp>
          <p:nvSpPr>
            <p:cNvPr id="12300" name="Freeform 7"/>
            <p:cNvSpPr>
              <a:spLocks/>
            </p:cNvSpPr>
            <p:nvPr/>
          </p:nvSpPr>
          <p:spPr bwMode="auto">
            <a:xfrm>
              <a:off x="3644" y="1915"/>
              <a:ext cx="140" cy="146"/>
            </a:xfrm>
            <a:custGeom>
              <a:avLst/>
              <a:gdLst>
                <a:gd name="T0" fmla="*/ 4857168 w 109"/>
                <a:gd name="T1" fmla="*/ 0 h 115"/>
                <a:gd name="T2" fmla="*/ 4857168 w 109"/>
                <a:gd name="T3" fmla="*/ 2163013 h 115"/>
                <a:gd name="T4" fmla="*/ 0 w 109"/>
                <a:gd name="T5" fmla="*/ 3226341 h 115"/>
                <a:gd name="T6" fmla="*/ 7331985 w 109"/>
                <a:gd name="T7" fmla="*/ 10804910 h 115"/>
                <a:gd name="T8" fmla="*/ 17926794 w 109"/>
                <a:gd name="T9" fmla="*/ 3226341 h 115"/>
                <a:gd name="T10" fmla="*/ 11392618 w 109"/>
                <a:gd name="T11" fmla="*/ 2541296 h 115"/>
                <a:gd name="T12" fmla="*/ 11392618 w 109"/>
                <a:gd name="T13" fmla="*/ 0 h 115"/>
                <a:gd name="T14" fmla="*/ 4857168 w 109"/>
                <a:gd name="T15" fmla="*/ 0 h 115"/>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115"/>
                <a:gd name="T26" fmla="*/ 109 w 109"/>
                <a:gd name="T27" fmla="*/ 115 h 1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115">
                  <a:moveTo>
                    <a:pt x="29" y="0"/>
                  </a:moveTo>
                  <a:lnTo>
                    <a:pt x="29" y="23"/>
                  </a:lnTo>
                  <a:lnTo>
                    <a:pt x="0" y="34"/>
                  </a:lnTo>
                  <a:lnTo>
                    <a:pt x="44" y="114"/>
                  </a:lnTo>
                  <a:lnTo>
                    <a:pt x="108" y="34"/>
                  </a:lnTo>
                  <a:lnTo>
                    <a:pt x="69" y="27"/>
                  </a:lnTo>
                  <a:lnTo>
                    <a:pt x="69" y="0"/>
                  </a:lnTo>
                  <a:lnTo>
                    <a:pt x="29" y="0"/>
                  </a:lnTo>
                </a:path>
              </a:pathLst>
            </a:custGeom>
            <a:solidFill>
              <a:srgbClr val="372000"/>
            </a:solidFill>
            <a:ln w="12700" cap="rnd">
              <a:noFill/>
              <a:round/>
              <a:headEnd/>
              <a:tailEnd/>
            </a:ln>
          </p:spPr>
          <p:txBody>
            <a:bodyPr/>
            <a:lstStyle/>
            <a:p>
              <a:endParaRPr lang="en-US"/>
            </a:p>
          </p:txBody>
        </p:sp>
        <p:sp>
          <p:nvSpPr>
            <p:cNvPr id="12301" name="Freeform 8"/>
            <p:cNvSpPr>
              <a:spLocks/>
            </p:cNvSpPr>
            <p:nvPr/>
          </p:nvSpPr>
          <p:spPr bwMode="auto">
            <a:xfrm>
              <a:off x="3552" y="1968"/>
              <a:ext cx="295" cy="535"/>
            </a:xfrm>
            <a:custGeom>
              <a:avLst/>
              <a:gdLst>
                <a:gd name="T0" fmla="*/ 14120797 w 231"/>
                <a:gd name="T1" fmla="*/ 9920783 h 419"/>
                <a:gd name="T2" fmla="*/ 9615321 w 231"/>
                <a:gd name="T3" fmla="*/ 0 h 419"/>
                <a:gd name="T4" fmla="*/ 8508265 w 231"/>
                <a:gd name="T5" fmla="*/ 0 h 419"/>
                <a:gd name="T6" fmla="*/ 6778942 w 231"/>
                <a:gd name="T7" fmla="*/ 497984 h 419"/>
                <a:gd name="T8" fmla="*/ 4516889 w 231"/>
                <a:gd name="T9" fmla="*/ 1861274 h 419"/>
                <a:gd name="T10" fmla="*/ 2830828 w 231"/>
                <a:gd name="T11" fmla="*/ 3079100 h 419"/>
                <a:gd name="T12" fmla="*/ 1735774 w 231"/>
                <a:gd name="T13" fmla="*/ 4492348 h 419"/>
                <a:gd name="T14" fmla="*/ 1064322 w 231"/>
                <a:gd name="T15" fmla="*/ 5461325 h 419"/>
                <a:gd name="T16" fmla="*/ 1064322 w 231"/>
                <a:gd name="T17" fmla="*/ 6316974 h 419"/>
                <a:gd name="T18" fmla="*/ 6291871 w 231"/>
                <a:gd name="T19" fmla="*/ 8584061 h 419"/>
                <a:gd name="T20" fmla="*/ 5615630 w 231"/>
                <a:gd name="T21" fmla="*/ 19824142 h 419"/>
                <a:gd name="T22" fmla="*/ 6291871 w 231"/>
                <a:gd name="T23" fmla="*/ 22908897 h 419"/>
                <a:gd name="T24" fmla="*/ 6778942 w 231"/>
                <a:gd name="T25" fmla="*/ 25691973 h 419"/>
                <a:gd name="T26" fmla="*/ 1735774 w 231"/>
                <a:gd name="T27" fmla="*/ 40748297 h 419"/>
                <a:gd name="T28" fmla="*/ 0 w 231"/>
                <a:gd name="T29" fmla="*/ 50184781 h 419"/>
                <a:gd name="T30" fmla="*/ 7366471 w 231"/>
                <a:gd name="T31" fmla="*/ 52029427 h 419"/>
                <a:gd name="T32" fmla="*/ 13562156 w 231"/>
                <a:gd name="T33" fmla="*/ 52029427 h 419"/>
                <a:gd name="T34" fmla="*/ 21371244 w 231"/>
                <a:gd name="T35" fmla="*/ 51078003 h 419"/>
                <a:gd name="T36" fmla="*/ 25873381 w 231"/>
                <a:gd name="T37" fmla="*/ 49785126 h 419"/>
                <a:gd name="T38" fmla="*/ 21371244 w 231"/>
                <a:gd name="T39" fmla="*/ 27540333 h 419"/>
                <a:gd name="T40" fmla="*/ 20891267 w 231"/>
                <a:gd name="T41" fmla="*/ 24857167 h 419"/>
                <a:gd name="T42" fmla="*/ 22625377 w 231"/>
                <a:gd name="T43" fmla="*/ 7705307 h 419"/>
                <a:gd name="T44" fmla="*/ 23086807 w 231"/>
                <a:gd name="T45" fmla="*/ 7705307 h 419"/>
                <a:gd name="T46" fmla="*/ 28893885 w 231"/>
                <a:gd name="T47" fmla="*/ 6316974 h 419"/>
                <a:gd name="T48" fmla="*/ 28246074 w 231"/>
                <a:gd name="T49" fmla="*/ 4947312 h 419"/>
                <a:gd name="T50" fmla="*/ 27682569 w 231"/>
                <a:gd name="T51" fmla="*/ 2197485 h 419"/>
                <a:gd name="T52" fmla="*/ 25455385 w 231"/>
                <a:gd name="T53" fmla="*/ 1347897 h 419"/>
                <a:gd name="T54" fmla="*/ 23086807 w 231"/>
                <a:gd name="T55" fmla="*/ 497984 h 419"/>
                <a:gd name="T56" fmla="*/ 22118147 w 231"/>
                <a:gd name="T57" fmla="*/ 0 h 419"/>
                <a:gd name="T58" fmla="*/ 14120797 w 231"/>
                <a:gd name="T59" fmla="*/ 9920783 h 41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31"/>
                <a:gd name="T91" fmla="*/ 0 h 419"/>
                <a:gd name="T92" fmla="*/ 231 w 231"/>
                <a:gd name="T93" fmla="*/ 419 h 41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31" h="419">
                  <a:moveTo>
                    <a:pt x="113" y="80"/>
                  </a:moveTo>
                  <a:lnTo>
                    <a:pt x="77" y="0"/>
                  </a:lnTo>
                  <a:lnTo>
                    <a:pt x="68" y="0"/>
                  </a:lnTo>
                  <a:lnTo>
                    <a:pt x="54" y="4"/>
                  </a:lnTo>
                  <a:lnTo>
                    <a:pt x="36" y="15"/>
                  </a:lnTo>
                  <a:lnTo>
                    <a:pt x="23" y="25"/>
                  </a:lnTo>
                  <a:lnTo>
                    <a:pt x="14" y="36"/>
                  </a:lnTo>
                  <a:lnTo>
                    <a:pt x="9" y="44"/>
                  </a:lnTo>
                  <a:lnTo>
                    <a:pt x="9" y="51"/>
                  </a:lnTo>
                  <a:lnTo>
                    <a:pt x="50" y="69"/>
                  </a:lnTo>
                  <a:lnTo>
                    <a:pt x="45" y="160"/>
                  </a:lnTo>
                  <a:lnTo>
                    <a:pt x="50" y="185"/>
                  </a:lnTo>
                  <a:lnTo>
                    <a:pt x="54" y="207"/>
                  </a:lnTo>
                  <a:lnTo>
                    <a:pt x="14" y="327"/>
                  </a:lnTo>
                  <a:lnTo>
                    <a:pt x="0" y="403"/>
                  </a:lnTo>
                  <a:lnTo>
                    <a:pt x="59" y="418"/>
                  </a:lnTo>
                  <a:lnTo>
                    <a:pt x="108" y="418"/>
                  </a:lnTo>
                  <a:lnTo>
                    <a:pt x="171" y="411"/>
                  </a:lnTo>
                  <a:lnTo>
                    <a:pt x="207" y="400"/>
                  </a:lnTo>
                  <a:lnTo>
                    <a:pt x="171" y="222"/>
                  </a:lnTo>
                  <a:lnTo>
                    <a:pt x="167" y="200"/>
                  </a:lnTo>
                  <a:lnTo>
                    <a:pt x="180" y="62"/>
                  </a:lnTo>
                  <a:lnTo>
                    <a:pt x="185" y="62"/>
                  </a:lnTo>
                  <a:lnTo>
                    <a:pt x="230" y="51"/>
                  </a:lnTo>
                  <a:lnTo>
                    <a:pt x="225" y="40"/>
                  </a:lnTo>
                  <a:lnTo>
                    <a:pt x="221" y="18"/>
                  </a:lnTo>
                  <a:lnTo>
                    <a:pt x="203" y="11"/>
                  </a:lnTo>
                  <a:lnTo>
                    <a:pt x="185" y="4"/>
                  </a:lnTo>
                  <a:lnTo>
                    <a:pt x="176" y="0"/>
                  </a:lnTo>
                  <a:lnTo>
                    <a:pt x="113" y="80"/>
                  </a:lnTo>
                </a:path>
              </a:pathLst>
            </a:custGeom>
            <a:solidFill>
              <a:srgbClr val="FF0000"/>
            </a:solidFill>
            <a:ln w="12700" cap="rnd">
              <a:noFill/>
              <a:round/>
              <a:headEnd/>
              <a:tailEnd/>
            </a:ln>
          </p:spPr>
          <p:txBody>
            <a:bodyPr/>
            <a:lstStyle/>
            <a:p>
              <a:endParaRPr lang="en-US"/>
            </a:p>
          </p:txBody>
        </p:sp>
        <p:sp>
          <p:nvSpPr>
            <p:cNvPr id="12302" name="Freeform 9"/>
            <p:cNvSpPr>
              <a:spLocks/>
            </p:cNvSpPr>
            <p:nvPr/>
          </p:nvSpPr>
          <p:spPr bwMode="auto">
            <a:xfrm>
              <a:off x="3766" y="2018"/>
              <a:ext cx="101" cy="234"/>
            </a:xfrm>
            <a:custGeom>
              <a:avLst/>
              <a:gdLst>
                <a:gd name="T0" fmla="*/ 2994233 w 78"/>
                <a:gd name="T1" fmla="*/ 1815508 h 184"/>
                <a:gd name="T2" fmla="*/ 15888212 w 78"/>
                <a:gd name="T3" fmla="*/ 0 h 184"/>
                <a:gd name="T4" fmla="*/ 18789654 w 78"/>
                <a:gd name="T5" fmla="*/ 6538895 h 184"/>
                <a:gd name="T6" fmla="*/ 11871587 w 78"/>
                <a:gd name="T7" fmla="*/ 15212153 h 184"/>
                <a:gd name="T8" fmla="*/ 10005300 w 78"/>
                <a:gd name="T9" fmla="*/ 16330815 h 184"/>
                <a:gd name="T10" fmla="*/ 10005300 w 78"/>
                <a:gd name="T11" fmla="*/ 17282061 h 184"/>
                <a:gd name="T12" fmla="*/ 5831339 w 78"/>
                <a:gd name="T13" fmla="*/ 18480507 h 184"/>
                <a:gd name="T14" fmla="*/ 3877148 w 78"/>
                <a:gd name="T15" fmla="*/ 18745164 h 184"/>
                <a:gd name="T16" fmla="*/ 860849 w 78"/>
                <a:gd name="T17" fmla="*/ 18745164 h 184"/>
                <a:gd name="T18" fmla="*/ 0 w 78"/>
                <a:gd name="T19" fmla="*/ 18041874 h 184"/>
                <a:gd name="T20" fmla="*/ 0 w 78"/>
                <a:gd name="T21" fmla="*/ 17034961 h 184"/>
                <a:gd name="T22" fmla="*/ 0 w 78"/>
                <a:gd name="T23" fmla="*/ 15212153 h 184"/>
                <a:gd name="T24" fmla="*/ 7726859 w 78"/>
                <a:gd name="T25" fmla="*/ 6538895 h 184"/>
                <a:gd name="T26" fmla="*/ 2994233 w 78"/>
                <a:gd name="T27" fmla="*/ 1815508 h 1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
                <a:gd name="T43" fmla="*/ 0 h 184"/>
                <a:gd name="T44" fmla="*/ 78 w 78"/>
                <a:gd name="T45" fmla="*/ 184 h 1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 h="184">
                  <a:moveTo>
                    <a:pt x="12" y="17"/>
                  </a:moveTo>
                  <a:lnTo>
                    <a:pt x="65" y="0"/>
                  </a:lnTo>
                  <a:lnTo>
                    <a:pt x="77" y="64"/>
                  </a:lnTo>
                  <a:lnTo>
                    <a:pt x="49" y="149"/>
                  </a:lnTo>
                  <a:lnTo>
                    <a:pt x="41" y="159"/>
                  </a:lnTo>
                  <a:lnTo>
                    <a:pt x="41" y="169"/>
                  </a:lnTo>
                  <a:lnTo>
                    <a:pt x="24" y="180"/>
                  </a:lnTo>
                  <a:lnTo>
                    <a:pt x="16" y="183"/>
                  </a:lnTo>
                  <a:lnTo>
                    <a:pt x="4" y="183"/>
                  </a:lnTo>
                  <a:lnTo>
                    <a:pt x="0" y="176"/>
                  </a:lnTo>
                  <a:lnTo>
                    <a:pt x="0" y="166"/>
                  </a:lnTo>
                  <a:lnTo>
                    <a:pt x="0" y="149"/>
                  </a:lnTo>
                  <a:lnTo>
                    <a:pt x="32" y="64"/>
                  </a:lnTo>
                  <a:lnTo>
                    <a:pt x="12" y="17"/>
                  </a:lnTo>
                </a:path>
              </a:pathLst>
            </a:custGeom>
            <a:solidFill>
              <a:srgbClr val="372000"/>
            </a:solidFill>
            <a:ln w="12700" cap="rnd">
              <a:noFill/>
              <a:round/>
              <a:headEnd/>
              <a:tailEnd/>
            </a:ln>
          </p:spPr>
          <p:txBody>
            <a:bodyPr/>
            <a:lstStyle/>
            <a:p>
              <a:endParaRPr lang="en-US"/>
            </a:p>
          </p:txBody>
        </p:sp>
        <p:sp>
          <p:nvSpPr>
            <p:cNvPr id="12303" name="Freeform 10"/>
            <p:cNvSpPr>
              <a:spLocks/>
            </p:cNvSpPr>
            <p:nvPr/>
          </p:nvSpPr>
          <p:spPr bwMode="auto">
            <a:xfrm>
              <a:off x="3552" y="2020"/>
              <a:ext cx="85" cy="223"/>
            </a:xfrm>
            <a:custGeom>
              <a:avLst/>
              <a:gdLst>
                <a:gd name="T0" fmla="*/ 10300194 w 66"/>
                <a:gd name="T1" fmla="*/ 1726169 h 175"/>
                <a:gd name="T2" fmla="*/ 1883708 w 66"/>
                <a:gd name="T3" fmla="*/ 0 h 175"/>
                <a:gd name="T4" fmla="*/ 0 w 66"/>
                <a:gd name="T5" fmla="*/ 6891011 h 175"/>
                <a:gd name="T6" fmla="*/ 4568708 w 66"/>
                <a:gd name="T7" fmla="*/ 16062176 h 175"/>
                <a:gd name="T8" fmla="*/ 5883942 w 66"/>
                <a:gd name="T9" fmla="*/ 17041248 h 175"/>
                <a:gd name="T10" fmla="*/ 5883942 w 66"/>
                <a:gd name="T11" fmla="*/ 18169816 h 175"/>
                <a:gd name="T12" fmla="*/ 8280905 w 66"/>
                <a:gd name="T13" fmla="*/ 19319958 h 175"/>
                <a:gd name="T14" fmla="*/ 9566530 w 66"/>
                <a:gd name="T15" fmla="*/ 19701104 h 175"/>
                <a:gd name="T16" fmla="*/ 11640178 w 66"/>
                <a:gd name="T17" fmla="*/ 19701104 h 175"/>
                <a:gd name="T18" fmla="*/ 12229518 w 66"/>
                <a:gd name="T19" fmla="*/ 18998533 h 175"/>
                <a:gd name="T20" fmla="*/ 12229518 w 66"/>
                <a:gd name="T21" fmla="*/ 17788126 h 175"/>
                <a:gd name="T22" fmla="*/ 12229518 w 66"/>
                <a:gd name="T23" fmla="*/ 16062176 h 175"/>
                <a:gd name="T24" fmla="*/ 7143297 w 66"/>
                <a:gd name="T25" fmla="*/ 6891011 h 175"/>
                <a:gd name="T26" fmla="*/ 10300194 w 66"/>
                <a:gd name="T27" fmla="*/ 1726169 h 1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
                <a:gd name="T43" fmla="*/ 0 h 175"/>
                <a:gd name="T44" fmla="*/ 66 w 66"/>
                <a:gd name="T45" fmla="*/ 175 h 1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 h="175">
                  <a:moveTo>
                    <a:pt x="55" y="16"/>
                  </a:moveTo>
                  <a:lnTo>
                    <a:pt x="10" y="0"/>
                  </a:lnTo>
                  <a:lnTo>
                    <a:pt x="0" y="61"/>
                  </a:lnTo>
                  <a:lnTo>
                    <a:pt x="24" y="142"/>
                  </a:lnTo>
                  <a:lnTo>
                    <a:pt x="31" y="151"/>
                  </a:lnTo>
                  <a:lnTo>
                    <a:pt x="31" y="161"/>
                  </a:lnTo>
                  <a:lnTo>
                    <a:pt x="44" y="171"/>
                  </a:lnTo>
                  <a:lnTo>
                    <a:pt x="51" y="174"/>
                  </a:lnTo>
                  <a:lnTo>
                    <a:pt x="62" y="174"/>
                  </a:lnTo>
                  <a:lnTo>
                    <a:pt x="65" y="168"/>
                  </a:lnTo>
                  <a:lnTo>
                    <a:pt x="65" y="158"/>
                  </a:lnTo>
                  <a:lnTo>
                    <a:pt x="65" y="142"/>
                  </a:lnTo>
                  <a:lnTo>
                    <a:pt x="38" y="61"/>
                  </a:lnTo>
                  <a:lnTo>
                    <a:pt x="55" y="16"/>
                  </a:lnTo>
                </a:path>
              </a:pathLst>
            </a:custGeom>
            <a:solidFill>
              <a:srgbClr val="372000"/>
            </a:solidFill>
            <a:ln w="12700" cap="rnd">
              <a:noFill/>
              <a:round/>
              <a:headEnd/>
              <a:tailEnd/>
            </a:ln>
          </p:spPr>
          <p:txBody>
            <a:bodyPr/>
            <a:lstStyle/>
            <a:p>
              <a:endParaRPr lang="en-US"/>
            </a:p>
          </p:txBody>
        </p:sp>
      </p:grpSp>
      <p:sp>
        <p:nvSpPr>
          <p:cNvPr id="12294" name="TextBox 24"/>
          <p:cNvSpPr txBox="1">
            <a:spLocks noChangeArrowheads="1"/>
          </p:cNvSpPr>
          <p:nvPr/>
        </p:nvSpPr>
        <p:spPr bwMode="auto">
          <a:xfrm>
            <a:off x="5967413" y="2514600"/>
            <a:ext cx="2743200" cy="708025"/>
          </a:xfrm>
          <a:prstGeom prst="rect">
            <a:avLst/>
          </a:prstGeom>
          <a:noFill/>
          <a:ln w="9525">
            <a:noFill/>
            <a:miter lim="800000"/>
            <a:headEnd/>
            <a:tailEnd/>
          </a:ln>
        </p:spPr>
        <p:txBody>
          <a:bodyPr>
            <a:spAutoFit/>
          </a:bodyPr>
          <a:lstStyle/>
          <a:p>
            <a:pPr algn="ctr"/>
            <a:r>
              <a:rPr lang="en-US" sz="2000" b="1">
                <a:solidFill>
                  <a:srgbClr val="002060"/>
                </a:solidFill>
                <a:ea typeface="Calibri" pitchFamily="34" charset="0"/>
                <a:cs typeface="Calibri" pitchFamily="34" charset="0"/>
              </a:rPr>
              <a:t>45% of the population is under 15 years of age</a:t>
            </a:r>
          </a:p>
        </p:txBody>
      </p:sp>
      <p:sp>
        <p:nvSpPr>
          <p:cNvPr id="12295" name="Rectangle 3"/>
          <p:cNvSpPr>
            <a:spLocks noChangeArrowheads="1"/>
          </p:cNvSpPr>
          <p:nvPr/>
        </p:nvSpPr>
        <p:spPr bwMode="auto">
          <a:xfrm>
            <a:off x="7651750" y="6376988"/>
            <a:ext cx="1457325" cy="366712"/>
          </a:xfrm>
          <a:prstGeom prst="rect">
            <a:avLst/>
          </a:prstGeom>
          <a:noFill/>
          <a:ln w="12700" cmpd="tri">
            <a:noFill/>
            <a:miter lim="800000"/>
            <a:headEnd/>
            <a:tailEnd/>
          </a:ln>
        </p:spPr>
        <p:txBody>
          <a:bodyPr wrap="none" lIns="90488" tIns="44450" rIns="90488" bIns="44450">
            <a:spAutoFit/>
          </a:bodyPr>
          <a:lstStyle/>
          <a:p>
            <a:pPr eaLnBrk="0" hangingPunct="0"/>
            <a:r>
              <a:rPr lang="fr-FR" b="1" i="1">
                <a:latin typeface="Times New Roman" pitchFamily="18" charset="0"/>
              </a:rPr>
              <a:t>Source: DHS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Custom 1">
      <a:dk1>
        <a:srgbClr val="4D5B6B"/>
      </a:dk1>
      <a:lt1>
        <a:srgbClr val="FFFFFF"/>
      </a:lt1>
      <a:dk2>
        <a:srgbClr val="675D59"/>
      </a:dk2>
      <a:lt2>
        <a:srgbClr val="E8DED8"/>
      </a:lt2>
      <a:accent1>
        <a:srgbClr val="003300"/>
      </a:accent1>
      <a:accent2>
        <a:srgbClr val="006600"/>
      </a:accent2>
      <a:accent3>
        <a:srgbClr val="339933"/>
      </a:accent3>
      <a:accent4>
        <a:srgbClr val="008000"/>
      </a:accent4>
      <a:accent5>
        <a:srgbClr val="00CC00"/>
      </a:accent5>
      <a:accent6>
        <a:srgbClr val="009900"/>
      </a:accent6>
      <a:hlink>
        <a:srgbClr val="00CC66"/>
      </a:hlink>
      <a:folHlink>
        <a:srgbClr val="66FF66"/>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627</TotalTime>
  <Words>2464</Words>
  <Application>Microsoft Office PowerPoint</Application>
  <PresentationFormat>عرض على الشاشة (3:4)‏</PresentationFormat>
  <Paragraphs>378</Paragraphs>
  <Slides>48</Slides>
  <Notes>48</Notes>
  <HiddenSlides>0</HiddenSlides>
  <MMClips>0</MMClips>
  <ScaleCrop>false</ScaleCrop>
  <HeadingPairs>
    <vt:vector size="6" baseType="variant">
      <vt:variant>
        <vt:lpstr>نسق</vt:lpstr>
      </vt:variant>
      <vt:variant>
        <vt:i4>1</vt:i4>
      </vt:variant>
      <vt:variant>
        <vt:lpstr>خوادم OLE مضمنة</vt:lpstr>
      </vt:variant>
      <vt:variant>
        <vt:i4>2</vt:i4>
      </vt:variant>
      <vt:variant>
        <vt:lpstr>عناوين الشرائح</vt:lpstr>
      </vt:variant>
      <vt:variant>
        <vt:i4>48</vt:i4>
      </vt:variant>
    </vt:vector>
  </HeadingPairs>
  <TitlesOfParts>
    <vt:vector size="51" baseType="lpstr">
      <vt:lpstr>Thermal</vt:lpstr>
      <vt:lpstr>Worksheet</vt:lpstr>
      <vt:lpstr>Microsoft Excel 97-2003 Worksheet</vt:lpstr>
      <vt:lpstr>عرض تقديمي في PowerPoint</vt:lpstr>
      <vt:lpstr>عرض تقديمي في PowerPoint</vt:lpstr>
      <vt:lpstr>INTRODUCTION</vt:lpstr>
      <vt:lpstr>عرض تقديمي في PowerPoint</vt:lpstr>
      <vt:lpstr>GENERAL INFORMATION</vt:lpstr>
      <vt:lpstr>ISLAM AND  FAMILY Planning</vt:lpstr>
      <vt:lpstr>عرض تقديمي في PowerPoint</vt:lpstr>
      <vt:lpstr>DEMOGRAPHY</vt:lpstr>
      <vt:lpstr>Young Population</vt:lpstr>
      <vt:lpstr> Fertility Rates in Africa</vt:lpstr>
      <vt:lpstr> Contraceptive Prevalence* in Malawi</vt:lpstr>
      <vt:lpstr>عرض تقديمي في PowerPoint</vt:lpstr>
      <vt:lpstr>High Infant and Neonatal Mortality</vt:lpstr>
      <vt:lpstr> High Under Five Mortality</vt:lpstr>
      <vt:lpstr>Effects of Mother’s Age on Infant Mortality</vt:lpstr>
      <vt:lpstr>High Infant Mortality for Closely Spaced Births </vt:lpstr>
      <vt:lpstr> OBSERVATIONS</vt:lpstr>
      <vt:lpstr>عرض تقديمي في PowerPoint</vt:lpstr>
      <vt:lpstr> </vt:lpstr>
      <vt:lpstr> </vt:lpstr>
      <vt:lpstr>عرض تقديمي في PowerPoint</vt:lpstr>
      <vt:lpstr>عرض تقديمي في PowerPoint</vt:lpstr>
      <vt:lpstr>ACCEPTABLE FAMILY PLANNING METHODS</vt:lpstr>
      <vt:lpstr>MEN’S ENGAGEMENT IN  FAMILY PLANNING</vt:lpstr>
      <vt:lpstr>ISLAM AND QUALITY OF LIFE</vt:lpstr>
      <vt:lpstr>عرض تقديمي في PowerPoint</vt:lpstr>
      <vt:lpstr>عرض تقديمي في PowerPoint</vt:lpstr>
      <vt:lpstr>ISLAM AND DEVELOPMENT</vt:lpstr>
      <vt:lpstr>ISLAM AND DEVELOPMENT </vt:lpstr>
      <vt:lpstr>ISLAM AND HEALTH </vt:lpstr>
      <vt:lpstr>ISLAM AND HEALTH </vt:lpstr>
      <vt:lpstr>CONSEQUENCES OF UNMET NEED FOR BIRTH SPACING</vt:lpstr>
      <vt:lpstr>عرض تقديمي في PowerPoint</vt:lpstr>
      <vt:lpstr>ISLAM AND EDUCATION</vt:lpstr>
      <vt:lpstr>ISLAM AND POVERTY</vt:lpstr>
      <vt:lpstr>ISLAM AND POVERTY</vt:lpstr>
      <vt:lpstr>ISLAM AND POVERTY</vt:lpstr>
      <vt:lpstr>ISLAM AND THE ENVIRONMENT</vt:lpstr>
      <vt:lpstr>عرض تقديمي في PowerPoint</vt:lpstr>
      <vt:lpstr>ISLAM AND HIV</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Futures Group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Meghan Bishop</dc:creator>
  <cp:lastModifiedBy>Eisa Johali</cp:lastModifiedBy>
  <cp:revision>26</cp:revision>
  <dcterms:created xsi:type="dcterms:W3CDTF">2011-02-25T15:15:11Z</dcterms:created>
  <dcterms:modified xsi:type="dcterms:W3CDTF">2018-12-03T22:34:41Z</dcterms:modified>
</cp:coreProperties>
</file>