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973" autoAdjust="0"/>
    <p:restoredTop sz="94660"/>
  </p:normalViewPr>
  <p:slideViewPr>
    <p:cSldViewPr snapToGrid="0">
      <p:cViewPr varScale="1">
        <p:scale>
          <a:sx n="75" d="100"/>
          <a:sy n="75" d="100"/>
        </p:scale>
        <p:origin x="4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37C8EBDB-FB46-472C-B12C-02864D16843E}" type="datetimeFigureOut">
              <a:rPr lang="ar-SA" smtClean="0"/>
              <a:t>26/07/36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62075C0-1556-4203-846F-3EE6AC5A25A8}" type="slidenum">
              <a:rPr lang="ar-SA" smtClean="0"/>
              <a:t>‹#›</a:t>
            </a:fld>
            <a:endParaRPr lang="ar-SA"/>
          </a:p>
        </p:txBody>
      </p:sp>
    </p:spTree>
    <p:extLst>
      <p:ext uri="{BB962C8B-B14F-4D97-AF65-F5344CB8AC3E}">
        <p14:creationId xmlns:p14="http://schemas.microsoft.com/office/powerpoint/2010/main" val="2837325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7C8EBDB-FB46-472C-B12C-02864D16843E}" type="datetimeFigureOut">
              <a:rPr lang="ar-SA" smtClean="0"/>
              <a:t>26/07/36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62075C0-1556-4203-846F-3EE6AC5A25A8}" type="slidenum">
              <a:rPr lang="ar-SA" smtClean="0"/>
              <a:t>‹#›</a:t>
            </a:fld>
            <a:endParaRPr lang="ar-SA"/>
          </a:p>
        </p:txBody>
      </p:sp>
    </p:spTree>
    <p:extLst>
      <p:ext uri="{BB962C8B-B14F-4D97-AF65-F5344CB8AC3E}">
        <p14:creationId xmlns:p14="http://schemas.microsoft.com/office/powerpoint/2010/main" val="323774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7C8EBDB-FB46-472C-B12C-02864D16843E}" type="datetimeFigureOut">
              <a:rPr lang="ar-SA" smtClean="0"/>
              <a:t>26/07/36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62075C0-1556-4203-846F-3EE6AC5A25A8}" type="slidenum">
              <a:rPr lang="ar-SA" smtClean="0"/>
              <a:t>‹#›</a:t>
            </a:fld>
            <a:endParaRPr lang="ar-SA"/>
          </a:p>
        </p:txBody>
      </p:sp>
    </p:spTree>
    <p:extLst>
      <p:ext uri="{BB962C8B-B14F-4D97-AF65-F5344CB8AC3E}">
        <p14:creationId xmlns:p14="http://schemas.microsoft.com/office/powerpoint/2010/main" val="1113742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7C8EBDB-FB46-472C-B12C-02864D16843E}" type="datetimeFigureOut">
              <a:rPr lang="ar-SA" smtClean="0"/>
              <a:t>26/07/36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62075C0-1556-4203-846F-3EE6AC5A25A8}" type="slidenum">
              <a:rPr lang="ar-SA" smtClean="0"/>
              <a:t>‹#›</a:t>
            </a:fld>
            <a:endParaRPr lang="ar-SA"/>
          </a:p>
        </p:txBody>
      </p:sp>
    </p:spTree>
    <p:extLst>
      <p:ext uri="{BB962C8B-B14F-4D97-AF65-F5344CB8AC3E}">
        <p14:creationId xmlns:p14="http://schemas.microsoft.com/office/powerpoint/2010/main" val="3773679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7C8EBDB-FB46-472C-B12C-02864D16843E}" type="datetimeFigureOut">
              <a:rPr lang="ar-SA" smtClean="0"/>
              <a:t>26/07/36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62075C0-1556-4203-846F-3EE6AC5A25A8}" type="slidenum">
              <a:rPr lang="ar-SA" smtClean="0"/>
              <a:t>‹#›</a:t>
            </a:fld>
            <a:endParaRPr lang="ar-SA"/>
          </a:p>
        </p:txBody>
      </p:sp>
    </p:spTree>
    <p:extLst>
      <p:ext uri="{BB962C8B-B14F-4D97-AF65-F5344CB8AC3E}">
        <p14:creationId xmlns:p14="http://schemas.microsoft.com/office/powerpoint/2010/main" val="2943030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37C8EBDB-FB46-472C-B12C-02864D16843E}" type="datetimeFigureOut">
              <a:rPr lang="ar-SA" smtClean="0"/>
              <a:t>26/07/36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62075C0-1556-4203-846F-3EE6AC5A25A8}" type="slidenum">
              <a:rPr lang="ar-SA" smtClean="0"/>
              <a:t>‹#›</a:t>
            </a:fld>
            <a:endParaRPr lang="ar-SA"/>
          </a:p>
        </p:txBody>
      </p:sp>
    </p:spTree>
    <p:extLst>
      <p:ext uri="{BB962C8B-B14F-4D97-AF65-F5344CB8AC3E}">
        <p14:creationId xmlns:p14="http://schemas.microsoft.com/office/powerpoint/2010/main" val="792864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37C8EBDB-FB46-472C-B12C-02864D16843E}" type="datetimeFigureOut">
              <a:rPr lang="ar-SA" smtClean="0"/>
              <a:t>26/07/36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162075C0-1556-4203-846F-3EE6AC5A25A8}" type="slidenum">
              <a:rPr lang="ar-SA" smtClean="0"/>
              <a:t>‹#›</a:t>
            </a:fld>
            <a:endParaRPr lang="ar-SA"/>
          </a:p>
        </p:txBody>
      </p:sp>
    </p:spTree>
    <p:extLst>
      <p:ext uri="{BB962C8B-B14F-4D97-AF65-F5344CB8AC3E}">
        <p14:creationId xmlns:p14="http://schemas.microsoft.com/office/powerpoint/2010/main" val="1937048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37C8EBDB-FB46-472C-B12C-02864D16843E}" type="datetimeFigureOut">
              <a:rPr lang="ar-SA" smtClean="0"/>
              <a:t>26/07/36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162075C0-1556-4203-846F-3EE6AC5A25A8}" type="slidenum">
              <a:rPr lang="ar-SA" smtClean="0"/>
              <a:t>‹#›</a:t>
            </a:fld>
            <a:endParaRPr lang="ar-SA"/>
          </a:p>
        </p:txBody>
      </p:sp>
    </p:spTree>
    <p:extLst>
      <p:ext uri="{BB962C8B-B14F-4D97-AF65-F5344CB8AC3E}">
        <p14:creationId xmlns:p14="http://schemas.microsoft.com/office/powerpoint/2010/main" val="468737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7C8EBDB-FB46-472C-B12C-02864D16843E}" type="datetimeFigureOut">
              <a:rPr lang="ar-SA" smtClean="0"/>
              <a:t>26/07/36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162075C0-1556-4203-846F-3EE6AC5A25A8}" type="slidenum">
              <a:rPr lang="ar-SA" smtClean="0"/>
              <a:t>‹#›</a:t>
            </a:fld>
            <a:endParaRPr lang="ar-SA"/>
          </a:p>
        </p:txBody>
      </p:sp>
    </p:spTree>
    <p:extLst>
      <p:ext uri="{BB962C8B-B14F-4D97-AF65-F5344CB8AC3E}">
        <p14:creationId xmlns:p14="http://schemas.microsoft.com/office/powerpoint/2010/main" val="2690997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7C8EBDB-FB46-472C-B12C-02864D16843E}" type="datetimeFigureOut">
              <a:rPr lang="ar-SA" smtClean="0"/>
              <a:t>26/07/36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62075C0-1556-4203-846F-3EE6AC5A25A8}" type="slidenum">
              <a:rPr lang="ar-SA" smtClean="0"/>
              <a:t>‹#›</a:t>
            </a:fld>
            <a:endParaRPr lang="ar-SA"/>
          </a:p>
        </p:txBody>
      </p:sp>
    </p:spTree>
    <p:extLst>
      <p:ext uri="{BB962C8B-B14F-4D97-AF65-F5344CB8AC3E}">
        <p14:creationId xmlns:p14="http://schemas.microsoft.com/office/powerpoint/2010/main" val="2386956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7C8EBDB-FB46-472C-B12C-02864D16843E}" type="datetimeFigureOut">
              <a:rPr lang="ar-SA" smtClean="0"/>
              <a:t>26/07/36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62075C0-1556-4203-846F-3EE6AC5A25A8}" type="slidenum">
              <a:rPr lang="ar-SA" smtClean="0"/>
              <a:t>‹#›</a:t>
            </a:fld>
            <a:endParaRPr lang="ar-SA"/>
          </a:p>
        </p:txBody>
      </p:sp>
    </p:spTree>
    <p:extLst>
      <p:ext uri="{BB962C8B-B14F-4D97-AF65-F5344CB8AC3E}">
        <p14:creationId xmlns:p14="http://schemas.microsoft.com/office/powerpoint/2010/main" val="1459872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7C8EBDB-FB46-472C-B12C-02864D16843E}" type="datetimeFigureOut">
              <a:rPr lang="ar-SA" smtClean="0"/>
              <a:t>26/07/36</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62075C0-1556-4203-846F-3EE6AC5A25A8}" type="slidenum">
              <a:rPr lang="ar-SA" smtClean="0"/>
              <a:t>‹#›</a:t>
            </a:fld>
            <a:endParaRPr lang="ar-SA"/>
          </a:p>
        </p:txBody>
      </p:sp>
    </p:spTree>
    <p:extLst>
      <p:ext uri="{BB962C8B-B14F-4D97-AF65-F5344CB8AC3E}">
        <p14:creationId xmlns:p14="http://schemas.microsoft.com/office/powerpoint/2010/main" val="1980128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rPr>
              <a:t>  </a:t>
            </a:r>
            <a:r>
              <a:rPr lang="ar-SA" sz="4800" b="1" dirty="0" smtClean="0">
                <a:solidFill>
                  <a:srgbClr val="FF0000"/>
                </a:solidFill>
              </a:rPr>
              <a:t>إِعْرَابُ القرآن</a:t>
            </a:r>
            <a:endParaRPr lang="ar-SA" b="1" dirty="0">
              <a:solidFill>
                <a:srgbClr val="FF0000"/>
              </a:solidFill>
            </a:endParaRPr>
          </a:p>
        </p:txBody>
      </p:sp>
      <p:sp>
        <p:nvSpPr>
          <p:cNvPr id="3" name="عنصر نائب للمحتوى 2"/>
          <p:cNvSpPr>
            <a:spLocks noGrp="1"/>
          </p:cNvSpPr>
          <p:nvPr>
            <p:ph idx="1"/>
          </p:nvPr>
        </p:nvSpPr>
        <p:spPr/>
        <p:txBody>
          <a:bodyPr/>
          <a:lstStyle/>
          <a:p>
            <a:r>
              <a:rPr lang="ar-SA" sz="3600" b="1" u="sng" dirty="0" smtClean="0">
                <a:solidFill>
                  <a:srgbClr val="FF0000"/>
                </a:solidFill>
              </a:rPr>
              <a:t>أَفْرَدَهُ بِالتَّصْنِيفِ </a:t>
            </a:r>
          </a:p>
          <a:p>
            <a:pPr marL="0" indent="0">
              <a:buNone/>
            </a:pPr>
            <a:r>
              <a:rPr lang="ar-SA" b="1" dirty="0" smtClean="0"/>
              <a:t>خَلَائِقُ مِنْهُمْ مَكِّيٌّ وَكِتَابُهُ مُشْكِ إعراب القرآن الكريم، </a:t>
            </a:r>
            <a:r>
              <a:rPr lang="ar-SA" b="1" dirty="0" err="1" smtClean="0"/>
              <a:t>وَالْحَوْفِيُّ</a:t>
            </a:r>
            <a:r>
              <a:rPr lang="ar-SA" b="1" dirty="0" smtClean="0"/>
              <a:t> وَهُوَ أَوْضَحُهَا، وَأَبُو الْبَقَاءِ </a:t>
            </a:r>
          </a:p>
          <a:p>
            <a:pPr marL="0" indent="0">
              <a:buNone/>
            </a:pPr>
            <a:r>
              <a:rPr lang="ar-SA" b="1" dirty="0" smtClean="0"/>
              <a:t>الْعُكْبَرِيُّ وَهُوَ أَشْهَرُهَا، وَالسَّمِينُ وَهُوَ أَجَلُّهَا عَلَى مَا فِيهِ مِنْ حَشْوٍ وَتَطْوِيلٍ وَلَخَّصَهُ </a:t>
            </a:r>
            <a:r>
              <a:rPr lang="ar-SA" b="1" dirty="0" err="1" smtClean="0"/>
              <a:t>السَّفَاقِسِيُّ</a:t>
            </a:r>
            <a:r>
              <a:rPr lang="ar-SA" b="1" dirty="0" smtClean="0"/>
              <a:t>  َحَرَّرَهُ وَتَفْسِيرُ أَبِي حَيَّانَ مَشْحُونٌ بِذَلِكَ.</a:t>
            </a:r>
          </a:p>
          <a:p>
            <a:pPr marL="0" indent="0">
              <a:buNone/>
            </a:pPr>
            <a:endParaRPr lang="ar-SA" dirty="0" smtClean="0"/>
          </a:p>
          <a:p>
            <a:pPr marL="0" indent="0">
              <a:buNone/>
            </a:pPr>
            <a:r>
              <a:rPr lang="ar-SA" sz="4000" u="sng" dirty="0"/>
              <a:t> </a:t>
            </a:r>
            <a:r>
              <a:rPr lang="ar-SA" sz="4000" b="1" u="sng" dirty="0" smtClean="0">
                <a:solidFill>
                  <a:srgbClr val="FF0000"/>
                </a:solidFill>
              </a:rPr>
              <a:t>* وَمِنْ فَوَائِدِه</a:t>
            </a:r>
          </a:p>
          <a:p>
            <a:pPr marL="0" indent="0">
              <a:buNone/>
            </a:pPr>
            <a:r>
              <a:rPr lang="ar-SA" dirty="0" smtClean="0"/>
              <a:t> </a:t>
            </a:r>
            <a:r>
              <a:rPr lang="ar-SA" sz="3200" b="1" dirty="0" smtClean="0"/>
              <a:t>مَعْرِفَةُ الْمَعْنَى لِأَنَّ الْإِعْرَابَ يُمَيِّزُ الْمَعَانِيَ وَيُوقِفُ عَلَى أَغْرَاضِ الْمُتَكَلِّمِينَ.</a:t>
            </a:r>
            <a:endParaRPr lang="ar-SA" sz="3200" b="1" dirty="0"/>
          </a:p>
        </p:txBody>
      </p:sp>
    </p:spTree>
    <p:extLst>
      <p:ext uri="{BB962C8B-B14F-4D97-AF65-F5344CB8AC3E}">
        <p14:creationId xmlns:p14="http://schemas.microsoft.com/office/powerpoint/2010/main" val="1979386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90600" y="403224"/>
            <a:ext cx="10515600" cy="6022975"/>
          </a:xfrm>
        </p:spPr>
        <p:txBody>
          <a:bodyPr/>
          <a:lstStyle/>
          <a:p>
            <a:r>
              <a:rPr lang="ar-SA" dirty="0" smtClean="0"/>
              <a:t> </a:t>
            </a:r>
            <a:r>
              <a:rPr lang="ar-SA" sz="4400" b="1" u="sng" dirty="0">
                <a:solidFill>
                  <a:srgbClr val="FF0000"/>
                </a:solidFill>
              </a:rPr>
              <a:t>ا</a:t>
            </a:r>
            <a:r>
              <a:rPr lang="ar-SA" sz="4400" b="1" u="sng" dirty="0" smtClean="0">
                <a:solidFill>
                  <a:srgbClr val="FF0000"/>
                </a:solidFill>
              </a:rPr>
              <a:t>هتمام العلماء به وحثهم على تعلمه:</a:t>
            </a:r>
          </a:p>
          <a:p>
            <a:pPr marL="0" indent="0">
              <a:buNone/>
            </a:pPr>
            <a:endParaRPr lang="ar-SA" sz="4400" b="1" u="sng" dirty="0" smtClean="0">
              <a:solidFill>
                <a:srgbClr val="FF0000"/>
              </a:solidFill>
            </a:endParaRPr>
          </a:p>
          <a:p>
            <a:r>
              <a:rPr lang="ar-SA" sz="4000" dirty="0" smtClean="0"/>
              <a:t>أَخْرَجَ أَبُو عُبَيْدٍ فِي فَضَائِلِهِ عَنْ عُمَرَ بْنِ الْخَطَّابِ قَالَ: </a:t>
            </a:r>
            <a:r>
              <a:rPr lang="ar-SA" sz="4000" b="1" dirty="0" smtClean="0">
                <a:solidFill>
                  <a:srgbClr val="0070C0"/>
                </a:solidFill>
              </a:rPr>
              <a:t>"تَعَلَّمُوا اللَّحْنَ وَالْفَرَائِضَ وَالسُّنَنَ كَمَا تَعَلَّمُونَ الْقُرْآنَ ".</a:t>
            </a:r>
            <a:r>
              <a:rPr lang="ar-SA" b="1" dirty="0" smtClean="0">
                <a:solidFill>
                  <a:srgbClr val="0070C0"/>
                </a:solidFill>
              </a:rPr>
              <a:t/>
            </a:r>
            <a:br>
              <a:rPr lang="ar-SA" b="1" dirty="0" smtClean="0">
                <a:solidFill>
                  <a:srgbClr val="0070C0"/>
                </a:solidFill>
              </a:rPr>
            </a:br>
            <a:endParaRPr lang="ar-SA" b="1" dirty="0" smtClean="0">
              <a:solidFill>
                <a:srgbClr val="0070C0"/>
              </a:solidFill>
            </a:endParaRPr>
          </a:p>
          <a:p>
            <a:r>
              <a:rPr lang="ar-SA" sz="4400" dirty="0" smtClean="0"/>
              <a:t>وَأَخْرَجَ عَنْ يَحْيَى بْنِ عَتِيقٍ قَالَ: قُلْتُ لِلْحَسَنِ: </a:t>
            </a:r>
            <a:r>
              <a:rPr lang="ar-SA" sz="4400" b="1" dirty="0" smtClean="0">
                <a:solidFill>
                  <a:srgbClr val="0070C0"/>
                </a:solidFill>
              </a:rPr>
              <a:t>يَا أَبَا سَعِيدٍ الرَّجُلُ يَتَعَلَّمُ الْعَرَبِيَّةَ يلتمس بها حسن المنطق ويقيم بِهَا قِرَاءَتَهُ قَالَ: حَسَنٌ يَا بن أَخِي فَتَعَلَّمْهَا فَإِنَّ الرَّجُلَ يَقْرَأُ الْآيَةَ فَيَعْيَا بِوَجْهِهَا فَيَهْلِكُ فِيهَا.</a:t>
            </a:r>
            <a:endParaRPr lang="ar-SA" sz="4400" b="1" dirty="0">
              <a:solidFill>
                <a:srgbClr val="0070C0"/>
              </a:solidFill>
            </a:endParaRPr>
          </a:p>
        </p:txBody>
      </p:sp>
    </p:spTree>
    <p:extLst>
      <p:ext uri="{BB962C8B-B14F-4D97-AF65-F5344CB8AC3E}">
        <p14:creationId xmlns:p14="http://schemas.microsoft.com/office/powerpoint/2010/main" val="2384152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C00000"/>
                </a:solidFill>
              </a:rPr>
              <a:t>وَيَجِبُ عَلَى الناظر في كتاب وإعرابه مُرَاعَاةُ أُمُورٍ:</a:t>
            </a:r>
            <a:endParaRPr lang="ar-SA" b="1" dirty="0">
              <a:solidFill>
                <a:srgbClr val="C00000"/>
              </a:solidFill>
            </a:endParaRPr>
          </a:p>
        </p:txBody>
      </p:sp>
      <p:sp>
        <p:nvSpPr>
          <p:cNvPr id="3" name="عنصر نائب للمحتوى 2"/>
          <p:cNvSpPr>
            <a:spLocks noGrp="1"/>
          </p:cNvSpPr>
          <p:nvPr>
            <p:ph idx="1"/>
          </p:nvPr>
        </p:nvSpPr>
        <p:spPr/>
        <p:txBody>
          <a:bodyPr/>
          <a:lstStyle/>
          <a:p>
            <a:r>
              <a:rPr lang="ar-SA" b="1" dirty="0" smtClean="0">
                <a:solidFill>
                  <a:srgbClr val="C00000"/>
                </a:solidFill>
              </a:rPr>
              <a:t>أَحَدُهَا: </a:t>
            </a:r>
            <a:r>
              <a:rPr lang="ar-SA" dirty="0" smtClean="0"/>
              <a:t>وَهُوَ أَوَّلُ وَاجِبٍ عَلَيْهِ. أَنْ يَفْهَمَ مَعْنَى مَا يُرِيدُ أَنْ يُعْرِبَهُ مُفْرَدًا أَوْ مُرَكَّبًا قَبْلَ الْإِعْرَابِ فَإِنَّهُ فَرْعُ الْمَعْنَى وَلِهَذَا لَا يَجُوزُ إِعْرَابُ فَوَاتِحِ السُّوَرِ إِذَا قُلْنَا بِأَنَّهَا مِنَ الْمُتَشَابِهِ الَّذِي اسْتَأْثَرَ اللَّهُ بِعِلْمِهِ.</a:t>
            </a:r>
          </a:p>
          <a:p>
            <a:pPr marL="0" indent="0">
              <a:buNone/>
            </a:pPr>
            <a:r>
              <a:rPr lang="ar-SA" dirty="0" smtClean="0"/>
              <a:t>  قَالُوا فِي تَوْجِيهِ نَصْبِ </a:t>
            </a:r>
            <a:r>
              <a:rPr lang="ar-SA" dirty="0" smtClean="0">
                <a:solidFill>
                  <a:srgbClr val="C00000"/>
                </a:solidFill>
              </a:rPr>
              <a:t>" كَلَالَةٍ " </a:t>
            </a:r>
            <a:r>
              <a:rPr lang="ar-SA" dirty="0" smtClean="0"/>
              <a:t>فِي قَوْلِهِ تَعَالَى: {وَإِنْ كَانَ رَجُلٌ يُورَثُ كَلالَةً} : إِنَّهُ يَتَوَقَّفُ عَلَى الْمُرَادِ بِهَا فَإِنْ كَانَ </a:t>
            </a:r>
            <a:r>
              <a:rPr lang="ar-SA" dirty="0" smtClean="0">
                <a:solidFill>
                  <a:srgbClr val="0070C0"/>
                </a:solidFill>
              </a:rPr>
              <a:t>اسْمًا لِلْمَيِّتِ </a:t>
            </a:r>
            <a:r>
              <a:rPr lang="ar-SA" dirty="0" smtClean="0"/>
              <a:t>فَهُوَ حال و" يورث " خبر " كان " أو صفة وكان تامة أو ناقصة وكلالة خَبَرٌ ،</a:t>
            </a:r>
          </a:p>
          <a:p>
            <a:pPr marL="0" indent="0">
              <a:buNone/>
            </a:pPr>
            <a:r>
              <a:rPr lang="ar-SA" dirty="0" smtClean="0">
                <a:solidFill>
                  <a:srgbClr val="0070C0"/>
                </a:solidFill>
              </a:rPr>
              <a:t>أَوْ لِلْوَرَثَةِ </a:t>
            </a:r>
            <a:r>
              <a:rPr lang="ar-SA" dirty="0" smtClean="0"/>
              <a:t>فَهُوَ عَلَى تَقْدِيرِ مُضَافٍ أَيْ ذَا كَلَالَةٍ وَهُوَ أَيْضًا حَالٌ أَوْ خَبَرٌ كَمَا تَقَدَّمَ أَوْ لِلْقَرَابَةِ فَهُوَ مَفْعُولٌ لِأَجْلِهِ.</a:t>
            </a:r>
            <a:endParaRPr lang="ar-SA" dirty="0"/>
          </a:p>
        </p:txBody>
      </p:sp>
    </p:spTree>
    <p:extLst>
      <p:ext uri="{BB962C8B-B14F-4D97-AF65-F5344CB8AC3E}">
        <p14:creationId xmlns:p14="http://schemas.microsoft.com/office/powerpoint/2010/main" val="2269038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355600"/>
            <a:ext cx="10515600" cy="5821363"/>
          </a:xfrm>
        </p:spPr>
        <p:txBody>
          <a:bodyPr/>
          <a:lstStyle/>
          <a:p>
            <a:r>
              <a:rPr lang="ar-SA" b="1" dirty="0" smtClean="0">
                <a:solidFill>
                  <a:srgbClr val="C00000"/>
                </a:solidFill>
              </a:rPr>
              <a:t>الثَّانِي: </a:t>
            </a:r>
            <a:r>
              <a:rPr lang="ar-SA" dirty="0" smtClean="0"/>
              <a:t>أَنْ يُرَاعِيَ مَا </a:t>
            </a:r>
            <a:r>
              <a:rPr lang="ar-SA" dirty="0" err="1" smtClean="0"/>
              <a:t>تَقْتَضِيهِ</a:t>
            </a:r>
            <a:r>
              <a:rPr lang="ar-SA" dirty="0" smtClean="0"/>
              <a:t> الصِّنَاعَةُ فَرُبَّمَا رَاعَى الْمُعْرِبُ وَجْهًا صَحِيحًا وَلَا يَنْظُرُ فِي صِحَّتِهِ فِي الصِّنَاعَةِ فَيُخْطِئُ.</a:t>
            </a:r>
            <a:br>
              <a:rPr lang="ar-SA" dirty="0" smtClean="0"/>
            </a:br>
            <a:r>
              <a:rPr lang="ar-SA" dirty="0" smtClean="0">
                <a:solidFill>
                  <a:srgbClr val="C00000"/>
                </a:solidFill>
              </a:rPr>
              <a:t>مِنْ ذَلِكَ قَوْلُ بَعْضِهِمْ</a:t>
            </a:r>
            <a:r>
              <a:rPr lang="ar-SA" dirty="0" smtClean="0"/>
              <a:t>: {وَثَمُودَ فَمَا أَبْقَى} : إن </a:t>
            </a:r>
            <a:r>
              <a:rPr lang="ar-SA" dirty="0" err="1" smtClean="0"/>
              <a:t>ثمودا</a:t>
            </a:r>
            <a:r>
              <a:rPr lang="ar-SA" dirty="0" smtClean="0"/>
              <a:t> مَفْعُولٌ مُقَدَّمٌ وَهَذَا مُمْتَنِعٌ لِأَنَّ لِـ" مَا " النَّافِيَةِ الصَّدْرُ فَلَا يَعْمَلُ مَا بَعْدَهَا فِيمَا قَبْلَهَا بَلْ هُوَ مَعْطُوفٌ عَلَى " عَادًا " أَوْ على تقدير: "وأهلك </a:t>
            </a:r>
            <a:r>
              <a:rPr lang="ar-SA" dirty="0" err="1" smtClean="0"/>
              <a:t>ثمودا</a:t>
            </a:r>
            <a:r>
              <a:rPr lang="ar-SA" dirty="0" smtClean="0"/>
              <a:t> ".</a:t>
            </a:r>
          </a:p>
          <a:p>
            <a:r>
              <a:rPr lang="ar-SA" b="1" dirty="0" smtClean="0">
                <a:solidFill>
                  <a:srgbClr val="C00000"/>
                </a:solidFill>
              </a:rPr>
              <a:t>الثَّالِثُ: </a:t>
            </a:r>
            <a:r>
              <a:rPr lang="ar-SA" dirty="0" smtClean="0"/>
              <a:t>أَنْ يَكُونَ مليا بالعربية لئلا يخرج عل مَا لَمْ يَثْبُتْ كَقَوْلِ أَبِي عُبَيْدَةَ فِي: {كَمَا أَخْرَجَكَ رَبُّكَ} : إِنَّ الْكَافَ قَسَمٌ حَكَاهُ مَكِّيٌّ وَسَكَتَ عَلَيْهِ فَشَنَّعَ ابْنُ الشَّجَرِيِّ عَلَيْهِ فِي سُكُوتِهِ وَيُبْطِلُهُ أَنَّ الْكَافَ لَمْ تَجِئْ بِمَعْنَى وَاوِ الْقَسَمِ وَإِطْلَاقَ مَا الْمَوْصُولَةِ عَلَى اللَّهِ وَرَبْطَ الْمَوْصُولِ بِالظَّاهِرِ وَهُوَ فَاعِلُ " أَخْرَجَكَ " وَبَابُ ذَلِكَ الشِّعْرُ.</a:t>
            </a:r>
            <a:br>
              <a:rPr lang="ar-SA" dirty="0" smtClean="0"/>
            </a:br>
            <a:r>
              <a:rPr lang="ar-SA" dirty="0" smtClean="0"/>
              <a:t>وَأَقْرَبُ مَا قِيلَ فِي الآية إنها مع مجر ورها خَبَرٌ مَحْذُوفٌ أَيْ هَذِهِ الْحَالُ مِنْ تَنْفِيلِكَ الْغُزَاةَ عَلَى مَا رَأَيْتَ فِي كَرَاهَتِهِمْ لَهَا كَحَالِ إِخْرَاجِكَ لِلْحَرْبِ فِي كَرَاهِيَتِهِمْ لَهَا.</a:t>
            </a:r>
            <a:endParaRPr lang="ar-SA" dirty="0"/>
          </a:p>
        </p:txBody>
      </p:sp>
    </p:spTree>
    <p:extLst>
      <p:ext uri="{BB962C8B-B14F-4D97-AF65-F5344CB8AC3E}">
        <p14:creationId xmlns:p14="http://schemas.microsoft.com/office/powerpoint/2010/main" val="1846510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419100"/>
            <a:ext cx="10515600" cy="5757863"/>
          </a:xfrm>
        </p:spPr>
        <p:txBody>
          <a:bodyPr/>
          <a:lstStyle/>
          <a:p>
            <a:r>
              <a:rPr lang="ar-SA" b="1" dirty="0" smtClean="0">
                <a:solidFill>
                  <a:srgbClr val="C00000"/>
                </a:solidFill>
              </a:rPr>
              <a:t>الرَّابِعُ: </a:t>
            </a:r>
            <a:r>
              <a:rPr lang="ar-SA" dirty="0" smtClean="0"/>
              <a:t>أَنْ يَتَجَنَّبَ الْأُمُورَ الْبَعِيدَةَ وَالْأَوْجُهَ الضَّعِيفَةَ وَاللُّغَاتِ الشَّاذَّةَ.</a:t>
            </a:r>
            <a:br>
              <a:rPr lang="ar-SA" dirty="0" smtClean="0"/>
            </a:br>
            <a:r>
              <a:rPr lang="ar-SA" dirty="0" smtClean="0"/>
              <a:t>وَيُخَرِّجُ عَلَى الْقَرِيبِ وَالْقَوِيِّ وَالْفَصِيحِ فَإِنْ لَمْ يَظْهَرْ فِيهِ إِلَّا الْوَجْهُ الْبَعِيدُ فَلَهُ عُذْرٌ وَإِنْ ذَكَرَ الْجَمِيعَ لِقَصْدِ الْإِغْرَابِ وَالتَّكْثِيرِ فَصَعْبٌ شَدِيدٌ أَوْ لِبَيَانِ الْمُحْتَمَلِ وَتَدْرِيبِ الطَّالِبِ فَحَسَنٌ فِي غَيْرِ أَلْفَاظِ الْقُرْآنِ </a:t>
            </a:r>
            <a:r>
              <a:rPr lang="ar-SA" dirty="0" smtClean="0">
                <a:solidFill>
                  <a:srgbClr val="0070C0"/>
                </a:solidFill>
              </a:rPr>
              <a:t>أَمَّا التَّنْزِيلُ فَلَا يَجُوزُ أَنْ يُخَرَّجَ إِلَّا عَلَى مَا يَغْلِبُ عَلَى الظَّنِّ إِرَادَتُهُ فَإِنْ لَمْ يَغْلِبْ شَيْءٌ فَلْيَذْكُرِ الْأَوْجُهَ الْمُحْتَمَلَةَ مِنْ غَيْرِ تَعَسُّفٍ </a:t>
            </a:r>
            <a:r>
              <a:rPr lang="ar-SA" dirty="0" smtClean="0"/>
              <a:t>وَمِنْ ثَمَّ خُطِّئَ مَنْ قال في: {وَقِيلِهِ} ، بِالْجَرِّ أَوِ النَّصْبِ: إِنَّهُ عُطِفَ عَلَى لَفْظِ " السَّاعَةِ " أَوْ مَحَلِّهَا لِمَا بَيْنَهُمَا مِنَ التَّبَاعُدِ وَالصَّوَابُ أَنَّهُ قَسَمٌ أَوْ مَصْدَرُ " قَالَ " مقدرا.</a:t>
            </a:r>
          </a:p>
          <a:p>
            <a:endParaRPr lang="ar-SA" b="1" dirty="0" smtClean="0">
              <a:solidFill>
                <a:srgbClr val="C00000"/>
              </a:solidFill>
            </a:endParaRPr>
          </a:p>
          <a:p>
            <a:r>
              <a:rPr lang="ar-SA" b="1" dirty="0" smtClean="0">
                <a:solidFill>
                  <a:srgbClr val="C00000"/>
                </a:solidFill>
              </a:rPr>
              <a:t>الْخَامِسُ: </a:t>
            </a:r>
            <a:r>
              <a:rPr lang="ar-SA" dirty="0" smtClean="0"/>
              <a:t>أَنْ يَسْتَوْفِيَ جَمِيعَ مَا يَحْتَمِلُهُ اللَّفْظُ مِنَ الْأَوْجُهِ الظَّاهِرَةِ فَتَقُولُ فِي نَحْوِ: {سَبِّحِ اسْمَ رَبِّكَ الأَعْلَى} يَجُوزُ كَوْنُ الْأَعْلَى صِفَةً لِلرَّبِّ وَصِفَةً لِلِاسْمِ وَفِي نَحْوِ: {هُدىً لِلْمُتَّقِينَ الَّذِينَ} يَجُوزُ كَوْنُ " الَّذِينَ " تَابِعًا وَمَقْطُوعًا إِلَى النَّصْبِ بِإِضْمَارِ " أَعْنِي " أَوْ " أَمْدَحُ " وَإِلَى الرَّفْعِ بِإِضْمَارِ " هُمْ ".</a:t>
            </a:r>
            <a:endParaRPr lang="ar-SA" dirty="0"/>
          </a:p>
        </p:txBody>
      </p:sp>
    </p:spTree>
    <p:extLst>
      <p:ext uri="{BB962C8B-B14F-4D97-AF65-F5344CB8AC3E}">
        <p14:creationId xmlns:p14="http://schemas.microsoft.com/office/powerpoint/2010/main" val="489591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419100"/>
            <a:ext cx="10515600" cy="5757863"/>
          </a:xfrm>
        </p:spPr>
        <p:txBody>
          <a:bodyPr/>
          <a:lstStyle/>
          <a:p>
            <a:r>
              <a:rPr lang="ar-SA" b="1" dirty="0" smtClean="0">
                <a:solidFill>
                  <a:srgbClr val="C00000"/>
                </a:solidFill>
              </a:rPr>
              <a:t>السَّادِسُ:</a:t>
            </a:r>
          </a:p>
          <a:p>
            <a:r>
              <a:rPr lang="ar-SA" b="1" dirty="0" smtClean="0">
                <a:solidFill>
                  <a:srgbClr val="C00000"/>
                </a:solidFill>
              </a:rPr>
              <a:t> </a:t>
            </a:r>
            <a:r>
              <a:rPr lang="ar-SA" dirty="0" smtClean="0"/>
              <a:t>أَنْ يُرَاعِيَ الشُّرُوطَ الْمُخْتَلِفَةَ بِحَسَبِ الْأَبْوَابِ وَمَتَى لَمْ يَتَأَمَّلْهَا اخْتَلَطَتْ عَلَيْهِ الْأَبْوَابُ وَالشَّرَائِطُ وَمِنْ ثَمَّ خُطِّئَ الزَّمَخْشَرِيُّ فِي قَوْلِهِ تَعَالَى: {مَلِكِ النَّاسِ إِلَهِ النَّاسِ} إِنَّهُمَا عَطْفُ بَيَانٍ وَالصَّوَابُ أَنَّهُمَا نَعْتَانِ لِاشْتِرَاطِ الِاشْتِقَاقِ فِي النَّعْتِ وَالْجُمُودِ فِي عَطْفِ الْبَيَانِ.</a:t>
            </a:r>
          </a:p>
          <a:p>
            <a:pPr marL="0" indent="0">
              <a:buNone/>
            </a:pPr>
            <a:endParaRPr lang="ar-SA" dirty="0"/>
          </a:p>
          <a:p>
            <a:r>
              <a:rPr lang="ar-SA" b="1" dirty="0" smtClean="0">
                <a:solidFill>
                  <a:srgbClr val="C00000"/>
                </a:solidFill>
              </a:rPr>
              <a:t>هذه بعض الأمور التي على الناظر في إعراب القرآن أن يراعيها ، وهناك أخرى أوصلها السيوطي في الاتقان إلى اثني عشر أمرا...</a:t>
            </a:r>
            <a:endParaRPr lang="ar-SA" b="1" dirty="0">
              <a:solidFill>
                <a:srgbClr val="C00000"/>
              </a:solidFill>
            </a:endParaRPr>
          </a:p>
        </p:txBody>
      </p:sp>
    </p:spTree>
    <p:extLst>
      <p:ext uri="{BB962C8B-B14F-4D97-AF65-F5344CB8AC3E}">
        <p14:creationId xmlns:p14="http://schemas.microsoft.com/office/powerpoint/2010/main" val="2999491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302</Words>
  <Application>Microsoft Office PowerPoint</Application>
  <PresentationFormat>ملء الشاشة</PresentationFormat>
  <Paragraphs>24</Paragraphs>
  <Slides>6</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6</vt:i4>
      </vt:variant>
    </vt:vector>
  </HeadingPairs>
  <TitlesOfParts>
    <vt:vector size="11" baseType="lpstr">
      <vt:lpstr>Arial</vt:lpstr>
      <vt:lpstr>Calibri</vt:lpstr>
      <vt:lpstr>Calibri Light</vt:lpstr>
      <vt:lpstr>Times New Roman</vt:lpstr>
      <vt:lpstr>نسق Office</vt:lpstr>
      <vt:lpstr>  إِعْرَابُ القرآن</vt:lpstr>
      <vt:lpstr>عرض تقديمي في PowerPoint</vt:lpstr>
      <vt:lpstr>وَيَجِبُ عَلَى الناظر في كتاب وإعرابه مُرَاعَاةُ أُمُورٍ:</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إِعْرَابُ القرآن</dc:title>
  <dc:creator>1Ahmad ageel</dc:creator>
  <cp:lastModifiedBy>1Ahmad ageel</cp:lastModifiedBy>
  <cp:revision>7</cp:revision>
  <dcterms:created xsi:type="dcterms:W3CDTF">2015-05-13T22:36:56Z</dcterms:created>
  <dcterms:modified xsi:type="dcterms:W3CDTF">2015-05-13T23:31:52Z</dcterms:modified>
</cp:coreProperties>
</file>