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3" r:id="rId4"/>
    <p:sldId id="304" r:id="rId5"/>
    <p:sldId id="256" r:id="rId6"/>
    <p:sldId id="292" r:id="rId7"/>
    <p:sldId id="284" r:id="rId8"/>
    <p:sldId id="290" r:id="rId9"/>
    <p:sldId id="293" r:id="rId10"/>
    <p:sldId id="288" r:id="rId11"/>
    <p:sldId id="297" r:id="rId12"/>
    <p:sldId id="294" r:id="rId13"/>
    <p:sldId id="295" r:id="rId14"/>
    <p:sldId id="296" r:id="rId15"/>
    <p:sldId id="2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86E-E857-49FD-A8AA-A6395799F49C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C4BD-F392-42D3-BDCC-9A0FEBC5A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C748-CB7D-4E5A-B1E3-275EA8E97D7F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CA5E-4C15-47E4-BECB-80FC66C9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8E85-0A48-4AC4-887A-6ACAC2CA0BBF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3987-F17B-459C-AE14-1959E4158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E460-190A-41D0-97E0-9F980C999C8F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23C1-DCAF-45D7-8F9B-61244C082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3C07-955D-4B95-8763-BDE6508EE159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DD50-80DA-4BDF-A2DC-3131AB926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54BD-4753-4D8A-850C-A9E73CCBAEF2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A549-9298-4D19-B4CA-F89A3DB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E61B-CCB9-449E-828F-BA322630EF81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87BF-1224-41E5-B9A1-B6FFCD74D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181A-7D07-41F3-9D08-1693EF54E6F8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A1DF-48CB-4E53-9232-B5563DE9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BF5B-2482-4718-A2C8-418553791CC8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62E2-280C-40A4-8AAB-B64C0E3D4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7A0F-F6BC-4CAD-973A-D62929150CA6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5079-BC02-4B8E-A86D-4D35A1441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23C5-6112-4E8E-882F-E4BE5DD9326E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6B1D-FE88-4352-AE12-EC9852E0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5C960-87A7-4233-B7EE-9AA53E44DA13}" type="datetimeFigureOut">
              <a:rPr lang="en-US"/>
              <a:pPr>
                <a:defRPr/>
              </a:pPr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285763-5E8A-4912-BC09-C50FF225F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Worksheet4.xlsx"/><Relationship Id="rId4" Type="http://schemas.openxmlformats.org/officeDocument/2006/relationships/package" Target="../embeddings/Microsoft_Office_Excel_Worksheet3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business_analysis1_xr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e 15"/>
          <p:cNvGrpSpPr/>
          <p:nvPr/>
        </p:nvGrpSpPr>
        <p:grpSpPr>
          <a:xfrm>
            <a:off x="1586" y="0"/>
            <a:ext cx="9142414" cy="1524000"/>
            <a:chOff x="-1" y="4286250"/>
            <a:chExt cx="9142414" cy="21475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Gruppe 13"/>
            <p:cNvGrpSpPr/>
            <p:nvPr/>
          </p:nvGrpSpPr>
          <p:grpSpPr>
            <a:xfrm>
              <a:off x="-1" y="4286250"/>
              <a:ext cx="9142414" cy="2014220"/>
              <a:chOff x="-1" y="4286250"/>
              <a:chExt cx="9142414" cy="2014220"/>
            </a:xfrm>
          </p:grpSpPr>
          <p:sp>
            <p:nvSpPr>
              <p:cNvPr id="41" name="Rektangel 40"/>
              <p:cNvSpPr>
                <a:spLocks noChangeArrowheads="1"/>
              </p:cNvSpPr>
              <p:nvPr/>
            </p:nvSpPr>
            <p:spPr bwMode="auto">
              <a:xfrm>
                <a:off x="-1" y="4427220"/>
                <a:ext cx="9142413" cy="1873250"/>
              </a:xfrm>
              <a:prstGeom prst="rect">
                <a:avLst/>
              </a:prstGeom>
              <a:gradFill flip="none" rotWithShape="1">
                <a:gsLst>
                  <a:gs pos="0">
                    <a:srgbClr val="171717">
                      <a:alpha val="50000"/>
                    </a:srgbClr>
                  </a:gs>
                  <a:gs pos="100000">
                    <a:srgbClr val="232323">
                      <a:alpha val="86000"/>
                    </a:srgb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42" name="Rektangel 41"/>
              <p:cNvSpPr/>
              <p:nvPr/>
            </p:nvSpPr>
            <p:spPr>
              <a:xfrm>
                <a:off x="0" y="4286250"/>
                <a:ext cx="9142413" cy="14097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rgbClr val="FFFFFF"/>
                  </a:solidFill>
                  <a:latin typeface="Arial Narrow" pitchFamily="-97" charset="0"/>
                  <a:ea typeface="ＭＳ Ｐゴシック" pitchFamily="-97" charset="-128"/>
                  <a:cs typeface="+mn-cs"/>
                </a:endParaRPr>
              </a:p>
            </p:txBody>
          </p:sp>
        </p:grpSp>
        <p:sp>
          <p:nvSpPr>
            <p:cNvPr id="40" name="Rektangel 39"/>
            <p:cNvSpPr/>
            <p:nvPr/>
          </p:nvSpPr>
          <p:spPr>
            <a:xfrm>
              <a:off x="0" y="6292850"/>
              <a:ext cx="9142413" cy="14097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rgbClr val="FFFFFF"/>
                </a:solidFill>
                <a:latin typeface="Arial Narrow" pitchFamily="-97" charset="0"/>
                <a:ea typeface="ＭＳ Ｐゴシック" pitchFamily="-97" charset="-128"/>
                <a:cs typeface="+mn-cs"/>
              </a:endParaRPr>
            </a:p>
          </p:txBody>
        </p:sp>
      </p:grpSp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381000" y="8382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da-DK" sz="2500">
                <a:solidFill>
                  <a:srgbClr val="FFFFFF"/>
                </a:solidFill>
                <a:latin typeface="Arial Narrow" pitchFamily="34" charset="0"/>
              </a:rPr>
              <a:t>Inventory Management</a:t>
            </a:r>
          </a:p>
          <a:p>
            <a:pPr defTabSz="801688"/>
            <a:endParaRPr 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gray">
          <a:xfrm>
            <a:off x="381000" y="152400"/>
            <a:ext cx="73802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IE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314</a:t>
            </a: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: Operations Management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7894638" y="0"/>
            <a:ext cx="1249362" cy="1171575"/>
            <a:chOff x="7629525" y="44450"/>
            <a:chExt cx="1317625" cy="1300163"/>
          </a:xfrm>
        </p:grpSpPr>
        <p:sp>
          <p:nvSpPr>
            <p:cNvPr id="4103" name="Rectangle 24"/>
            <p:cNvSpPr>
              <a:spLocks noChangeArrowheads="1"/>
            </p:cNvSpPr>
            <p:nvPr/>
          </p:nvSpPr>
          <p:spPr bwMode="auto">
            <a:xfrm>
              <a:off x="7785100" y="1104900"/>
              <a:ext cx="1027113" cy="23971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accent2"/>
                  </a:solidFill>
                  <a:latin typeface="Calibri" pitchFamily="34" charset="0"/>
                </a:rPr>
                <a:t>KAMAL</a:t>
              </a:r>
            </a:p>
          </p:txBody>
        </p:sp>
        <p:pic>
          <p:nvPicPr>
            <p:cNvPr id="4104" name="Picture 31" descr="iStock_000001597092Small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7629525" y="44450"/>
              <a:ext cx="1317625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Text Box 6"/>
            <p:cNvSpPr txBox="1">
              <a:spLocks noChangeArrowheads="1"/>
            </p:cNvSpPr>
            <p:nvPr/>
          </p:nvSpPr>
          <p:spPr bwMode="auto">
            <a:xfrm>
              <a:off x="7859713" y="620713"/>
              <a:ext cx="527050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900">
                  <a:solidFill>
                    <a:schemeClr val="bg1"/>
                  </a:solidFill>
                  <a:latin typeface="Calibri" pitchFamily="34" charset="0"/>
                </a:rPr>
                <a:t>Lecture</a:t>
              </a:r>
            </a:p>
          </p:txBody>
        </p:sp>
        <p:sp>
          <p:nvSpPr>
            <p:cNvPr id="4106" name="Oval 33"/>
            <p:cNvSpPr>
              <a:spLocks noChangeArrowheads="1"/>
            </p:cNvSpPr>
            <p:nvPr/>
          </p:nvSpPr>
          <p:spPr bwMode="auto">
            <a:xfrm>
              <a:off x="8337550" y="633413"/>
              <a:ext cx="395288" cy="395287"/>
            </a:xfrm>
            <a:prstGeom prst="ellipse">
              <a:avLst/>
            </a:prstGeom>
            <a:noFill/>
            <a:ln w="9525">
              <a:solidFill>
                <a:srgbClr val="9F9F9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1"/>
                  </a:solidFill>
                  <a:latin typeface="Calibri" pitchFamily="34" charset="0"/>
                </a:rPr>
                <a:t>7</a:t>
              </a:r>
              <a:endParaRPr lang="de-DE" noProof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8195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EXERCISE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12.17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286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Solution: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364462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a) d = 12,000 / 300 = 40 units / day</a:t>
            </a:r>
          </a:p>
          <a:p>
            <a:endParaRPr lang="en-US" sz="2200" dirty="0"/>
          </a:p>
          <a:p>
            <a:r>
              <a:rPr lang="en-US" sz="2200" dirty="0" smtClean="0"/>
              <a:t>    POQ = </a:t>
            </a:r>
            <a:r>
              <a:rPr lang="en-US" sz="2200" b="1" dirty="0" smtClean="0"/>
              <a:t>Q*</a:t>
            </a:r>
            <a:r>
              <a:rPr lang="en-US" sz="2200" dirty="0" smtClean="0"/>
              <a:t> = </a:t>
            </a:r>
            <a:r>
              <a:rPr lang="en-US" sz="2200" b="1" dirty="0" smtClean="0"/>
              <a:t>4,472 units </a:t>
            </a:r>
          </a:p>
          <a:p>
            <a:endParaRPr lang="en-US" sz="2200" dirty="0" smtClean="0"/>
          </a:p>
          <a:p>
            <a:r>
              <a:rPr lang="en-US" sz="2200" dirty="0" smtClean="0"/>
              <a:t>b</a:t>
            </a:r>
            <a:r>
              <a:rPr lang="en-US" sz="2200" dirty="0"/>
              <a:t>) </a:t>
            </a:r>
            <a:r>
              <a:rPr lang="en-US" sz="2200" dirty="0" smtClean="0"/>
              <a:t>Avg. Ann</a:t>
            </a:r>
            <a:r>
              <a:rPr lang="en-US" sz="2200" dirty="0"/>
              <a:t>. Holding Cost = </a:t>
            </a:r>
            <a:r>
              <a:rPr lang="en-US" sz="2200" dirty="0" smtClean="0"/>
              <a:t>(</a:t>
            </a:r>
            <a:r>
              <a:rPr lang="en-US" sz="2200" b="1" dirty="0" smtClean="0"/>
              <a:t>Q*</a:t>
            </a:r>
            <a:r>
              <a:rPr lang="en-US" sz="2200" dirty="0" smtClean="0"/>
              <a:t>/2</a:t>
            </a:r>
            <a:r>
              <a:rPr lang="en-US" sz="2200" dirty="0"/>
              <a:t>) H </a:t>
            </a:r>
            <a:r>
              <a:rPr lang="en-US" sz="2200" dirty="0" smtClean="0"/>
              <a:t>[1 – (d/p)] = </a:t>
            </a:r>
            <a:r>
              <a:rPr lang="en-US" sz="2200" b="1" dirty="0" smtClean="0"/>
              <a:t>134.16 </a:t>
            </a:r>
            <a:r>
              <a:rPr lang="en-US" sz="2200" b="1" dirty="0"/>
              <a:t>$</a:t>
            </a:r>
          </a:p>
          <a:p>
            <a:endParaRPr lang="en-US" sz="2200" dirty="0"/>
          </a:p>
          <a:p>
            <a:r>
              <a:rPr lang="en-US" sz="2200" dirty="0"/>
              <a:t>c) </a:t>
            </a:r>
            <a:r>
              <a:rPr lang="en-US" sz="2200" dirty="0" smtClean="0"/>
              <a:t>Avg. Ann</a:t>
            </a:r>
            <a:r>
              <a:rPr lang="en-US" sz="2200" dirty="0"/>
              <a:t>. Ordering Cost= (D/</a:t>
            </a:r>
            <a:r>
              <a:rPr lang="en-US" sz="2200" b="1" dirty="0"/>
              <a:t>Q*</a:t>
            </a:r>
            <a:r>
              <a:rPr lang="en-US" sz="2200" dirty="0"/>
              <a:t>) S = </a:t>
            </a:r>
            <a:r>
              <a:rPr lang="en-US" sz="2200" b="1" dirty="0" smtClean="0"/>
              <a:t>134.16 $</a:t>
            </a:r>
            <a:endParaRPr lang="en-US" sz="2200" b="1" dirty="0"/>
          </a:p>
          <a:p>
            <a:endParaRPr lang="en-US" sz="2200" dirty="0"/>
          </a:p>
          <a:p>
            <a:r>
              <a:rPr lang="en-US" sz="2200" dirty="0"/>
              <a:t>d) </a:t>
            </a:r>
            <a:r>
              <a:rPr lang="en-US" sz="2200" dirty="0" smtClean="0"/>
              <a:t>Total cost=Lights </a:t>
            </a:r>
            <a:r>
              <a:rPr lang="en-US" sz="2200" dirty="0" err="1" smtClean="0"/>
              <a:t>cost+Avg</a:t>
            </a:r>
            <a:r>
              <a:rPr lang="en-US" sz="2200" dirty="0" smtClean="0"/>
              <a:t>. Ann. Holding </a:t>
            </a:r>
            <a:r>
              <a:rPr lang="en-US" sz="2200" dirty="0" err="1" smtClean="0"/>
              <a:t>Cost+Avg</a:t>
            </a:r>
            <a:r>
              <a:rPr lang="en-US" sz="2200" dirty="0" smtClean="0"/>
              <a:t>. Ann. Order Cost </a:t>
            </a:r>
          </a:p>
          <a:p>
            <a:endParaRPr lang="en-US" sz="2200" dirty="0" smtClean="0"/>
          </a:p>
          <a:p>
            <a:r>
              <a:rPr lang="en-US" sz="2200" dirty="0" smtClean="0"/>
              <a:t>	       = 12,000 * 1 + 134.16 + 134.16 = </a:t>
            </a:r>
            <a:r>
              <a:rPr lang="en-US" sz="2200" b="1" dirty="0" smtClean="0"/>
              <a:t>12,268.32 $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76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304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219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photo (33).JPG"/>
          <p:cNvPicPr>
            <a:picLocks noChangeAspect="1"/>
          </p:cNvPicPr>
          <p:nvPr/>
        </p:nvPicPr>
        <p:blipFill>
          <a:blip r:embed="rId3" cstate="print"/>
          <a:srcRect l="8333" t="2222" r="6667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Given: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447800" y="2819400"/>
          <a:ext cx="5386388" cy="1052513"/>
        </p:xfrm>
        <a:graphic>
          <a:graphicData uri="http://schemas.openxmlformats.org/presentationml/2006/ole">
            <p:oleObj spid="_x0000_s46082" name="Worksheet" r:id="rId4" imgW="3352666" imgH="714244" progId="Excel.Sheet.12">
              <p:embed/>
            </p:oleObj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447800" y="4876800"/>
          <a:ext cx="5386388" cy="1376363"/>
        </p:xfrm>
        <a:graphic>
          <a:graphicData uri="http://schemas.openxmlformats.org/presentationml/2006/ole">
            <p:oleObj spid="_x0000_s46083" name="Worksheet" r:id="rId5" imgW="3352666" imgH="933430" progId="Excel.Sheet.12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800" y="41148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/>
              <a:t>The discount options are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8195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286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Solution: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447800" y="2590800"/>
          <a:ext cx="6400801" cy="2362200"/>
        </p:xfrm>
        <a:graphic>
          <a:graphicData uri="http://schemas.openxmlformats.org/drawingml/2006/table">
            <a:tbl>
              <a:tblPr/>
              <a:tblGrid>
                <a:gridCol w="2333930"/>
                <a:gridCol w="956910"/>
                <a:gridCol w="1452871"/>
                <a:gridCol w="1657090"/>
              </a:tblGrid>
              <a:tr h="4856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Discount Options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2,000 &lt; 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14142.14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1272.79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2,001 &lt; X &lt; 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36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5,001 &lt; X &lt; 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16035.68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6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10,001 &lt; 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16970.56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1060.66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76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9219" name="Rectangle 5"/>
          <p:cNvSpPr txBox="1">
            <a:spLocks noChangeArrowheads="1"/>
          </p:cNvSpPr>
          <p:nvPr/>
        </p:nvSpPr>
        <p:spPr bwMode="gray">
          <a:xfrm>
            <a:off x="1981200" y="304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219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152400" y="13716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Solution: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2438400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b) Ann. Holding Cost = (Q*/2) H = (16971/2)*(1.8*0.05) = 530.34 $</a:t>
            </a:r>
          </a:p>
          <a:p>
            <a:endParaRPr lang="en-US" sz="2200"/>
          </a:p>
          <a:p>
            <a:r>
              <a:rPr lang="en-US" sz="2200"/>
              <a:t>c) Ann. Ordering Cost= (D/Q*) S = (45000/16971)*200 = 530.32 $</a:t>
            </a:r>
          </a:p>
          <a:p>
            <a:endParaRPr lang="en-US" sz="2200"/>
          </a:p>
          <a:p>
            <a:r>
              <a:rPr lang="en-US" sz="2200"/>
              <a:t>d) Ann. Cost of Silverware itself = 45000*1.25 = 56,250 $</a:t>
            </a:r>
          </a:p>
          <a:p>
            <a:endParaRPr lang="en-US" sz="2200"/>
          </a:p>
          <a:p>
            <a:r>
              <a:rPr lang="en-US" sz="2200"/>
              <a:t>e) Total Ann. Cost = 530.34 + 530.32 + 56,250 = 57,310.66 $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76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9219" name="Rectangle 5"/>
          <p:cNvSpPr txBox="1">
            <a:spLocks noChangeArrowheads="1"/>
          </p:cNvSpPr>
          <p:nvPr/>
        </p:nvSpPr>
        <p:spPr bwMode="gray">
          <a:xfrm>
            <a:off x="1371600" y="304800"/>
            <a:ext cx="7315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7200" b="1" dirty="0" smtClean="0">
                <a:solidFill>
                  <a:srgbClr val="FFFFFF"/>
                </a:solidFill>
                <a:latin typeface="Calibri" pitchFamily="34" charset="0"/>
              </a:rPr>
              <a:t>HW</a:t>
            </a:r>
            <a:endParaRPr lang="en-US" sz="7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219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3716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12.12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12.13 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12.39</a:t>
            </a:r>
          </a:p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/>
              <a:t>12.25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5123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 dirty="0" smtClean="0">
                <a:latin typeface="Calibri" pitchFamily="34" charset="0"/>
              </a:rPr>
              <a:t>Given:</a:t>
            </a:r>
            <a:endParaRPr lang="en-US" sz="3600" b="1" u="sng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25146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err="1"/>
              <a:t>Boreki</a:t>
            </a:r>
            <a:r>
              <a:rPr lang="en-US" sz="2000" dirty="0"/>
              <a:t> </a:t>
            </a:r>
            <a:r>
              <a:rPr lang="en-US" sz="2000" dirty="0" err="1"/>
              <a:t>Enterpise</a:t>
            </a:r>
            <a:r>
              <a:rPr lang="en-US" sz="2000" dirty="0"/>
              <a:t> has the following</a:t>
            </a:r>
          </a:p>
          <a:p>
            <a:pPr algn="just"/>
            <a:r>
              <a:rPr lang="en-US" sz="2000" dirty="0"/>
              <a:t>10 items in inventory. Theodore </a:t>
            </a:r>
            <a:r>
              <a:rPr lang="en-US" sz="2000" dirty="0" err="1"/>
              <a:t>Boreki</a:t>
            </a:r>
            <a:r>
              <a:rPr lang="en-US" sz="2000" dirty="0"/>
              <a:t> asks you to divide these items into ABC classifications. What do you report?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57800" y="2057400"/>
          <a:ext cx="3505199" cy="4572003"/>
        </p:xfrm>
        <a:graphic>
          <a:graphicData uri="http://schemas.openxmlformats.org/drawingml/2006/table">
            <a:tbl>
              <a:tblPr/>
              <a:tblGrid>
                <a:gridCol w="1085481"/>
                <a:gridCol w="1334237"/>
                <a:gridCol w="1085481"/>
              </a:tblGrid>
              <a:tr h="674303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Item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Dollar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Annual Usage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$1,500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6147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85800" y="2438400"/>
          <a:ext cx="3276599" cy="4222495"/>
        </p:xfrm>
        <a:graphic>
          <a:graphicData uri="http://schemas.openxmlformats.org/drawingml/2006/table">
            <a:tbl>
              <a:tblPr/>
              <a:tblGrid>
                <a:gridCol w="774762"/>
                <a:gridCol w="952313"/>
                <a:gridCol w="774762"/>
                <a:gridCol w="774762"/>
              </a:tblGrid>
              <a:tr h="618111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Item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Dollar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Annual Usage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Annual Usage Cost $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$1,500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H2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228600" y="17526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 dirty="0">
                <a:latin typeface="Calibri" pitchFamily="34" charset="0"/>
              </a:rPr>
              <a:t>Solution: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48200" y="2514600"/>
          <a:ext cx="3276599" cy="3941406"/>
        </p:xfrm>
        <a:graphic>
          <a:graphicData uri="http://schemas.openxmlformats.org/drawingml/2006/table">
            <a:tbl>
              <a:tblPr/>
              <a:tblGrid>
                <a:gridCol w="774762"/>
                <a:gridCol w="952313"/>
                <a:gridCol w="774762"/>
                <a:gridCol w="774762"/>
              </a:tblGrid>
              <a:tr h="72580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Item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Dollar 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Annual Usage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Annual Usage Cost $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$1,500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$45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7171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>
                <a:solidFill>
                  <a:srgbClr val="FFFFFF"/>
                </a:solidFill>
                <a:latin typeface="Calibri" pitchFamily="34" charset="0"/>
              </a:rPr>
              <a:t>EXERCISE 12.2 </a:t>
            </a:r>
            <a:endParaRPr lang="en-US" sz="4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228600" y="17526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Solution: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76400" y="2362200"/>
          <a:ext cx="6139543" cy="4298695"/>
        </p:xfrm>
        <a:graphic>
          <a:graphicData uri="http://schemas.openxmlformats.org/drawingml/2006/table">
            <a:tbl>
              <a:tblPr/>
              <a:tblGrid>
                <a:gridCol w="1023257"/>
                <a:gridCol w="1023257"/>
                <a:gridCol w="1023257"/>
                <a:gridCol w="1023257"/>
                <a:gridCol w="1234406"/>
                <a:gridCol w="812109"/>
              </a:tblGrid>
              <a:tr h="725805"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Item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Annual Usage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Annual Usage Cost $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 of total 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Cumulative Percentage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Class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41.84%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65.09%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23.25%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13.95%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25.81%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6.28%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5.58%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48,000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4.46%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9.11%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1.86%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1,750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89"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18,650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1,075,500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EXERCISE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12.9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photo (32).JPG"/>
          <p:cNvPicPr>
            <a:picLocks noChangeAspect="1"/>
          </p:cNvPicPr>
          <p:nvPr/>
        </p:nvPicPr>
        <p:blipFill>
          <a:blip r:embed="rId3" cstate="print"/>
          <a:srcRect t="23333" b="8889"/>
          <a:stretch>
            <a:fillRect/>
          </a:stretch>
        </p:blipFill>
        <p:spPr>
          <a:xfrm>
            <a:off x="0" y="19050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EXERCISE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12.9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Given: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09600" y="2667000"/>
          <a:ext cx="7172325" cy="2540000"/>
        </p:xfrm>
        <a:graphic>
          <a:graphicData uri="http://schemas.openxmlformats.org/presentationml/2006/ole">
            <p:oleObj spid="_x0000_s25602" name="Worksheet" r:id="rId4" imgW="3238481" imgH="119067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76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9219" name="Rectangle 5"/>
          <p:cNvSpPr txBox="1">
            <a:spLocks noChangeArrowheads="1"/>
          </p:cNvSpPr>
          <p:nvPr/>
        </p:nvSpPr>
        <p:spPr bwMode="gray">
          <a:xfrm>
            <a:off x="1981200" y="304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</a:rPr>
              <a:t>EXERCISE </a:t>
            </a: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12.9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219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152400" y="13716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Solution: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2438400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/>
              <a:t>a) EOQ = Q* = √ </a:t>
            </a:r>
            <a:r>
              <a:rPr lang="en-US" sz="2000" dirty="0" smtClean="0"/>
              <a:t>2DS/H</a:t>
            </a:r>
            <a:r>
              <a:rPr lang="en-US" sz="2200" dirty="0" smtClean="0"/>
              <a:t> = 300 units</a:t>
            </a:r>
          </a:p>
          <a:p>
            <a:endParaRPr lang="en-US" sz="2200" dirty="0" smtClean="0"/>
          </a:p>
          <a:p>
            <a:r>
              <a:rPr lang="en-US" sz="2200" dirty="0" smtClean="0"/>
              <a:t>b</a:t>
            </a:r>
            <a:r>
              <a:rPr lang="en-US" sz="2200" dirty="0"/>
              <a:t>) Ann. Holding Cost = </a:t>
            </a:r>
            <a:r>
              <a:rPr lang="en-US" sz="2200" dirty="0" smtClean="0"/>
              <a:t>(Q*/2</a:t>
            </a:r>
            <a:r>
              <a:rPr lang="en-US" sz="2200" dirty="0"/>
              <a:t>) H = </a:t>
            </a:r>
            <a:r>
              <a:rPr lang="en-US" sz="2200" dirty="0" smtClean="0"/>
              <a:t>3,750 </a:t>
            </a:r>
            <a:r>
              <a:rPr lang="en-US" sz="2200" dirty="0"/>
              <a:t>$</a:t>
            </a:r>
          </a:p>
          <a:p>
            <a:endParaRPr lang="en-US" sz="2200" dirty="0"/>
          </a:p>
          <a:p>
            <a:r>
              <a:rPr lang="en-US" sz="2200" dirty="0"/>
              <a:t>c) Ann. Ordering Cost= (D/Q*) S = </a:t>
            </a:r>
            <a:r>
              <a:rPr lang="en-US" sz="2200" dirty="0" smtClean="0"/>
              <a:t>3,750 </a:t>
            </a:r>
            <a:r>
              <a:rPr lang="en-US" sz="2200" dirty="0"/>
              <a:t>$</a:t>
            </a:r>
          </a:p>
          <a:p>
            <a:endParaRPr lang="en-US" sz="2200" dirty="0"/>
          </a:p>
          <a:p>
            <a:r>
              <a:rPr lang="en-US" sz="2200" dirty="0"/>
              <a:t>d) </a:t>
            </a:r>
            <a:r>
              <a:rPr lang="en-US" sz="2200" dirty="0" smtClean="0"/>
              <a:t>d = D/ working days per year = 15,000 / 300 = 50 units</a:t>
            </a:r>
          </a:p>
          <a:p>
            <a:endParaRPr lang="en-US" sz="2200" dirty="0" smtClean="0"/>
          </a:p>
          <a:p>
            <a:r>
              <a:rPr lang="en-US" sz="2200" dirty="0" smtClean="0"/>
              <a:t>     ROP </a:t>
            </a:r>
            <a:r>
              <a:rPr lang="en-US" sz="2200" dirty="0"/>
              <a:t>= </a:t>
            </a:r>
            <a:r>
              <a:rPr lang="en-US" sz="2200" dirty="0" smtClean="0"/>
              <a:t>d * L = 50 * 2 = 100 units</a:t>
            </a:r>
            <a:endParaRPr lang="en-US" sz="2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EXERCISE 12.17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photo 2 (15).JPG"/>
          <p:cNvPicPr>
            <a:picLocks noChangeAspect="1"/>
          </p:cNvPicPr>
          <p:nvPr/>
        </p:nvPicPr>
        <p:blipFill>
          <a:blip r:embed="rId3" cstate="print"/>
          <a:srcRect t="35556" b="2222"/>
          <a:stretch>
            <a:fillRect/>
          </a:stretch>
        </p:blipFill>
        <p:spPr>
          <a:xfrm>
            <a:off x="0" y="1981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3"/>
          <p:cNvSpPr>
            <a:spLocks noChangeArrowheads="1"/>
          </p:cNvSpPr>
          <p:nvPr/>
        </p:nvSpPr>
        <p:spPr bwMode="auto">
          <a:xfrm>
            <a:off x="0" y="457200"/>
            <a:ext cx="9144000" cy="1168400"/>
          </a:xfrm>
          <a:prstGeom prst="rect">
            <a:avLst/>
          </a:prstGeom>
          <a:gradFill rotWithShape="1">
            <a:gsLst>
              <a:gs pos="0">
                <a:srgbClr val="171717"/>
              </a:gs>
              <a:gs pos="100000">
                <a:srgbClr val="353637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2987" dir="5400000" algn="tl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29" name="Rectangle 5"/>
          <p:cNvSpPr txBox="1">
            <a:spLocks noChangeArrowheads="1"/>
          </p:cNvSpPr>
          <p:nvPr/>
        </p:nvSpPr>
        <p:spPr bwMode="gray">
          <a:xfrm>
            <a:off x="1981200" y="685800"/>
            <a:ext cx="5638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Calibri" pitchFamily="34" charset="0"/>
              </a:rPr>
              <a:t>EXERCISE 12.17 </a:t>
            </a:r>
            <a:endParaRPr lang="en-US" sz="4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ektangel 41"/>
          <p:cNvSpPr/>
          <p:nvPr/>
        </p:nvSpPr>
        <p:spPr>
          <a:xfrm>
            <a:off x="1588" y="381000"/>
            <a:ext cx="9142412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sp>
        <p:nvSpPr>
          <p:cNvPr id="10" name="Rektangel 39"/>
          <p:cNvSpPr/>
          <p:nvPr/>
        </p:nvSpPr>
        <p:spPr>
          <a:xfrm>
            <a:off x="0" y="1600200"/>
            <a:ext cx="9142413" cy="1000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rgbClr val="FFFFFF"/>
              </a:solidFill>
              <a:latin typeface="Arial Narrow" pitchFamily="-97" charset="0"/>
              <a:ea typeface="ＭＳ Ｐゴシック" pitchFamily="-97" charset="-128"/>
              <a:cs typeface="+mn-cs"/>
            </a:endParaRPr>
          </a:p>
        </p:txBody>
      </p:sp>
      <p:pic>
        <p:nvPicPr>
          <p:cNvPr id="7" name="Picture 6" descr="business_analysis1_x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549400" cy="116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304800" y="18288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 b="1" u="sng">
                <a:latin typeface="Calibri" pitchFamily="34" charset="0"/>
              </a:rPr>
              <a:t>Given: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09600" y="2667000"/>
          <a:ext cx="7418388" cy="2560638"/>
        </p:xfrm>
        <a:graphic>
          <a:graphicData uri="http://schemas.openxmlformats.org/presentationml/2006/ole">
            <p:oleObj spid="_x0000_s26626" name="Worksheet" r:id="rId4" imgW="3543244" imgH="120012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577</Words>
  <Application>Microsoft Office PowerPoint</Application>
  <PresentationFormat>On-screen Show (4:3)</PresentationFormat>
  <Paragraphs>259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student</cp:lastModifiedBy>
  <cp:revision>96</cp:revision>
  <dcterms:created xsi:type="dcterms:W3CDTF">2006-08-16T00:00:00Z</dcterms:created>
  <dcterms:modified xsi:type="dcterms:W3CDTF">2014-04-29T09:31:13Z</dcterms:modified>
</cp:coreProperties>
</file>