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29" r:id="rId1"/>
  </p:sldMasterIdLst>
  <p:notesMasterIdLst>
    <p:notesMasterId r:id="rId34"/>
  </p:notesMasterIdLst>
  <p:handoutMasterIdLst>
    <p:handoutMasterId r:id="rId35"/>
  </p:handoutMasterIdLst>
  <p:sldIdLst>
    <p:sldId id="287" r:id="rId2"/>
    <p:sldId id="288" r:id="rId3"/>
    <p:sldId id="290" r:id="rId4"/>
    <p:sldId id="317" r:id="rId5"/>
    <p:sldId id="289" r:id="rId6"/>
    <p:sldId id="256" r:id="rId7"/>
    <p:sldId id="291" r:id="rId8"/>
    <p:sldId id="292" r:id="rId9"/>
    <p:sldId id="293" r:id="rId10"/>
    <p:sldId id="294" r:id="rId11"/>
    <p:sldId id="295" r:id="rId12"/>
    <p:sldId id="298" r:id="rId13"/>
    <p:sldId id="296" r:id="rId14"/>
    <p:sldId id="297" r:id="rId15"/>
    <p:sldId id="299" r:id="rId16"/>
    <p:sldId id="300" r:id="rId17"/>
    <p:sldId id="301" r:id="rId18"/>
    <p:sldId id="302" r:id="rId19"/>
    <p:sldId id="303" r:id="rId20"/>
    <p:sldId id="304" r:id="rId21"/>
    <p:sldId id="305" r:id="rId22"/>
    <p:sldId id="306" r:id="rId23"/>
    <p:sldId id="307" r:id="rId24"/>
    <p:sldId id="308" r:id="rId25"/>
    <p:sldId id="309" r:id="rId26"/>
    <p:sldId id="310" r:id="rId27"/>
    <p:sldId id="311" r:id="rId28"/>
    <p:sldId id="312" r:id="rId29"/>
    <p:sldId id="313" r:id="rId30"/>
    <p:sldId id="314" r:id="rId31"/>
    <p:sldId id="315" r:id="rId32"/>
    <p:sldId id="316" r:id="rId33"/>
  </p:sldIdLst>
  <p:sldSz cx="9144000" cy="6858000" type="screen4x3"/>
  <p:notesSz cx="6858000" cy="9144000"/>
  <p:defaultTextStyle>
    <a:defPPr>
      <a:defRPr lang="x-none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>
    <p:restoredLeft sz="54961" autoAdjust="0"/>
    <p:restoredTop sz="94669" autoAdjust="0"/>
  </p:normalViewPr>
  <p:slideViewPr>
    <p:cSldViewPr>
      <p:cViewPr>
        <p:scale>
          <a:sx n="79" d="100"/>
          <a:sy n="79" d="100"/>
        </p:scale>
        <p:origin x="-120" y="-3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96" y="313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notesMaster" Target="notesMasters/notesMaster1.xml"/><Relationship Id="rId35" Type="http://schemas.openxmlformats.org/officeDocument/2006/relationships/handoutMaster" Target="handoutMasters/handoutMaster1.xml"/><Relationship Id="rId36" Type="http://schemas.openxmlformats.org/officeDocument/2006/relationships/printerSettings" Target="printerSettings/printerSettings1.bin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esProps" Target="presProps.xml"/><Relationship Id="rId38" Type="http://schemas.openxmlformats.org/officeDocument/2006/relationships/viewProps" Target="viewProps.xml"/><Relationship Id="rId39" Type="http://schemas.openxmlformats.org/officeDocument/2006/relationships/theme" Target="theme/theme1.xml"/><Relationship Id="rId4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588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06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8620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06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fld id="{23B2BDD0-B20C-4776-A456-CB69CC07ED28}" type="slidenum">
              <a:rPr lang="x-none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3326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696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96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8620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696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fld id="{4D3D75BA-C063-4C41-BC2A-F2A728BF14BE}" type="slidenum">
              <a:rPr lang="x-none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337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D4A8C5-3D6E-43C4-9AFC-43B0AA372824}" type="slidenum">
              <a:rPr lang="x-none"/>
              <a:pPr/>
              <a:t>1</a:t>
            </a:fld>
            <a:endParaRPr lang="en-US"/>
          </a:p>
        </p:txBody>
      </p:sp>
      <p:sp>
        <p:nvSpPr>
          <p:cNvPr id="183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A9A19E-A041-497D-B38D-477F38DA2EAB}" type="slidenum">
              <a:rPr lang="x-none"/>
              <a:pPr/>
              <a:t>2</a:t>
            </a:fld>
            <a:endParaRPr lang="en-US"/>
          </a:p>
        </p:txBody>
      </p:sp>
      <p:sp>
        <p:nvSpPr>
          <p:cNvPr id="184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DA9F97-BA3E-40AE-9EB3-6F5BD0B4B172}" type="slidenum">
              <a:rPr lang="x-none"/>
              <a:pPr/>
              <a:t>3</a:t>
            </a:fld>
            <a:endParaRPr lang="en-US"/>
          </a:p>
        </p:txBody>
      </p:sp>
      <p:sp>
        <p:nvSpPr>
          <p:cNvPr id="185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6CF49E-20F2-4B55-95F0-1F0F0138F0B8}" type="slidenum">
              <a:rPr lang="x-none"/>
              <a:pPr/>
              <a:t>5</a:t>
            </a:fld>
            <a:endParaRPr lang="en-US"/>
          </a:p>
        </p:txBody>
      </p:sp>
      <p:sp>
        <p:nvSpPr>
          <p:cNvPr id="186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4C3766-2C42-4308-A051-B7E8B3F585A3}" type="slidenum">
              <a:rPr lang="x-none"/>
              <a:pPr/>
              <a:t>6</a:t>
            </a:fld>
            <a:endParaRPr lang="en-US"/>
          </a:p>
        </p:txBody>
      </p:sp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solidFill>
                  <a:schemeClr val="tx2"/>
                </a:solidFill>
                <a:latin typeface="Times New Roman"/>
                <a:cs typeface="Times New Roman"/>
              </a:rPr>
              <a:t> as for example in serious accident such as Chernobyl.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3D75BA-C063-4C41-BC2A-F2A728BF14BE}" type="slidenum">
              <a:rPr lang="x-none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5769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n-US" dirty="0" smtClean="0"/>
              <a:t>How</a:t>
            </a:r>
            <a:r>
              <a:rPr lang="en-US" baseline="0" dirty="0" smtClean="0"/>
              <a:t> we avoid over exposure? Provide correct and high quality images </a:t>
            </a:r>
            <a:r>
              <a:rPr lang="en-US" dirty="0" smtClean="0"/>
              <a:t>Repeat</a:t>
            </a:r>
            <a:r>
              <a:rPr lang="en-US" baseline="0" dirty="0" smtClean="0"/>
              <a:t> examination (because of technical errors or carelessness = must be avoided. </a:t>
            </a:r>
          </a:p>
          <a:p>
            <a:pPr algn="l"/>
            <a:r>
              <a:rPr lang="en-US" baseline="0" dirty="0" smtClean="0"/>
              <a:t>This will increase radiation exposure to both the patient and radiation workers.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3D75BA-C063-4C41-BC2A-F2A728BF14BE}" type="slidenum">
              <a:rPr lang="x-none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9289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8178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78179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rtl="0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78180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rtl="0"/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178181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178182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rtl="0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78183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rtl="0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78184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rtl="0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78185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rtl="0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78186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rtl="0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78187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rtl="0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78188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rtl="0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78189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rtl="0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78190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rtl="0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78191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rtl="0"/>
                <a:endParaRPr lang="en-US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178192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78193" name="Rectangle 1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78194" name="Rectangle 1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1FBB97B-98D3-4C25-B24D-B0406E2A47F5}" type="slidenum">
              <a:rPr lang="x-none"/>
              <a:pPr/>
              <a:t>‹#›</a:t>
            </a:fld>
            <a:endParaRPr lang="en-US"/>
          </a:p>
        </p:txBody>
      </p:sp>
      <p:sp>
        <p:nvSpPr>
          <p:cNvPr id="178195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8196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F70A993-83BD-4CEA-8D3C-A154FEA3A9CD}" type="slidenum">
              <a:rPr lang="x-none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477947-1508-43F5-BBCB-EED8887EDA36}" type="slidenum">
              <a:rPr lang="x-none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AA39DC73-0E0D-48A9-8AD5-2E508D6FE891}" type="slidenum">
              <a:rPr lang="x-none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endParaRPr lang="x-non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39AA803E-AC3C-4D83-BF5A-5E5E78D33B98}" type="slidenum">
              <a:rPr lang="x-none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3BEB85D7-B950-4517-A213-1E7D0697493D}" type="slidenum">
              <a:rPr lang="x-none"/>
              <a:pPr/>
              <a:t>‹#›</a:t>
            </a:fld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endParaRPr lang="x-non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109E9795-1F7A-4EB3-8012-21318F5602E7}" type="slidenum">
              <a:rPr lang="x-none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32681CC8-D7BB-4A79-BF2D-D2C1FB42158F}" type="slidenum">
              <a:rPr lang="x-none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8229600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4000500"/>
            <a:ext cx="8229600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3F0ACE76-6E69-41CF-BB34-2A76B851A5AD}" type="slidenum">
              <a:rPr lang="x-none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DB4C770-56F3-437C-8B1D-11FA3C568893}" type="slidenum">
              <a:rPr lang="x-none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158C0C5-F932-4E5F-83AB-FAA9E77223C4}" type="slidenum">
              <a:rPr lang="x-none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0D2BEB3-F1DB-4A91-90AD-0BA110CC40B6}" type="slidenum">
              <a:rPr lang="x-none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33E0996-8A22-4323-829D-23C2D76969EF}" type="slidenum">
              <a:rPr lang="x-none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330DBC2-C49C-45F4-A6A4-555AE8B6145A}" type="slidenum">
              <a:rPr lang="x-none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0BD1FEA-C49D-468D-AB01-8AE430A35019}" type="slidenum">
              <a:rPr lang="x-none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91AC4E2-FC2F-4B05-AF72-326CB8D98708}" type="slidenum">
              <a:rPr lang="x-none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x-non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0F53BC1-027E-478F-9EA6-67FF2CA91898}" type="slidenum">
              <a:rPr lang="x-none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>
              <a:defRPr sz="1200"/>
            </a:lvl1pPr>
          </a:lstStyle>
          <a:p>
            <a:endParaRPr lang="en-US"/>
          </a:p>
        </p:txBody>
      </p:sp>
      <p:sp>
        <p:nvSpPr>
          <p:cNvPr id="17715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0">
              <a:defRPr sz="1200">
                <a:latin typeface="Arial Black" pitchFamily="34" charset="0"/>
              </a:defRPr>
            </a:lvl1pPr>
          </a:lstStyle>
          <a:p>
            <a:fld id="{BCD08AC8-96E6-42B2-8F5C-308A6E285F9F}" type="slidenum">
              <a:rPr lang="x-none"/>
              <a:pPr/>
              <a:t>‹#›</a:t>
            </a:fld>
            <a:endParaRPr lang="en-US"/>
          </a:p>
        </p:txBody>
      </p:sp>
      <p:grpSp>
        <p:nvGrpSpPr>
          <p:cNvPr id="177156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77157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rtl="0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77158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rtl="0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77159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rtl="0"/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177160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rtl="0"/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177161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rtl="0"/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177162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rtl="0"/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177163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rtl="0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77164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rtl="0"/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177165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rtl="0"/>
              <a:endParaRPr 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177166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77167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77168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>
              <a:defRPr sz="1200"/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  <p:sldLayoutId id="2147483740" r:id="rId11"/>
    <p:sldLayoutId id="2147483741" r:id="rId12"/>
    <p:sldLayoutId id="2147483742" r:id="rId13"/>
    <p:sldLayoutId id="2147483743" r:id="rId14"/>
    <p:sldLayoutId id="2147483744" r:id="rId15"/>
    <p:sldLayoutId id="2147483745" r:id="rId16"/>
    <p:sldLayoutId id="2147483746" r:id="rId17"/>
  </p:sldLayoutIdLst>
  <p:txStyles>
    <p:titleStyle>
      <a:lvl1pPr algn="l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2pPr>
      <a:lvl3pPr algn="l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3pPr>
      <a:lvl4pPr algn="l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4pPr>
      <a:lvl5pPr algn="l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5pPr>
      <a:lvl6pPr marL="457200" algn="l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6pPr>
      <a:lvl7pPr marL="914400" algn="l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7pPr>
      <a:lvl8pPr marL="1371600" algn="l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8pPr>
      <a:lvl9pPr marL="1828800" algn="l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r" rtl="1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r" rtl="1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r" rtl="1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x-none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file://localhost/http/::encarta.msn.com:xmedia::ILLUS:ILT:T047492A.GIF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4" Type="http://schemas.openxmlformats.org/officeDocument/2006/relationships/hyperlink" Target="http://images.google.com/imgres?imgurl=www.trinityminerals.com/uranium/u318a.jpg&amp;imgrefurl=http://www.trinityminerals.com/uranium/u318.shtml&amp;h=257&amp;w=360&amp;prev=/images?q=uranium&amp;start=40&amp;svnum=10&amp;hl=en&amp;lr=&amp;ie=UTF-8&amp;oe=UTF-8&amp;sa=N" TargetMode="External"/><Relationship Id="rId5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images.google.co.uk/imgres?imgurl=www.milov.nl/photos/portugal/rocks.jpg&amp;imgrefurl=http://www.milov.nl/photos/portugal/?photo=7&amp;h=480&amp;w=640&amp;prev=/images?q=+ROCKS&amp;svnum=10&amp;hl=en&amp;lr=&amp;ie=UTF-8&amp;oe=UTF-8&amp;sa=G" TargetMode="Externa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987824" y="6093296"/>
            <a:ext cx="6019800" cy="1752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b="1" dirty="0" smtClean="0">
                <a:latin typeface="Times New Roman"/>
                <a:cs typeface="Times New Roman"/>
              </a:rPr>
              <a:t>Alhanouf </a:t>
            </a:r>
            <a:r>
              <a:rPr lang="en-US" sz="2000" b="1" dirty="0" err="1" smtClean="0">
                <a:latin typeface="Times New Roman"/>
                <a:cs typeface="Times New Roman"/>
              </a:rPr>
              <a:t>Alshedi</a:t>
            </a:r>
            <a:endParaRPr lang="en-US" sz="2000" b="1" dirty="0">
              <a:latin typeface="Times New Roman"/>
              <a:cs typeface="Times New Roman"/>
            </a:endParaRPr>
          </a:p>
          <a:p>
            <a:pPr>
              <a:lnSpc>
                <a:spcPct val="80000"/>
              </a:lnSpc>
            </a:pPr>
            <a:r>
              <a:rPr lang="en-US" sz="2000" dirty="0" smtClean="0">
                <a:latin typeface="Times New Roman"/>
                <a:cs typeface="Times New Roman"/>
              </a:rPr>
              <a:t>Email: </a:t>
            </a:r>
            <a:r>
              <a:rPr lang="en-US" sz="2000" dirty="0" err="1" smtClean="0">
                <a:latin typeface="Times New Roman"/>
                <a:cs typeface="Times New Roman"/>
              </a:rPr>
              <a:t>aalshedi@ksu.edu.sa</a:t>
            </a:r>
            <a:endParaRPr lang="en-US" sz="2000" dirty="0">
              <a:latin typeface="Times New Roman"/>
              <a:cs typeface="Times New Roman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2915816" y="2060848"/>
            <a:ext cx="6019800" cy="2209800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 smtClean="0">
                <a:solidFill>
                  <a:schemeClr val="bg1"/>
                </a:solidFill>
                <a:latin typeface="Times New Roman"/>
                <a:cs typeface="Times New Roman"/>
              </a:rPr>
              <a:t>Radiation Protection  </a:t>
            </a:r>
            <a:r>
              <a:rPr lang="en-US" sz="4800" dirty="0" smtClean="0">
                <a:solidFill>
                  <a:schemeClr val="bg1"/>
                </a:solidFill>
                <a:latin typeface="Times New Roman"/>
                <a:cs typeface="Times New Roman"/>
              </a:rPr>
              <a:t>    </a:t>
            </a:r>
            <a:r>
              <a:rPr lang="ar-sa" sz="3300" dirty="0" smtClean="0">
                <a:solidFill>
                  <a:schemeClr val="bg1"/>
                </a:solidFill>
                <a:latin typeface="Times New Roman"/>
                <a:cs typeface="Times New Roman"/>
              </a:rPr>
              <a:t/>
            </a:r>
            <a:br>
              <a:rPr lang="ar-sa" sz="3300" dirty="0" smtClean="0">
                <a:solidFill>
                  <a:schemeClr val="bg1"/>
                </a:solidFill>
                <a:latin typeface="Times New Roman"/>
                <a:cs typeface="Times New Roman"/>
              </a:rPr>
            </a:br>
            <a:r>
              <a:rPr lang="en-US" sz="2200" b="1" dirty="0" smtClean="0">
                <a:solidFill>
                  <a:schemeClr val="bg1"/>
                </a:solidFill>
                <a:latin typeface="Times New Roman"/>
                <a:cs typeface="Times New Roman"/>
              </a:rPr>
              <a:t>RAD </a:t>
            </a:r>
            <a:r>
              <a:rPr lang="en-GB" sz="2200" b="1" dirty="0" smtClean="0">
                <a:solidFill>
                  <a:schemeClr val="bg1"/>
                </a:solidFill>
                <a:latin typeface="Times New Roman"/>
                <a:cs typeface="Times New Roman"/>
              </a:rPr>
              <a:t>453</a:t>
            </a:r>
            <a:r>
              <a:rPr lang="en-US" sz="2200" b="1" dirty="0">
                <a:solidFill>
                  <a:schemeClr val="bg1"/>
                </a:solidFill>
                <a:latin typeface="Times New Roman"/>
                <a:cs typeface="Times New Roman"/>
              </a:rPr>
              <a:t/>
            </a:r>
            <a:br>
              <a:rPr lang="en-US" sz="2200" b="1" dirty="0">
                <a:solidFill>
                  <a:schemeClr val="bg1"/>
                </a:solidFill>
                <a:latin typeface="Times New Roman"/>
                <a:cs typeface="Times New Roman"/>
              </a:rPr>
            </a:br>
            <a:r>
              <a:rPr lang="en-US" sz="1600" b="1" dirty="0" smtClean="0">
                <a:solidFill>
                  <a:schemeClr val="bg1"/>
                </a:solidFill>
                <a:latin typeface="Times New Roman"/>
                <a:cs typeface="Times New Roman"/>
              </a:rPr>
              <a:t>2014</a:t>
            </a:r>
            <a:br>
              <a:rPr lang="en-US" sz="1600" b="1" dirty="0" smtClean="0">
                <a:solidFill>
                  <a:schemeClr val="bg1"/>
                </a:solidFill>
                <a:latin typeface="Times New Roman"/>
                <a:cs typeface="Times New Roman"/>
              </a:rPr>
            </a:br>
            <a:endParaRPr lang="en-US" sz="1600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79389" y="764704"/>
            <a:ext cx="8569075" cy="5472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rtl="1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l">
              <a:lnSpc>
                <a:spcPct val="90000"/>
              </a:lnSpc>
              <a:buFontTx/>
              <a:buNone/>
            </a:pPr>
            <a:r>
              <a:rPr lang="en-US" sz="3500" dirty="0" smtClean="0">
                <a:solidFill>
                  <a:srgbClr val="00007D"/>
                </a:solidFill>
                <a:latin typeface="Times New Roman"/>
                <a:cs typeface="Times New Roman"/>
              </a:rPr>
              <a:t>2. Medical Exposure </a:t>
            </a:r>
          </a:p>
          <a:p>
            <a:pPr algn="just">
              <a:lnSpc>
                <a:spcPct val="90000"/>
              </a:lnSpc>
              <a:buFontTx/>
              <a:buNone/>
            </a:pPr>
            <a:endParaRPr lang="en-US" sz="1000" dirty="0" smtClean="0">
              <a:solidFill>
                <a:srgbClr val="00007D"/>
              </a:solidFill>
              <a:latin typeface="Times New Roman"/>
              <a:cs typeface="Times New Roman"/>
            </a:endParaRPr>
          </a:p>
          <a:p>
            <a:pPr algn="just">
              <a:lnSpc>
                <a:spcPct val="90000"/>
              </a:lnSpc>
            </a:pPr>
            <a:r>
              <a:rPr lang="en-US" sz="2400" dirty="0" smtClean="0">
                <a:solidFill>
                  <a:schemeClr val="tx2"/>
                </a:solidFill>
                <a:latin typeface="Times New Roman"/>
                <a:cs typeface="Times New Roman"/>
              </a:rPr>
              <a:t> It is the exposure of a person as part of a medical diagnosis or treatment. </a:t>
            </a:r>
          </a:p>
          <a:p>
            <a:pPr marL="0" indent="0" algn="just">
              <a:lnSpc>
                <a:spcPct val="90000"/>
              </a:lnSpc>
              <a:buNone/>
            </a:pPr>
            <a:endParaRPr lang="en-US" sz="1000" dirty="0" smtClean="0">
              <a:solidFill>
                <a:schemeClr val="tx2"/>
              </a:solidFill>
              <a:latin typeface="Times New Roman"/>
              <a:cs typeface="Times New Roman"/>
            </a:endParaRPr>
          </a:p>
          <a:p>
            <a:pPr algn="just">
              <a:lnSpc>
                <a:spcPct val="90000"/>
              </a:lnSpc>
            </a:pPr>
            <a:r>
              <a:rPr lang="en-US" sz="2400" dirty="0" smtClean="0">
                <a:solidFill>
                  <a:schemeClr val="tx2"/>
                </a:solidFill>
                <a:latin typeface="Times New Roman"/>
                <a:cs typeface="Times New Roman"/>
              </a:rPr>
              <a:t>The exposure is controlled as the same three levels as for occupational exposure but is included as part of the diagnosis or treatment plan not as part of a radiation protection system.</a:t>
            </a:r>
          </a:p>
          <a:p>
            <a:pPr algn="l">
              <a:lnSpc>
                <a:spcPct val="90000"/>
              </a:lnSpc>
              <a:buFont typeface="Wingdings" charset="0"/>
              <a:buNone/>
            </a:pPr>
            <a:endParaRPr lang="en-US" sz="1500" b="1" u="sng" dirty="0" smtClean="0">
              <a:solidFill>
                <a:schemeClr val="hlink"/>
              </a:solidFill>
              <a:latin typeface="Times New Roman"/>
              <a:cs typeface="Times New Roman"/>
            </a:endParaRPr>
          </a:p>
          <a:p>
            <a:pPr algn="l">
              <a:lnSpc>
                <a:spcPct val="90000"/>
              </a:lnSpc>
              <a:buFontTx/>
              <a:buNone/>
            </a:pPr>
            <a:r>
              <a:rPr lang="en-US" sz="3500" dirty="0" smtClean="0">
                <a:solidFill>
                  <a:srgbClr val="00007D"/>
                </a:solidFill>
                <a:latin typeface="Times New Roman"/>
                <a:cs typeface="Times New Roman"/>
              </a:rPr>
              <a:t>3. Public Exposure </a:t>
            </a:r>
          </a:p>
          <a:p>
            <a:pPr algn="l">
              <a:lnSpc>
                <a:spcPct val="90000"/>
              </a:lnSpc>
              <a:buFontTx/>
              <a:buNone/>
            </a:pPr>
            <a:endParaRPr lang="en-US" sz="1000" dirty="0" smtClean="0">
              <a:solidFill>
                <a:srgbClr val="00007D"/>
              </a:solidFill>
              <a:latin typeface="Times New Roman"/>
              <a:cs typeface="Times New Roman"/>
            </a:endParaRPr>
          </a:p>
          <a:p>
            <a:pPr algn="just">
              <a:lnSpc>
                <a:spcPct val="90000"/>
              </a:lnSpc>
              <a:buFont typeface="Wingdings" charset="0"/>
              <a:buChar char="Ø"/>
            </a:pPr>
            <a:r>
              <a:rPr lang="ar-sa" sz="2400" b="1" dirty="0" smtClean="0">
                <a:solidFill>
                  <a:schemeClr val="hlink"/>
                </a:solidFill>
                <a:latin typeface="Times New Roman"/>
                <a:cs typeface="Times New Roman"/>
              </a:rPr>
              <a:t> </a:t>
            </a:r>
            <a:r>
              <a:rPr lang="ar-sa" sz="2400" dirty="0" smtClean="0">
                <a:solidFill>
                  <a:schemeClr val="tx2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solidFill>
                  <a:schemeClr val="tx2"/>
                </a:solidFill>
                <a:latin typeface="Times New Roman"/>
                <a:cs typeface="Times New Roman"/>
              </a:rPr>
              <a:t>It is the exposure of a person by means other than occupational or medical exposure.</a:t>
            </a:r>
          </a:p>
          <a:p>
            <a:pPr algn="just">
              <a:lnSpc>
                <a:spcPct val="90000"/>
              </a:lnSpc>
              <a:buFont typeface="Wingdings" charset="0"/>
              <a:buChar char="Ø"/>
            </a:pPr>
            <a:endParaRPr lang="en-US" sz="1000" dirty="0" smtClean="0">
              <a:solidFill>
                <a:schemeClr val="tx2"/>
              </a:solidFill>
              <a:latin typeface="Times New Roman"/>
              <a:cs typeface="Times New Roman"/>
            </a:endParaRPr>
          </a:p>
          <a:p>
            <a:pPr algn="just">
              <a:lnSpc>
                <a:spcPct val="90000"/>
              </a:lnSpc>
              <a:buFont typeface="Wingdings" charset="0"/>
              <a:buChar char="Ø"/>
            </a:pPr>
            <a:r>
              <a:rPr lang="en-US" sz="2400" dirty="0" smtClean="0">
                <a:solidFill>
                  <a:schemeClr val="tx2"/>
                </a:solidFill>
                <a:latin typeface="Times New Roman"/>
                <a:cs typeface="Times New Roman"/>
              </a:rPr>
              <a:t>The controls should be applied at the source. They should only be applied to the environment or to the individuals if source controls are not effective.</a:t>
            </a:r>
            <a:endParaRPr lang="en-US" sz="2400" dirty="0">
              <a:solidFill>
                <a:schemeClr val="tx2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565540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7D"/>
                </a:solidFill>
                <a:latin typeface="Times New Roman"/>
                <a:cs typeface="Times New Roman"/>
              </a:rPr>
              <a:t>Introduction to radiation hazards</a:t>
            </a:r>
            <a:endParaRPr lang="en-US" dirty="0">
              <a:solidFill>
                <a:srgbClr val="00007D"/>
              </a:solidFill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700808"/>
            <a:ext cx="8229600" cy="3886200"/>
          </a:xfrm>
        </p:spPr>
        <p:txBody>
          <a:bodyPr/>
          <a:lstStyle/>
          <a:p>
            <a:pPr algn="just"/>
            <a:r>
              <a:rPr lang="en-US" sz="2800" dirty="0">
                <a:latin typeface="Times New Roman"/>
                <a:cs typeface="Times New Roman"/>
              </a:rPr>
              <a:t>Since the early 1900s, scientists have been aware of beneficial as well as the destructive potential of ionizing </a:t>
            </a:r>
            <a:r>
              <a:rPr lang="en-US" sz="2800" dirty="0" smtClean="0">
                <a:latin typeface="Times New Roman"/>
                <a:cs typeface="Times New Roman"/>
              </a:rPr>
              <a:t>radiation. </a:t>
            </a:r>
            <a:r>
              <a:rPr lang="en-US" sz="2800" dirty="0">
                <a:latin typeface="Times New Roman"/>
                <a:cs typeface="Times New Roman"/>
              </a:rPr>
              <a:t>By using the knowledge of radiation hazards which has been gained over the years from</a:t>
            </a:r>
            <a:r>
              <a:rPr lang="en-US" sz="2800" dirty="0" smtClean="0">
                <a:latin typeface="Times New Roman"/>
                <a:cs typeface="Times New Roman"/>
              </a:rPr>
              <a:t>:</a:t>
            </a:r>
          </a:p>
          <a:p>
            <a:pPr marL="0" indent="0" algn="just">
              <a:buNone/>
            </a:pPr>
            <a:endParaRPr lang="en-US" sz="1000" dirty="0">
              <a:latin typeface="Times New Roman"/>
              <a:cs typeface="Times New Roman"/>
            </a:endParaRPr>
          </a:p>
          <a:p>
            <a:pPr marL="609600" indent="-609600" algn="l" eaLnBrk="1" hangingPunct="1">
              <a:lnSpc>
                <a:spcPct val="80000"/>
              </a:lnSpc>
            </a:pPr>
            <a:r>
              <a:rPr lang="en-US" sz="2800" dirty="0">
                <a:latin typeface="Times New Roman"/>
                <a:cs typeface="Times New Roman"/>
              </a:rPr>
              <a:t>Radium-dial painters. </a:t>
            </a:r>
          </a:p>
          <a:p>
            <a:pPr marL="609600" indent="-609600" algn="l" eaLnBrk="1" hangingPunct="1">
              <a:lnSpc>
                <a:spcPct val="80000"/>
              </a:lnSpc>
            </a:pPr>
            <a:r>
              <a:rPr lang="en-US" sz="2800" dirty="0">
                <a:latin typeface="Times New Roman"/>
                <a:cs typeface="Times New Roman"/>
              </a:rPr>
              <a:t>Uranium miners </a:t>
            </a:r>
            <a:r>
              <a:rPr lang="en-US" sz="2800" dirty="0" smtClean="0">
                <a:latin typeface="Times New Roman"/>
                <a:cs typeface="Times New Roman"/>
              </a:rPr>
              <a:t>.</a:t>
            </a:r>
            <a:endParaRPr lang="en-US" sz="2800" dirty="0">
              <a:latin typeface="Times New Roman"/>
              <a:cs typeface="Times New Roman"/>
            </a:endParaRPr>
          </a:p>
          <a:p>
            <a:pPr marL="609600" indent="-609600" algn="l" eaLnBrk="1" hangingPunct="1">
              <a:lnSpc>
                <a:spcPct val="80000"/>
              </a:lnSpc>
            </a:pPr>
            <a:r>
              <a:rPr lang="en-US" sz="2800" dirty="0">
                <a:latin typeface="Times New Roman"/>
                <a:cs typeface="Times New Roman"/>
              </a:rPr>
              <a:t>Early medical radiation workers </a:t>
            </a:r>
            <a:r>
              <a:rPr lang="en-US" sz="2800" dirty="0" smtClean="0">
                <a:latin typeface="Times New Roman"/>
                <a:cs typeface="Times New Roman"/>
              </a:rPr>
              <a:t>.</a:t>
            </a:r>
            <a:endParaRPr lang="en-US" sz="2800" dirty="0">
              <a:latin typeface="Times New Roman"/>
              <a:cs typeface="Times New Roman"/>
            </a:endParaRPr>
          </a:p>
          <a:p>
            <a:pPr marL="609600" indent="-609600" algn="l" eaLnBrk="1" hangingPunct="1">
              <a:lnSpc>
                <a:spcPct val="80000"/>
              </a:lnSpc>
            </a:pPr>
            <a:r>
              <a:rPr lang="en-US" sz="2800" dirty="0">
                <a:latin typeface="Times New Roman"/>
                <a:cs typeface="Times New Roman"/>
              </a:rPr>
              <a:t>Japanese atomic bomb survivor</a:t>
            </a:r>
          </a:p>
          <a:p>
            <a:pPr marL="609600" indent="-609600" algn="l" eaLnBrk="1" hangingPunct="1">
              <a:lnSpc>
                <a:spcPct val="80000"/>
              </a:lnSpc>
            </a:pPr>
            <a:r>
              <a:rPr lang="en-US" sz="2800" dirty="0">
                <a:latin typeface="Times New Roman"/>
                <a:cs typeface="Times New Roman"/>
              </a:rPr>
              <a:t>Evacuees from the Chernobyl nuclear power station disaster</a:t>
            </a:r>
            <a:r>
              <a:rPr lang="en-US" sz="2800" dirty="0" smtClean="0">
                <a:latin typeface="Times New Roman"/>
                <a:cs typeface="Times New Roman"/>
              </a:rPr>
              <a:t>.</a:t>
            </a:r>
            <a:endParaRPr lang="en-US" sz="2800" dirty="0">
              <a:latin typeface="Times New Roman"/>
              <a:cs typeface="Times New Roman"/>
            </a:endParaRPr>
          </a:p>
          <a:p>
            <a:pPr marL="609600" indent="-609600" algn="l" eaLnBrk="1" hangingPunct="1">
              <a:lnSpc>
                <a:spcPct val="80000"/>
              </a:lnSpc>
              <a:buFontTx/>
              <a:buNone/>
            </a:pPr>
            <a:r>
              <a:rPr lang="en-US" sz="2800" dirty="0" smtClean="0">
                <a:latin typeface="Times New Roman"/>
                <a:cs typeface="Times New Roman"/>
              </a:rPr>
              <a:t>  </a:t>
            </a:r>
            <a:endParaRPr lang="en-US" sz="2800" dirty="0">
              <a:latin typeface="Times New Roman"/>
              <a:cs typeface="Times New Roman"/>
            </a:endParaRP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7623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rgbClr val="00007D"/>
                </a:solidFill>
                <a:latin typeface="Times New Roman"/>
                <a:cs typeface="Times New Roman"/>
              </a:rPr>
              <a:t>Atomic bomb</a:t>
            </a:r>
            <a:endParaRPr lang="en-US" sz="4000" dirty="0">
              <a:solidFill>
                <a:srgbClr val="00007D"/>
              </a:solidFill>
              <a:latin typeface="Times New Roman"/>
              <a:cs typeface="Times New Roman"/>
            </a:endParaRPr>
          </a:p>
        </p:txBody>
      </p:sp>
      <p:pic>
        <p:nvPicPr>
          <p:cNvPr id="4" name="Picture 4" descr="fi-explos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840428"/>
            <a:ext cx="6336704" cy="46558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280279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2" descr="img00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675993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img00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676" y="0"/>
            <a:ext cx="9162676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910952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836712"/>
            <a:ext cx="8579296" cy="1371600"/>
          </a:xfrm>
        </p:spPr>
        <p:txBody>
          <a:bodyPr/>
          <a:lstStyle/>
          <a:p>
            <a:r>
              <a:rPr lang="en-US" sz="4000" dirty="0" smtClean="0">
                <a:solidFill>
                  <a:srgbClr val="00007D"/>
                </a:solidFill>
                <a:latin typeface="Times New Roman"/>
                <a:cs typeface="Times New Roman"/>
              </a:rPr>
              <a:t>Justifications and Responsibility for Radiological Procedures</a:t>
            </a:r>
            <a:endParaRPr lang="en-US" dirty="0">
              <a:solidFill>
                <a:srgbClr val="00007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2564904"/>
            <a:ext cx="8496944" cy="3886200"/>
          </a:xfrm>
        </p:spPr>
        <p:txBody>
          <a:bodyPr/>
          <a:lstStyle/>
          <a:p>
            <a:pPr algn="just"/>
            <a:r>
              <a:rPr lang="en-US" sz="3000" dirty="0">
                <a:latin typeface="Times New Roman"/>
                <a:cs typeface="Times New Roman"/>
              </a:rPr>
              <a:t>Ionizing radiation possesses a beneficial as well as destructive potential, the potential benefits of exposing the patient to radiation </a:t>
            </a:r>
            <a:r>
              <a:rPr lang="en-US" sz="3000" u="sng" dirty="0">
                <a:latin typeface="Times New Roman"/>
                <a:cs typeface="Times New Roman"/>
              </a:rPr>
              <a:t>outweigh</a:t>
            </a:r>
            <a:r>
              <a:rPr lang="en-US" sz="3000" dirty="0">
                <a:latin typeface="Times New Roman"/>
                <a:cs typeface="Times New Roman"/>
              </a:rPr>
              <a:t> the risk involved</a:t>
            </a:r>
            <a:r>
              <a:rPr lang="en-US" sz="3000" dirty="0" smtClean="0">
                <a:latin typeface="Times New Roman"/>
                <a:cs typeface="Times New Roman"/>
              </a:rPr>
              <a:t>.</a:t>
            </a:r>
          </a:p>
          <a:p>
            <a:pPr marL="0" indent="0" algn="just">
              <a:buNone/>
            </a:pPr>
            <a:endParaRPr lang="en-US" sz="1000" dirty="0" smtClean="0">
              <a:latin typeface="Times New Roman"/>
              <a:cs typeface="Times New Roman"/>
            </a:endParaRPr>
          </a:p>
          <a:p>
            <a:pPr algn="l"/>
            <a:r>
              <a:rPr lang="en-US" sz="3000" dirty="0" smtClean="0">
                <a:latin typeface="Times New Roman"/>
                <a:cs typeface="Times New Roman"/>
              </a:rPr>
              <a:t>Applying ALARA principle:</a:t>
            </a:r>
          </a:p>
          <a:p>
            <a:pPr marL="0" indent="0" algn="l">
              <a:buNone/>
            </a:pPr>
            <a:r>
              <a:rPr lang="en-US" sz="3000" dirty="0" smtClean="0">
                <a:latin typeface="Times New Roman"/>
                <a:cs typeface="Times New Roman"/>
              </a:rPr>
              <a:t> ALARA means </a:t>
            </a:r>
            <a:r>
              <a:rPr lang="en-US" sz="2800" dirty="0" smtClean="0">
                <a:latin typeface="Times New Roman"/>
                <a:cs typeface="Times New Roman"/>
              </a:rPr>
              <a:t>As </a:t>
            </a:r>
            <a:r>
              <a:rPr lang="en-US" sz="2800" dirty="0">
                <a:latin typeface="Times New Roman"/>
                <a:cs typeface="Times New Roman"/>
              </a:rPr>
              <a:t>Low As </a:t>
            </a:r>
            <a:r>
              <a:rPr lang="en-US" sz="2800" dirty="0" smtClean="0">
                <a:latin typeface="Times New Roman"/>
                <a:cs typeface="Times New Roman"/>
              </a:rPr>
              <a:t>Reasonably Achievable. </a:t>
            </a:r>
            <a:endParaRPr lang="en-US" sz="2800" dirty="0">
              <a:latin typeface="Times New Roman"/>
              <a:cs typeface="Times New Roman"/>
            </a:endParaRPr>
          </a:p>
          <a:p>
            <a:pPr algn="just"/>
            <a:endParaRPr lang="en-US" sz="30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094840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052736"/>
            <a:ext cx="8229600" cy="1371600"/>
          </a:xfrm>
        </p:spPr>
        <p:txBody>
          <a:bodyPr/>
          <a:lstStyle/>
          <a:p>
            <a:r>
              <a:rPr lang="en-US" sz="4000" dirty="0">
                <a:solidFill>
                  <a:srgbClr val="00007D"/>
                </a:solidFill>
                <a:latin typeface="Times New Roman"/>
                <a:cs typeface="Times New Roman"/>
              </a:rPr>
              <a:t>Who is </a:t>
            </a:r>
            <a:r>
              <a:rPr lang="en-US" sz="4000" dirty="0" smtClean="0">
                <a:solidFill>
                  <a:srgbClr val="00007D"/>
                </a:solidFill>
                <a:latin typeface="Times New Roman"/>
                <a:cs typeface="Times New Roman"/>
              </a:rPr>
              <a:t>responsible?</a:t>
            </a:r>
            <a:r>
              <a:rPr lang="en-US" b="1" u="sng" dirty="0">
                <a:solidFill>
                  <a:schemeClr val="hlink"/>
                </a:solidFill>
                <a:latin typeface="Times New Roman"/>
                <a:cs typeface="Times New Roman"/>
              </a:rPr>
              <a:t/>
            </a:r>
            <a:br>
              <a:rPr lang="en-US" b="1" u="sng" dirty="0">
                <a:solidFill>
                  <a:schemeClr val="hlink"/>
                </a:solidFill>
                <a:latin typeface="Times New Roman"/>
                <a:cs typeface="Times New Roman"/>
              </a:rPr>
            </a:b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2276872"/>
            <a:ext cx="8229600" cy="3886200"/>
          </a:xfrm>
        </p:spPr>
        <p:txBody>
          <a:bodyPr/>
          <a:lstStyle/>
          <a:p>
            <a:pPr marL="609600" indent="-609600" algn="just" eaLnBrk="1" hangingPunct="1"/>
            <a:r>
              <a:rPr lang="en-US" sz="3000" dirty="0" smtClean="0">
                <a:latin typeface="Times New Roman"/>
                <a:cs typeface="Times New Roman"/>
              </a:rPr>
              <a:t>Physicians </a:t>
            </a:r>
            <a:r>
              <a:rPr lang="en-US" sz="3000" dirty="0">
                <a:latin typeface="Times New Roman"/>
                <a:cs typeface="Times New Roman"/>
              </a:rPr>
              <a:t>who order radiological </a:t>
            </a:r>
            <a:r>
              <a:rPr lang="en-US" sz="3000" dirty="0" smtClean="0">
                <a:latin typeface="Times New Roman"/>
                <a:cs typeface="Times New Roman"/>
              </a:rPr>
              <a:t>examination.</a:t>
            </a:r>
          </a:p>
          <a:p>
            <a:pPr marL="609600" indent="-609600" algn="just" eaLnBrk="1" hangingPunct="1"/>
            <a:r>
              <a:rPr lang="en-US" sz="3000" dirty="0" smtClean="0">
                <a:latin typeface="Times New Roman"/>
                <a:cs typeface="Times New Roman"/>
              </a:rPr>
              <a:t>Radiological </a:t>
            </a:r>
            <a:r>
              <a:rPr lang="en-US" sz="3000" dirty="0">
                <a:latin typeface="Times New Roman"/>
                <a:cs typeface="Times New Roman"/>
              </a:rPr>
              <a:t>Technologist accept a portion of responsibility by providing quality patient care and radiological services</a:t>
            </a:r>
            <a:r>
              <a:rPr lang="en-US" sz="3000" dirty="0" smtClean="0">
                <a:latin typeface="Times New Roman"/>
                <a:cs typeface="Times New Roman"/>
              </a:rPr>
              <a:t>.</a:t>
            </a:r>
            <a:endParaRPr lang="en-US" sz="3000" dirty="0">
              <a:latin typeface="Times New Roman"/>
              <a:cs typeface="Times New Roman"/>
            </a:endParaRPr>
          </a:p>
          <a:p>
            <a:pPr marL="609600" indent="-609600" algn="just" eaLnBrk="1" hangingPunct="1"/>
            <a:r>
              <a:rPr lang="en-US" sz="3000" dirty="0">
                <a:latin typeface="Times New Roman"/>
                <a:cs typeface="Times New Roman"/>
              </a:rPr>
              <a:t>The radiologist &amp; Technologist share the responsibility for keeping medical radiation exposure to the lowest level possible.</a:t>
            </a:r>
          </a:p>
          <a:p>
            <a:pPr algn="just"/>
            <a:endParaRPr lang="en-US" sz="3000" dirty="0">
              <a:latin typeface="Times New Roman"/>
              <a:cs typeface="Times New Roman"/>
            </a:endParaRPr>
          </a:p>
          <a:p>
            <a:pPr marL="0" indent="0" algn="just">
              <a:buNone/>
            </a:pPr>
            <a:endParaRPr lang="en-US" sz="30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1074265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476672"/>
            <a:ext cx="8229600" cy="1371600"/>
          </a:xfrm>
        </p:spPr>
        <p:txBody>
          <a:bodyPr/>
          <a:lstStyle/>
          <a:p>
            <a:r>
              <a:rPr lang="en-US" sz="4000" dirty="0" smtClean="0">
                <a:solidFill>
                  <a:srgbClr val="00007D"/>
                </a:solidFill>
                <a:latin typeface="Times New Roman"/>
                <a:cs typeface="Times New Roman"/>
              </a:rPr>
              <a:t>Ionizing Radiation</a:t>
            </a:r>
            <a:endParaRPr lang="en-US" sz="4000" dirty="0">
              <a:solidFill>
                <a:srgbClr val="00007D"/>
              </a:solidFill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844824"/>
            <a:ext cx="8568952" cy="3886200"/>
          </a:xfrm>
        </p:spPr>
        <p:txBody>
          <a:bodyPr/>
          <a:lstStyle/>
          <a:p>
            <a:pPr marL="609600" indent="-609600" algn="just" eaLnBrk="1" hangingPunct="1">
              <a:defRPr/>
            </a:pPr>
            <a:r>
              <a:rPr lang="en-US" sz="2800" dirty="0">
                <a:latin typeface="Times New Roman"/>
                <a:cs typeface="Times New Roman"/>
              </a:rPr>
              <a:t>In simple term radiation is transfer of energy that results either because of a change occurring naturally within an atom (e.g. radioactive </a:t>
            </a:r>
            <a:r>
              <a:rPr lang="en-US" sz="2800" dirty="0" smtClean="0">
                <a:latin typeface="Times New Roman"/>
                <a:cs typeface="Times New Roman"/>
              </a:rPr>
              <a:t>decay) </a:t>
            </a:r>
            <a:r>
              <a:rPr lang="en-US" sz="2800" dirty="0">
                <a:latin typeface="Times New Roman"/>
                <a:cs typeface="Times New Roman"/>
              </a:rPr>
              <a:t>or a process caused by the interaction of a particle with an atom</a:t>
            </a:r>
            <a:r>
              <a:rPr lang="en-US" sz="2800" dirty="0" smtClean="0">
                <a:latin typeface="Times New Roman"/>
                <a:cs typeface="Times New Roman"/>
              </a:rPr>
              <a:t>.</a:t>
            </a:r>
          </a:p>
          <a:p>
            <a:pPr marL="0" indent="0" algn="just" eaLnBrk="1" hangingPunct="1">
              <a:buNone/>
              <a:defRPr/>
            </a:pPr>
            <a:endParaRPr lang="en-US" sz="2800" dirty="0">
              <a:latin typeface="Times New Roman"/>
              <a:cs typeface="Times New Roman"/>
            </a:endParaRPr>
          </a:p>
          <a:p>
            <a:pPr marL="609600" indent="-609600" algn="just" eaLnBrk="1" hangingPunct="1">
              <a:defRPr/>
            </a:pPr>
            <a:r>
              <a:rPr lang="en-US" sz="2800" dirty="0">
                <a:latin typeface="Times New Roman"/>
                <a:cs typeface="Times New Roman"/>
              </a:rPr>
              <a:t> The latter occurs most commonly when a beam of high-energy electrons bombards the atom composing the target of an x-ray </a:t>
            </a:r>
            <a:r>
              <a:rPr lang="en-US" sz="2800" dirty="0" smtClean="0">
                <a:latin typeface="Times New Roman"/>
                <a:cs typeface="Times New Roman"/>
              </a:rPr>
              <a:t>tube. When </a:t>
            </a:r>
            <a:r>
              <a:rPr lang="en-US" sz="2800" dirty="0">
                <a:latin typeface="Times New Roman"/>
                <a:cs typeface="Times New Roman"/>
              </a:rPr>
              <a:t>radiation passes through matter produces positively and negatively charged particles (ions</a:t>
            </a:r>
            <a:r>
              <a:rPr lang="en-US" sz="2800" dirty="0" smtClean="0">
                <a:latin typeface="Times New Roman"/>
                <a:cs typeface="Times New Roman"/>
              </a:rPr>
              <a:t>), </a:t>
            </a:r>
            <a:r>
              <a:rPr lang="en-US" sz="2800" dirty="0">
                <a:latin typeface="Times New Roman"/>
                <a:cs typeface="Times New Roman"/>
              </a:rPr>
              <a:t>it is called ionizing radiation.</a:t>
            </a:r>
          </a:p>
          <a:p>
            <a:pPr algn="just"/>
            <a:endParaRPr lang="en-US" sz="30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209088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7"/>
          <p:cNvGrpSpPr>
            <a:grpSpLocks/>
          </p:cNvGrpSpPr>
          <p:nvPr/>
        </p:nvGrpSpPr>
        <p:grpSpPr bwMode="auto">
          <a:xfrm>
            <a:off x="2771800" y="2204864"/>
            <a:ext cx="2978150" cy="2840038"/>
            <a:chOff x="1945" y="1374"/>
            <a:chExt cx="2111" cy="1789"/>
          </a:xfrm>
        </p:grpSpPr>
        <p:grpSp>
          <p:nvGrpSpPr>
            <p:cNvPr id="6" name="Group 48"/>
            <p:cNvGrpSpPr>
              <a:grpSpLocks/>
            </p:cNvGrpSpPr>
            <p:nvPr/>
          </p:nvGrpSpPr>
          <p:grpSpPr bwMode="auto">
            <a:xfrm>
              <a:off x="1945" y="1943"/>
              <a:ext cx="2111" cy="625"/>
              <a:chOff x="1945" y="1943"/>
              <a:chExt cx="2111" cy="625"/>
            </a:xfrm>
          </p:grpSpPr>
          <p:sp>
            <p:nvSpPr>
              <p:cNvPr id="127" name="Oval 49"/>
              <p:cNvSpPr>
                <a:spLocks noChangeArrowheads="1"/>
              </p:cNvSpPr>
              <p:nvPr/>
            </p:nvSpPr>
            <p:spPr bwMode="auto">
              <a:xfrm>
                <a:off x="1945" y="1989"/>
                <a:ext cx="2109" cy="533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128" name="Oval 50"/>
              <p:cNvSpPr>
                <a:spLocks noChangeArrowheads="1"/>
              </p:cNvSpPr>
              <p:nvPr/>
            </p:nvSpPr>
            <p:spPr bwMode="auto">
              <a:xfrm>
                <a:off x="1946" y="1943"/>
                <a:ext cx="2110" cy="625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129" name="Oval 51"/>
              <p:cNvSpPr>
                <a:spLocks noChangeArrowheads="1"/>
              </p:cNvSpPr>
              <p:nvPr/>
            </p:nvSpPr>
            <p:spPr bwMode="auto">
              <a:xfrm>
                <a:off x="1945" y="1943"/>
                <a:ext cx="2109" cy="625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ar-sa"/>
              </a:p>
            </p:txBody>
          </p:sp>
        </p:grpSp>
        <p:grpSp>
          <p:nvGrpSpPr>
            <p:cNvPr id="7" name="Group 52"/>
            <p:cNvGrpSpPr>
              <a:grpSpLocks/>
            </p:cNvGrpSpPr>
            <p:nvPr/>
          </p:nvGrpSpPr>
          <p:grpSpPr bwMode="auto">
            <a:xfrm>
              <a:off x="2847" y="2089"/>
              <a:ext cx="347" cy="308"/>
              <a:chOff x="2847" y="2089"/>
              <a:chExt cx="347" cy="308"/>
            </a:xfrm>
          </p:grpSpPr>
          <p:grpSp>
            <p:nvGrpSpPr>
              <p:cNvPr id="57" name="Group 53"/>
              <p:cNvGrpSpPr>
                <a:grpSpLocks/>
              </p:cNvGrpSpPr>
              <p:nvPr/>
            </p:nvGrpSpPr>
            <p:grpSpPr bwMode="auto">
              <a:xfrm>
                <a:off x="2898" y="2089"/>
                <a:ext cx="115" cy="112"/>
                <a:chOff x="2898" y="2089"/>
                <a:chExt cx="115" cy="112"/>
              </a:xfrm>
            </p:grpSpPr>
            <p:sp>
              <p:nvSpPr>
                <p:cNvPr id="121" name="Oval 54"/>
                <p:cNvSpPr>
                  <a:spLocks noChangeArrowheads="1"/>
                </p:cNvSpPr>
                <p:nvPr/>
              </p:nvSpPr>
              <p:spPr bwMode="auto">
                <a:xfrm>
                  <a:off x="2898" y="2089"/>
                  <a:ext cx="115" cy="112"/>
                </a:xfrm>
                <a:prstGeom prst="ellipse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ar-sa"/>
                </a:p>
              </p:txBody>
            </p:sp>
            <p:sp>
              <p:nvSpPr>
                <p:cNvPr id="122" name="Oval 55"/>
                <p:cNvSpPr>
                  <a:spLocks noChangeArrowheads="1"/>
                </p:cNvSpPr>
                <p:nvPr/>
              </p:nvSpPr>
              <p:spPr bwMode="auto">
                <a:xfrm>
                  <a:off x="2901" y="2093"/>
                  <a:ext cx="99" cy="99"/>
                </a:xfrm>
                <a:prstGeom prst="ellipse">
                  <a:avLst/>
                </a:pr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ar-sa"/>
                </a:p>
              </p:txBody>
            </p:sp>
            <p:sp>
              <p:nvSpPr>
                <p:cNvPr id="123" name="Oval 56"/>
                <p:cNvSpPr>
                  <a:spLocks noChangeArrowheads="1"/>
                </p:cNvSpPr>
                <p:nvPr/>
              </p:nvSpPr>
              <p:spPr bwMode="auto">
                <a:xfrm>
                  <a:off x="2903" y="2095"/>
                  <a:ext cx="88" cy="87"/>
                </a:xfrm>
                <a:prstGeom prst="ellipse">
                  <a:avLst/>
                </a:prstGeom>
                <a:solidFill>
                  <a:srgbClr val="47474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ar-sa"/>
                </a:p>
              </p:txBody>
            </p:sp>
            <p:sp>
              <p:nvSpPr>
                <p:cNvPr id="124" name="Oval 57"/>
                <p:cNvSpPr>
                  <a:spLocks noChangeArrowheads="1"/>
                </p:cNvSpPr>
                <p:nvPr/>
              </p:nvSpPr>
              <p:spPr bwMode="auto">
                <a:xfrm>
                  <a:off x="2908" y="2099"/>
                  <a:ext cx="70" cy="68"/>
                </a:xfrm>
                <a:prstGeom prst="ellipse">
                  <a:avLst/>
                </a:prstGeom>
                <a:solidFill>
                  <a:srgbClr val="67676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ar-sa"/>
                </a:p>
              </p:txBody>
            </p:sp>
            <p:sp>
              <p:nvSpPr>
                <p:cNvPr id="125" name="Oval 58"/>
                <p:cNvSpPr>
                  <a:spLocks noChangeArrowheads="1"/>
                </p:cNvSpPr>
                <p:nvPr/>
              </p:nvSpPr>
              <p:spPr bwMode="auto">
                <a:xfrm>
                  <a:off x="2912" y="2106"/>
                  <a:ext cx="49" cy="46"/>
                </a:xfrm>
                <a:prstGeom prst="ellipse">
                  <a:avLst/>
                </a:prstGeom>
                <a:solidFill>
                  <a:srgbClr val="91919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ar-sa"/>
                </a:p>
              </p:txBody>
            </p:sp>
            <p:sp>
              <p:nvSpPr>
                <p:cNvPr id="126" name="Oval 59"/>
                <p:cNvSpPr>
                  <a:spLocks noChangeArrowheads="1"/>
                </p:cNvSpPr>
                <p:nvPr/>
              </p:nvSpPr>
              <p:spPr bwMode="auto">
                <a:xfrm>
                  <a:off x="2922" y="2116"/>
                  <a:ext cx="19" cy="18"/>
                </a:xfrm>
                <a:prstGeom prst="ellipse">
                  <a:avLst/>
                </a:prstGeom>
                <a:solidFill>
                  <a:srgbClr val="CECEC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ar-sa"/>
                </a:p>
              </p:txBody>
            </p:sp>
          </p:grpSp>
          <p:grpSp>
            <p:nvGrpSpPr>
              <p:cNvPr id="58" name="Group 60"/>
              <p:cNvGrpSpPr>
                <a:grpSpLocks/>
              </p:cNvGrpSpPr>
              <p:nvPr/>
            </p:nvGrpSpPr>
            <p:grpSpPr bwMode="auto">
              <a:xfrm>
                <a:off x="3006" y="2104"/>
                <a:ext cx="114" cy="112"/>
                <a:chOff x="3006" y="2104"/>
                <a:chExt cx="114" cy="112"/>
              </a:xfrm>
            </p:grpSpPr>
            <p:sp>
              <p:nvSpPr>
                <p:cNvPr id="115" name="Oval 61"/>
                <p:cNvSpPr>
                  <a:spLocks noChangeArrowheads="1"/>
                </p:cNvSpPr>
                <p:nvPr/>
              </p:nvSpPr>
              <p:spPr bwMode="auto">
                <a:xfrm>
                  <a:off x="3006" y="2104"/>
                  <a:ext cx="114" cy="112"/>
                </a:xfrm>
                <a:prstGeom prst="ellipse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ar-sa"/>
                </a:p>
              </p:txBody>
            </p:sp>
            <p:sp>
              <p:nvSpPr>
                <p:cNvPr id="116" name="Oval 62"/>
                <p:cNvSpPr>
                  <a:spLocks noChangeArrowheads="1"/>
                </p:cNvSpPr>
                <p:nvPr/>
              </p:nvSpPr>
              <p:spPr bwMode="auto">
                <a:xfrm>
                  <a:off x="3011" y="2108"/>
                  <a:ext cx="99" cy="98"/>
                </a:xfrm>
                <a:prstGeom prst="ellipse">
                  <a:avLst/>
                </a:pr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ar-sa"/>
                </a:p>
              </p:txBody>
            </p:sp>
            <p:sp>
              <p:nvSpPr>
                <p:cNvPr id="117" name="Oval 63"/>
                <p:cNvSpPr>
                  <a:spLocks noChangeArrowheads="1"/>
                </p:cNvSpPr>
                <p:nvPr/>
              </p:nvSpPr>
              <p:spPr bwMode="auto">
                <a:xfrm>
                  <a:off x="3011" y="2109"/>
                  <a:ext cx="88" cy="88"/>
                </a:xfrm>
                <a:prstGeom prst="ellipse">
                  <a:avLst/>
                </a:prstGeom>
                <a:solidFill>
                  <a:srgbClr val="47474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ar-sa"/>
                </a:p>
              </p:txBody>
            </p:sp>
            <p:sp>
              <p:nvSpPr>
                <p:cNvPr id="118" name="Oval 64"/>
                <p:cNvSpPr>
                  <a:spLocks noChangeArrowheads="1"/>
                </p:cNvSpPr>
                <p:nvPr/>
              </p:nvSpPr>
              <p:spPr bwMode="auto">
                <a:xfrm>
                  <a:off x="3015" y="2115"/>
                  <a:ext cx="70" cy="66"/>
                </a:xfrm>
                <a:prstGeom prst="ellipse">
                  <a:avLst/>
                </a:prstGeom>
                <a:solidFill>
                  <a:srgbClr val="67676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ar-sa"/>
                </a:p>
              </p:txBody>
            </p:sp>
            <p:sp>
              <p:nvSpPr>
                <p:cNvPr id="119" name="Oval 65"/>
                <p:cNvSpPr>
                  <a:spLocks noChangeArrowheads="1"/>
                </p:cNvSpPr>
                <p:nvPr/>
              </p:nvSpPr>
              <p:spPr bwMode="auto">
                <a:xfrm>
                  <a:off x="3021" y="2120"/>
                  <a:ext cx="47" cy="48"/>
                </a:xfrm>
                <a:prstGeom prst="ellipse">
                  <a:avLst/>
                </a:prstGeom>
                <a:solidFill>
                  <a:srgbClr val="91919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ar-sa"/>
                </a:p>
              </p:txBody>
            </p:sp>
            <p:sp>
              <p:nvSpPr>
                <p:cNvPr id="120" name="Oval 66"/>
                <p:cNvSpPr>
                  <a:spLocks noChangeArrowheads="1"/>
                </p:cNvSpPr>
                <p:nvPr/>
              </p:nvSpPr>
              <p:spPr bwMode="auto">
                <a:xfrm>
                  <a:off x="3030" y="2131"/>
                  <a:ext cx="19" cy="18"/>
                </a:xfrm>
                <a:prstGeom prst="ellipse">
                  <a:avLst/>
                </a:prstGeom>
                <a:solidFill>
                  <a:srgbClr val="CECEC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ar-sa"/>
                </a:p>
              </p:txBody>
            </p:sp>
          </p:grpSp>
          <p:grpSp>
            <p:nvGrpSpPr>
              <p:cNvPr id="59" name="Group 67"/>
              <p:cNvGrpSpPr>
                <a:grpSpLocks/>
              </p:cNvGrpSpPr>
              <p:nvPr/>
            </p:nvGrpSpPr>
            <p:grpSpPr bwMode="auto">
              <a:xfrm>
                <a:off x="3080" y="2151"/>
                <a:ext cx="114" cy="111"/>
                <a:chOff x="3080" y="2151"/>
                <a:chExt cx="114" cy="111"/>
              </a:xfrm>
            </p:grpSpPr>
            <p:sp>
              <p:nvSpPr>
                <p:cNvPr id="109" name="Oval 68"/>
                <p:cNvSpPr>
                  <a:spLocks noChangeArrowheads="1"/>
                </p:cNvSpPr>
                <p:nvPr/>
              </p:nvSpPr>
              <p:spPr bwMode="auto">
                <a:xfrm>
                  <a:off x="3080" y="2151"/>
                  <a:ext cx="114" cy="111"/>
                </a:xfrm>
                <a:prstGeom prst="ellipse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ar-sa"/>
                </a:p>
              </p:txBody>
            </p:sp>
            <p:sp>
              <p:nvSpPr>
                <p:cNvPr id="110" name="Oval 69"/>
                <p:cNvSpPr>
                  <a:spLocks noChangeArrowheads="1"/>
                </p:cNvSpPr>
                <p:nvPr/>
              </p:nvSpPr>
              <p:spPr bwMode="auto">
                <a:xfrm>
                  <a:off x="3083" y="2154"/>
                  <a:ext cx="99" cy="99"/>
                </a:xfrm>
                <a:prstGeom prst="ellipse">
                  <a:avLst/>
                </a:pr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ar-sa"/>
                </a:p>
              </p:txBody>
            </p:sp>
            <p:sp>
              <p:nvSpPr>
                <p:cNvPr id="111" name="Oval 70"/>
                <p:cNvSpPr>
                  <a:spLocks noChangeArrowheads="1"/>
                </p:cNvSpPr>
                <p:nvPr/>
              </p:nvSpPr>
              <p:spPr bwMode="auto">
                <a:xfrm>
                  <a:off x="3084" y="2155"/>
                  <a:ext cx="87" cy="88"/>
                </a:xfrm>
                <a:prstGeom prst="ellipse">
                  <a:avLst/>
                </a:prstGeom>
                <a:solidFill>
                  <a:srgbClr val="47474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ar-sa"/>
                </a:p>
              </p:txBody>
            </p:sp>
            <p:sp>
              <p:nvSpPr>
                <p:cNvPr id="112" name="Oval 71"/>
                <p:cNvSpPr>
                  <a:spLocks noChangeArrowheads="1"/>
                </p:cNvSpPr>
                <p:nvPr/>
              </p:nvSpPr>
              <p:spPr bwMode="auto">
                <a:xfrm>
                  <a:off x="3089" y="2161"/>
                  <a:ext cx="70" cy="67"/>
                </a:xfrm>
                <a:prstGeom prst="ellipse">
                  <a:avLst/>
                </a:prstGeom>
                <a:solidFill>
                  <a:srgbClr val="67676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ar-sa"/>
                </a:p>
              </p:txBody>
            </p:sp>
            <p:sp>
              <p:nvSpPr>
                <p:cNvPr id="113" name="Oval 72"/>
                <p:cNvSpPr>
                  <a:spLocks noChangeArrowheads="1"/>
                </p:cNvSpPr>
                <p:nvPr/>
              </p:nvSpPr>
              <p:spPr bwMode="auto">
                <a:xfrm>
                  <a:off x="3095" y="2167"/>
                  <a:ext cx="48" cy="48"/>
                </a:xfrm>
                <a:prstGeom prst="ellipse">
                  <a:avLst/>
                </a:prstGeom>
                <a:solidFill>
                  <a:srgbClr val="91919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ar-sa"/>
                </a:p>
              </p:txBody>
            </p:sp>
            <p:sp>
              <p:nvSpPr>
                <p:cNvPr id="114" name="Oval 73"/>
                <p:cNvSpPr>
                  <a:spLocks noChangeArrowheads="1"/>
                </p:cNvSpPr>
                <p:nvPr/>
              </p:nvSpPr>
              <p:spPr bwMode="auto">
                <a:xfrm>
                  <a:off x="3105" y="2177"/>
                  <a:ext cx="18" cy="19"/>
                </a:xfrm>
                <a:prstGeom prst="ellipse">
                  <a:avLst/>
                </a:prstGeom>
                <a:solidFill>
                  <a:srgbClr val="CECEC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ar-sa"/>
                </a:p>
              </p:txBody>
            </p:sp>
          </p:grpSp>
          <p:grpSp>
            <p:nvGrpSpPr>
              <p:cNvPr id="60" name="Group 74"/>
              <p:cNvGrpSpPr>
                <a:grpSpLocks/>
              </p:cNvGrpSpPr>
              <p:nvPr/>
            </p:nvGrpSpPr>
            <p:grpSpPr bwMode="auto">
              <a:xfrm>
                <a:off x="2863" y="2268"/>
                <a:ext cx="115" cy="111"/>
                <a:chOff x="2863" y="2268"/>
                <a:chExt cx="115" cy="111"/>
              </a:xfrm>
            </p:grpSpPr>
            <p:sp>
              <p:nvSpPr>
                <p:cNvPr id="103" name="Oval 75"/>
                <p:cNvSpPr>
                  <a:spLocks noChangeArrowheads="1"/>
                </p:cNvSpPr>
                <p:nvPr/>
              </p:nvSpPr>
              <p:spPr bwMode="auto">
                <a:xfrm>
                  <a:off x="2863" y="2268"/>
                  <a:ext cx="115" cy="111"/>
                </a:xfrm>
                <a:prstGeom prst="ellipse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ar-sa"/>
                </a:p>
              </p:txBody>
            </p:sp>
            <p:sp>
              <p:nvSpPr>
                <p:cNvPr id="104" name="Oval 76"/>
                <p:cNvSpPr>
                  <a:spLocks noChangeArrowheads="1"/>
                </p:cNvSpPr>
                <p:nvPr/>
              </p:nvSpPr>
              <p:spPr bwMode="auto">
                <a:xfrm>
                  <a:off x="2865" y="2271"/>
                  <a:ext cx="99" cy="100"/>
                </a:xfrm>
                <a:prstGeom prst="ellipse">
                  <a:avLst/>
                </a:pr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ar-sa"/>
                </a:p>
              </p:txBody>
            </p:sp>
            <p:sp>
              <p:nvSpPr>
                <p:cNvPr id="105" name="Oval 77"/>
                <p:cNvSpPr>
                  <a:spLocks noChangeArrowheads="1"/>
                </p:cNvSpPr>
                <p:nvPr/>
              </p:nvSpPr>
              <p:spPr bwMode="auto">
                <a:xfrm>
                  <a:off x="2867" y="2273"/>
                  <a:ext cx="88" cy="87"/>
                </a:xfrm>
                <a:prstGeom prst="ellipse">
                  <a:avLst/>
                </a:prstGeom>
                <a:solidFill>
                  <a:srgbClr val="47474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ar-sa"/>
                </a:p>
              </p:txBody>
            </p:sp>
            <p:sp>
              <p:nvSpPr>
                <p:cNvPr id="106" name="Oval 78"/>
                <p:cNvSpPr>
                  <a:spLocks noChangeArrowheads="1"/>
                </p:cNvSpPr>
                <p:nvPr/>
              </p:nvSpPr>
              <p:spPr bwMode="auto">
                <a:xfrm>
                  <a:off x="2872" y="2279"/>
                  <a:ext cx="69" cy="66"/>
                </a:xfrm>
                <a:prstGeom prst="ellipse">
                  <a:avLst/>
                </a:prstGeom>
                <a:solidFill>
                  <a:srgbClr val="67676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ar-sa"/>
                </a:p>
              </p:txBody>
            </p:sp>
            <p:sp>
              <p:nvSpPr>
                <p:cNvPr id="107" name="Oval 79"/>
                <p:cNvSpPr>
                  <a:spLocks noChangeArrowheads="1"/>
                </p:cNvSpPr>
                <p:nvPr/>
              </p:nvSpPr>
              <p:spPr bwMode="auto">
                <a:xfrm>
                  <a:off x="2876" y="2284"/>
                  <a:ext cx="49" cy="48"/>
                </a:xfrm>
                <a:prstGeom prst="ellipse">
                  <a:avLst/>
                </a:prstGeom>
                <a:solidFill>
                  <a:srgbClr val="91919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ar-sa"/>
                </a:p>
              </p:txBody>
            </p:sp>
            <p:sp>
              <p:nvSpPr>
                <p:cNvPr id="108" name="Oval 80"/>
                <p:cNvSpPr>
                  <a:spLocks noChangeArrowheads="1"/>
                </p:cNvSpPr>
                <p:nvPr/>
              </p:nvSpPr>
              <p:spPr bwMode="auto">
                <a:xfrm>
                  <a:off x="2886" y="2294"/>
                  <a:ext cx="20" cy="19"/>
                </a:xfrm>
                <a:prstGeom prst="ellipse">
                  <a:avLst/>
                </a:prstGeom>
                <a:solidFill>
                  <a:srgbClr val="CECEC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ar-sa"/>
                </a:p>
              </p:txBody>
            </p:sp>
          </p:grpSp>
          <p:grpSp>
            <p:nvGrpSpPr>
              <p:cNvPr id="61" name="Group 81"/>
              <p:cNvGrpSpPr>
                <a:grpSpLocks/>
              </p:cNvGrpSpPr>
              <p:nvPr/>
            </p:nvGrpSpPr>
            <p:grpSpPr bwMode="auto">
              <a:xfrm>
                <a:off x="2930" y="2241"/>
                <a:ext cx="115" cy="112"/>
                <a:chOff x="2930" y="2241"/>
                <a:chExt cx="115" cy="112"/>
              </a:xfrm>
            </p:grpSpPr>
            <p:sp>
              <p:nvSpPr>
                <p:cNvPr id="97" name="Oval 82"/>
                <p:cNvSpPr>
                  <a:spLocks noChangeArrowheads="1"/>
                </p:cNvSpPr>
                <p:nvPr/>
              </p:nvSpPr>
              <p:spPr bwMode="auto">
                <a:xfrm>
                  <a:off x="2930" y="2241"/>
                  <a:ext cx="115" cy="112"/>
                </a:xfrm>
                <a:prstGeom prst="ellipse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ar-sa"/>
                </a:p>
              </p:txBody>
            </p:sp>
            <p:sp>
              <p:nvSpPr>
                <p:cNvPr id="98" name="Oval 83"/>
                <p:cNvSpPr>
                  <a:spLocks noChangeArrowheads="1"/>
                </p:cNvSpPr>
                <p:nvPr/>
              </p:nvSpPr>
              <p:spPr bwMode="auto">
                <a:xfrm>
                  <a:off x="2934" y="2245"/>
                  <a:ext cx="99" cy="98"/>
                </a:xfrm>
                <a:prstGeom prst="ellipse">
                  <a:avLst/>
                </a:pr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ar-sa"/>
                </a:p>
              </p:txBody>
            </p:sp>
            <p:sp>
              <p:nvSpPr>
                <p:cNvPr id="99" name="Oval 84"/>
                <p:cNvSpPr>
                  <a:spLocks noChangeArrowheads="1"/>
                </p:cNvSpPr>
                <p:nvPr/>
              </p:nvSpPr>
              <p:spPr bwMode="auto">
                <a:xfrm>
                  <a:off x="2935" y="2246"/>
                  <a:ext cx="87" cy="87"/>
                </a:xfrm>
                <a:prstGeom prst="ellipse">
                  <a:avLst/>
                </a:prstGeom>
                <a:solidFill>
                  <a:srgbClr val="47474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ar-sa"/>
                </a:p>
              </p:txBody>
            </p:sp>
            <p:sp>
              <p:nvSpPr>
                <p:cNvPr id="100" name="Oval 85"/>
                <p:cNvSpPr>
                  <a:spLocks noChangeArrowheads="1"/>
                </p:cNvSpPr>
                <p:nvPr/>
              </p:nvSpPr>
              <p:spPr bwMode="auto">
                <a:xfrm>
                  <a:off x="2940" y="2251"/>
                  <a:ext cx="69" cy="68"/>
                </a:xfrm>
                <a:prstGeom prst="ellipse">
                  <a:avLst/>
                </a:prstGeom>
                <a:solidFill>
                  <a:srgbClr val="67676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ar-sa"/>
                </a:p>
              </p:txBody>
            </p:sp>
            <p:sp>
              <p:nvSpPr>
                <p:cNvPr id="101" name="Oval 86"/>
                <p:cNvSpPr>
                  <a:spLocks noChangeArrowheads="1"/>
                </p:cNvSpPr>
                <p:nvPr/>
              </p:nvSpPr>
              <p:spPr bwMode="auto">
                <a:xfrm>
                  <a:off x="2945" y="2258"/>
                  <a:ext cx="48" cy="47"/>
                </a:xfrm>
                <a:prstGeom prst="ellipse">
                  <a:avLst/>
                </a:prstGeom>
                <a:solidFill>
                  <a:srgbClr val="91919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ar-sa"/>
                </a:p>
              </p:txBody>
            </p:sp>
            <p:sp>
              <p:nvSpPr>
                <p:cNvPr id="102" name="Oval 87"/>
                <p:cNvSpPr>
                  <a:spLocks noChangeArrowheads="1"/>
                </p:cNvSpPr>
                <p:nvPr/>
              </p:nvSpPr>
              <p:spPr bwMode="auto">
                <a:xfrm>
                  <a:off x="2955" y="2268"/>
                  <a:ext cx="18" cy="18"/>
                </a:xfrm>
                <a:prstGeom prst="ellipse">
                  <a:avLst/>
                </a:prstGeom>
                <a:solidFill>
                  <a:srgbClr val="CECEC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ar-sa"/>
                </a:p>
              </p:txBody>
            </p:sp>
          </p:grpSp>
          <p:grpSp>
            <p:nvGrpSpPr>
              <p:cNvPr id="62" name="Group 88"/>
              <p:cNvGrpSpPr>
                <a:grpSpLocks/>
              </p:cNvGrpSpPr>
              <p:nvPr/>
            </p:nvGrpSpPr>
            <p:grpSpPr bwMode="auto">
              <a:xfrm>
                <a:off x="2930" y="2157"/>
                <a:ext cx="114" cy="112"/>
                <a:chOff x="2930" y="2157"/>
                <a:chExt cx="114" cy="112"/>
              </a:xfrm>
            </p:grpSpPr>
            <p:sp>
              <p:nvSpPr>
                <p:cNvPr id="91" name="Oval 89"/>
                <p:cNvSpPr>
                  <a:spLocks noChangeArrowheads="1"/>
                </p:cNvSpPr>
                <p:nvPr/>
              </p:nvSpPr>
              <p:spPr bwMode="auto">
                <a:xfrm>
                  <a:off x="2930" y="2157"/>
                  <a:ext cx="114" cy="112"/>
                </a:xfrm>
                <a:prstGeom prst="ellipse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ar-sa"/>
                </a:p>
              </p:txBody>
            </p:sp>
            <p:sp>
              <p:nvSpPr>
                <p:cNvPr id="92" name="Oval 90"/>
                <p:cNvSpPr>
                  <a:spLocks noChangeArrowheads="1"/>
                </p:cNvSpPr>
                <p:nvPr/>
              </p:nvSpPr>
              <p:spPr bwMode="auto">
                <a:xfrm>
                  <a:off x="2933" y="2161"/>
                  <a:ext cx="99" cy="100"/>
                </a:xfrm>
                <a:prstGeom prst="ellipse">
                  <a:avLst/>
                </a:pr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ar-sa"/>
                </a:p>
              </p:txBody>
            </p:sp>
            <p:sp>
              <p:nvSpPr>
                <p:cNvPr id="93" name="Oval 91"/>
                <p:cNvSpPr>
                  <a:spLocks noChangeArrowheads="1"/>
                </p:cNvSpPr>
                <p:nvPr/>
              </p:nvSpPr>
              <p:spPr bwMode="auto">
                <a:xfrm>
                  <a:off x="2934" y="2163"/>
                  <a:ext cx="88" cy="88"/>
                </a:xfrm>
                <a:prstGeom prst="ellipse">
                  <a:avLst/>
                </a:prstGeom>
                <a:solidFill>
                  <a:srgbClr val="47474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ar-sa"/>
                </a:p>
              </p:txBody>
            </p:sp>
            <p:sp>
              <p:nvSpPr>
                <p:cNvPr id="94" name="Oval 92"/>
                <p:cNvSpPr>
                  <a:spLocks noChangeArrowheads="1"/>
                </p:cNvSpPr>
                <p:nvPr/>
              </p:nvSpPr>
              <p:spPr bwMode="auto">
                <a:xfrm>
                  <a:off x="2937" y="2168"/>
                  <a:ext cx="71" cy="65"/>
                </a:xfrm>
                <a:prstGeom prst="ellipse">
                  <a:avLst/>
                </a:prstGeom>
                <a:solidFill>
                  <a:srgbClr val="67676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ar-sa"/>
                </a:p>
              </p:txBody>
            </p:sp>
            <p:sp>
              <p:nvSpPr>
                <p:cNvPr id="95" name="Oval 93"/>
                <p:cNvSpPr>
                  <a:spLocks noChangeArrowheads="1"/>
                </p:cNvSpPr>
                <p:nvPr/>
              </p:nvSpPr>
              <p:spPr bwMode="auto">
                <a:xfrm>
                  <a:off x="2944" y="2174"/>
                  <a:ext cx="47" cy="47"/>
                </a:xfrm>
                <a:prstGeom prst="ellipse">
                  <a:avLst/>
                </a:prstGeom>
                <a:solidFill>
                  <a:srgbClr val="91919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ar-sa"/>
                </a:p>
              </p:txBody>
            </p:sp>
            <p:sp>
              <p:nvSpPr>
                <p:cNvPr id="96" name="Oval 94"/>
                <p:cNvSpPr>
                  <a:spLocks noChangeArrowheads="1"/>
                </p:cNvSpPr>
                <p:nvPr/>
              </p:nvSpPr>
              <p:spPr bwMode="auto">
                <a:xfrm>
                  <a:off x="2954" y="2183"/>
                  <a:ext cx="19" cy="20"/>
                </a:xfrm>
                <a:prstGeom prst="ellipse">
                  <a:avLst/>
                </a:prstGeom>
                <a:solidFill>
                  <a:srgbClr val="CECEC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ar-sa"/>
                </a:p>
              </p:txBody>
            </p:sp>
          </p:grpSp>
          <p:grpSp>
            <p:nvGrpSpPr>
              <p:cNvPr id="63" name="Group 95"/>
              <p:cNvGrpSpPr>
                <a:grpSpLocks/>
              </p:cNvGrpSpPr>
              <p:nvPr/>
            </p:nvGrpSpPr>
            <p:grpSpPr bwMode="auto">
              <a:xfrm>
                <a:off x="3029" y="2198"/>
                <a:ext cx="115" cy="113"/>
                <a:chOff x="3029" y="2198"/>
                <a:chExt cx="115" cy="113"/>
              </a:xfrm>
            </p:grpSpPr>
            <p:sp>
              <p:nvSpPr>
                <p:cNvPr id="85" name="Oval 96"/>
                <p:cNvSpPr>
                  <a:spLocks noChangeArrowheads="1"/>
                </p:cNvSpPr>
                <p:nvPr/>
              </p:nvSpPr>
              <p:spPr bwMode="auto">
                <a:xfrm>
                  <a:off x="3029" y="2198"/>
                  <a:ext cx="115" cy="113"/>
                </a:xfrm>
                <a:prstGeom prst="ellipse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ar-sa"/>
                </a:p>
              </p:txBody>
            </p:sp>
            <p:sp>
              <p:nvSpPr>
                <p:cNvPr id="86" name="Oval 97"/>
                <p:cNvSpPr>
                  <a:spLocks noChangeArrowheads="1"/>
                </p:cNvSpPr>
                <p:nvPr/>
              </p:nvSpPr>
              <p:spPr bwMode="auto">
                <a:xfrm>
                  <a:off x="3034" y="2203"/>
                  <a:ext cx="98" cy="98"/>
                </a:xfrm>
                <a:prstGeom prst="ellipse">
                  <a:avLst/>
                </a:pr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ar-sa"/>
                </a:p>
              </p:txBody>
            </p:sp>
            <p:sp>
              <p:nvSpPr>
                <p:cNvPr id="87" name="Oval 98"/>
                <p:cNvSpPr>
                  <a:spLocks noChangeArrowheads="1"/>
                </p:cNvSpPr>
                <p:nvPr/>
              </p:nvSpPr>
              <p:spPr bwMode="auto">
                <a:xfrm>
                  <a:off x="3035" y="2203"/>
                  <a:ext cx="87" cy="88"/>
                </a:xfrm>
                <a:prstGeom prst="ellipse">
                  <a:avLst/>
                </a:prstGeom>
                <a:solidFill>
                  <a:srgbClr val="47474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ar-sa"/>
                </a:p>
              </p:txBody>
            </p:sp>
            <p:sp>
              <p:nvSpPr>
                <p:cNvPr id="88" name="Oval 99"/>
                <p:cNvSpPr>
                  <a:spLocks noChangeArrowheads="1"/>
                </p:cNvSpPr>
                <p:nvPr/>
              </p:nvSpPr>
              <p:spPr bwMode="auto">
                <a:xfrm>
                  <a:off x="3038" y="2209"/>
                  <a:ext cx="72" cy="67"/>
                </a:xfrm>
                <a:prstGeom prst="ellipse">
                  <a:avLst/>
                </a:prstGeom>
                <a:solidFill>
                  <a:srgbClr val="67676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ar-sa"/>
                </a:p>
              </p:txBody>
            </p:sp>
            <p:sp>
              <p:nvSpPr>
                <p:cNvPr id="89" name="Oval 100"/>
                <p:cNvSpPr>
                  <a:spLocks noChangeArrowheads="1"/>
                </p:cNvSpPr>
                <p:nvPr/>
              </p:nvSpPr>
              <p:spPr bwMode="auto">
                <a:xfrm>
                  <a:off x="3045" y="2215"/>
                  <a:ext cx="47" cy="47"/>
                </a:xfrm>
                <a:prstGeom prst="ellipse">
                  <a:avLst/>
                </a:prstGeom>
                <a:solidFill>
                  <a:srgbClr val="91919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ar-sa"/>
                </a:p>
              </p:txBody>
            </p:sp>
            <p:sp>
              <p:nvSpPr>
                <p:cNvPr id="90" name="Oval 101"/>
                <p:cNvSpPr>
                  <a:spLocks noChangeArrowheads="1"/>
                </p:cNvSpPr>
                <p:nvPr/>
              </p:nvSpPr>
              <p:spPr bwMode="auto">
                <a:xfrm>
                  <a:off x="3054" y="2224"/>
                  <a:ext cx="20" cy="19"/>
                </a:xfrm>
                <a:prstGeom prst="ellipse">
                  <a:avLst/>
                </a:prstGeom>
                <a:solidFill>
                  <a:srgbClr val="CECEC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ar-sa"/>
                </a:p>
              </p:txBody>
            </p:sp>
          </p:grpSp>
          <p:grpSp>
            <p:nvGrpSpPr>
              <p:cNvPr id="64" name="Group 102"/>
              <p:cNvGrpSpPr>
                <a:grpSpLocks/>
              </p:cNvGrpSpPr>
              <p:nvPr/>
            </p:nvGrpSpPr>
            <p:grpSpPr bwMode="auto">
              <a:xfrm>
                <a:off x="2847" y="2183"/>
                <a:ext cx="115" cy="113"/>
                <a:chOff x="2847" y="2183"/>
                <a:chExt cx="115" cy="113"/>
              </a:xfrm>
            </p:grpSpPr>
            <p:sp>
              <p:nvSpPr>
                <p:cNvPr id="79" name="Oval 103"/>
                <p:cNvSpPr>
                  <a:spLocks noChangeArrowheads="1"/>
                </p:cNvSpPr>
                <p:nvPr/>
              </p:nvSpPr>
              <p:spPr bwMode="auto">
                <a:xfrm>
                  <a:off x="2847" y="2183"/>
                  <a:ext cx="115" cy="113"/>
                </a:xfrm>
                <a:prstGeom prst="ellipse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ar-sa"/>
                </a:p>
              </p:txBody>
            </p:sp>
            <p:sp>
              <p:nvSpPr>
                <p:cNvPr id="80" name="Oval 104"/>
                <p:cNvSpPr>
                  <a:spLocks noChangeArrowheads="1"/>
                </p:cNvSpPr>
                <p:nvPr/>
              </p:nvSpPr>
              <p:spPr bwMode="auto">
                <a:xfrm>
                  <a:off x="2850" y="2188"/>
                  <a:ext cx="99" cy="99"/>
                </a:xfrm>
                <a:prstGeom prst="ellipse">
                  <a:avLst/>
                </a:pr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ar-sa"/>
                </a:p>
              </p:txBody>
            </p:sp>
            <p:sp>
              <p:nvSpPr>
                <p:cNvPr id="81" name="Oval 105"/>
                <p:cNvSpPr>
                  <a:spLocks noChangeArrowheads="1"/>
                </p:cNvSpPr>
                <p:nvPr/>
              </p:nvSpPr>
              <p:spPr bwMode="auto">
                <a:xfrm>
                  <a:off x="2851" y="2189"/>
                  <a:ext cx="88" cy="89"/>
                </a:xfrm>
                <a:prstGeom prst="ellipse">
                  <a:avLst/>
                </a:prstGeom>
                <a:solidFill>
                  <a:srgbClr val="47474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ar-sa"/>
                </a:p>
              </p:txBody>
            </p:sp>
            <p:sp>
              <p:nvSpPr>
                <p:cNvPr id="82" name="Oval 106"/>
                <p:cNvSpPr>
                  <a:spLocks noChangeArrowheads="1"/>
                </p:cNvSpPr>
                <p:nvPr/>
              </p:nvSpPr>
              <p:spPr bwMode="auto">
                <a:xfrm>
                  <a:off x="2856" y="2194"/>
                  <a:ext cx="70" cy="67"/>
                </a:xfrm>
                <a:prstGeom prst="ellipse">
                  <a:avLst/>
                </a:prstGeom>
                <a:solidFill>
                  <a:srgbClr val="67676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ar-sa"/>
                </a:p>
              </p:txBody>
            </p:sp>
            <p:sp>
              <p:nvSpPr>
                <p:cNvPr id="83" name="Oval 107"/>
                <p:cNvSpPr>
                  <a:spLocks noChangeArrowheads="1"/>
                </p:cNvSpPr>
                <p:nvPr/>
              </p:nvSpPr>
              <p:spPr bwMode="auto">
                <a:xfrm>
                  <a:off x="2862" y="2200"/>
                  <a:ext cx="48" cy="49"/>
                </a:xfrm>
                <a:prstGeom prst="ellipse">
                  <a:avLst/>
                </a:prstGeom>
                <a:solidFill>
                  <a:srgbClr val="91919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ar-sa"/>
                </a:p>
              </p:txBody>
            </p:sp>
            <p:sp>
              <p:nvSpPr>
                <p:cNvPr id="84" name="Oval 108"/>
                <p:cNvSpPr>
                  <a:spLocks noChangeArrowheads="1"/>
                </p:cNvSpPr>
                <p:nvPr/>
              </p:nvSpPr>
              <p:spPr bwMode="auto">
                <a:xfrm>
                  <a:off x="2872" y="2211"/>
                  <a:ext cx="18" cy="18"/>
                </a:xfrm>
                <a:prstGeom prst="ellipse">
                  <a:avLst/>
                </a:prstGeom>
                <a:solidFill>
                  <a:srgbClr val="CECEC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ar-sa"/>
                </a:p>
              </p:txBody>
            </p:sp>
          </p:grpSp>
          <p:grpSp>
            <p:nvGrpSpPr>
              <p:cNvPr id="65" name="Group 109"/>
              <p:cNvGrpSpPr>
                <a:grpSpLocks/>
              </p:cNvGrpSpPr>
              <p:nvPr/>
            </p:nvGrpSpPr>
            <p:grpSpPr bwMode="auto">
              <a:xfrm>
                <a:off x="3051" y="2279"/>
                <a:ext cx="114" cy="113"/>
                <a:chOff x="3051" y="2279"/>
                <a:chExt cx="114" cy="113"/>
              </a:xfrm>
            </p:grpSpPr>
            <p:sp>
              <p:nvSpPr>
                <p:cNvPr id="73" name="Oval 110"/>
                <p:cNvSpPr>
                  <a:spLocks noChangeArrowheads="1"/>
                </p:cNvSpPr>
                <p:nvPr/>
              </p:nvSpPr>
              <p:spPr bwMode="auto">
                <a:xfrm>
                  <a:off x="3051" y="2279"/>
                  <a:ext cx="114" cy="113"/>
                </a:xfrm>
                <a:prstGeom prst="ellipse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ar-sa"/>
                </a:p>
              </p:txBody>
            </p:sp>
            <p:sp>
              <p:nvSpPr>
                <p:cNvPr id="74" name="Oval 111"/>
                <p:cNvSpPr>
                  <a:spLocks noChangeArrowheads="1"/>
                </p:cNvSpPr>
                <p:nvPr/>
              </p:nvSpPr>
              <p:spPr bwMode="auto">
                <a:xfrm>
                  <a:off x="3054" y="2284"/>
                  <a:ext cx="99" cy="98"/>
                </a:xfrm>
                <a:prstGeom prst="ellipse">
                  <a:avLst/>
                </a:pr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ar-sa"/>
                </a:p>
              </p:txBody>
            </p:sp>
            <p:sp>
              <p:nvSpPr>
                <p:cNvPr id="75" name="Oval 112"/>
                <p:cNvSpPr>
                  <a:spLocks noChangeArrowheads="1"/>
                </p:cNvSpPr>
                <p:nvPr/>
              </p:nvSpPr>
              <p:spPr bwMode="auto">
                <a:xfrm>
                  <a:off x="3056" y="2285"/>
                  <a:ext cx="87" cy="87"/>
                </a:xfrm>
                <a:prstGeom prst="ellipse">
                  <a:avLst/>
                </a:prstGeom>
                <a:solidFill>
                  <a:srgbClr val="47474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ar-sa"/>
                </a:p>
              </p:txBody>
            </p:sp>
            <p:sp>
              <p:nvSpPr>
                <p:cNvPr id="76" name="Oval 113"/>
                <p:cNvSpPr>
                  <a:spLocks noChangeArrowheads="1"/>
                </p:cNvSpPr>
                <p:nvPr/>
              </p:nvSpPr>
              <p:spPr bwMode="auto">
                <a:xfrm>
                  <a:off x="3060" y="2290"/>
                  <a:ext cx="70" cy="68"/>
                </a:xfrm>
                <a:prstGeom prst="ellipse">
                  <a:avLst/>
                </a:prstGeom>
                <a:solidFill>
                  <a:srgbClr val="67676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ar-sa"/>
                </a:p>
              </p:txBody>
            </p:sp>
            <p:sp>
              <p:nvSpPr>
                <p:cNvPr id="77" name="Oval 114"/>
                <p:cNvSpPr>
                  <a:spLocks noChangeArrowheads="1"/>
                </p:cNvSpPr>
                <p:nvPr/>
              </p:nvSpPr>
              <p:spPr bwMode="auto">
                <a:xfrm>
                  <a:off x="3065" y="2296"/>
                  <a:ext cx="48" cy="47"/>
                </a:xfrm>
                <a:prstGeom prst="ellipse">
                  <a:avLst/>
                </a:prstGeom>
                <a:solidFill>
                  <a:srgbClr val="91919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ar-sa"/>
                </a:p>
              </p:txBody>
            </p:sp>
            <p:sp>
              <p:nvSpPr>
                <p:cNvPr id="78" name="Oval 115"/>
                <p:cNvSpPr>
                  <a:spLocks noChangeArrowheads="1"/>
                </p:cNvSpPr>
                <p:nvPr/>
              </p:nvSpPr>
              <p:spPr bwMode="auto">
                <a:xfrm>
                  <a:off x="3075" y="2306"/>
                  <a:ext cx="19" cy="18"/>
                </a:xfrm>
                <a:prstGeom prst="ellipse">
                  <a:avLst/>
                </a:prstGeom>
                <a:solidFill>
                  <a:srgbClr val="CECEC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ar-sa"/>
                </a:p>
              </p:txBody>
            </p:sp>
          </p:grpSp>
          <p:grpSp>
            <p:nvGrpSpPr>
              <p:cNvPr id="66" name="Group 116"/>
              <p:cNvGrpSpPr>
                <a:grpSpLocks/>
              </p:cNvGrpSpPr>
              <p:nvPr/>
            </p:nvGrpSpPr>
            <p:grpSpPr bwMode="auto">
              <a:xfrm>
                <a:off x="2954" y="2285"/>
                <a:ext cx="114" cy="112"/>
                <a:chOff x="2954" y="2285"/>
                <a:chExt cx="114" cy="112"/>
              </a:xfrm>
            </p:grpSpPr>
            <p:sp>
              <p:nvSpPr>
                <p:cNvPr id="67" name="Oval 117"/>
                <p:cNvSpPr>
                  <a:spLocks noChangeArrowheads="1"/>
                </p:cNvSpPr>
                <p:nvPr/>
              </p:nvSpPr>
              <p:spPr bwMode="auto">
                <a:xfrm>
                  <a:off x="2954" y="2285"/>
                  <a:ext cx="114" cy="112"/>
                </a:xfrm>
                <a:prstGeom prst="ellipse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ar-sa"/>
                </a:p>
              </p:txBody>
            </p:sp>
            <p:sp>
              <p:nvSpPr>
                <p:cNvPr id="68" name="Oval 118"/>
                <p:cNvSpPr>
                  <a:spLocks noChangeArrowheads="1"/>
                </p:cNvSpPr>
                <p:nvPr/>
              </p:nvSpPr>
              <p:spPr bwMode="auto">
                <a:xfrm>
                  <a:off x="2957" y="2289"/>
                  <a:ext cx="99" cy="99"/>
                </a:xfrm>
                <a:prstGeom prst="ellipse">
                  <a:avLst/>
                </a:pr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ar-sa"/>
                </a:p>
              </p:txBody>
            </p:sp>
            <p:sp>
              <p:nvSpPr>
                <p:cNvPr id="69" name="Oval 119"/>
                <p:cNvSpPr>
                  <a:spLocks noChangeArrowheads="1"/>
                </p:cNvSpPr>
                <p:nvPr/>
              </p:nvSpPr>
              <p:spPr bwMode="auto">
                <a:xfrm>
                  <a:off x="2957" y="2290"/>
                  <a:ext cx="90" cy="88"/>
                </a:xfrm>
                <a:prstGeom prst="ellipse">
                  <a:avLst/>
                </a:prstGeom>
                <a:solidFill>
                  <a:srgbClr val="47474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ar-sa"/>
                </a:p>
              </p:txBody>
            </p:sp>
            <p:sp>
              <p:nvSpPr>
                <p:cNvPr id="70" name="Oval 120"/>
                <p:cNvSpPr>
                  <a:spLocks noChangeArrowheads="1"/>
                </p:cNvSpPr>
                <p:nvPr/>
              </p:nvSpPr>
              <p:spPr bwMode="auto">
                <a:xfrm>
                  <a:off x="2964" y="2296"/>
                  <a:ext cx="69" cy="66"/>
                </a:xfrm>
                <a:prstGeom prst="ellipse">
                  <a:avLst/>
                </a:prstGeom>
                <a:solidFill>
                  <a:srgbClr val="67676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ar-sa"/>
                </a:p>
              </p:txBody>
            </p:sp>
            <p:sp>
              <p:nvSpPr>
                <p:cNvPr id="71" name="Oval 121"/>
                <p:cNvSpPr>
                  <a:spLocks noChangeArrowheads="1"/>
                </p:cNvSpPr>
                <p:nvPr/>
              </p:nvSpPr>
              <p:spPr bwMode="auto">
                <a:xfrm>
                  <a:off x="2969" y="2302"/>
                  <a:ext cx="48" cy="47"/>
                </a:xfrm>
                <a:prstGeom prst="ellipse">
                  <a:avLst/>
                </a:prstGeom>
                <a:solidFill>
                  <a:srgbClr val="91919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ar-sa"/>
                </a:p>
              </p:txBody>
            </p:sp>
            <p:sp>
              <p:nvSpPr>
                <p:cNvPr id="72" name="Oval 122"/>
                <p:cNvSpPr>
                  <a:spLocks noChangeArrowheads="1"/>
                </p:cNvSpPr>
                <p:nvPr/>
              </p:nvSpPr>
              <p:spPr bwMode="auto">
                <a:xfrm>
                  <a:off x="2979" y="2312"/>
                  <a:ext cx="18" cy="19"/>
                </a:xfrm>
                <a:prstGeom prst="ellipse">
                  <a:avLst/>
                </a:prstGeom>
                <a:solidFill>
                  <a:srgbClr val="CECEC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ar-sa"/>
                </a:p>
              </p:txBody>
            </p:sp>
          </p:grpSp>
        </p:grpSp>
        <p:grpSp>
          <p:nvGrpSpPr>
            <p:cNvPr id="8" name="Group 123"/>
            <p:cNvGrpSpPr>
              <a:grpSpLocks/>
            </p:cNvGrpSpPr>
            <p:nvPr/>
          </p:nvGrpSpPr>
          <p:grpSpPr bwMode="auto">
            <a:xfrm>
              <a:off x="2346" y="2898"/>
              <a:ext cx="103" cy="101"/>
              <a:chOff x="2346" y="2898"/>
              <a:chExt cx="103" cy="101"/>
            </a:xfrm>
          </p:grpSpPr>
          <p:sp>
            <p:nvSpPr>
              <p:cNvPr id="51" name="Oval 124"/>
              <p:cNvSpPr>
                <a:spLocks noChangeArrowheads="1"/>
              </p:cNvSpPr>
              <p:nvPr/>
            </p:nvSpPr>
            <p:spPr bwMode="auto">
              <a:xfrm>
                <a:off x="2346" y="2898"/>
                <a:ext cx="103" cy="101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52" name="Oval 125"/>
              <p:cNvSpPr>
                <a:spLocks noChangeArrowheads="1"/>
              </p:cNvSpPr>
              <p:nvPr/>
            </p:nvSpPr>
            <p:spPr bwMode="auto">
              <a:xfrm>
                <a:off x="2349" y="2902"/>
                <a:ext cx="89" cy="90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53" name="Oval 126"/>
              <p:cNvSpPr>
                <a:spLocks noChangeArrowheads="1"/>
              </p:cNvSpPr>
              <p:nvPr/>
            </p:nvSpPr>
            <p:spPr bwMode="auto">
              <a:xfrm>
                <a:off x="2350" y="2903"/>
                <a:ext cx="79" cy="80"/>
              </a:xfrm>
              <a:prstGeom prst="ellipse">
                <a:avLst/>
              </a:prstGeom>
              <a:solidFill>
                <a:srgbClr val="47474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54" name="Oval 127"/>
              <p:cNvSpPr>
                <a:spLocks noChangeArrowheads="1"/>
              </p:cNvSpPr>
              <p:nvPr/>
            </p:nvSpPr>
            <p:spPr bwMode="auto">
              <a:xfrm>
                <a:off x="2354" y="2908"/>
                <a:ext cx="63" cy="61"/>
              </a:xfrm>
              <a:prstGeom prst="ellipse">
                <a:avLst/>
              </a:prstGeom>
              <a:solidFill>
                <a:srgbClr val="67676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55" name="Oval 128"/>
              <p:cNvSpPr>
                <a:spLocks noChangeArrowheads="1"/>
              </p:cNvSpPr>
              <p:nvPr/>
            </p:nvSpPr>
            <p:spPr bwMode="auto">
              <a:xfrm>
                <a:off x="2358" y="2912"/>
                <a:ext cx="43" cy="43"/>
              </a:xfrm>
              <a:prstGeom prst="ellipse">
                <a:avLst/>
              </a:prstGeom>
              <a:solidFill>
                <a:srgbClr val="91919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56" name="Oval 129"/>
              <p:cNvSpPr>
                <a:spLocks noChangeArrowheads="1"/>
              </p:cNvSpPr>
              <p:nvPr/>
            </p:nvSpPr>
            <p:spPr bwMode="auto">
              <a:xfrm>
                <a:off x="2367" y="2921"/>
                <a:ext cx="17" cy="19"/>
              </a:xfrm>
              <a:prstGeom prst="ellipse">
                <a:avLst/>
              </a:prstGeom>
              <a:solidFill>
                <a:srgbClr val="CECEC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ar-sa"/>
              </a:p>
            </p:txBody>
          </p:sp>
        </p:grpSp>
        <p:grpSp>
          <p:nvGrpSpPr>
            <p:cNvPr id="9" name="Group 130"/>
            <p:cNvGrpSpPr>
              <a:grpSpLocks/>
            </p:cNvGrpSpPr>
            <p:nvPr/>
          </p:nvGrpSpPr>
          <p:grpSpPr bwMode="auto">
            <a:xfrm>
              <a:off x="2121" y="2032"/>
              <a:ext cx="103" cy="102"/>
              <a:chOff x="2121" y="2032"/>
              <a:chExt cx="103" cy="102"/>
            </a:xfrm>
          </p:grpSpPr>
          <p:sp>
            <p:nvSpPr>
              <p:cNvPr id="45" name="Oval 131"/>
              <p:cNvSpPr>
                <a:spLocks noChangeArrowheads="1"/>
              </p:cNvSpPr>
              <p:nvPr/>
            </p:nvSpPr>
            <p:spPr bwMode="auto">
              <a:xfrm>
                <a:off x="2121" y="2032"/>
                <a:ext cx="103" cy="102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46" name="Oval 132"/>
              <p:cNvSpPr>
                <a:spLocks noChangeArrowheads="1"/>
              </p:cNvSpPr>
              <p:nvPr/>
            </p:nvSpPr>
            <p:spPr bwMode="auto">
              <a:xfrm>
                <a:off x="2124" y="2036"/>
                <a:ext cx="89" cy="90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47" name="Oval 133"/>
              <p:cNvSpPr>
                <a:spLocks noChangeArrowheads="1"/>
              </p:cNvSpPr>
              <p:nvPr/>
            </p:nvSpPr>
            <p:spPr bwMode="auto">
              <a:xfrm>
                <a:off x="2125" y="2037"/>
                <a:ext cx="79" cy="80"/>
              </a:xfrm>
              <a:prstGeom prst="ellipse">
                <a:avLst/>
              </a:prstGeom>
              <a:solidFill>
                <a:srgbClr val="47474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48" name="Oval 134"/>
              <p:cNvSpPr>
                <a:spLocks noChangeArrowheads="1"/>
              </p:cNvSpPr>
              <p:nvPr/>
            </p:nvSpPr>
            <p:spPr bwMode="auto">
              <a:xfrm>
                <a:off x="2129" y="2043"/>
                <a:ext cx="63" cy="60"/>
              </a:xfrm>
              <a:prstGeom prst="ellipse">
                <a:avLst/>
              </a:prstGeom>
              <a:solidFill>
                <a:srgbClr val="67676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49" name="Oval 135"/>
              <p:cNvSpPr>
                <a:spLocks noChangeArrowheads="1"/>
              </p:cNvSpPr>
              <p:nvPr/>
            </p:nvSpPr>
            <p:spPr bwMode="auto">
              <a:xfrm>
                <a:off x="2133" y="2046"/>
                <a:ext cx="43" cy="43"/>
              </a:xfrm>
              <a:prstGeom prst="ellipse">
                <a:avLst/>
              </a:prstGeom>
              <a:solidFill>
                <a:srgbClr val="91919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50" name="Oval 136"/>
              <p:cNvSpPr>
                <a:spLocks noChangeArrowheads="1"/>
              </p:cNvSpPr>
              <p:nvPr/>
            </p:nvSpPr>
            <p:spPr bwMode="auto">
              <a:xfrm>
                <a:off x="2142" y="2055"/>
                <a:ext cx="17" cy="19"/>
              </a:xfrm>
              <a:prstGeom prst="ellipse">
                <a:avLst/>
              </a:prstGeom>
              <a:solidFill>
                <a:srgbClr val="CECEC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ar-sa"/>
              </a:p>
            </p:txBody>
          </p:sp>
        </p:grpSp>
        <p:grpSp>
          <p:nvGrpSpPr>
            <p:cNvPr id="10" name="Group 137"/>
            <p:cNvGrpSpPr>
              <a:grpSpLocks/>
            </p:cNvGrpSpPr>
            <p:nvPr/>
          </p:nvGrpSpPr>
          <p:grpSpPr bwMode="auto">
            <a:xfrm>
              <a:off x="3472" y="2591"/>
              <a:ext cx="103" cy="101"/>
              <a:chOff x="3472" y="2591"/>
              <a:chExt cx="103" cy="101"/>
            </a:xfrm>
          </p:grpSpPr>
          <p:sp>
            <p:nvSpPr>
              <p:cNvPr id="39" name="Oval 138"/>
              <p:cNvSpPr>
                <a:spLocks noChangeArrowheads="1"/>
              </p:cNvSpPr>
              <p:nvPr/>
            </p:nvSpPr>
            <p:spPr bwMode="auto">
              <a:xfrm>
                <a:off x="3472" y="2591"/>
                <a:ext cx="103" cy="101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40" name="Oval 139"/>
              <p:cNvSpPr>
                <a:spLocks noChangeArrowheads="1"/>
              </p:cNvSpPr>
              <p:nvPr/>
            </p:nvSpPr>
            <p:spPr bwMode="auto">
              <a:xfrm>
                <a:off x="3475" y="2595"/>
                <a:ext cx="89" cy="90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41" name="Oval 140"/>
              <p:cNvSpPr>
                <a:spLocks noChangeArrowheads="1"/>
              </p:cNvSpPr>
              <p:nvPr/>
            </p:nvSpPr>
            <p:spPr bwMode="auto">
              <a:xfrm>
                <a:off x="3476" y="2596"/>
                <a:ext cx="79" cy="80"/>
              </a:xfrm>
              <a:prstGeom prst="ellipse">
                <a:avLst/>
              </a:prstGeom>
              <a:solidFill>
                <a:srgbClr val="47474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42" name="Oval 141"/>
              <p:cNvSpPr>
                <a:spLocks noChangeArrowheads="1"/>
              </p:cNvSpPr>
              <p:nvPr/>
            </p:nvSpPr>
            <p:spPr bwMode="auto">
              <a:xfrm>
                <a:off x="3479" y="2602"/>
                <a:ext cx="64" cy="60"/>
              </a:xfrm>
              <a:prstGeom prst="ellipse">
                <a:avLst/>
              </a:prstGeom>
              <a:solidFill>
                <a:srgbClr val="67676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43" name="Oval 142"/>
              <p:cNvSpPr>
                <a:spLocks noChangeArrowheads="1"/>
              </p:cNvSpPr>
              <p:nvPr/>
            </p:nvSpPr>
            <p:spPr bwMode="auto">
              <a:xfrm>
                <a:off x="3484" y="2605"/>
                <a:ext cx="43" cy="43"/>
              </a:xfrm>
              <a:prstGeom prst="ellipse">
                <a:avLst/>
              </a:prstGeom>
              <a:solidFill>
                <a:srgbClr val="91919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44" name="Oval 143"/>
              <p:cNvSpPr>
                <a:spLocks noChangeArrowheads="1"/>
              </p:cNvSpPr>
              <p:nvPr/>
            </p:nvSpPr>
            <p:spPr bwMode="auto">
              <a:xfrm>
                <a:off x="3493" y="2614"/>
                <a:ext cx="17" cy="19"/>
              </a:xfrm>
              <a:prstGeom prst="ellipse">
                <a:avLst/>
              </a:prstGeom>
              <a:solidFill>
                <a:srgbClr val="CECEC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ar-sa"/>
              </a:p>
            </p:txBody>
          </p:sp>
        </p:grpSp>
        <p:grpSp>
          <p:nvGrpSpPr>
            <p:cNvPr id="11" name="Group 144"/>
            <p:cNvGrpSpPr>
              <a:grpSpLocks/>
            </p:cNvGrpSpPr>
            <p:nvPr/>
          </p:nvGrpSpPr>
          <p:grpSpPr bwMode="auto">
            <a:xfrm>
              <a:off x="3255" y="3061"/>
              <a:ext cx="103" cy="102"/>
              <a:chOff x="3255" y="3061"/>
              <a:chExt cx="103" cy="102"/>
            </a:xfrm>
          </p:grpSpPr>
          <p:sp>
            <p:nvSpPr>
              <p:cNvPr id="33" name="Oval 145"/>
              <p:cNvSpPr>
                <a:spLocks noChangeArrowheads="1"/>
              </p:cNvSpPr>
              <p:nvPr/>
            </p:nvSpPr>
            <p:spPr bwMode="auto">
              <a:xfrm>
                <a:off x="3255" y="3061"/>
                <a:ext cx="103" cy="102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34" name="Oval 146"/>
              <p:cNvSpPr>
                <a:spLocks noChangeArrowheads="1"/>
              </p:cNvSpPr>
              <p:nvPr/>
            </p:nvSpPr>
            <p:spPr bwMode="auto">
              <a:xfrm>
                <a:off x="3258" y="3066"/>
                <a:ext cx="89" cy="90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35" name="Oval 147"/>
              <p:cNvSpPr>
                <a:spLocks noChangeArrowheads="1"/>
              </p:cNvSpPr>
              <p:nvPr/>
            </p:nvSpPr>
            <p:spPr bwMode="auto">
              <a:xfrm>
                <a:off x="3259" y="3067"/>
                <a:ext cx="79" cy="80"/>
              </a:xfrm>
              <a:prstGeom prst="ellipse">
                <a:avLst/>
              </a:prstGeom>
              <a:solidFill>
                <a:srgbClr val="47474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36" name="Oval 148"/>
              <p:cNvSpPr>
                <a:spLocks noChangeArrowheads="1"/>
              </p:cNvSpPr>
              <p:nvPr/>
            </p:nvSpPr>
            <p:spPr bwMode="auto">
              <a:xfrm>
                <a:off x="3263" y="3072"/>
                <a:ext cx="63" cy="61"/>
              </a:xfrm>
              <a:prstGeom prst="ellipse">
                <a:avLst/>
              </a:prstGeom>
              <a:solidFill>
                <a:srgbClr val="67676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37" name="Oval 149"/>
              <p:cNvSpPr>
                <a:spLocks noChangeArrowheads="1"/>
              </p:cNvSpPr>
              <p:nvPr/>
            </p:nvSpPr>
            <p:spPr bwMode="auto">
              <a:xfrm>
                <a:off x="3267" y="3076"/>
                <a:ext cx="43" cy="43"/>
              </a:xfrm>
              <a:prstGeom prst="ellipse">
                <a:avLst/>
              </a:prstGeom>
              <a:solidFill>
                <a:srgbClr val="91919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38" name="Oval 150"/>
              <p:cNvSpPr>
                <a:spLocks noChangeArrowheads="1"/>
              </p:cNvSpPr>
              <p:nvPr/>
            </p:nvSpPr>
            <p:spPr bwMode="auto">
              <a:xfrm>
                <a:off x="3276" y="3085"/>
                <a:ext cx="17" cy="19"/>
              </a:xfrm>
              <a:prstGeom prst="ellipse">
                <a:avLst/>
              </a:prstGeom>
              <a:solidFill>
                <a:srgbClr val="CECEC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ar-sa"/>
              </a:p>
            </p:txBody>
          </p:sp>
        </p:grpSp>
        <p:grpSp>
          <p:nvGrpSpPr>
            <p:cNvPr id="12" name="Group 151"/>
            <p:cNvGrpSpPr>
              <a:grpSpLocks/>
            </p:cNvGrpSpPr>
            <p:nvPr/>
          </p:nvGrpSpPr>
          <p:grpSpPr bwMode="auto">
            <a:xfrm>
              <a:off x="3800" y="2363"/>
              <a:ext cx="103" cy="102"/>
              <a:chOff x="3800" y="2363"/>
              <a:chExt cx="103" cy="102"/>
            </a:xfrm>
          </p:grpSpPr>
          <p:sp>
            <p:nvSpPr>
              <p:cNvPr id="27" name="Oval 152"/>
              <p:cNvSpPr>
                <a:spLocks noChangeArrowheads="1"/>
              </p:cNvSpPr>
              <p:nvPr/>
            </p:nvSpPr>
            <p:spPr bwMode="auto">
              <a:xfrm>
                <a:off x="3800" y="2363"/>
                <a:ext cx="103" cy="102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28" name="Oval 153"/>
              <p:cNvSpPr>
                <a:spLocks noChangeArrowheads="1"/>
              </p:cNvSpPr>
              <p:nvPr/>
            </p:nvSpPr>
            <p:spPr bwMode="auto">
              <a:xfrm>
                <a:off x="3803" y="2368"/>
                <a:ext cx="90" cy="90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29" name="Oval 154"/>
              <p:cNvSpPr>
                <a:spLocks noChangeArrowheads="1"/>
              </p:cNvSpPr>
              <p:nvPr/>
            </p:nvSpPr>
            <p:spPr bwMode="auto">
              <a:xfrm>
                <a:off x="3804" y="2368"/>
                <a:ext cx="80" cy="81"/>
              </a:xfrm>
              <a:prstGeom prst="ellipse">
                <a:avLst/>
              </a:prstGeom>
              <a:solidFill>
                <a:srgbClr val="47474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30" name="Oval 155"/>
              <p:cNvSpPr>
                <a:spLocks noChangeArrowheads="1"/>
              </p:cNvSpPr>
              <p:nvPr/>
            </p:nvSpPr>
            <p:spPr bwMode="auto">
              <a:xfrm>
                <a:off x="3808" y="2374"/>
                <a:ext cx="64" cy="60"/>
              </a:xfrm>
              <a:prstGeom prst="ellipse">
                <a:avLst/>
              </a:prstGeom>
              <a:solidFill>
                <a:srgbClr val="67676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31" name="Oval 156"/>
              <p:cNvSpPr>
                <a:spLocks noChangeArrowheads="1"/>
              </p:cNvSpPr>
              <p:nvPr/>
            </p:nvSpPr>
            <p:spPr bwMode="auto">
              <a:xfrm>
                <a:off x="3812" y="2377"/>
                <a:ext cx="43" cy="44"/>
              </a:xfrm>
              <a:prstGeom prst="ellipse">
                <a:avLst/>
              </a:prstGeom>
              <a:solidFill>
                <a:srgbClr val="91919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32" name="Oval 157"/>
              <p:cNvSpPr>
                <a:spLocks noChangeArrowheads="1"/>
              </p:cNvSpPr>
              <p:nvPr/>
            </p:nvSpPr>
            <p:spPr bwMode="auto">
              <a:xfrm>
                <a:off x="3821" y="2386"/>
                <a:ext cx="18" cy="19"/>
              </a:xfrm>
              <a:prstGeom prst="ellipse">
                <a:avLst/>
              </a:prstGeom>
              <a:solidFill>
                <a:srgbClr val="CECEC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ar-sa"/>
              </a:p>
            </p:txBody>
          </p:sp>
        </p:grpSp>
        <p:grpSp>
          <p:nvGrpSpPr>
            <p:cNvPr id="13" name="Group 158"/>
            <p:cNvGrpSpPr>
              <a:grpSpLocks/>
            </p:cNvGrpSpPr>
            <p:nvPr/>
          </p:nvGrpSpPr>
          <p:grpSpPr bwMode="auto">
            <a:xfrm>
              <a:off x="3543" y="1528"/>
              <a:ext cx="103" cy="102"/>
              <a:chOff x="3543" y="1528"/>
              <a:chExt cx="103" cy="102"/>
            </a:xfrm>
          </p:grpSpPr>
          <p:sp>
            <p:nvSpPr>
              <p:cNvPr id="21" name="Oval 159"/>
              <p:cNvSpPr>
                <a:spLocks noChangeArrowheads="1"/>
              </p:cNvSpPr>
              <p:nvPr/>
            </p:nvSpPr>
            <p:spPr bwMode="auto">
              <a:xfrm>
                <a:off x="3543" y="1528"/>
                <a:ext cx="103" cy="102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22" name="Oval 160"/>
              <p:cNvSpPr>
                <a:spLocks noChangeArrowheads="1"/>
              </p:cNvSpPr>
              <p:nvPr/>
            </p:nvSpPr>
            <p:spPr bwMode="auto">
              <a:xfrm>
                <a:off x="3546" y="1532"/>
                <a:ext cx="89" cy="90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23" name="Oval 161"/>
              <p:cNvSpPr>
                <a:spLocks noChangeArrowheads="1"/>
              </p:cNvSpPr>
              <p:nvPr/>
            </p:nvSpPr>
            <p:spPr bwMode="auto">
              <a:xfrm>
                <a:off x="3547" y="1533"/>
                <a:ext cx="79" cy="80"/>
              </a:xfrm>
              <a:prstGeom prst="ellipse">
                <a:avLst/>
              </a:prstGeom>
              <a:solidFill>
                <a:srgbClr val="47474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24" name="Oval 162"/>
              <p:cNvSpPr>
                <a:spLocks noChangeArrowheads="1"/>
              </p:cNvSpPr>
              <p:nvPr/>
            </p:nvSpPr>
            <p:spPr bwMode="auto">
              <a:xfrm>
                <a:off x="3551" y="1539"/>
                <a:ext cx="63" cy="60"/>
              </a:xfrm>
              <a:prstGeom prst="ellipse">
                <a:avLst/>
              </a:prstGeom>
              <a:solidFill>
                <a:srgbClr val="67676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25" name="Oval 163"/>
              <p:cNvSpPr>
                <a:spLocks noChangeArrowheads="1"/>
              </p:cNvSpPr>
              <p:nvPr/>
            </p:nvSpPr>
            <p:spPr bwMode="auto">
              <a:xfrm>
                <a:off x="3555" y="1542"/>
                <a:ext cx="43" cy="43"/>
              </a:xfrm>
              <a:prstGeom prst="ellipse">
                <a:avLst/>
              </a:prstGeom>
              <a:solidFill>
                <a:srgbClr val="91919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26" name="Oval 164"/>
              <p:cNvSpPr>
                <a:spLocks noChangeArrowheads="1"/>
              </p:cNvSpPr>
              <p:nvPr/>
            </p:nvSpPr>
            <p:spPr bwMode="auto">
              <a:xfrm>
                <a:off x="3564" y="1551"/>
                <a:ext cx="17" cy="19"/>
              </a:xfrm>
              <a:prstGeom prst="ellipse">
                <a:avLst/>
              </a:prstGeom>
              <a:solidFill>
                <a:srgbClr val="CECEC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ar-sa"/>
              </a:p>
            </p:txBody>
          </p:sp>
        </p:grpSp>
        <p:grpSp>
          <p:nvGrpSpPr>
            <p:cNvPr id="14" name="Group 165"/>
            <p:cNvGrpSpPr>
              <a:grpSpLocks/>
            </p:cNvGrpSpPr>
            <p:nvPr/>
          </p:nvGrpSpPr>
          <p:grpSpPr bwMode="auto">
            <a:xfrm>
              <a:off x="2676" y="1374"/>
              <a:ext cx="103" cy="102"/>
              <a:chOff x="2676" y="1374"/>
              <a:chExt cx="103" cy="102"/>
            </a:xfrm>
          </p:grpSpPr>
          <p:sp>
            <p:nvSpPr>
              <p:cNvPr id="15" name="Oval 166"/>
              <p:cNvSpPr>
                <a:spLocks noChangeArrowheads="1"/>
              </p:cNvSpPr>
              <p:nvPr/>
            </p:nvSpPr>
            <p:spPr bwMode="auto">
              <a:xfrm>
                <a:off x="2676" y="1374"/>
                <a:ext cx="103" cy="102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16" name="Oval 167"/>
              <p:cNvSpPr>
                <a:spLocks noChangeArrowheads="1"/>
              </p:cNvSpPr>
              <p:nvPr/>
            </p:nvSpPr>
            <p:spPr bwMode="auto">
              <a:xfrm>
                <a:off x="2679" y="1378"/>
                <a:ext cx="89" cy="90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17" name="Oval 168"/>
              <p:cNvSpPr>
                <a:spLocks noChangeArrowheads="1"/>
              </p:cNvSpPr>
              <p:nvPr/>
            </p:nvSpPr>
            <p:spPr bwMode="auto">
              <a:xfrm>
                <a:off x="2680" y="1379"/>
                <a:ext cx="79" cy="80"/>
              </a:xfrm>
              <a:prstGeom prst="ellipse">
                <a:avLst/>
              </a:prstGeom>
              <a:solidFill>
                <a:srgbClr val="47474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18" name="Oval 169"/>
              <p:cNvSpPr>
                <a:spLocks noChangeArrowheads="1"/>
              </p:cNvSpPr>
              <p:nvPr/>
            </p:nvSpPr>
            <p:spPr bwMode="auto">
              <a:xfrm>
                <a:off x="2684" y="1385"/>
                <a:ext cx="64" cy="60"/>
              </a:xfrm>
              <a:prstGeom prst="ellipse">
                <a:avLst/>
              </a:prstGeom>
              <a:solidFill>
                <a:srgbClr val="67676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19" name="Oval 170"/>
              <p:cNvSpPr>
                <a:spLocks noChangeArrowheads="1"/>
              </p:cNvSpPr>
              <p:nvPr/>
            </p:nvSpPr>
            <p:spPr bwMode="auto">
              <a:xfrm>
                <a:off x="2688" y="1388"/>
                <a:ext cx="44" cy="44"/>
              </a:xfrm>
              <a:prstGeom prst="ellipse">
                <a:avLst/>
              </a:prstGeom>
              <a:solidFill>
                <a:srgbClr val="91919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20" name="Oval 171"/>
              <p:cNvSpPr>
                <a:spLocks noChangeArrowheads="1"/>
              </p:cNvSpPr>
              <p:nvPr/>
            </p:nvSpPr>
            <p:spPr bwMode="auto">
              <a:xfrm>
                <a:off x="2697" y="1397"/>
                <a:ext cx="17" cy="19"/>
              </a:xfrm>
              <a:prstGeom prst="ellipse">
                <a:avLst/>
              </a:prstGeom>
              <a:solidFill>
                <a:srgbClr val="CECEC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ar-sa"/>
              </a:p>
            </p:txBody>
          </p:sp>
        </p:grpSp>
      </p:grpSp>
      <p:grpSp>
        <p:nvGrpSpPr>
          <p:cNvPr id="130" name="Group 11"/>
          <p:cNvGrpSpPr>
            <a:grpSpLocks/>
          </p:cNvGrpSpPr>
          <p:nvPr/>
        </p:nvGrpSpPr>
        <p:grpSpPr bwMode="auto">
          <a:xfrm>
            <a:off x="6084168" y="2348880"/>
            <a:ext cx="387350" cy="438150"/>
            <a:chOff x="4274" y="1510"/>
            <a:chExt cx="274" cy="276"/>
          </a:xfrm>
        </p:grpSpPr>
        <p:grpSp>
          <p:nvGrpSpPr>
            <p:cNvPr id="131" name="Group 12"/>
            <p:cNvGrpSpPr>
              <a:grpSpLocks/>
            </p:cNvGrpSpPr>
            <p:nvPr/>
          </p:nvGrpSpPr>
          <p:grpSpPr bwMode="auto">
            <a:xfrm>
              <a:off x="4395" y="1637"/>
              <a:ext cx="153" cy="149"/>
              <a:chOff x="4395" y="1637"/>
              <a:chExt cx="153" cy="149"/>
            </a:xfrm>
          </p:grpSpPr>
          <p:sp>
            <p:nvSpPr>
              <p:cNvPr id="153" name="Oval 13"/>
              <p:cNvSpPr>
                <a:spLocks noChangeArrowheads="1"/>
              </p:cNvSpPr>
              <p:nvPr/>
            </p:nvSpPr>
            <p:spPr bwMode="auto">
              <a:xfrm>
                <a:off x="4395" y="1637"/>
                <a:ext cx="153" cy="149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154" name="Oval 14"/>
              <p:cNvSpPr>
                <a:spLocks noChangeArrowheads="1"/>
              </p:cNvSpPr>
              <p:nvPr/>
            </p:nvSpPr>
            <p:spPr bwMode="auto">
              <a:xfrm>
                <a:off x="4401" y="1643"/>
                <a:ext cx="131" cy="130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155" name="Oval 15"/>
              <p:cNvSpPr>
                <a:spLocks noChangeArrowheads="1"/>
              </p:cNvSpPr>
              <p:nvPr/>
            </p:nvSpPr>
            <p:spPr bwMode="auto">
              <a:xfrm>
                <a:off x="4403" y="1643"/>
                <a:ext cx="116" cy="117"/>
              </a:xfrm>
              <a:prstGeom prst="ellipse">
                <a:avLst/>
              </a:prstGeom>
              <a:solidFill>
                <a:srgbClr val="47474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156" name="Oval 16"/>
              <p:cNvSpPr>
                <a:spLocks noChangeArrowheads="1"/>
              </p:cNvSpPr>
              <p:nvPr/>
            </p:nvSpPr>
            <p:spPr bwMode="auto">
              <a:xfrm>
                <a:off x="4407" y="1651"/>
                <a:ext cx="95" cy="88"/>
              </a:xfrm>
              <a:prstGeom prst="ellipse">
                <a:avLst/>
              </a:prstGeom>
              <a:solidFill>
                <a:srgbClr val="67676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157" name="Oval 17"/>
              <p:cNvSpPr>
                <a:spLocks noChangeArrowheads="1"/>
              </p:cNvSpPr>
              <p:nvPr/>
            </p:nvSpPr>
            <p:spPr bwMode="auto">
              <a:xfrm>
                <a:off x="4415" y="1658"/>
                <a:ext cx="63" cy="63"/>
              </a:xfrm>
              <a:prstGeom prst="ellipse">
                <a:avLst/>
              </a:prstGeom>
              <a:solidFill>
                <a:srgbClr val="91919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158" name="Oval 18"/>
              <p:cNvSpPr>
                <a:spLocks noChangeArrowheads="1"/>
              </p:cNvSpPr>
              <p:nvPr/>
            </p:nvSpPr>
            <p:spPr bwMode="auto">
              <a:xfrm>
                <a:off x="4429" y="1671"/>
                <a:ext cx="25" cy="25"/>
              </a:xfrm>
              <a:prstGeom prst="ellipse">
                <a:avLst/>
              </a:prstGeom>
              <a:solidFill>
                <a:srgbClr val="CECEC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ar-sa"/>
              </a:p>
            </p:txBody>
          </p:sp>
        </p:grpSp>
        <p:grpSp>
          <p:nvGrpSpPr>
            <p:cNvPr id="132" name="Group 19"/>
            <p:cNvGrpSpPr>
              <a:grpSpLocks/>
            </p:cNvGrpSpPr>
            <p:nvPr/>
          </p:nvGrpSpPr>
          <p:grpSpPr bwMode="auto">
            <a:xfrm>
              <a:off x="4274" y="1510"/>
              <a:ext cx="153" cy="149"/>
              <a:chOff x="4274" y="1510"/>
              <a:chExt cx="153" cy="149"/>
            </a:xfrm>
          </p:grpSpPr>
          <p:sp>
            <p:nvSpPr>
              <p:cNvPr id="147" name="Oval 20"/>
              <p:cNvSpPr>
                <a:spLocks noChangeArrowheads="1"/>
              </p:cNvSpPr>
              <p:nvPr/>
            </p:nvSpPr>
            <p:spPr bwMode="auto">
              <a:xfrm>
                <a:off x="4274" y="1510"/>
                <a:ext cx="153" cy="149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148" name="Oval 21"/>
              <p:cNvSpPr>
                <a:spLocks noChangeArrowheads="1"/>
              </p:cNvSpPr>
              <p:nvPr/>
            </p:nvSpPr>
            <p:spPr bwMode="auto">
              <a:xfrm>
                <a:off x="4278" y="1516"/>
                <a:ext cx="133" cy="132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149" name="Oval 22"/>
              <p:cNvSpPr>
                <a:spLocks noChangeArrowheads="1"/>
              </p:cNvSpPr>
              <p:nvPr/>
            </p:nvSpPr>
            <p:spPr bwMode="auto">
              <a:xfrm>
                <a:off x="4280" y="1518"/>
                <a:ext cx="117" cy="116"/>
              </a:xfrm>
              <a:prstGeom prst="ellipse">
                <a:avLst/>
              </a:prstGeom>
              <a:solidFill>
                <a:srgbClr val="47474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150" name="Oval 23"/>
              <p:cNvSpPr>
                <a:spLocks noChangeArrowheads="1"/>
              </p:cNvSpPr>
              <p:nvPr/>
            </p:nvSpPr>
            <p:spPr bwMode="auto">
              <a:xfrm>
                <a:off x="4287" y="1524"/>
                <a:ext cx="94" cy="90"/>
              </a:xfrm>
              <a:prstGeom prst="ellipse">
                <a:avLst/>
              </a:prstGeom>
              <a:solidFill>
                <a:srgbClr val="67676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151" name="Oval 24"/>
              <p:cNvSpPr>
                <a:spLocks noChangeArrowheads="1"/>
              </p:cNvSpPr>
              <p:nvPr/>
            </p:nvSpPr>
            <p:spPr bwMode="auto">
              <a:xfrm>
                <a:off x="4293" y="1532"/>
                <a:ext cx="65" cy="62"/>
              </a:xfrm>
              <a:prstGeom prst="ellipse">
                <a:avLst/>
              </a:prstGeom>
              <a:solidFill>
                <a:srgbClr val="91919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152" name="Oval 25"/>
              <p:cNvSpPr>
                <a:spLocks noChangeArrowheads="1"/>
              </p:cNvSpPr>
              <p:nvPr/>
            </p:nvSpPr>
            <p:spPr bwMode="auto">
              <a:xfrm>
                <a:off x="4307" y="1546"/>
                <a:ext cx="24" cy="25"/>
              </a:xfrm>
              <a:prstGeom prst="ellipse">
                <a:avLst/>
              </a:prstGeom>
              <a:solidFill>
                <a:srgbClr val="CECEC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ar-sa"/>
              </a:p>
            </p:txBody>
          </p:sp>
        </p:grpSp>
        <p:grpSp>
          <p:nvGrpSpPr>
            <p:cNvPr id="133" name="Group 26"/>
            <p:cNvGrpSpPr>
              <a:grpSpLocks/>
            </p:cNvGrpSpPr>
            <p:nvPr/>
          </p:nvGrpSpPr>
          <p:grpSpPr bwMode="auto">
            <a:xfrm>
              <a:off x="4383" y="1531"/>
              <a:ext cx="152" cy="149"/>
              <a:chOff x="4383" y="1531"/>
              <a:chExt cx="152" cy="149"/>
            </a:xfrm>
          </p:grpSpPr>
          <p:sp>
            <p:nvSpPr>
              <p:cNvPr id="141" name="Oval 27"/>
              <p:cNvSpPr>
                <a:spLocks noChangeArrowheads="1"/>
              </p:cNvSpPr>
              <p:nvPr/>
            </p:nvSpPr>
            <p:spPr bwMode="auto">
              <a:xfrm>
                <a:off x="4383" y="1531"/>
                <a:ext cx="152" cy="149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142" name="Oval 28"/>
              <p:cNvSpPr>
                <a:spLocks noChangeArrowheads="1"/>
              </p:cNvSpPr>
              <p:nvPr/>
            </p:nvSpPr>
            <p:spPr bwMode="auto">
              <a:xfrm>
                <a:off x="4389" y="1536"/>
                <a:ext cx="131" cy="130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143" name="Oval 29"/>
              <p:cNvSpPr>
                <a:spLocks noChangeArrowheads="1"/>
              </p:cNvSpPr>
              <p:nvPr/>
            </p:nvSpPr>
            <p:spPr bwMode="auto">
              <a:xfrm>
                <a:off x="4390" y="1538"/>
                <a:ext cx="116" cy="115"/>
              </a:xfrm>
              <a:prstGeom prst="ellipse">
                <a:avLst/>
              </a:prstGeom>
              <a:solidFill>
                <a:srgbClr val="47474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144" name="Oval 30"/>
              <p:cNvSpPr>
                <a:spLocks noChangeArrowheads="1"/>
              </p:cNvSpPr>
              <p:nvPr/>
            </p:nvSpPr>
            <p:spPr bwMode="auto">
              <a:xfrm>
                <a:off x="4395" y="1545"/>
                <a:ext cx="93" cy="88"/>
              </a:xfrm>
              <a:prstGeom prst="ellipse">
                <a:avLst/>
              </a:prstGeom>
              <a:solidFill>
                <a:srgbClr val="67676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145" name="Oval 31"/>
              <p:cNvSpPr>
                <a:spLocks noChangeArrowheads="1"/>
              </p:cNvSpPr>
              <p:nvPr/>
            </p:nvSpPr>
            <p:spPr bwMode="auto">
              <a:xfrm>
                <a:off x="4403" y="1552"/>
                <a:ext cx="63" cy="63"/>
              </a:xfrm>
              <a:prstGeom prst="ellipse">
                <a:avLst/>
              </a:prstGeom>
              <a:solidFill>
                <a:srgbClr val="91919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146" name="Oval 32"/>
              <p:cNvSpPr>
                <a:spLocks noChangeArrowheads="1"/>
              </p:cNvSpPr>
              <p:nvPr/>
            </p:nvSpPr>
            <p:spPr bwMode="auto">
              <a:xfrm>
                <a:off x="4415" y="1566"/>
                <a:ext cx="25" cy="24"/>
              </a:xfrm>
              <a:prstGeom prst="ellipse">
                <a:avLst/>
              </a:prstGeom>
              <a:solidFill>
                <a:srgbClr val="CECEC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ar-sa"/>
              </a:p>
            </p:txBody>
          </p:sp>
        </p:grpSp>
        <p:grpSp>
          <p:nvGrpSpPr>
            <p:cNvPr id="134" name="Group 33"/>
            <p:cNvGrpSpPr>
              <a:grpSpLocks/>
            </p:cNvGrpSpPr>
            <p:nvPr/>
          </p:nvGrpSpPr>
          <p:grpSpPr bwMode="auto">
            <a:xfrm>
              <a:off x="4282" y="1601"/>
              <a:ext cx="151" cy="148"/>
              <a:chOff x="4282" y="1601"/>
              <a:chExt cx="151" cy="148"/>
            </a:xfrm>
          </p:grpSpPr>
          <p:sp>
            <p:nvSpPr>
              <p:cNvPr id="135" name="Oval 34"/>
              <p:cNvSpPr>
                <a:spLocks noChangeArrowheads="1"/>
              </p:cNvSpPr>
              <p:nvPr/>
            </p:nvSpPr>
            <p:spPr bwMode="auto">
              <a:xfrm>
                <a:off x="4282" y="1601"/>
                <a:ext cx="151" cy="148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136" name="Oval 35"/>
              <p:cNvSpPr>
                <a:spLocks noChangeArrowheads="1"/>
              </p:cNvSpPr>
              <p:nvPr/>
            </p:nvSpPr>
            <p:spPr bwMode="auto">
              <a:xfrm>
                <a:off x="4286" y="1605"/>
                <a:ext cx="132" cy="134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137" name="Oval 36"/>
              <p:cNvSpPr>
                <a:spLocks noChangeArrowheads="1"/>
              </p:cNvSpPr>
              <p:nvPr/>
            </p:nvSpPr>
            <p:spPr bwMode="auto">
              <a:xfrm>
                <a:off x="4287" y="1609"/>
                <a:ext cx="117" cy="116"/>
              </a:xfrm>
              <a:prstGeom prst="ellipse">
                <a:avLst/>
              </a:prstGeom>
              <a:solidFill>
                <a:srgbClr val="47474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138" name="Oval 37"/>
              <p:cNvSpPr>
                <a:spLocks noChangeArrowheads="1"/>
              </p:cNvSpPr>
              <p:nvPr/>
            </p:nvSpPr>
            <p:spPr bwMode="auto">
              <a:xfrm>
                <a:off x="4292" y="1615"/>
                <a:ext cx="93" cy="87"/>
              </a:xfrm>
              <a:prstGeom prst="ellipse">
                <a:avLst/>
              </a:prstGeom>
              <a:solidFill>
                <a:srgbClr val="67676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139" name="Oval 38"/>
              <p:cNvSpPr>
                <a:spLocks noChangeArrowheads="1"/>
              </p:cNvSpPr>
              <p:nvPr/>
            </p:nvSpPr>
            <p:spPr bwMode="auto">
              <a:xfrm>
                <a:off x="4300" y="1623"/>
                <a:ext cx="64" cy="62"/>
              </a:xfrm>
              <a:prstGeom prst="ellipse">
                <a:avLst/>
              </a:prstGeom>
              <a:solidFill>
                <a:srgbClr val="91919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140" name="Oval 39"/>
              <p:cNvSpPr>
                <a:spLocks noChangeArrowheads="1"/>
              </p:cNvSpPr>
              <p:nvPr/>
            </p:nvSpPr>
            <p:spPr bwMode="auto">
              <a:xfrm>
                <a:off x="4313" y="1636"/>
                <a:ext cx="26" cy="26"/>
              </a:xfrm>
              <a:prstGeom prst="ellipse">
                <a:avLst/>
              </a:prstGeom>
              <a:solidFill>
                <a:srgbClr val="CECEC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ar-sa"/>
              </a:p>
            </p:txBody>
          </p:sp>
        </p:grpSp>
      </p:grpSp>
      <p:grpSp>
        <p:nvGrpSpPr>
          <p:cNvPr id="188" name="Group 40"/>
          <p:cNvGrpSpPr>
            <a:grpSpLocks/>
          </p:cNvGrpSpPr>
          <p:nvPr/>
        </p:nvGrpSpPr>
        <p:grpSpPr bwMode="auto">
          <a:xfrm>
            <a:off x="6151563" y="4391025"/>
            <a:ext cx="144462" cy="161925"/>
            <a:chOff x="4359" y="2766"/>
            <a:chExt cx="103" cy="102"/>
          </a:xfrm>
        </p:grpSpPr>
        <p:sp>
          <p:nvSpPr>
            <p:cNvPr id="189" name="Oval 41"/>
            <p:cNvSpPr>
              <a:spLocks noChangeArrowheads="1"/>
            </p:cNvSpPr>
            <p:nvPr/>
          </p:nvSpPr>
          <p:spPr bwMode="auto">
            <a:xfrm>
              <a:off x="4359" y="2766"/>
              <a:ext cx="103" cy="102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190" name="Oval 42"/>
            <p:cNvSpPr>
              <a:spLocks noChangeArrowheads="1"/>
            </p:cNvSpPr>
            <p:nvPr/>
          </p:nvSpPr>
          <p:spPr bwMode="auto">
            <a:xfrm>
              <a:off x="4362" y="2771"/>
              <a:ext cx="89" cy="90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191" name="Oval 43"/>
            <p:cNvSpPr>
              <a:spLocks noChangeArrowheads="1"/>
            </p:cNvSpPr>
            <p:nvPr/>
          </p:nvSpPr>
          <p:spPr bwMode="auto">
            <a:xfrm>
              <a:off x="4363" y="2772"/>
              <a:ext cx="79" cy="80"/>
            </a:xfrm>
            <a:prstGeom prst="ellipse">
              <a:avLst/>
            </a:prstGeom>
            <a:solidFill>
              <a:srgbClr val="47474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192" name="Oval 44"/>
            <p:cNvSpPr>
              <a:spLocks noChangeArrowheads="1"/>
            </p:cNvSpPr>
            <p:nvPr/>
          </p:nvSpPr>
          <p:spPr bwMode="auto">
            <a:xfrm>
              <a:off x="4367" y="2777"/>
              <a:ext cx="63" cy="60"/>
            </a:xfrm>
            <a:prstGeom prst="ellipse">
              <a:avLst/>
            </a:prstGeom>
            <a:solidFill>
              <a:srgbClr val="67676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193" name="Oval 45"/>
            <p:cNvSpPr>
              <a:spLocks noChangeArrowheads="1"/>
            </p:cNvSpPr>
            <p:nvPr/>
          </p:nvSpPr>
          <p:spPr bwMode="auto">
            <a:xfrm>
              <a:off x="4371" y="2781"/>
              <a:ext cx="44" cy="43"/>
            </a:xfrm>
            <a:prstGeom prst="ellipse">
              <a:avLst/>
            </a:prstGeom>
            <a:solidFill>
              <a:srgbClr val="9191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194" name="Oval 46"/>
            <p:cNvSpPr>
              <a:spLocks noChangeArrowheads="1"/>
            </p:cNvSpPr>
            <p:nvPr/>
          </p:nvSpPr>
          <p:spPr bwMode="auto">
            <a:xfrm>
              <a:off x="4380" y="2790"/>
              <a:ext cx="17" cy="19"/>
            </a:xfrm>
            <a:prstGeom prst="ellipse">
              <a:avLst/>
            </a:prstGeom>
            <a:solidFill>
              <a:srgbClr val="CECE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</p:grpSp>
      <p:grpSp>
        <p:nvGrpSpPr>
          <p:cNvPr id="195" name="Group 183"/>
          <p:cNvGrpSpPr>
            <a:grpSpLocks/>
          </p:cNvGrpSpPr>
          <p:nvPr/>
        </p:nvGrpSpPr>
        <p:grpSpPr bwMode="auto">
          <a:xfrm>
            <a:off x="4173538" y="3773488"/>
            <a:ext cx="117475" cy="1936750"/>
            <a:chOff x="2958" y="2377"/>
            <a:chExt cx="83" cy="1220"/>
          </a:xfrm>
        </p:grpSpPr>
        <p:sp>
          <p:nvSpPr>
            <p:cNvPr id="196" name="AutoShape 184"/>
            <p:cNvSpPr>
              <a:spLocks noChangeArrowheads="1"/>
            </p:cNvSpPr>
            <p:nvPr/>
          </p:nvSpPr>
          <p:spPr bwMode="auto">
            <a:xfrm rot="10800000">
              <a:off x="2979" y="3528"/>
              <a:ext cx="28" cy="69"/>
            </a:xfrm>
            <a:prstGeom prst="triangle">
              <a:avLst>
                <a:gd name="adj" fmla="val 49995"/>
              </a:avLst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197" name="Freeform 185"/>
            <p:cNvSpPr>
              <a:spLocks/>
            </p:cNvSpPr>
            <p:nvPr/>
          </p:nvSpPr>
          <p:spPr bwMode="auto">
            <a:xfrm>
              <a:off x="2958" y="3273"/>
              <a:ext cx="83" cy="144"/>
            </a:xfrm>
            <a:custGeom>
              <a:avLst/>
              <a:gdLst>
                <a:gd name="T0" fmla="*/ 80 w 83"/>
                <a:gd name="T1" fmla="*/ 143 h 144"/>
                <a:gd name="T2" fmla="*/ 81 w 83"/>
                <a:gd name="T3" fmla="*/ 129 h 144"/>
                <a:gd name="T4" fmla="*/ 82 w 83"/>
                <a:gd name="T5" fmla="*/ 117 h 144"/>
                <a:gd name="T6" fmla="*/ 80 w 83"/>
                <a:gd name="T7" fmla="*/ 104 h 144"/>
                <a:gd name="T8" fmla="*/ 76 w 83"/>
                <a:gd name="T9" fmla="*/ 95 h 144"/>
                <a:gd name="T10" fmla="*/ 73 w 83"/>
                <a:gd name="T11" fmla="*/ 92 h 144"/>
                <a:gd name="T12" fmla="*/ 9 w 83"/>
                <a:gd name="T13" fmla="*/ 41 h 144"/>
                <a:gd name="T14" fmla="*/ 5 w 83"/>
                <a:gd name="T15" fmla="*/ 38 h 144"/>
                <a:gd name="T16" fmla="*/ 3 w 83"/>
                <a:gd name="T17" fmla="*/ 29 h 144"/>
                <a:gd name="T18" fmla="*/ 1 w 83"/>
                <a:gd name="T19" fmla="*/ 18 h 144"/>
                <a:gd name="T20" fmla="*/ 0 w 83"/>
                <a:gd name="T21" fmla="*/ 0 h 14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83"/>
                <a:gd name="T34" fmla="*/ 0 h 144"/>
                <a:gd name="T35" fmla="*/ 83 w 83"/>
                <a:gd name="T36" fmla="*/ 144 h 144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83" h="144">
                  <a:moveTo>
                    <a:pt x="80" y="143"/>
                  </a:moveTo>
                  <a:lnTo>
                    <a:pt x="81" y="129"/>
                  </a:lnTo>
                  <a:lnTo>
                    <a:pt x="82" y="117"/>
                  </a:lnTo>
                  <a:lnTo>
                    <a:pt x="80" y="104"/>
                  </a:lnTo>
                  <a:lnTo>
                    <a:pt x="76" y="95"/>
                  </a:lnTo>
                  <a:lnTo>
                    <a:pt x="73" y="92"/>
                  </a:lnTo>
                  <a:lnTo>
                    <a:pt x="9" y="41"/>
                  </a:lnTo>
                  <a:lnTo>
                    <a:pt x="5" y="38"/>
                  </a:lnTo>
                  <a:lnTo>
                    <a:pt x="3" y="29"/>
                  </a:lnTo>
                  <a:lnTo>
                    <a:pt x="1" y="18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ar-sa"/>
            </a:p>
          </p:txBody>
        </p:sp>
        <p:sp>
          <p:nvSpPr>
            <p:cNvPr id="198" name="Freeform 186"/>
            <p:cNvSpPr>
              <a:spLocks/>
            </p:cNvSpPr>
            <p:nvPr/>
          </p:nvSpPr>
          <p:spPr bwMode="auto">
            <a:xfrm>
              <a:off x="2958" y="3024"/>
              <a:ext cx="83" cy="143"/>
            </a:xfrm>
            <a:custGeom>
              <a:avLst/>
              <a:gdLst>
                <a:gd name="T0" fmla="*/ 80 w 83"/>
                <a:gd name="T1" fmla="*/ 142 h 143"/>
                <a:gd name="T2" fmla="*/ 81 w 83"/>
                <a:gd name="T3" fmla="*/ 127 h 143"/>
                <a:gd name="T4" fmla="*/ 82 w 83"/>
                <a:gd name="T5" fmla="*/ 115 h 143"/>
                <a:gd name="T6" fmla="*/ 80 w 83"/>
                <a:gd name="T7" fmla="*/ 102 h 143"/>
                <a:gd name="T8" fmla="*/ 76 w 83"/>
                <a:gd name="T9" fmla="*/ 93 h 143"/>
                <a:gd name="T10" fmla="*/ 73 w 83"/>
                <a:gd name="T11" fmla="*/ 90 h 143"/>
                <a:gd name="T12" fmla="*/ 9 w 83"/>
                <a:gd name="T13" fmla="*/ 39 h 143"/>
                <a:gd name="T14" fmla="*/ 5 w 83"/>
                <a:gd name="T15" fmla="*/ 36 h 143"/>
                <a:gd name="T16" fmla="*/ 3 w 83"/>
                <a:gd name="T17" fmla="*/ 27 h 143"/>
                <a:gd name="T18" fmla="*/ 1 w 83"/>
                <a:gd name="T19" fmla="*/ 16 h 143"/>
                <a:gd name="T20" fmla="*/ 0 w 83"/>
                <a:gd name="T21" fmla="*/ 0 h 14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83"/>
                <a:gd name="T34" fmla="*/ 0 h 143"/>
                <a:gd name="T35" fmla="*/ 83 w 83"/>
                <a:gd name="T36" fmla="*/ 143 h 143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83" h="143">
                  <a:moveTo>
                    <a:pt x="80" y="142"/>
                  </a:moveTo>
                  <a:lnTo>
                    <a:pt x="81" y="127"/>
                  </a:lnTo>
                  <a:lnTo>
                    <a:pt x="82" y="115"/>
                  </a:lnTo>
                  <a:lnTo>
                    <a:pt x="80" y="102"/>
                  </a:lnTo>
                  <a:lnTo>
                    <a:pt x="76" y="93"/>
                  </a:lnTo>
                  <a:lnTo>
                    <a:pt x="73" y="90"/>
                  </a:lnTo>
                  <a:lnTo>
                    <a:pt x="9" y="39"/>
                  </a:lnTo>
                  <a:lnTo>
                    <a:pt x="5" y="36"/>
                  </a:lnTo>
                  <a:lnTo>
                    <a:pt x="3" y="27"/>
                  </a:lnTo>
                  <a:lnTo>
                    <a:pt x="1" y="16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ar-sa"/>
            </a:p>
          </p:txBody>
        </p:sp>
        <p:sp>
          <p:nvSpPr>
            <p:cNvPr id="199" name="Freeform 187"/>
            <p:cNvSpPr>
              <a:spLocks/>
            </p:cNvSpPr>
            <p:nvPr/>
          </p:nvSpPr>
          <p:spPr bwMode="auto">
            <a:xfrm>
              <a:off x="2958" y="2767"/>
              <a:ext cx="83" cy="145"/>
            </a:xfrm>
            <a:custGeom>
              <a:avLst/>
              <a:gdLst>
                <a:gd name="T0" fmla="*/ 80 w 83"/>
                <a:gd name="T1" fmla="*/ 144 h 145"/>
                <a:gd name="T2" fmla="*/ 82 w 83"/>
                <a:gd name="T3" fmla="*/ 130 h 145"/>
                <a:gd name="T4" fmla="*/ 82 w 83"/>
                <a:gd name="T5" fmla="*/ 118 h 145"/>
                <a:gd name="T6" fmla="*/ 80 w 83"/>
                <a:gd name="T7" fmla="*/ 105 h 145"/>
                <a:gd name="T8" fmla="*/ 77 w 83"/>
                <a:gd name="T9" fmla="*/ 95 h 145"/>
                <a:gd name="T10" fmla="*/ 73 w 83"/>
                <a:gd name="T11" fmla="*/ 92 h 145"/>
                <a:gd name="T12" fmla="*/ 9 w 83"/>
                <a:gd name="T13" fmla="*/ 41 h 145"/>
                <a:gd name="T14" fmla="*/ 5 w 83"/>
                <a:gd name="T15" fmla="*/ 38 h 145"/>
                <a:gd name="T16" fmla="*/ 3 w 83"/>
                <a:gd name="T17" fmla="*/ 29 h 145"/>
                <a:gd name="T18" fmla="*/ 1 w 83"/>
                <a:gd name="T19" fmla="*/ 18 h 145"/>
                <a:gd name="T20" fmla="*/ 0 w 83"/>
                <a:gd name="T21" fmla="*/ 0 h 145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83"/>
                <a:gd name="T34" fmla="*/ 0 h 145"/>
                <a:gd name="T35" fmla="*/ 83 w 83"/>
                <a:gd name="T36" fmla="*/ 145 h 145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83" h="145">
                  <a:moveTo>
                    <a:pt x="80" y="144"/>
                  </a:moveTo>
                  <a:lnTo>
                    <a:pt x="82" y="130"/>
                  </a:lnTo>
                  <a:lnTo>
                    <a:pt x="82" y="118"/>
                  </a:lnTo>
                  <a:lnTo>
                    <a:pt x="80" y="105"/>
                  </a:lnTo>
                  <a:lnTo>
                    <a:pt x="77" y="95"/>
                  </a:lnTo>
                  <a:lnTo>
                    <a:pt x="73" y="92"/>
                  </a:lnTo>
                  <a:lnTo>
                    <a:pt x="9" y="41"/>
                  </a:lnTo>
                  <a:lnTo>
                    <a:pt x="5" y="38"/>
                  </a:lnTo>
                  <a:lnTo>
                    <a:pt x="3" y="29"/>
                  </a:lnTo>
                  <a:lnTo>
                    <a:pt x="1" y="18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ar-sa"/>
            </a:p>
          </p:txBody>
        </p:sp>
        <p:sp>
          <p:nvSpPr>
            <p:cNvPr id="200" name="Freeform 188"/>
            <p:cNvSpPr>
              <a:spLocks/>
            </p:cNvSpPr>
            <p:nvPr/>
          </p:nvSpPr>
          <p:spPr bwMode="auto">
            <a:xfrm>
              <a:off x="2958" y="2878"/>
              <a:ext cx="83" cy="142"/>
            </a:xfrm>
            <a:custGeom>
              <a:avLst/>
              <a:gdLst>
                <a:gd name="T0" fmla="*/ 80 w 83"/>
                <a:gd name="T1" fmla="*/ 0 h 142"/>
                <a:gd name="T2" fmla="*/ 81 w 83"/>
                <a:gd name="T3" fmla="*/ 15 h 142"/>
                <a:gd name="T4" fmla="*/ 82 w 83"/>
                <a:gd name="T5" fmla="*/ 27 h 142"/>
                <a:gd name="T6" fmla="*/ 80 w 83"/>
                <a:gd name="T7" fmla="*/ 40 h 142"/>
                <a:gd name="T8" fmla="*/ 76 w 83"/>
                <a:gd name="T9" fmla="*/ 49 h 142"/>
                <a:gd name="T10" fmla="*/ 73 w 83"/>
                <a:gd name="T11" fmla="*/ 52 h 142"/>
                <a:gd name="T12" fmla="*/ 9 w 83"/>
                <a:gd name="T13" fmla="*/ 102 h 142"/>
                <a:gd name="T14" fmla="*/ 5 w 83"/>
                <a:gd name="T15" fmla="*/ 105 h 142"/>
                <a:gd name="T16" fmla="*/ 3 w 83"/>
                <a:gd name="T17" fmla="*/ 113 h 142"/>
                <a:gd name="T18" fmla="*/ 1 w 83"/>
                <a:gd name="T19" fmla="*/ 125 h 142"/>
                <a:gd name="T20" fmla="*/ 0 w 83"/>
                <a:gd name="T21" fmla="*/ 141 h 14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83"/>
                <a:gd name="T34" fmla="*/ 0 h 142"/>
                <a:gd name="T35" fmla="*/ 83 w 83"/>
                <a:gd name="T36" fmla="*/ 142 h 14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83" h="142">
                  <a:moveTo>
                    <a:pt x="80" y="0"/>
                  </a:moveTo>
                  <a:lnTo>
                    <a:pt x="81" y="15"/>
                  </a:lnTo>
                  <a:lnTo>
                    <a:pt x="82" y="27"/>
                  </a:lnTo>
                  <a:lnTo>
                    <a:pt x="80" y="40"/>
                  </a:lnTo>
                  <a:lnTo>
                    <a:pt x="76" y="49"/>
                  </a:lnTo>
                  <a:lnTo>
                    <a:pt x="73" y="52"/>
                  </a:lnTo>
                  <a:lnTo>
                    <a:pt x="9" y="102"/>
                  </a:lnTo>
                  <a:lnTo>
                    <a:pt x="5" y="105"/>
                  </a:lnTo>
                  <a:lnTo>
                    <a:pt x="3" y="113"/>
                  </a:lnTo>
                  <a:lnTo>
                    <a:pt x="1" y="125"/>
                  </a:lnTo>
                  <a:lnTo>
                    <a:pt x="0" y="141"/>
                  </a:lnTo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ar-sa"/>
            </a:p>
          </p:txBody>
        </p:sp>
        <p:sp>
          <p:nvSpPr>
            <p:cNvPr id="201" name="Freeform 189"/>
            <p:cNvSpPr>
              <a:spLocks/>
            </p:cNvSpPr>
            <p:nvPr/>
          </p:nvSpPr>
          <p:spPr bwMode="auto">
            <a:xfrm>
              <a:off x="2958" y="3127"/>
              <a:ext cx="83" cy="146"/>
            </a:xfrm>
            <a:custGeom>
              <a:avLst/>
              <a:gdLst>
                <a:gd name="T0" fmla="*/ 80 w 83"/>
                <a:gd name="T1" fmla="*/ 0 h 146"/>
                <a:gd name="T2" fmla="*/ 81 w 83"/>
                <a:gd name="T3" fmla="*/ 15 h 146"/>
                <a:gd name="T4" fmla="*/ 82 w 83"/>
                <a:gd name="T5" fmla="*/ 27 h 146"/>
                <a:gd name="T6" fmla="*/ 80 w 83"/>
                <a:gd name="T7" fmla="*/ 41 h 146"/>
                <a:gd name="T8" fmla="*/ 76 w 83"/>
                <a:gd name="T9" fmla="*/ 49 h 146"/>
                <a:gd name="T10" fmla="*/ 73 w 83"/>
                <a:gd name="T11" fmla="*/ 53 h 146"/>
                <a:gd name="T12" fmla="*/ 9 w 83"/>
                <a:gd name="T13" fmla="*/ 105 h 146"/>
                <a:gd name="T14" fmla="*/ 5 w 83"/>
                <a:gd name="T15" fmla="*/ 107 h 146"/>
                <a:gd name="T16" fmla="*/ 3 w 83"/>
                <a:gd name="T17" fmla="*/ 116 h 146"/>
                <a:gd name="T18" fmla="*/ 1 w 83"/>
                <a:gd name="T19" fmla="*/ 128 h 146"/>
                <a:gd name="T20" fmla="*/ 0 w 83"/>
                <a:gd name="T21" fmla="*/ 145 h 14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83"/>
                <a:gd name="T34" fmla="*/ 0 h 146"/>
                <a:gd name="T35" fmla="*/ 83 w 83"/>
                <a:gd name="T36" fmla="*/ 146 h 14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83" h="146">
                  <a:moveTo>
                    <a:pt x="80" y="0"/>
                  </a:moveTo>
                  <a:lnTo>
                    <a:pt x="81" y="15"/>
                  </a:lnTo>
                  <a:lnTo>
                    <a:pt x="82" y="27"/>
                  </a:lnTo>
                  <a:lnTo>
                    <a:pt x="80" y="41"/>
                  </a:lnTo>
                  <a:lnTo>
                    <a:pt x="76" y="49"/>
                  </a:lnTo>
                  <a:lnTo>
                    <a:pt x="73" y="53"/>
                  </a:lnTo>
                  <a:lnTo>
                    <a:pt x="9" y="105"/>
                  </a:lnTo>
                  <a:lnTo>
                    <a:pt x="5" y="107"/>
                  </a:lnTo>
                  <a:lnTo>
                    <a:pt x="3" y="116"/>
                  </a:lnTo>
                  <a:lnTo>
                    <a:pt x="1" y="128"/>
                  </a:lnTo>
                  <a:lnTo>
                    <a:pt x="0" y="145"/>
                  </a:lnTo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ar-sa"/>
            </a:p>
          </p:txBody>
        </p:sp>
        <p:sp>
          <p:nvSpPr>
            <p:cNvPr id="202" name="Freeform 190"/>
            <p:cNvSpPr>
              <a:spLocks/>
            </p:cNvSpPr>
            <p:nvPr/>
          </p:nvSpPr>
          <p:spPr bwMode="auto">
            <a:xfrm>
              <a:off x="2958" y="2521"/>
              <a:ext cx="83" cy="144"/>
            </a:xfrm>
            <a:custGeom>
              <a:avLst/>
              <a:gdLst>
                <a:gd name="T0" fmla="*/ 80 w 83"/>
                <a:gd name="T1" fmla="*/ 143 h 144"/>
                <a:gd name="T2" fmla="*/ 81 w 83"/>
                <a:gd name="T3" fmla="*/ 129 h 144"/>
                <a:gd name="T4" fmla="*/ 82 w 83"/>
                <a:gd name="T5" fmla="*/ 117 h 144"/>
                <a:gd name="T6" fmla="*/ 80 w 83"/>
                <a:gd name="T7" fmla="*/ 104 h 144"/>
                <a:gd name="T8" fmla="*/ 76 w 83"/>
                <a:gd name="T9" fmla="*/ 95 h 144"/>
                <a:gd name="T10" fmla="*/ 73 w 83"/>
                <a:gd name="T11" fmla="*/ 92 h 144"/>
                <a:gd name="T12" fmla="*/ 9 w 83"/>
                <a:gd name="T13" fmla="*/ 41 h 144"/>
                <a:gd name="T14" fmla="*/ 5 w 83"/>
                <a:gd name="T15" fmla="*/ 38 h 144"/>
                <a:gd name="T16" fmla="*/ 3 w 83"/>
                <a:gd name="T17" fmla="*/ 29 h 144"/>
                <a:gd name="T18" fmla="*/ 1 w 83"/>
                <a:gd name="T19" fmla="*/ 18 h 144"/>
                <a:gd name="T20" fmla="*/ 0 w 83"/>
                <a:gd name="T21" fmla="*/ 0 h 14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83"/>
                <a:gd name="T34" fmla="*/ 0 h 144"/>
                <a:gd name="T35" fmla="*/ 83 w 83"/>
                <a:gd name="T36" fmla="*/ 144 h 144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83" h="144">
                  <a:moveTo>
                    <a:pt x="80" y="143"/>
                  </a:moveTo>
                  <a:lnTo>
                    <a:pt x="81" y="129"/>
                  </a:lnTo>
                  <a:lnTo>
                    <a:pt x="82" y="117"/>
                  </a:lnTo>
                  <a:lnTo>
                    <a:pt x="80" y="104"/>
                  </a:lnTo>
                  <a:lnTo>
                    <a:pt x="76" y="95"/>
                  </a:lnTo>
                  <a:lnTo>
                    <a:pt x="73" y="92"/>
                  </a:lnTo>
                  <a:lnTo>
                    <a:pt x="9" y="41"/>
                  </a:lnTo>
                  <a:lnTo>
                    <a:pt x="5" y="38"/>
                  </a:lnTo>
                  <a:lnTo>
                    <a:pt x="3" y="29"/>
                  </a:lnTo>
                  <a:lnTo>
                    <a:pt x="1" y="18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ar-sa"/>
            </a:p>
          </p:txBody>
        </p:sp>
        <p:sp>
          <p:nvSpPr>
            <p:cNvPr id="203" name="Freeform 191"/>
            <p:cNvSpPr>
              <a:spLocks/>
            </p:cNvSpPr>
            <p:nvPr/>
          </p:nvSpPr>
          <p:spPr bwMode="auto">
            <a:xfrm>
              <a:off x="2958" y="2377"/>
              <a:ext cx="83" cy="144"/>
            </a:xfrm>
            <a:custGeom>
              <a:avLst/>
              <a:gdLst>
                <a:gd name="T0" fmla="*/ 80 w 83"/>
                <a:gd name="T1" fmla="*/ 0 h 144"/>
                <a:gd name="T2" fmla="*/ 81 w 83"/>
                <a:gd name="T3" fmla="*/ 14 h 144"/>
                <a:gd name="T4" fmla="*/ 82 w 83"/>
                <a:gd name="T5" fmla="*/ 27 h 144"/>
                <a:gd name="T6" fmla="*/ 80 w 83"/>
                <a:gd name="T7" fmla="*/ 39 h 144"/>
                <a:gd name="T8" fmla="*/ 76 w 83"/>
                <a:gd name="T9" fmla="*/ 48 h 144"/>
                <a:gd name="T10" fmla="*/ 73 w 83"/>
                <a:gd name="T11" fmla="*/ 53 h 144"/>
                <a:gd name="T12" fmla="*/ 9 w 83"/>
                <a:gd name="T13" fmla="*/ 104 h 144"/>
                <a:gd name="T14" fmla="*/ 5 w 83"/>
                <a:gd name="T15" fmla="*/ 107 h 144"/>
                <a:gd name="T16" fmla="*/ 3 w 83"/>
                <a:gd name="T17" fmla="*/ 114 h 144"/>
                <a:gd name="T18" fmla="*/ 1 w 83"/>
                <a:gd name="T19" fmla="*/ 126 h 144"/>
                <a:gd name="T20" fmla="*/ 0 w 83"/>
                <a:gd name="T21" fmla="*/ 143 h 14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83"/>
                <a:gd name="T34" fmla="*/ 0 h 144"/>
                <a:gd name="T35" fmla="*/ 83 w 83"/>
                <a:gd name="T36" fmla="*/ 144 h 144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83" h="144">
                  <a:moveTo>
                    <a:pt x="80" y="0"/>
                  </a:moveTo>
                  <a:lnTo>
                    <a:pt x="81" y="14"/>
                  </a:lnTo>
                  <a:lnTo>
                    <a:pt x="82" y="27"/>
                  </a:lnTo>
                  <a:lnTo>
                    <a:pt x="80" y="39"/>
                  </a:lnTo>
                  <a:lnTo>
                    <a:pt x="76" y="48"/>
                  </a:lnTo>
                  <a:lnTo>
                    <a:pt x="73" y="53"/>
                  </a:lnTo>
                  <a:lnTo>
                    <a:pt x="9" y="104"/>
                  </a:lnTo>
                  <a:lnTo>
                    <a:pt x="5" y="107"/>
                  </a:lnTo>
                  <a:lnTo>
                    <a:pt x="3" y="114"/>
                  </a:lnTo>
                  <a:lnTo>
                    <a:pt x="1" y="126"/>
                  </a:lnTo>
                  <a:lnTo>
                    <a:pt x="0" y="143"/>
                  </a:lnTo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ar-sa"/>
            </a:p>
          </p:txBody>
        </p:sp>
        <p:sp>
          <p:nvSpPr>
            <p:cNvPr id="204" name="Freeform 192"/>
            <p:cNvSpPr>
              <a:spLocks/>
            </p:cNvSpPr>
            <p:nvPr/>
          </p:nvSpPr>
          <p:spPr bwMode="auto">
            <a:xfrm>
              <a:off x="2958" y="2629"/>
              <a:ext cx="83" cy="144"/>
            </a:xfrm>
            <a:custGeom>
              <a:avLst/>
              <a:gdLst>
                <a:gd name="T0" fmla="*/ 80 w 83"/>
                <a:gd name="T1" fmla="*/ 0 h 144"/>
                <a:gd name="T2" fmla="*/ 81 w 83"/>
                <a:gd name="T3" fmla="*/ 14 h 144"/>
                <a:gd name="T4" fmla="*/ 82 w 83"/>
                <a:gd name="T5" fmla="*/ 26 h 144"/>
                <a:gd name="T6" fmla="*/ 80 w 83"/>
                <a:gd name="T7" fmla="*/ 39 h 144"/>
                <a:gd name="T8" fmla="*/ 76 w 83"/>
                <a:gd name="T9" fmla="*/ 48 h 144"/>
                <a:gd name="T10" fmla="*/ 73 w 83"/>
                <a:gd name="T11" fmla="*/ 51 h 144"/>
                <a:gd name="T12" fmla="*/ 9 w 83"/>
                <a:gd name="T13" fmla="*/ 102 h 144"/>
                <a:gd name="T14" fmla="*/ 5 w 83"/>
                <a:gd name="T15" fmla="*/ 105 h 144"/>
                <a:gd name="T16" fmla="*/ 3 w 83"/>
                <a:gd name="T17" fmla="*/ 114 h 144"/>
                <a:gd name="T18" fmla="*/ 1 w 83"/>
                <a:gd name="T19" fmla="*/ 126 h 144"/>
                <a:gd name="T20" fmla="*/ 0 w 83"/>
                <a:gd name="T21" fmla="*/ 143 h 14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83"/>
                <a:gd name="T34" fmla="*/ 0 h 144"/>
                <a:gd name="T35" fmla="*/ 83 w 83"/>
                <a:gd name="T36" fmla="*/ 144 h 144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83" h="144">
                  <a:moveTo>
                    <a:pt x="80" y="0"/>
                  </a:moveTo>
                  <a:lnTo>
                    <a:pt x="81" y="14"/>
                  </a:lnTo>
                  <a:lnTo>
                    <a:pt x="82" y="26"/>
                  </a:lnTo>
                  <a:lnTo>
                    <a:pt x="80" y="39"/>
                  </a:lnTo>
                  <a:lnTo>
                    <a:pt x="76" y="48"/>
                  </a:lnTo>
                  <a:lnTo>
                    <a:pt x="73" y="51"/>
                  </a:lnTo>
                  <a:lnTo>
                    <a:pt x="9" y="102"/>
                  </a:lnTo>
                  <a:lnTo>
                    <a:pt x="5" y="105"/>
                  </a:lnTo>
                  <a:lnTo>
                    <a:pt x="3" y="114"/>
                  </a:lnTo>
                  <a:lnTo>
                    <a:pt x="1" y="126"/>
                  </a:lnTo>
                  <a:lnTo>
                    <a:pt x="0" y="143"/>
                  </a:lnTo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ar-sa"/>
            </a:p>
          </p:txBody>
        </p:sp>
        <p:sp>
          <p:nvSpPr>
            <p:cNvPr id="205" name="Freeform 193"/>
            <p:cNvSpPr>
              <a:spLocks/>
            </p:cNvSpPr>
            <p:nvPr/>
          </p:nvSpPr>
          <p:spPr bwMode="auto">
            <a:xfrm>
              <a:off x="2991" y="3406"/>
              <a:ext cx="48" cy="104"/>
            </a:xfrm>
            <a:custGeom>
              <a:avLst/>
              <a:gdLst>
                <a:gd name="T0" fmla="*/ 1 w 48"/>
                <a:gd name="T1" fmla="*/ 103 h 104"/>
                <a:gd name="T2" fmla="*/ 0 w 48"/>
                <a:gd name="T3" fmla="*/ 93 h 104"/>
                <a:gd name="T4" fmla="*/ 0 w 48"/>
                <a:gd name="T5" fmla="*/ 85 h 104"/>
                <a:gd name="T6" fmla="*/ 1 w 48"/>
                <a:gd name="T7" fmla="*/ 75 h 104"/>
                <a:gd name="T8" fmla="*/ 3 w 48"/>
                <a:gd name="T9" fmla="*/ 68 h 104"/>
                <a:gd name="T10" fmla="*/ 5 w 48"/>
                <a:gd name="T11" fmla="*/ 66 h 104"/>
                <a:gd name="T12" fmla="*/ 42 w 48"/>
                <a:gd name="T13" fmla="*/ 29 h 104"/>
                <a:gd name="T14" fmla="*/ 44 w 48"/>
                <a:gd name="T15" fmla="*/ 27 h 104"/>
                <a:gd name="T16" fmla="*/ 45 w 48"/>
                <a:gd name="T17" fmla="*/ 21 h 104"/>
                <a:gd name="T18" fmla="*/ 46 w 48"/>
                <a:gd name="T19" fmla="*/ 13 h 104"/>
                <a:gd name="T20" fmla="*/ 47 w 48"/>
                <a:gd name="T21" fmla="*/ 0 h 10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48"/>
                <a:gd name="T34" fmla="*/ 0 h 104"/>
                <a:gd name="T35" fmla="*/ 48 w 48"/>
                <a:gd name="T36" fmla="*/ 104 h 104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48" h="104">
                  <a:moveTo>
                    <a:pt x="1" y="103"/>
                  </a:moveTo>
                  <a:lnTo>
                    <a:pt x="0" y="93"/>
                  </a:lnTo>
                  <a:lnTo>
                    <a:pt x="0" y="85"/>
                  </a:lnTo>
                  <a:lnTo>
                    <a:pt x="1" y="75"/>
                  </a:lnTo>
                  <a:lnTo>
                    <a:pt x="3" y="68"/>
                  </a:lnTo>
                  <a:lnTo>
                    <a:pt x="5" y="66"/>
                  </a:lnTo>
                  <a:lnTo>
                    <a:pt x="42" y="29"/>
                  </a:lnTo>
                  <a:lnTo>
                    <a:pt x="44" y="27"/>
                  </a:lnTo>
                  <a:lnTo>
                    <a:pt x="45" y="21"/>
                  </a:lnTo>
                  <a:lnTo>
                    <a:pt x="46" y="13"/>
                  </a:lnTo>
                  <a:lnTo>
                    <a:pt x="47" y="0"/>
                  </a:lnTo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ar-sa"/>
            </a:p>
          </p:txBody>
        </p:sp>
      </p:grpSp>
      <p:sp>
        <p:nvSpPr>
          <p:cNvPr id="206" name="Arc 194"/>
          <p:cNvSpPr>
            <a:spLocks/>
          </p:cNvSpPr>
          <p:nvPr/>
        </p:nvSpPr>
        <p:spPr bwMode="auto">
          <a:xfrm>
            <a:off x="2393950" y="2725738"/>
            <a:ext cx="1411288" cy="1757362"/>
          </a:xfrm>
          <a:custGeom>
            <a:avLst/>
            <a:gdLst>
              <a:gd name="T0" fmla="*/ 50318426 w 21600"/>
              <a:gd name="T1" fmla="*/ 75616299 h 40842"/>
              <a:gd name="T2" fmla="*/ 92116009 w 21600"/>
              <a:gd name="T3" fmla="*/ 0 h 40842"/>
              <a:gd name="T4" fmla="*/ 92209898 w 21600"/>
              <a:gd name="T5" fmla="*/ 39990975 h 40842"/>
              <a:gd name="T6" fmla="*/ 0 60000 65536"/>
              <a:gd name="T7" fmla="*/ 0 60000 65536"/>
              <a:gd name="T8" fmla="*/ 0 60000 65536"/>
              <a:gd name="T9" fmla="*/ 0 w 21600"/>
              <a:gd name="T10" fmla="*/ 0 h 40842"/>
              <a:gd name="T11" fmla="*/ 21600 w 21600"/>
              <a:gd name="T12" fmla="*/ 40842 h 4084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40842" fill="none" extrusionOk="0">
                <a:moveTo>
                  <a:pt x="11786" y="40842"/>
                </a:moveTo>
                <a:cubicBezTo>
                  <a:pt x="4553" y="37153"/>
                  <a:pt x="0" y="29719"/>
                  <a:pt x="0" y="21600"/>
                </a:cubicBezTo>
                <a:cubicBezTo>
                  <a:pt x="-1" y="9679"/>
                  <a:pt x="9657" y="12"/>
                  <a:pt x="21578" y="0"/>
                </a:cubicBezTo>
              </a:path>
              <a:path w="21600" h="40842" stroke="0" extrusionOk="0">
                <a:moveTo>
                  <a:pt x="11786" y="40842"/>
                </a:moveTo>
                <a:cubicBezTo>
                  <a:pt x="4553" y="37153"/>
                  <a:pt x="0" y="29719"/>
                  <a:pt x="0" y="21600"/>
                </a:cubicBezTo>
                <a:cubicBezTo>
                  <a:pt x="-1" y="9679"/>
                  <a:pt x="9657" y="12"/>
                  <a:pt x="21578" y="0"/>
                </a:cubicBezTo>
                <a:lnTo>
                  <a:pt x="2160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sa"/>
          </a:p>
        </p:txBody>
      </p:sp>
      <p:grpSp>
        <p:nvGrpSpPr>
          <p:cNvPr id="207" name="Group 172"/>
          <p:cNvGrpSpPr>
            <a:grpSpLocks/>
          </p:cNvGrpSpPr>
          <p:nvPr/>
        </p:nvGrpSpPr>
        <p:grpSpPr bwMode="auto">
          <a:xfrm>
            <a:off x="1300163" y="3179763"/>
            <a:ext cx="1724025" cy="131762"/>
            <a:chOff x="921" y="2003"/>
            <a:chExt cx="1222" cy="83"/>
          </a:xfrm>
        </p:grpSpPr>
        <p:sp>
          <p:nvSpPr>
            <p:cNvPr id="208" name="AutoShape 173"/>
            <p:cNvSpPr>
              <a:spLocks noChangeArrowheads="1"/>
            </p:cNvSpPr>
            <p:nvPr/>
          </p:nvSpPr>
          <p:spPr bwMode="auto">
            <a:xfrm rot="-5400000">
              <a:off x="943" y="2003"/>
              <a:ext cx="26" cy="70"/>
            </a:xfrm>
            <a:prstGeom prst="triangle">
              <a:avLst>
                <a:gd name="adj" fmla="val 49995"/>
              </a:avLst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209" name="Freeform 174"/>
            <p:cNvSpPr>
              <a:spLocks/>
            </p:cNvSpPr>
            <p:nvPr/>
          </p:nvSpPr>
          <p:spPr bwMode="auto">
            <a:xfrm>
              <a:off x="1103" y="2003"/>
              <a:ext cx="143" cy="83"/>
            </a:xfrm>
            <a:custGeom>
              <a:avLst/>
              <a:gdLst>
                <a:gd name="T0" fmla="*/ 0 w 143"/>
                <a:gd name="T1" fmla="*/ 80 h 83"/>
                <a:gd name="T2" fmla="*/ 13 w 143"/>
                <a:gd name="T3" fmla="*/ 81 h 83"/>
                <a:gd name="T4" fmla="*/ 25 w 143"/>
                <a:gd name="T5" fmla="*/ 82 h 83"/>
                <a:gd name="T6" fmla="*/ 39 w 143"/>
                <a:gd name="T7" fmla="*/ 80 h 83"/>
                <a:gd name="T8" fmla="*/ 48 w 143"/>
                <a:gd name="T9" fmla="*/ 76 h 83"/>
                <a:gd name="T10" fmla="*/ 51 w 143"/>
                <a:gd name="T11" fmla="*/ 73 h 83"/>
                <a:gd name="T12" fmla="*/ 102 w 143"/>
                <a:gd name="T13" fmla="*/ 9 h 83"/>
                <a:gd name="T14" fmla="*/ 105 w 143"/>
                <a:gd name="T15" fmla="*/ 5 h 83"/>
                <a:gd name="T16" fmla="*/ 114 w 143"/>
                <a:gd name="T17" fmla="*/ 3 h 83"/>
                <a:gd name="T18" fmla="*/ 124 w 143"/>
                <a:gd name="T19" fmla="*/ 1 h 83"/>
                <a:gd name="T20" fmla="*/ 142 w 143"/>
                <a:gd name="T21" fmla="*/ 0 h 8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43"/>
                <a:gd name="T34" fmla="*/ 0 h 83"/>
                <a:gd name="T35" fmla="*/ 143 w 143"/>
                <a:gd name="T36" fmla="*/ 83 h 83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43" h="83">
                  <a:moveTo>
                    <a:pt x="0" y="80"/>
                  </a:moveTo>
                  <a:lnTo>
                    <a:pt x="13" y="81"/>
                  </a:lnTo>
                  <a:lnTo>
                    <a:pt x="25" y="82"/>
                  </a:lnTo>
                  <a:lnTo>
                    <a:pt x="39" y="80"/>
                  </a:lnTo>
                  <a:lnTo>
                    <a:pt x="48" y="76"/>
                  </a:lnTo>
                  <a:lnTo>
                    <a:pt x="51" y="73"/>
                  </a:lnTo>
                  <a:lnTo>
                    <a:pt x="102" y="9"/>
                  </a:lnTo>
                  <a:lnTo>
                    <a:pt x="105" y="5"/>
                  </a:lnTo>
                  <a:lnTo>
                    <a:pt x="114" y="3"/>
                  </a:lnTo>
                  <a:lnTo>
                    <a:pt x="124" y="1"/>
                  </a:lnTo>
                  <a:lnTo>
                    <a:pt x="142" y="0"/>
                  </a:lnTo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ar-sa"/>
            </a:p>
          </p:txBody>
        </p:sp>
        <p:sp>
          <p:nvSpPr>
            <p:cNvPr id="210" name="Freeform 175"/>
            <p:cNvSpPr>
              <a:spLocks/>
            </p:cNvSpPr>
            <p:nvPr/>
          </p:nvSpPr>
          <p:spPr bwMode="auto">
            <a:xfrm>
              <a:off x="1353" y="2003"/>
              <a:ext cx="143" cy="83"/>
            </a:xfrm>
            <a:custGeom>
              <a:avLst/>
              <a:gdLst>
                <a:gd name="T0" fmla="*/ 0 w 143"/>
                <a:gd name="T1" fmla="*/ 80 h 83"/>
                <a:gd name="T2" fmla="*/ 15 w 143"/>
                <a:gd name="T3" fmla="*/ 81 h 83"/>
                <a:gd name="T4" fmla="*/ 27 w 143"/>
                <a:gd name="T5" fmla="*/ 82 h 83"/>
                <a:gd name="T6" fmla="*/ 40 w 143"/>
                <a:gd name="T7" fmla="*/ 80 h 83"/>
                <a:gd name="T8" fmla="*/ 49 w 143"/>
                <a:gd name="T9" fmla="*/ 76 h 83"/>
                <a:gd name="T10" fmla="*/ 52 w 143"/>
                <a:gd name="T11" fmla="*/ 73 h 83"/>
                <a:gd name="T12" fmla="*/ 103 w 143"/>
                <a:gd name="T13" fmla="*/ 9 h 83"/>
                <a:gd name="T14" fmla="*/ 106 w 143"/>
                <a:gd name="T15" fmla="*/ 5 h 83"/>
                <a:gd name="T16" fmla="*/ 115 w 143"/>
                <a:gd name="T17" fmla="*/ 3 h 83"/>
                <a:gd name="T18" fmla="*/ 126 w 143"/>
                <a:gd name="T19" fmla="*/ 1 h 83"/>
                <a:gd name="T20" fmla="*/ 142 w 143"/>
                <a:gd name="T21" fmla="*/ 0 h 8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43"/>
                <a:gd name="T34" fmla="*/ 0 h 83"/>
                <a:gd name="T35" fmla="*/ 143 w 143"/>
                <a:gd name="T36" fmla="*/ 83 h 83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43" h="83">
                  <a:moveTo>
                    <a:pt x="0" y="80"/>
                  </a:moveTo>
                  <a:lnTo>
                    <a:pt x="15" y="81"/>
                  </a:lnTo>
                  <a:lnTo>
                    <a:pt x="27" y="82"/>
                  </a:lnTo>
                  <a:lnTo>
                    <a:pt x="40" y="80"/>
                  </a:lnTo>
                  <a:lnTo>
                    <a:pt x="49" y="76"/>
                  </a:lnTo>
                  <a:lnTo>
                    <a:pt x="52" y="73"/>
                  </a:lnTo>
                  <a:lnTo>
                    <a:pt x="103" y="9"/>
                  </a:lnTo>
                  <a:lnTo>
                    <a:pt x="106" y="5"/>
                  </a:lnTo>
                  <a:lnTo>
                    <a:pt x="115" y="3"/>
                  </a:lnTo>
                  <a:lnTo>
                    <a:pt x="126" y="1"/>
                  </a:lnTo>
                  <a:lnTo>
                    <a:pt x="142" y="0"/>
                  </a:lnTo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ar-sa"/>
            </a:p>
          </p:txBody>
        </p:sp>
        <p:sp>
          <p:nvSpPr>
            <p:cNvPr id="211" name="Freeform 176"/>
            <p:cNvSpPr>
              <a:spLocks/>
            </p:cNvSpPr>
            <p:nvPr/>
          </p:nvSpPr>
          <p:spPr bwMode="auto">
            <a:xfrm>
              <a:off x="1607" y="2003"/>
              <a:ext cx="145" cy="83"/>
            </a:xfrm>
            <a:custGeom>
              <a:avLst/>
              <a:gdLst>
                <a:gd name="T0" fmla="*/ 0 w 145"/>
                <a:gd name="T1" fmla="*/ 80 h 83"/>
                <a:gd name="T2" fmla="*/ 14 w 145"/>
                <a:gd name="T3" fmla="*/ 82 h 83"/>
                <a:gd name="T4" fmla="*/ 26 w 145"/>
                <a:gd name="T5" fmla="*/ 82 h 83"/>
                <a:gd name="T6" fmla="*/ 39 w 145"/>
                <a:gd name="T7" fmla="*/ 80 h 83"/>
                <a:gd name="T8" fmla="*/ 49 w 145"/>
                <a:gd name="T9" fmla="*/ 77 h 83"/>
                <a:gd name="T10" fmla="*/ 52 w 145"/>
                <a:gd name="T11" fmla="*/ 73 h 83"/>
                <a:gd name="T12" fmla="*/ 103 w 145"/>
                <a:gd name="T13" fmla="*/ 9 h 83"/>
                <a:gd name="T14" fmla="*/ 106 w 145"/>
                <a:gd name="T15" fmla="*/ 5 h 83"/>
                <a:gd name="T16" fmla="*/ 115 w 145"/>
                <a:gd name="T17" fmla="*/ 3 h 83"/>
                <a:gd name="T18" fmla="*/ 126 w 145"/>
                <a:gd name="T19" fmla="*/ 1 h 83"/>
                <a:gd name="T20" fmla="*/ 144 w 145"/>
                <a:gd name="T21" fmla="*/ 0 h 8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45"/>
                <a:gd name="T34" fmla="*/ 0 h 83"/>
                <a:gd name="T35" fmla="*/ 145 w 145"/>
                <a:gd name="T36" fmla="*/ 83 h 83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45" h="83">
                  <a:moveTo>
                    <a:pt x="0" y="80"/>
                  </a:moveTo>
                  <a:lnTo>
                    <a:pt x="14" y="82"/>
                  </a:lnTo>
                  <a:lnTo>
                    <a:pt x="26" y="82"/>
                  </a:lnTo>
                  <a:lnTo>
                    <a:pt x="39" y="80"/>
                  </a:lnTo>
                  <a:lnTo>
                    <a:pt x="49" y="77"/>
                  </a:lnTo>
                  <a:lnTo>
                    <a:pt x="52" y="73"/>
                  </a:lnTo>
                  <a:lnTo>
                    <a:pt x="103" y="9"/>
                  </a:lnTo>
                  <a:lnTo>
                    <a:pt x="106" y="5"/>
                  </a:lnTo>
                  <a:lnTo>
                    <a:pt x="115" y="3"/>
                  </a:lnTo>
                  <a:lnTo>
                    <a:pt x="126" y="1"/>
                  </a:lnTo>
                  <a:lnTo>
                    <a:pt x="144" y="0"/>
                  </a:lnTo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ar-sa"/>
            </a:p>
          </p:txBody>
        </p:sp>
        <p:sp>
          <p:nvSpPr>
            <p:cNvPr id="212" name="Freeform 177"/>
            <p:cNvSpPr>
              <a:spLocks/>
            </p:cNvSpPr>
            <p:nvPr/>
          </p:nvSpPr>
          <p:spPr bwMode="auto">
            <a:xfrm>
              <a:off x="1499" y="2003"/>
              <a:ext cx="143" cy="83"/>
            </a:xfrm>
            <a:custGeom>
              <a:avLst/>
              <a:gdLst>
                <a:gd name="T0" fmla="*/ 142 w 143"/>
                <a:gd name="T1" fmla="*/ 80 h 83"/>
                <a:gd name="T2" fmla="*/ 127 w 143"/>
                <a:gd name="T3" fmla="*/ 81 h 83"/>
                <a:gd name="T4" fmla="*/ 115 w 143"/>
                <a:gd name="T5" fmla="*/ 82 h 83"/>
                <a:gd name="T6" fmla="*/ 102 w 143"/>
                <a:gd name="T7" fmla="*/ 80 h 83"/>
                <a:gd name="T8" fmla="*/ 93 w 143"/>
                <a:gd name="T9" fmla="*/ 76 h 83"/>
                <a:gd name="T10" fmla="*/ 90 w 143"/>
                <a:gd name="T11" fmla="*/ 73 h 83"/>
                <a:gd name="T12" fmla="*/ 39 w 143"/>
                <a:gd name="T13" fmla="*/ 9 h 83"/>
                <a:gd name="T14" fmla="*/ 36 w 143"/>
                <a:gd name="T15" fmla="*/ 5 h 83"/>
                <a:gd name="T16" fmla="*/ 28 w 143"/>
                <a:gd name="T17" fmla="*/ 3 h 83"/>
                <a:gd name="T18" fmla="*/ 16 w 143"/>
                <a:gd name="T19" fmla="*/ 1 h 83"/>
                <a:gd name="T20" fmla="*/ 0 w 143"/>
                <a:gd name="T21" fmla="*/ 0 h 8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43"/>
                <a:gd name="T34" fmla="*/ 0 h 83"/>
                <a:gd name="T35" fmla="*/ 143 w 143"/>
                <a:gd name="T36" fmla="*/ 83 h 83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43" h="83">
                  <a:moveTo>
                    <a:pt x="142" y="80"/>
                  </a:moveTo>
                  <a:lnTo>
                    <a:pt x="127" y="81"/>
                  </a:lnTo>
                  <a:lnTo>
                    <a:pt x="115" y="82"/>
                  </a:lnTo>
                  <a:lnTo>
                    <a:pt x="102" y="80"/>
                  </a:lnTo>
                  <a:lnTo>
                    <a:pt x="93" y="76"/>
                  </a:lnTo>
                  <a:lnTo>
                    <a:pt x="90" y="73"/>
                  </a:lnTo>
                  <a:lnTo>
                    <a:pt x="39" y="9"/>
                  </a:lnTo>
                  <a:lnTo>
                    <a:pt x="36" y="5"/>
                  </a:lnTo>
                  <a:lnTo>
                    <a:pt x="28" y="3"/>
                  </a:lnTo>
                  <a:lnTo>
                    <a:pt x="16" y="1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ar-sa"/>
            </a:p>
          </p:txBody>
        </p:sp>
        <p:sp>
          <p:nvSpPr>
            <p:cNvPr id="213" name="Freeform 178"/>
            <p:cNvSpPr>
              <a:spLocks/>
            </p:cNvSpPr>
            <p:nvPr/>
          </p:nvSpPr>
          <p:spPr bwMode="auto">
            <a:xfrm>
              <a:off x="1247" y="2003"/>
              <a:ext cx="145" cy="83"/>
            </a:xfrm>
            <a:custGeom>
              <a:avLst/>
              <a:gdLst>
                <a:gd name="T0" fmla="*/ 144 w 145"/>
                <a:gd name="T1" fmla="*/ 80 h 83"/>
                <a:gd name="T2" fmla="*/ 129 w 145"/>
                <a:gd name="T3" fmla="*/ 81 h 83"/>
                <a:gd name="T4" fmla="*/ 117 w 145"/>
                <a:gd name="T5" fmla="*/ 82 h 83"/>
                <a:gd name="T6" fmla="*/ 103 w 145"/>
                <a:gd name="T7" fmla="*/ 80 h 83"/>
                <a:gd name="T8" fmla="*/ 95 w 145"/>
                <a:gd name="T9" fmla="*/ 76 h 83"/>
                <a:gd name="T10" fmla="*/ 91 w 145"/>
                <a:gd name="T11" fmla="*/ 73 h 83"/>
                <a:gd name="T12" fmla="*/ 39 w 145"/>
                <a:gd name="T13" fmla="*/ 9 h 83"/>
                <a:gd name="T14" fmla="*/ 38 w 145"/>
                <a:gd name="T15" fmla="*/ 5 h 83"/>
                <a:gd name="T16" fmla="*/ 29 w 145"/>
                <a:gd name="T17" fmla="*/ 3 h 83"/>
                <a:gd name="T18" fmla="*/ 17 w 145"/>
                <a:gd name="T19" fmla="*/ 1 h 83"/>
                <a:gd name="T20" fmla="*/ 0 w 145"/>
                <a:gd name="T21" fmla="*/ 0 h 8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45"/>
                <a:gd name="T34" fmla="*/ 0 h 83"/>
                <a:gd name="T35" fmla="*/ 145 w 145"/>
                <a:gd name="T36" fmla="*/ 83 h 83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45" h="83">
                  <a:moveTo>
                    <a:pt x="144" y="80"/>
                  </a:moveTo>
                  <a:lnTo>
                    <a:pt x="129" y="81"/>
                  </a:lnTo>
                  <a:lnTo>
                    <a:pt x="117" y="82"/>
                  </a:lnTo>
                  <a:lnTo>
                    <a:pt x="103" y="80"/>
                  </a:lnTo>
                  <a:lnTo>
                    <a:pt x="95" y="76"/>
                  </a:lnTo>
                  <a:lnTo>
                    <a:pt x="91" y="73"/>
                  </a:lnTo>
                  <a:lnTo>
                    <a:pt x="39" y="9"/>
                  </a:lnTo>
                  <a:lnTo>
                    <a:pt x="38" y="5"/>
                  </a:lnTo>
                  <a:lnTo>
                    <a:pt x="29" y="3"/>
                  </a:lnTo>
                  <a:lnTo>
                    <a:pt x="17" y="1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ar-sa"/>
            </a:p>
          </p:txBody>
        </p:sp>
        <p:sp>
          <p:nvSpPr>
            <p:cNvPr id="214" name="Freeform 179"/>
            <p:cNvSpPr>
              <a:spLocks/>
            </p:cNvSpPr>
            <p:nvPr/>
          </p:nvSpPr>
          <p:spPr bwMode="auto">
            <a:xfrm>
              <a:off x="1855" y="2003"/>
              <a:ext cx="144" cy="83"/>
            </a:xfrm>
            <a:custGeom>
              <a:avLst/>
              <a:gdLst>
                <a:gd name="T0" fmla="*/ 0 w 144"/>
                <a:gd name="T1" fmla="*/ 80 h 83"/>
                <a:gd name="T2" fmla="*/ 14 w 144"/>
                <a:gd name="T3" fmla="*/ 81 h 83"/>
                <a:gd name="T4" fmla="*/ 26 w 144"/>
                <a:gd name="T5" fmla="*/ 82 h 83"/>
                <a:gd name="T6" fmla="*/ 39 w 144"/>
                <a:gd name="T7" fmla="*/ 80 h 83"/>
                <a:gd name="T8" fmla="*/ 48 w 144"/>
                <a:gd name="T9" fmla="*/ 76 h 83"/>
                <a:gd name="T10" fmla="*/ 51 w 144"/>
                <a:gd name="T11" fmla="*/ 73 h 83"/>
                <a:gd name="T12" fmla="*/ 102 w 144"/>
                <a:gd name="T13" fmla="*/ 9 h 83"/>
                <a:gd name="T14" fmla="*/ 105 w 144"/>
                <a:gd name="T15" fmla="*/ 5 h 83"/>
                <a:gd name="T16" fmla="*/ 114 w 144"/>
                <a:gd name="T17" fmla="*/ 3 h 83"/>
                <a:gd name="T18" fmla="*/ 125 w 144"/>
                <a:gd name="T19" fmla="*/ 1 h 83"/>
                <a:gd name="T20" fmla="*/ 143 w 144"/>
                <a:gd name="T21" fmla="*/ 0 h 8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44"/>
                <a:gd name="T34" fmla="*/ 0 h 83"/>
                <a:gd name="T35" fmla="*/ 144 w 144"/>
                <a:gd name="T36" fmla="*/ 83 h 83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44" h="83">
                  <a:moveTo>
                    <a:pt x="0" y="80"/>
                  </a:moveTo>
                  <a:lnTo>
                    <a:pt x="14" y="81"/>
                  </a:lnTo>
                  <a:lnTo>
                    <a:pt x="26" y="82"/>
                  </a:lnTo>
                  <a:lnTo>
                    <a:pt x="39" y="80"/>
                  </a:lnTo>
                  <a:lnTo>
                    <a:pt x="48" y="76"/>
                  </a:lnTo>
                  <a:lnTo>
                    <a:pt x="51" y="73"/>
                  </a:lnTo>
                  <a:lnTo>
                    <a:pt x="102" y="9"/>
                  </a:lnTo>
                  <a:lnTo>
                    <a:pt x="105" y="5"/>
                  </a:lnTo>
                  <a:lnTo>
                    <a:pt x="114" y="3"/>
                  </a:lnTo>
                  <a:lnTo>
                    <a:pt x="125" y="1"/>
                  </a:lnTo>
                  <a:lnTo>
                    <a:pt x="143" y="0"/>
                  </a:lnTo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ar-sa"/>
            </a:p>
          </p:txBody>
        </p:sp>
        <p:sp>
          <p:nvSpPr>
            <p:cNvPr id="215" name="Freeform 180"/>
            <p:cNvSpPr>
              <a:spLocks/>
            </p:cNvSpPr>
            <p:nvPr/>
          </p:nvSpPr>
          <p:spPr bwMode="auto">
            <a:xfrm>
              <a:off x="1999" y="2003"/>
              <a:ext cx="144" cy="83"/>
            </a:xfrm>
            <a:custGeom>
              <a:avLst/>
              <a:gdLst>
                <a:gd name="T0" fmla="*/ 143 w 144"/>
                <a:gd name="T1" fmla="*/ 80 h 83"/>
                <a:gd name="T2" fmla="*/ 129 w 144"/>
                <a:gd name="T3" fmla="*/ 81 h 83"/>
                <a:gd name="T4" fmla="*/ 116 w 144"/>
                <a:gd name="T5" fmla="*/ 82 h 83"/>
                <a:gd name="T6" fmla="*/ 104 w 144"/>
                <a:gd name="T7" fmla="*/ 80 h 83"/>
                <a:gd name="T8" fmla="*/ 95 w 144"/>
                <a:gd name="T9" fmla="*/ 76 h 83"/>
                <a:gd name="T10" fmla="*/ 90 w 144"/>
                <a:gd name="T11" fmla="*/ 73 h 83"/>
                <a:gd name="T12" fmla="*/ 39 w 144"/>
                <a:gd name="T13" fmla="*/ 9 h 83"/>
                <a:gd name="T14" fmla="*/ 36 w 144"/>
                <a:gd name="T15" fmla="*/ 5 h 83"/>
                <a:gd name="T16" fmla="*/ 29 w 144"/>
                <a:gd name="T17" fmla="*/ 3 h 83"/>
                <a:gd name="T18" fmla="*/ 17 w 144"/>
                <a:gd name="T19" fmla="*/ 1 h 83"/>
                <a:gd name="T20" fmla="*/ 0 w 144"/>
                <a:gd name="T21" fmla="*/ 0 h 8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44"/>
                <a:gd name="T34" fmla="*/ 0 h 83"/>
                <a:gd name="T35" fmla="*/ 144 w 144"/>
                <a:gd name="T36" fmla="*/ 83 h 83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44" h="83">
                  <a:moveTo>
                    <a:pt x="143" y="80"/>
                  </a:moveTo>
                  <a:lnTo>
                    <a:pt x="129" y="81"/>
                  </a:lnTo>
                  <a:lnTo>
                    <a:pt x="116" y="82"/>
                  </a:lnTo>
                  <a:lnTo>
                    <a:pt x="104" y="80"/>
                  </a:lnTo>
                  <a:lnTo>
                    <a:pt x="95" y="76"/>
                  </a:lnTo>
                  <a:lnTo>
                    <a:pt x="90" y="73"/>
                  </a:lnTo>
                  <a:lnTo>
                    <a:pt x="39" y="9"/>
                  </a:lnTo>
                  <a:lnTo>
                    <a:pt x="36" y="5"/>
                  </a:lnTo>
                  <a:lnTo>
                    <a:pt x="29" y="3"/>
                  </a:lnTo>
                  <a:lnTo>
                    <a:pt x="17" y="1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ar-sa"/>
            </a:p>
          </p:txBody>
        </p:sp>
        <p:sp>
          <p:nvSpPr>
            <p:cNvPr id="216" name="Freeform 181"/>
            <p:cNvSpPr>
              <a:spLocks/>
            </p:cNvSpPr>
            <p:nvPr/>
          </p:nvSpPr>
          <p:spPr bwMode="auto">
            <a:xfrm>
              <a:off x="1747" y="2003"/>
              <a:ext cx="144" cy="83"/>
            </a:xfrm>
            <a:custGeom>
              <a:avLst/>
              <a:gdLst>
                <a:gd name="T0" fmla="*/ 143 w 144"/>
                <a:gd name="T1" fmla="*/ 80 h 83"/>
                <a:gd name="T2" fmla="*/ 129 w 144"/>
                <a:gd name="T3" fmla="*/ 81 h 83"/>
                <a:gd name="T4" fmla="*/ 117 w 144"/>
                <a:gd name="T5" fmla="*/ 82 h 83"/>
                <a:gd name="T6" fmla="*/ 104 w 144"/>
                <a:gd name="T7" fmla="*/ 80 h 83"/>
                <a:gd name="T8" fmla="*/ 95 w 144"/>
                <a:gd name="T9" fmla="*/ 76 h 83"/>
                <a:gd name="T10" fmla="*/ 92 w 144"/>
                <a:gd name="T11" fmla="*/ 73 h 83"/>
                <a:gd name="T12" fmla="*/ 41 w 144"/>
                <a:gd name="T13" fmla="*/ 9 h 83"/>
                <a:gd name="T14" fmla="*/ 38 w 144"/>
                <a:gd name="T15" fmla="*/ 5 h 83"/>
                <a:gd name="T16" fmla="*/ 29 w 144"/>
                <a:gd name="T17" fmla="*/ 3 h 83"/>
                <a:gd name="T18" fmla="*/ 17 w 144"/>
                <a:gd name="T19" fmla="*/ 1 h 83"/>
                <a:gd name="T20" fmla="*/ 0 w 144"/>
                <a:gd name="T21" fmla="*/ 0 h 8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44"/>
                <a:gd name="T34" fmla="*/ 0 h 83"/>
                <a:gd name="T35" fmla="*/ 144 w 144"/>
                <a:gd name="T36" fmla="*/ 83 h 83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44" h="83">
                  <a:moveTo>
                    <a:pt x="143" y="80"/>
                  </a:moveTo>
                  <a:lnTo>
                    <a:pt x="129" y="81"/>
                  </a:lnTo>
                  <a:lnTo>
                    <a:pt x="117" y="82"/>
                  </a:lnTo>
                  <a:lnTo>
                    <a:pt x="104" y="80"/>
                  </a:lnTo>
                  <a:lnTo>
                    <a:pt x="95" y="76"/>
                  </a:lnTo>
                  <a:lnTo>
                    <a:pt x="92" y="73"/>
                  </a:lnTo>
                  <a:lnTo>
                    <a:pt x="41" y="9"/>
                  </a:lnTo>
                  <a:lnTo>
                    <a:pt x="38" y="5"/>
                  </a:lnTo>
                  <a:lnTo>
                    <a:pt x="29" y="3"/>
                  </a:lnTo>
                  <a:lnTo>
                    <a:pt x="17" y="1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ar-sa"/>
            </a:p>
          </p:txBody>
        </p:sp>
        <p:sp>
          <p:nvSpPr>
            <p:cNvPr id="217" name="Freeform 182"/>
            <p:cNvSpPr>
              <a:spLocks/>
            </p:cNvSpPr>
            <p:nvPr/>
          </p:nvSpPr>
          <p:spPr bwMode="auto">
            <a:xfrm>
              <a:off x="1010" y="2035"/>
              <a:ext cx="103" cy="49"/>
            </a:xfrm>
            <a:custGeom>
              <a:avLst/>
              <a:gdLst>
                <a:gd name="T0" fmla="*/ 0 w 103"/>
                <a:gd name="T1" fmla="*/ 1 h 49"/>
                <a:gd name="T2" fmla="*/ 10 w 103"/>
                <a:gd name="T3" fmla="*/ 0 h 49"/>
                <a:gd name="T4" fmla="*/ 18 w 103"/>
                <a:gd name="T5" fmla="*/ 0 h 49"/>
                <a:gd name="T6" fmla="*/ 28 w 103"/>
                <a:gd name="T7" fmla="*/ 1 h 49"/>
                <a:gd name="T8" fmla="*/ 34 w 103"/>
                <a:gd name="T9" fmla="*/ 4 h 49"/>
                <a:gd name="T10" fmla="*/ 37 w 103"/>
                <a:gd name="T11" fmla="*/ 5 h 49"/>
                <a:gd name="T12" fmla="*/ 73 w 103"/>
                <a:gd name="T13" fmla="*/ 43 h 49"/>
                <a:gd name="T14" fmla="*/ 75 w 103"/>
                <a:gd name="T15" fmla="*/ 45 h 49"/>
                <a:gd name="T16" fmla="*/ 82 w 103"/>
                <a:gd name="T17" fmla="*/ 46 h 49"/>
                <a:gd name="T18" fmla="*/ 89 w 103"/>
                <a:gd name="T19" fmla="*/ 47 h 49"/>
                <a:gd name="T20" fmla="*/ 102 w 103"/>
                <a:gd name="T21" fmla="*/ 48 h 4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03"/>
                <a:gd name="T34" fmla="*/ 0 h 49"/>
                <a:gd name="T35" fmla="*/ 103 w 103"/>
                <a:gd name="T36" fmla="*/ 49 h 49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03" h="49">
                  <a:moveTo>
                    <a:pt x="0" y="1"/>
                  </a:moveTo>
                  <a:lnTo>
                    <a:pt x="10" y="0"/>
                  </a:lnTo>
                  <a:lnTo>
                    <a:pt x="18" y="0"/>
                  </a:lnTo>
                  <a:lnTo>
                    <a:pt x="28" y="1"/>
                  </a:lnTo>
                  <a:lnTo>
                    <a:pt x="34" y="4"/>
                  </a:lnTo>
                  <a:lnTo>
                    <a:pt x="37" y="5"/>
                  </a:lnTo>
                  <a:lnTo>
                    <a:pt x="73" y="43"/>
                  </a:lnTo>
                  <a:lnTo>
                    <a:pt x="75" y="45"/>
                  </a:lnTo>
                  <a:lnTo>
                    <a:pt x="82" y="46"/>
                  </a:lnTo>
                  <a:lnTo>
                    <a:pt x="89" y="47"/>
                  </a:lnTo>
                  <a:lnTo>
                    <a:pt x="102" y="48"/>
                  </a:lnTo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ar-sa"/>
            </a:p>
          </p:txBody>
        </p:sp>
      </p:grpSp>
      <p:sp>
        <p:nvSpPr>
          <p:cNvPr id="218" name="Line 196"/>
          <p:cNvSpPr>
            <a:spLocks noChangeShapeType="1"/>
          </p:cNvSpPr>
          <p:nvPr/>
        </p:nvSpPr>
        <p:spPr bwMode="auto">
          <a:xfrm>
            <a:off x="2915816" y="2924944"/>
            <a:ext cx="144016" cy="36004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9" name="Rectangle 200"/>
          <p:cNvSpPr>
            <a:spLocks noChangeArrowheads="1"/>
          </p:cNvSpPr>
          <p:nvPr/>
        </p:nvSpPr>
        <p:spPr bwMode="auto">
          <a:xfrm>
            <a:off x="3491880" y="5805264"/>
            <a:ext cx="1304557" cy="3436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 b="1" dirty="0">
                <a:solidFill>
                  <a:srgbClr val="00007D"/>
                </a:solidFill>
                <a:latin typeface="Times New Roman"/>
                <a:cs typeface="Times New Roman"/>
              </a:rPr>
              <a:t>gamma ray</a:t>
            </a:r>
          </a:p>
        </p:txBody>
      </p:sp>
      <p:grpSp>
        <p:nvGrpSpPr>
          <p:cNvPr id="220" name="Group 5"/>
          <p:cNvGrpSpPr>
            <a:grpSpLocks/>
          </p:cNvGrpSpPr>
          <p:nvPr/>
        </p:nvGrpSpPr>
        <p:grpSpPr bwMode="auto">
          <a:xfrm>
            <a:off x="6492146" y="1772816"/>
            <a:ext cx="2013656" cy="3097212"/>
            <a:chOff x="4629" y="1031"/>
            <a:chExt cx="1427" cy="1951"/>
          </a:xfrm>
        </p:grpSpPr>
        <p:sp>
          <p:nvSpPr>
            <p:cNvPr id="221" name="Rectangle 6"/>
            <p:cNvSpPr>
              <a:spLocks noChangeArrowheads="1"/>
            </p:cNvSpPr>
            <p:nvPr/>
          </p:nvSpPr>
          <p:spPr bwMode="auto">
            <a:xfrm>
              <a:off x="4629" y="1031"/>
              <a:ext cx="1427" cy="2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82550" tIns="41275" rIns="82550" bIns="41275">
              <a:spAutoFit/>
            </a:bodyPr>
            <a:lstStyle/>
            <a:p>
              <a:pPr defTabSz="739775" eaLnBrk="0" hangingPunct="0"/>
              <a:r>
                <a:rPr lang="en-US" b="1" dirty="0">
                  <a:solidFill>
                    <a:srgbClr val="00007D"/>
                  </a:solidFill>
                  <a:latin typeface="Times New Roman"/>
                  <a:cs typeface="Times New Roman"/>
                </a:rPr>
                <a:t>Ionizing Radiation</a:t>
              </a:r>
            </a:p>
          </p:txBody>
        </p:sp>
        <p:sp>
          <p:nvSpPr>
            <p:cNvPr id="222" name="Rectangle 7"/>
            <p:cNvSpPr>
              <a:spLocks noChangeArrowheads="1"/>
            </p:cNvSpPr>
            <p:nvPr/>
          </p:nvSpPr>
          <p:spPr bwMode="auto">
            <a:xfrm>
              <a:off x="4934" y="1583"/>
              <a:ext cx="1102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>
                <a:lnSpc>
                  <a:spcPct val="90000"/>
                </a:lnSpc>
              </a:pPr>
              <a:r>
                <a:rPr lang="en-US" b="1" dirty="0">
                  <a:solidFill>
                    <a:srgbClr val="00007D"/>
                  </a:solidFill>
                  <a:latin typeface="Times New Roman"/>
                  <a:cs typeface="Times New Roman"/>
                </a:rPr>
                <a:t>alpha particle</a:t>
              </a:r>
            </a:p>
          </p:txBody>
        </p:sp>
        <p:sp>
          <p:nvSpPr>
            <p:cNvPr id="223" name="Rectangle 8"/>
            <p:cNvSpPr>
              <a:spLocks noChangeArrowheads="1"/>
            </p:cNvSpPr>
            <p:nvPr/>
          </p:nvSpPr>
          <p:spPr bwMode="auto">
            <a:xfrm>
              <a:off x="4854" y="2206"/>
              <a:ext cx="680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224" name="Rectangle 9"/>
            <p:cNvSpPr>
              <a:spLocks noChangeArrowheads="1"/>
            </p:cNvSpPr>
            <p:nvPr/>
          </p:nvSpPr>
          <p:spPr bwMode="auto">
            <a:xfrm>
              <a:off x="4940" y="2766"/>
              <a:ext cx="1006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>
                <a:lnSpc>
                  <a:spcPct val="90000"/>
                </a:lnSpc>
              </a:pPr>
              <a:r>
                <a:rPr lang="en-US" b="1" dirty="0">
                  <a:solidFill>
                    <a:srgbClr val="00007D"/>
                  </a:solidFill>
                  <a:latin typeface="Times New Roman"/>
                  <a:cs typeface="Times New Roman"/>
                </a:rPr>
                <a:t>beta particle</a:t>
              </a:r>
            </a:p>
          </p:txBody>
        </p:sp>
      </p:grpSp>
      <p:sp>
        <p:nvSpPr>
          <p:cNvPr id="225" name="Line 4"/>
          <p:cNvSpPr>
            <a:spLocks noChangeShapeType="1"/>
          </p:cNvSpPr>
          <p:nvPr/>
        </p:nvSpPr>
        <p:spPr bwMode="auto">
          <a:xfrm flipH="1" flipV="1">
            <a:off x="4416276" y="3633788"/>
            <a:ext cx="1739900" cy="765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6" name="Oval 198"/>
          <p:cNvSpPr>
            <a:spLocks noChangeArrowheads="1"/>
          </p:cNvSpPr>
          <p:nvPr/>
        </p:nvSpPr>
        <p:spPr bwMode="auto">
          <a:xfrm>
            <a:off x="2816225" y="2871788"/>
            <a:ext cx="119063" cy="1397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227" name="Rectangle 226"/>
          <p:cNvSpPr/>
          <p:nvPr/>
        </p:nvSpPr>
        <p:spPr>
          <a:xfrm>
            <a:off x="3741971" y="764704"/>
            <a:ext cx="19476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739775" eaLnBrk="0" hangingPunct="0"/>
            <a:r>
              <a:rPr lang="en-US" b="1" u="sng" dirty="0">
                <a:solidFill>
                  <a:srgbClr val="00007D"/>
                </a:solidFill>
                <a:latin typeface="Times New Roman"/>
                <a:cs typeface="Times New Roman"/>
              </a:rPr>
              <a:t>Radioactive Atom</a:t>
            </a:r>
            <a:endParaRPr lang="en-US" b="1" u="sng" dirty="0">
              <a:solidFill>
                <a:srgbClr val="00007D"/>
              </a:solidFill>
              <a:latin typeface="Times New Roman"/>
              <a:cs typeface="Times New Roman"/>
            </a:endParaRPr>
          </a:p>
        </p:txBody>
      </p:sp>
      <p:sp>
        <p:nvSpPr>
          <p:cNvPr id="228" name="Rectangle 199"/>
          <p:cNvSpPr>
            <a:spLocks noChangeArrowheads="1"/>
          </p:cNvSpPr>
          <p:nvPr/>
        </p:nvSpPr>
        <p:spPr bwMode="auto">
          <a:xfrm>
            <a:off x="683568" y="2780928"/>
            <a:ext cx="785472" cy="3436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 b="1" dirty="0">
                <a:solidFill>
                  <a:srgbClr val="00007D"/>
                </a:solidFill>
                <a:latin typeface="Times New Roman"/>
                <a:cs typeface="Times New Roman"/>
              </a:rPr>
              <a:t>X-</a:t>
            </a:r>
            <a:r>
              <a:rPr lang="en-US" b="1" dirty="0" smtClean="0">
                <a:solidFill>
                  <a:srgbClr val="00007D"/>
                </a:solidFill>
                <a:latin typeface="Times New Roman"/>
                <a:cs typeface="Times New Roman"/>
              </a:rPr>
              <a:t>ray</a:t>
            </a:r>
            <a:endParaRPr lang="en-US" b="1" dirty="0">
              <a:solidFill>
                <a:srgbClr val="00007D"/>
              </a:solidFill>
              <a:latin typeface="Times New Roman"/>
              <a:cs typeface="Times New Roman"/>
            </a:endParaRPr>
          </a:p>
        </p:txBody>
      </p:sp>
      <p:sp>
        <p:nvSpPr>
          <p:cNvPr id="230" name="Line 3"/>
          <p:cNvSpPr>
            <a:spLocks noChangeShapeType="1"/>
          </p:cNvSpPr>
          <p:nvPr/>
        </p:nvSpPr>
        <p:spPr bwMode="auto">
          <a:xfrm flipH="1">
            <a:off x="4449762" y="2636912"/>
            <a:ext cx="1634406" cy="8206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31" name="Group 172"/>
          <p:cNvGrpSpPr>
            <a:grpSpLocks/>
          </p:cNvGrpSpPr>
          <p:nvPr/>
        </p:nvGrpSpPr>
        <p:grpSpPr bwMode="auto">
          <a:xfrm>
            <a:off x="1115616" y="3332163"/>
            <a:ext cx="1724025" cy="131762"/>
            <a:chOff x="921" y="2003"/>
            <a:chExt cx="1222" cy="83"/>
          </a:xfrm>
        </p:grpSpPr>
        <p:sp>
          <p:nvSpPr>
            <p:cNvPr id="232" name="AutoShape 173"/>
            <p:cNvSpPr>
              <a:spLocks noChangeArrowheads="1"/>
            </p:cNvSpPr>
            <p:nvPr/>
          </p:nvSpPr>
          <p:spPr bwMode="auto">
            <a:xfrm rot="-5400000">
              <a:off x="943" y="2003"/>
              <a:ext cx="26" cy="70"/>
            </a:xfrm>
            <a:prstGeom prst="triangle">
              <a:avLst>
                <a:gd name="adj" fmla="val 49995"/>
              </a:avLst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233" name="Freeform 174"/>
            <p:cNvSpPr>
              <a:spLocks/>
            </p:cNvSpPr>
            <p:nvPr/>
          </p:nvSpPr>
          <p:spPr bwMode="auto">
            <a:xfrm>
              <a:off x="1103" y="2003"/>
              <a:ext cx="143" cy="83"/>
            </a:xfrm>
            <a:custGeom>
              <a:avLst/>
              <a:gdLst>
                <a:gd name="T0" fmla="*/ 0 w 143"/>
                <a:gd name="T1" fmla="*/ 80 h 83"/>
                <a:gd name="T2" fmla="*/ 13 w 143"/>
                <a:gd name="T3" fmla="*/ 81 h 83"/>
                <a:gd name="T4" fmla="*/ 25 w 143"/>
                <a:gd name="T5" fmla="*/ 82 h 83"/>
                <a:gd name="T6" fmla="*/ 39 w 143"/>
                <a:gd name="T7" fmla="*/ 80 h 83"/>
                <a:gd name="T8" fmla="*/ 48 w 143"/>
                <a:gd name="T9" fmla="*/ 76 h 83"/>
                <a:gd name="T10" fmla="*/ 51 w 143"/>
                <a:gd name="T11" fmla="*/ 73 h 83"/>
                <a:gd name="T12" fmla="*/ 102 w 143"/>
                <a:gd name="T13" fmla="*/ 9 h 83"/>
                <a:gd name="T14" fmla="*/ 105 w 143"/>
                <a:gd name="T15" fmla="*/ 5 h 83"/>
                <a:gd name="T16" fmla="*/ 114 w 143"/>
                <a:gd name="T17" fmla="*/ 3 h 83"/>
                <a:gd name="T18" fmla="*/ 124 w 143"/>
                <a:gd name="T19" fmla="*/ 1 h 83"/>
                <a:gd name="T20" fmla="*/ 142 w 143"/>
                <a:gd name="T21" fmla="*/ 0 h 8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43"/>
                <a:gd name="T34" fmla="*/ 0 h 83"/>
                <a:gd name="T35" fmla="*/ 143 w 143"/>
                <a:gd name="T36" fmla="*/ 83 h 83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43" h="83">
                  <a:moveTo>
                    <a:pt x="0" y="80"/>
                  </a:moveTo>
                  <a:lnTo>
                    <a:pt x="13" y="81"/>
                  </a:lnTo>
                  <a:lnTo>
                    <a:pt x="25" y="82"/>
                  </a:lnTo>
                  <a:lnTo>
                    <a:pt x="39" y="80"/>
                  </a:lnTo>
                  <a:lnTo>
                    <a:pt x="48" y="76"/>
                  </a:lnTo>
                  <a:lnTo>
                    <a:pt x="51" y="73"/>
                  </a:lnTo>
                  <a:lnTo>
                    <a:pt x="102" y="9"/>
                  </a:lnTo>
                  <a:lnTo>
                    <a:pt x="105" y="5"/>
                  </a:lnTo>
                  <a:lnTo>
                    <a:pt x="114" y="3"/>
                  </a:lnTo>
                  <a:lnTo>
                    <a:pt x="124" y="1"/>
                  </a:lnTo>
                  <a:lnTo>
                    <a:pt x="142" y="0"/>
                  </a:lnTo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ar-sa"/>
            </a:p>
          </p:txBody>
        </p:sp>
        <p:sp>
          <p:nvSpPr>
            <p:cNvPr id="234" name="Freeform 175"/>
            <p:cNvSpPr>
              <a:spLocks/>
            </p:cNvSpPr>
            <p:nvPr/>
          </p:nvSpPr>
          <p:spPr bwMode="auto">
            <a:xfrm>
              <a:off x="1353" y="2003"/>
              <a:ext cx="143" cy="83"/>
            </a:xfrm>
            <a:custGeom>
              <a:avLst/>
              <a:gdLst>
                <a:gd name="T0" fmla="*/ 0 w 143"/>
                <a:gd name="T1" fmla="*/ 80 h 83"/>
                <a:gd name="T2" fmla="*/ 15 w 143"/>
                <a:gd name="T3" fmla="*/ 81 h 83"/>
                <a:gd name="T4" fmla="*/ 27 w 143"/>
                <a:gd name="T5" fmla="*/ 82 h 83"/>
                <a:gd name="T6" fmla="*/ 40 w 143"/>
                <a:gd name="T7" fmla="*/ 80 h 83"/>
                <a:gd name="T8" fmla="*/ 49 w 143"/>
                <a:gd name="T9" fmla="*/ 76 h 83"/>
                <a:gd name="T10" fmla="*/ 52 w 143"/>
                <a:gd name="T11" fmla="*/ 73 h 83"/>
                <a:gd name="T12" fmla="*/ 103 w 143"/>
                <a:gd name="T13" fmla="*/ 9 h 83"/>
                <a:gd name="T14" fmla="*/ 106 w 143"/>
                <a:gd name="T15" fmla="*/ 5 h 83"/>
                <a:gd name="T16" fmla="*/ 115 w 143"/>
                <a:gd name="T17" fmla="*/ 3 h 83"/>
                <a:gd name="T18" fmla="*/ 126 w 143"/>
                <a:gd name="T19" fmla="*/ 1 h 83"/>
                <a:gd name="T20" fmla="*/ 142 w 143"/>
                <a:gd name="T21" fmla="*/ 0 h 8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43"/>
                <a:gd name="T34" fmla="*/ 0 h 83"/>
                <a:gd name="T35" fmla="*/ 143 w 143"/>
                <a:gd name="T36" fmla="*/ 83 h 83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43" h="83">
                  <a:moveTo>
                    <a:pt x="0" y="80"/>
                  </a:moveTo>
                  <a:lnTo>
                    <a:pt x="15" y="81"/>
                  </a:lnTo>
                  <a:lnTo>
                    <a:pt x="27" y="82"/>
                  </a:lnTo>
                  <a:lnTo>
                    <a:pt x="40" y="80"/>
                  </a:lnTo>
                  <a:lnTo>
                    <a:pt x="49" y="76"/>
                  </a:lnTo>
                  <a:lnTo>
                    <a:pt x="52" y="73"/>
                  </a:lnTo>
                  <a:lnTo>
                    <a:pt x="103" y="9"/>
                  </a:lnTo>
                  <a:lnTo>
                    <a:pt x="106" y="5"/>
                  </a:lnTo>
                  <a:lnTo>
                    <a:pt x="115" y="3"/>
                  </a:lnTo>
                  <a:lnTo>
                    <a:pt x="126" y="1"/>
                  </a:lnTo>
                  <a:lnTo>
                    <a:pt x="142" y="0"/>
                  </a:lnTo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ar-sa"/>
            </a:p>
          </p:txBody>
        </p:sp>
        <p:sp>
          <p:nvSpPr>
            <p:cNvPr id="235" name="Freeform 176"/>
            <p:cNvSpPr>
              <a:spLocks/>
            </p:cNvSpPr>
            <p:nvPr/>
          </p:nvSpPr>
          <p:spPr bwMode="auto">
            <a:xfrm>
              <a:off x="1607" y="2003"/>
              <a:ext cx="145" cy="83"/>
            </a:xfrm>
            <a:custGeom>
              <a:avLst/>
              <a:gdLst>
                <a:gd name="T0" fmla="*/ 0 w 145"/>
                <a:gd name="T1" fmla="*/ 80 h 83"/>
                <a:gd name="T2" fmla="*/ 14 w 145"/>
                <a:gd name="T3" fmla="*/ 82 h 83"/>
                <a:gd name="T4" fmla="*/ 26 w 145"/>
                <a:gd name="T5" fmla="*/ 82 h 83"/>
                <a:gd name="T6" fmla="*/ 39 w 145"/>
                <a:gd name="T7" fmla="*/ 80 h 83"/>
                <a:gd name="T8" fmla="*/ 49 w 145"/>
                <a:gd name="T9" fmla="*/ 77 h 83"/>
                <a:gd name="T10" fmla="*/ 52 w 145"/>
                <a:gd name="T11" fmla="*/ 73 h 83"/>
                <a:gd name="T12" fmla="*/ 103 w 145"/>
                <a:gd name="T13" fmla="*/ 9 h 83"/>
                <a:gd name="T14" fmla="*/ 106 w 145"/>
                <a:gd name="T15" fmla="*/ 5 h 83"/>
                <a:gd name="T16" fmla="*/ 115 w 145"/>
                <a:gd name="T17" fmla="*/ 3 h 83"/>
                <a:gd name="T18" fmla="*/ 126 w 145"/>
                <a:gd name="T19" fmla="*/ 1 h 83"/>
                <a:gd name="T20" fmla="*/ 144 w 145"/>
                <a:gd name="T21" fmla="*/ 0 h 8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45"/>
                <a:gd name="T34" fmla="*/ 0 h 83"/>
                <a:gd name="T35" fmla="*/ 145 w 145"/>
                <a:gd name="T36" fmla="*/ 83 h 83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45" h="83">
                  <a:moveTo>
                    <a:pt x="0" y="80"/>
                  </a:moveTo>
                  <a:lnTo>
                    <a:pt x="14" y="82"/>
                  </a:lnTo>
                  <a:lnTo>
                    <a:pt x="26" y="82"/>
                  </a:lnTo>
                  <a:lnTo>
                    <a:pt x="39" y="80"/>
                  </a:lnTo>
                  <a:lnTo>
                    <a:pt x="49" y="77"/>
                  </a:lnTo>
                  <a:lnTo>
                    <a:pt x="52" y="73"/>
                  </a:lnTo>
                  <a:lnTo>
                    <a:pt x="103" y="9"/>
                  </a:lnTo>
                  <a:lnTo>
                    <a:pt x="106" y="5"/>
                  </a:lnTo>
                  <a:lnTo>
                    <a:pt x="115" y="3"/>
                  </a:lnTo>
                  <a:lnTo>
                    <a:pt x="126" y="1"/>
                  </a:lnTo>
                  <a:lnTo>
                    <a:pt x="144" y="0"/>
                  </a:lnTo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ar-sa"/>
            </a:p>
          </p:txBody>
        </p:sp>
        <p:sp>
          <p:nvSpPr>
            <p:cNvPr id="236" name="Freeform 177"/>
            <p:cNvSpPr>
              <a:spLocks/>
            </p:cNvSpPr>
            <p:nvPr/>
          </p:nvSpPr>
          <p:spPr bwMode="auto">
            <a:xfrm>
              <a:off x="1499" y="2003"/>
              <a:ext cx="143" cy="83"/>
            </a:xfrm>
            <a:custGeom>
              <a:avLst/>
              <a:gdLst>
                <a:gd name="T0" fmla="*/ 142 w 143"/>
                <a:gd name="T1" fmla="*/ 80 h 83"/>
                <a:gd name="T2" fmla="*/ 127 w 143"/>
                <a:gd name="T3" fmla="*/ 81 h 83"/>
                <a:gd name="T4" fmla="*/ 115 w 143"/>
                <a:gd name="T5" fmla="*/ 82 h 83"/>
                <a:gd name="T6" fmla="*/ 102 w 143"/>
                <a:gd name="T7" fmla="*/ 80 h 83"/>
                <a:gd name="T8" fmla="*/ 93 w 143"/>
                <a:gd name="T9" fmla="*/ 76 h 83"/>
                <a:gd name="T10" fmla="*/ 90 w 143"/>
                <a:gd name="T11" fmla="*/ 73 h 83"/>
                <a:gd name="T12" fmla="*/ 39 w 143"/>
                <a:gd name="T13" fmla="*/ 9 h 83"/>
                <a:gd name="T14" fmla="*/ 36 w 143"/>
                <a:gd name="T15" fmla="*/ 5 h 83"/>
                <a:gd name="T16" fmla="*/ 28 w 143"/>
                <a:gd name="T17" fmla="*/ 3 h 83"/>
                <a:gd name="T18" fmla="*/ 16 w 143"/>
                <a:gd name="T19" fmla="*/ 1 h 83"/>
                <a:gd name="T20" fmla="*/ 0 w 143"/>
                <a:gd name="T21" fmla="*/ 0 h 8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43"/>
                <a:gd name="T34" fmla="*/ 0 h 83"/>
                <a:gd name="T35" fmla="*/ 143 w 143"/>
                <a:gd name="T36" fmla="*/ 83 h 83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43" h="83">
                  <a:moveTo>
                    <a:pt x="142" y="80"/>
                  </a:moveTo>
                  <a:lnTo>
                    <a:pt x="127" y="81"/>
                  </a:lnTo>
                  <a:lnTo>
                    <a:pt x="115" y="82"/>
                  </a:lnTo>
                  <a:lnTo>
                    <a:pt x="102" y="80"/>
                  </a:lnTo>
                  <a:lnTo>
                    <a:pt x="93" y="76"/>
                  </a:lnTo>
                  <a:lnTo>
                    <a:pt x="90" y="73"/>
                  </a:lnTo>
                  <a:lnTo>
                    <a:pt x="39" y="9"/>
                  </a:lnTo>
                  <a:lnTo>
                    <a:pt x="36" y="5"/>
                  </a:lnTo>
                  <a:lnTo>
                    <a:pt x="28" y="3"/>
                  </a:lnTo>
                  <a:lnTo>
                    <a:pt x="16" y="1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ar-sa"/>
            </a:p>
          </p:txBody>
        </p:sp>
        <p:sp>
          <p:nvSpPr>
            <p:cNvPr id="237" name="Freeform 178"/>
            <p:cNvSpPr>
              <a:spLocks/>
            </p:cNvSpPr>
            <p:nvPr/>
          </p:nvSpPr>
          <p:spPr bwMode="auto">
            <a:xfrm>
              <a:off x="1247" y="2003"/>
              <a:ext cx="145" cy="83"/>
            </a:xfrm>
            <a:custGeom>
              <a:avLst/>
              <a:gdLst>
                <a:gd name="T0" fmla="*/ 144 w 145"/>
                <a:gd name="T1" fmla="*/ 80 h 83"/>
                <a:gd name="T2" fmla="*/ 129 w 145"/>
                <a:gd name="T3" fmla="*/ 81 h 83"/>
                <a:gd name="T4" fmla="*/ 117 w 145"/>
                <a:gd name="T5" fmla="*/ 82 h 83"/>
                <a:gd name="T6" fmla="*/ 103 w 145"/>
                <a:gd name="T7" fmla="*/ 80 h 83"/>
                <a:gd name="T8" fmla="*/ 95 w 145"/>
                <a:gd name="T9" fmla="*/ 76 h 83"/>
                <a:gd name="T10" fmla="*/ 91 w 145"/>
                <a:gd name="T11" fmla="*/ 73 h 83"/>
                <a:gd name="T12" fmla="*/ 39 w 145"/>
                <a:gd name="T13" fmla="*/ 9 h 83"/>
                <a:gd name="T14" fmla="*/ 38 w 145"/>
                <a:gd name="T15" fmla="*/ 5 h 83"/>
                <a:gd name="T16" fmla="*/ 29 w 145"/>
                <a:gd name="T17" fmla="*/ 3 h 83"/>
                <a:gd name="T18" fmla="*/ 17 w 145"/>
                <a:gd name="T19" fmla="*/ 1 h 83"/>
                <a:gd name="T20" fmla="*/ 0 w 145"/>
                <a:gd name="T21" fmla="*/ 0 h 8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45"/>
                <a:gd name="T34" fmla="*/ 0 h 83"/>
                <a:gd name="T35" fmla="*/ 145 w 145"/>
                <a:gd name="T36" fmla="*/ 83 h 83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45" h="83">
                  <a:moveTo>
                    <a:pt x="144" y="80"/>
                  </a:moveTo>
                  <a:lnTo>
                    <a:pt x="129" y="81"/>
                  </a:lnTo>
                  <a:lnTo>
                    <a:pt x="117" y="82"/>
                  </a:lnTo>
                  <a:lnTo>
                    <a:pt x="103" y="80"/>
                  </a:lnTo>
                  <a:lnTo>
                    <a:pt x="95" y="76"/>
                  </a:lnTo>
                  <a:lnTo>
                    <a:pt x="91" y="73"/>
                  </a:lnTo>
                  <a:lnTo>
                    <a:pt x="39" y="9"/>
                  </a:lnTo>
                  <a:lnTo>
                    <a:pt x="38" y="5"/>
                  </a:lnTo>
                  <a:lnTo>
                    <a:pt x="29" y="3"/>
                  </a:lnTo>
                  <a:lnTo>
                    <a:pt x="17" y="1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ar-sa"/>
            </a:p>
          </p:txBody>
        </p:sp>
        <p:sp>
          <p:nvSpPr>
            <p:cNvPr id="238" name="Freeform 179"/>
            <p:cNvSpPr>
              <a:spLocks/>
            </p:cNvSpPr>
            <p:nvPr/>
          </p:nvSpPr>
          <p:spPr bwMode="auto">
            <a:xfrm>
              <a:off x="1855" y="2003"/>
              <a:ext cx="144" cy="83"/>
            </a:xfrm>
            <a:custGeom>
              <a:avLst/>
              <a:gdLst>
                <a:gd name="T0" fmla="*/ 0 w 144"/>
                <a:gd name="T1" fmla="*/ 80 h 83"/>
                <a:gd name="T2" fmla="*/ 14 w 144"/>
                <a:gd name="T3" fmla="*/ 81 h 83"/>
                <a:gd name="T4" fmla="*/ 26 w 144"/>
                <a:gd name="T5" fmla="*/ 82 h 83"/>
                <a:gd name="T6" fmla="*/ 39 w 144"/>
                <a:gd name="T7" fmla="*/ 80 h 83"/>
                <a:gd name="T8" fmla="*/ 48 w 144"/>
                <a:gd name="T9" fmla="*/ 76 h 83"/>
                <a:gd name="T10" fmla="*/ 51 w 144"/>
                <a:gd name="T11" fmla="*/ 73 h 83"/>
                <a:gd name="T12" fmla="*/ 102 w 144"/>
                <a:gd name="T13" fmla="*/ 9 h 83"/>
                <a:gd name="T14" fmla="*/ 105 w 144"/>
                <a:gd name="T15" fmla="*/ 5 h 83"/>
                <a:gd name="T16" fmla="*/ 114 w 144"/>
                <a:gd name="T17" fmla="*/ 3 h 83"/>
                <a:gd name="T18" fmla="*/ 125 w 144"/>
                <a:gd name="T19" fmla="*/ 1 h 83"/>
                <a:gd name="T20" fmla="*/ 143 w 144"/>
                <a:gd name="T21" fmla="*/ 0 h 8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44"/>
                <a:gd name="T34" fmla="*/ 0 h 83"/>
                <a:gd name="T35" fmla="*/ 144 w 144"/>
                <a:gd name="T36" fmla="*/ 83 h 83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44" h="83">
                  <a:moveTo>
                    <a:pt x="0" y="80"/>
                  </a:moveTo>
                  <a:lnTo>
                    <a:pt x="14" y="81"/>
                  </a:lnTo>
                  <a:lnTo>
                    <a:pt x="26" y="82"/>
                  </a:lnTo>
                  <a:lnTo>
                    <a:pt x="39" y="80"/>
                  </a:lnTo>
                  <a:lnTo>
                    <a:pt x="48" y="76"/>
                  </a:lnTo>
                  <a:lnTo>
                    <a:pt x="51" y="73"/>
                  </a:lnTo>
                  <a:lnTo>
                    <a:pt x="102" y="9"/>
                  </a:lnTo>
                  <a:lnTo>
                    <a:pt x="105" y="5"/>
                  </a:lnTo>
                  <a:lnTo>
                    <a:pt x="114" y="3"/>
                  </a:lnTo>
                  <a:lnTo>
                    <a:pt x="125" y="1"/>
                  </a:lnTo>
                  <a:lnTo>
                    <a:pt x="143" y="0"/>
                  </a:lnTo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ar-sa"/>
            </a:p>
          </p:txBody>
        </p:sp>
        <p:sp>
          <p:nvSpPr>
            <p:cNvPr id="239" name="Freeform 180"/>
            <p:cNvSpPr>
              <a:spLocks/>
            </p:cNvSpPr>
            <p:nvPr/>
          </p:nvSpPr>
          <p:spPr bwMode="auto">
            <a:xfrm>
              <a:off x="1999" y="2003"/>
              <a:ext cx="144" cy="83"/>
            </a:xfrm>
            <a:custGeom>
              <a:avLst/>
              <a:gdLst>
                <a:gd name="T0" fmla="*/ 143 w 144"/>
                <a:gd name="T1" fmla="*/ 80 h 83"/>
                <a:gd name="T2" fmla="*/ 129 w 144"/>
                <a:gd name="T3" fmla="*/ 81 h 83"/>
                <a:gd name="T4" fmla="*/ 116 w 144"/>
                <a:gd name="T5" fmla="*/ 82 h 83"/>
                <a:gd name="T6" fmla="*/ 104 w 144"/>
                <a:gd name="T7" fmla="*/ 80 h 83"/>
                <a:gd name="T8" fmla="*/ 95 w 144"/>
                <a:gd name="T9" fmla="*/ 76 h 83"/>
                <a:gd name="T10" fmla="*/ 90 w 144"/>
                <a:gd name="T11" fmla="*/ 73 h 83"/>
                <a:gd name="T12" fmla="*/ 39 w 144"/>
                <a:gd name="T13" fmla="*/ 9 h 83"/>
                <a:gd name="T14" fmla="*/ 36 w 144"/>
                <a:gd name="T15" fmla="*/ 5 h 83"/>
                <a:gd name="T16" fmla="*/ 29 w 144"/>
                <a:gd name="T17" fmla="*/ 3 h 83"/>
                <a:gd name="T18" fmla="*/ 17 w 144"/>
                <a:gd name="T19" fmla="*/ 1 h 83"/>
                <a:gd name="T20" fmla="*/ 0 w 144"/>
                <a:gd name="T21" fmla="*/ 0 h 8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44"/>
                <a:gd name="T34" fmla="*/ 0 h 83"/>
                <a:gd name="T35" fmla="*/ 144 w 144"/>
                <a:gd name="T36" fmla="*/ 83 h 83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44" h="83">
                  <a:moveTo>
                    <a:pt x="143" y="80"/>
                  </a:moveTo>
                  <a:lnTo>
                    <a:pt x="129" y="81"/>
                  </a:lnTo>
                  <a:lnTo>
                    <a:pt x="116" y="82"/>
                  </a:lnTo>
                  <a:lnTo>
                    <a:pt x="104" y="80"/>
                  </a:lnTo>
                  <a:lnTo>
                    <a:pt x="95" y="76"/>
                  </a:lnTo>
                  <a:lnTo>
                    <a:pt x="90" y="73"/>
                  </a:lnTo>
                  <a:lnTo>
                    <a:pt x="39" y="9"/>
                  </a:lnTo>
                  <a:lnTo>
                    <a:pt x="36" y="5"/>
                  </a:lnTo>
                  <a:lnTo>
                    <a:pt x="29" y="3"/>
                  </a:lnTo>
                  <a:lnTo>
                    <a:pt x="17" y="1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ar-sa"/>
            </a:p>
          </p:txBody>
        </p:sp>
        <p:sp>
          <p:nvSpPr>
            <p:cNvPr id="240" name="Freeform 181"/>
            <p:cNvSpPr>
              <a:spLocks/>
            </p:cNvSpPr>
            <p:nvPr/>
          </p:nvSpPr>
          <p:spPr bwMode="auto">
            <a:xfrm>
              <a:off x="1747" y="2003"/>
              <a:ext cx="144" cy="83"/>
            </a:xfrm>
            <a:custGeom>
              <a:avLst/>
              <a:gdLst>
                <a:gd name="T0" fmla="*/ 143 w 144"/>
                <a:gd name="T1" fmla="*/ 80 h 83"/>
                <a:gd name="T2" fmla="*/ 129 w 144"/>
                <a:gd name="T3" fmla="*/ 81 h 83"/>
                <a:gd name="T4" fmla="*/ 117 w 144"/>
                <a:gd name="T5" fmla="*/ 82 h 83"/>
                <a:gd name="T6" fmla="*/ 104 w 144"/>
                <a:gd name="T7" fmla="*/ 80 h 83"/>
                <a:gd name="T8" fmla="*/ 95 w 144"/>
                <a:gd name="T9" fmla="*/ 76 h 83"/>
                <a:gd name="T10" fmla="*/ 92 w 144"/>
                <a:gd name="T11" fmla="*/ 73 h 83"/>
                <a:gd name="T12" fmla="*/ 41 w 144"/>
                <a:gd name="T13" fmla="*/ 9 h 83"/>
                <a:gd name="T14" fmla="*/ 38 w 144"/>
                <a:gd name="T15" fmla="*/ 5 h 83"/>
                <a:gd name="T16" fmla="*/ 29 w 144"/>
                <a:gd name="T17" fmla="*/ 3 h 83"/>
                <a:gd name="T18" fmla="*/ 17 w 144"/>
                <a:gd name="T19" fmla="*/ 1 h 83"/>
                <a:gd name="T20" fmla="*/ 0 w 144"/>
                <a:gd name="T21" fmla="*/ 0 h 8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44"/>
                <a:gd name="T34" fmla="*/ 0 h 83"/>
                <a:gd name="T35" fmla="*/ 144 w 144"/>
                <a:gd name="T36" fmla="*/ 83 h 83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44" h="83">
                  <a:moveTo>
                    <a:pt x="143" y="80"/>
                  </a:moveTo>
                  <a:lnTo>
                    <a:pt x="129" y="81"/>
                  </a:lnTo>
                  <a:lnTo>
                    <a:pt x="117" y="82"/>
                  </a:lnTo>
                  <a:lnTo>
                    <a:pt x="104" y="80"/>
                  </a:lnTo>
                  <a:lnTo>
                    <a:pt x="95" y="76"/>
                  </a:lnTo>
                  <a:lnTo>
                    <a:pt x="92" y="73"/>
                  </a:lnTo>
                  <a:lnTo>
                    <a:pt x="41" y="9"/>
                  </a:lnTo>
                  <a:lnTo>
                    <a:pt x="38" y="5"/>
                  </a:lnTo>
                  <a:lnTo>
                    <a:pt x="29" y="3"/>
                  </a:lnTo>
                  <a:lnTo>
                    <a:pt x="17" y="1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ar-sa"/>
            </a:p>
          </p:txBody>
        </p:sp>
        <p:sp>
          <p:nvSpPr>
            <p:cNvPr id="241" name="Freeform 182"/>
            <p:cNvSpPr>
              <a:spLocks/>
            </p:cNvSpPr>
            <p:nvPr/>
          </p:nvSpPr>
          <p:spPr bwMode="auto">
            <a:xfrm>
              <a:off x="1010" y="2035"/>
              <a:ext cx="103" cy="49"/>
            </a:xfrm>
            <a:custGeom>
              <a:avLst/>
              <a:gdLst>
                <a:gd name="T0" fmla="*/ 0 w 103"/>
                <a:gd name="T1" fmla="*/ 1 h 49"/>
                <a:gd name="T2" fmla="*/ 10 w 103"/>
                <a:gd name="T3" fmla="*/ 0 h 49"/>
                <a:gd name="T4" fmla="*/ 18 w 103"/>
                <a:gd name="T5" fmla="*/ 0 h 49"/>
                <a:gd name="T6" fmla="*/ 28 w 103"/>
                <a:gd name="T7" fmla="*/ 1 h 49"/>
                <a:gd name="T8" fmla="*/ 34 w 103"/>
                <a:gd name="T9" fmla="*/ 4 h 49"/>
                <a:gd name="T10" fmla="*/ 37 w 103"/>
                <a:gd name="T11" fmla="*/ 5 h 49"/>
                <a:gd name="T12" fmla="*/ 73 w 103"/>
                <a:gd name="T13" fmla="*/ 43 h 49"/>
                <a:gd name="T14" fmla="*/ 75 w 103"/>
                <a:gd name="T15" fmla="*/ 45 h 49"/>
                <a:gd name="T16" fmla="*/ 82 w 103"/>
                <a:gd name="T17" fmla="*/ 46 h 49"/>
                <a:gd name="T18" fmla="*/ 89 w 103"/>
                <a:gd name="T19" fmla="*/ 47 h 49"/>
                <a:gd name="T20" fmla="*/ 102 w 103"/>
                <a:gd name="T21" fmla="*/ 48 h 4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03"/>
                <a:gd name="T34" fmla="*/ 0 h 49"/>
                <a:gd name="T35" fmla="*/ 103 w 103"/>
                <a:gd name="T36" fmla="*/ 49 h 49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03" h="49">
                  <a:moveTo>
                    <a:pt x="0" y="1"/>
                  </a:moveTo>
                  <a:lnTo>
                    <a:pt x="10" y="0"/>
                  </a:lnTo>
                  <a:lnTo>
                    <a:pt x="18" y="0"/>
                  </a:lnTo>
                  <a:lnTo>
                    <a:pt x="28" y="1"/>
                  </a:lnTo>
                  <a:lnTo>
                    <a:pt x="34" y="4"/>
                  </a:lnTo>
                  <a:lnTo>
                    <a:pt x="37" y="5"/>
                  </a:lnTo>
                  <a:lnTo>
                    <a:pt x="73" y="43"/>
                  </a:lnTo>
                  <a:lnTo>
                    <a:pt x="75" y="45"/>
                  </a:lnTo>
                  <a:lnTo>
                    <a:pt x="82" y="46"/>
                  </a:lnTo>
                  <a:lnTo>
                    <a:pt x="89" y="47"/>
                  </a:lnTo>
                  <a:lnTo>
                    <a:pt x="102" y="48"/>
                  </a:lnTo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ar-sa"/>
            </a:p>
          </p:txBody>
        </p:sp>
      </p:grpSp>
    </p:spTree>
    <p:extLst>
      <p:ext uri="{BB962C8B-B14F-4D97-AF65-F5344CB8AC3E}">
        <p14:creationId xmlns:p14="http://schemas.microsoft.com/office/powerpoint/2010/main" val="41194105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836713"/>
            <a:ext cx="8208912" cy="55286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en-US" sz="2800" dirty="0">
                <a:latin typeface="Times New Roman"/>
                <a:cs typeface="Times New Roman"/>
              </a:rPr>
              <a:t>Not all forms of radiation are capable causing ionization e.g. microwaves, radio </a:t>
            </a:r>
            <a:r>
              <a:rPr lang="en-US" sz="2800" dirty="0" smtClean="0">
                <a:latin typeface="Times New Roman"/>
                <a:cs typeface="Times New Roman"/>
              </a:rPr>
              <a:t>waves, </a:t>
            </a:r>
            <a:r>
              <a:rPr lang="en-US" sz="2800" dirty="0">
                <a:latin typeface="Times New Roman"/>
                <a:cs typeface="Times New Roman"/>
              </a:rPr>
              <a:t>and UV rays</a:t>
            </a:r>
            <a:r>
              <a:rPr lang="en-US" sz="2800" dirty="0" smtClean="0">
                <a:latin typeface="Times New Roman"/>
                <a:cs typeface="Times New Roman"/>
              </a:rPr>
              <a:t>.</a:t>
            </a:r>
            <a:endParaRPr lang="en-US" sz="2800" dirty="0">
              <a:latin typeface="Times New Roman"/>
              <a:cs typeface="Times New Roman"/>
            </a:endParaRPr>
          </a:p>
          <a:p>
            <a:pPr algn="just" eaLnBrk="1" hangingPunct="1">
              <a:lnSpc>
                <a:spcPct val="90000"/>
              </a:lnSpc>
              <a:buFontTx/>
              <a:buNone/>
            </a:pPr>
            <a:endParaRPr lang="en-US" sz="2800" dirty="0">
              <a:latin typeface="Times New Roman"/>
              <a:cs typeface="Times New Roman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en-US" sz="2800" dirty="0">
                <a:latin typeface="Times New Roman"/>
                <a:cs typeface="Times New Roman"/>
              </a:rPr>
              <a:t>X-ray has the ability to cause ionization by removal orbital electron from the </a:t>
            </a:r>
            <a:r>
              <a:rPr lang="en-US" sz="2800" dirty="0" smtClean="0">
                <a:latin typeface="Times New Roman"/>
                <a:cs typeface="Times New Roman"/>
              </a:rPr>
              <a:t>atom, this </a:t>
            </a:r>
            <a:r>
              <a:rPr lang="en-US" sz="2800" dirty="0">
                <a:latin typeface="Times New Roman"/>
                <a:cs typeface="Times New Roman"/>
              </a:rPr>
              <a:t>electrically charged particle possess the potential to cause </a:t>
            </a:r>
            <a:r>
              <a:rPr lang="en-US" sz="2800" u="sng" dirty="0">
                <a:latin typeface="Times New Roman"/>
                <a:cs typeface="Times New Roman"/>
              </a:rPr>
              <a:t>biological damage in </a:t>
            </a:r>
            <a:r>
              <a:rPr lang="en-US" sz="2800" u="sng" dirty="0" smtClean="0">
                <a:latin typeface="Times New Roman"/>
                <a:cs typeface="Times New Roman"/>
              </a:rPr>
              <a:t>human</a:t>
            </a:r>
            <a:r>
              <a:rPr lang="en-US" sz="2800" dirty="0" smtClean="0">
                <a:latin typeface="Times New Roman"/>
                <a:cs typeface="Times New Roman"/>
              </a:rPr>
              <a:t>.</a:t>
            </a:r>
            <a:endParaRPr lang="en-US" sz="2800" dirty="0">
              <a:latin typeface="Times New Roman"/>
              <a:cs typeface="Times New Roman"/>
            </a:endParaRPr>
          </a:p>
          <a:p>
            <a:pPr algn="just" eaLnBrk="1" hangingPunct="1">
              <a:lnSpc>
                <a:spcPct val="90000"/>
              </a:lnSpc>
              <a:buFontTx/>
              <a:buNone/>
            </a:pPr>
            <a:endParaRPr lang="en-US" sz="2800" b="1" dirty="0">
              <a:latin typeface="Times New Roman"/>
              <a:cs typeface="Times New Roman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en-US" sz="2800" dirty="0">
                <a:latin typeface="Times New Roman"/>
                <a:cs typeface="Times New Roman"/>
              </a:rPr>
              <a:t>by ionizing the atoms which tissues are composed results in a molecular change and this in turn can cause cellular damage which in turn may cause abnormal cell function. When sufficient cellular </a:t>
            </a:r>
            <a:r>
              <a:rPr lang="en-US" sz="2800" dirty="0" smtClean="0">
                <a:latin typeface="Times New Roman"/>
                <a:cs typeface="Times New Roman"/>
              </a:rPr>
              <a:t>damage, the </a:t>
            </a:r>
            <a:r>
              <a:rPr lang="en-US" sz="2800" dirty="0">
                <a:latin typeface="Times New Roman"/>
                <a:cs typeface="Times New Roman"/>
              </a:rPr>
              <a:t>living organism may show signs of organic damage (genetic or somatic </a:t>
            </a:r>
            <a:r>
              <a:rPr lang="en-US" sz="2800" dirty="0" smtClean="0">
                <a:latin typeface="Times New Roman"/>
                <a:cs typeface="Times New Roman"/>
              </a:rPr>
              <a:t>changes)</a:t>
            </a:r>
            <a:r>
              <a:rPr lang="en-US" sz="2800" dirty="0">
                <a:latin typeface="Times New Roman"/>
                <a:cs typeface="Times New Roman"/>
              </a:rPr>
              <a:t>.</a:t>
            </a:r>
            <a:endParaRPr lang="en-US" sz="28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649684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chemeClr val="bg2"/>
                </a:solidFill>
                <a:latin typeface="Baskerville Old Face" pitchFamily="18" charset="0"/>
              </a:rPr>
              <a:t>Aims of the course </a:t>
            </a:r>
            <a:endParaRPr lang="en-US" sz="4000" dirty="0">
              <a:latin typeface="Baskerville Old Face" pitchFamily="18" charset="0"/>
            </a:endParaRPr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700808"/>
            <a:ext cx="8352928" cy="3886200"/>
          </a:xfrm>
        </p:spPr>
        <p:txBody>
          <a:bodyPr/>
          <a:lstStyle/>
          <a:p>
            <a:pPr algn="just" rtl="0"/>
            <a:r>
              <a:rPr lang="en-US" sz="2800" dirty="0" smtClean="0">
                <a:latin typeface="Times New Roman"/>
                <a:cs typeface="Times New Roman"/>
              </a:rPr>
              <a:t>At the end of the semester the students should be able to identify radiation dangers and promote health at work. </a:t>
            </a:r>
          </a:p>
          <a:p>
            <a:pPr algn="just" rtl="0"/>
            <a:r>
              <a:rPr lang="en-US" sz="2800" dirty="0">
                <a:latin typeface="Times New Roman"/>
                <a:cs typeface="Times New Roman"/>
              </a:rPr>
              <a:t>At the end of the semester the students should be </a:t>
            </a:r>
            <a:r>
              <a:rPr lang="en-US" sz="2800" dirty="0" smtClean="0">
                <a:latin typeface="Times New Roman"/>
                <a:cs typeface="Times New Roman"/>
              </a:rPr>
              <a:t>able to institute methods of prevention from accident and minimize radiation effect by attending lectures and hospital sessions. </a:t>
            </a:r>
          </a:p>
          <a:p>
            <a:pPr algn="just" rtl="0"/>
            <a:r>
              <a:rPr lang="en-US" sz="2800" dirty="0">
                <a:latin typeface="Times New Roman"/>
                <a:cs typeface="Times New Roman"/>
              </a:rPr>
              <a:t>At the end of the semester the students should be </a:t>
            </a:r>
            <a:r>
              <a:rPr lang="en-US" sz="2800" dirty="0" smtClean="0">
                <a:latin typeface="Times New Roman"/>
                <a:cs typeface="Times New Roman"/>
              </a:rPr>
              <a:t>able to develop and use methods to measure as well as minimize the effects of these radiation hazards.  </a:t>
            </a:r>
            <a:endParaRPr lang="en-US" sz="2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 descr="Electromagnetic Radiation -- Media -- Encarta ® Online 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764704"/>
            <a:ext cx="8424936" cy="5712206"/>
          </a:xfrm>
          <a:prstGeom prst="rect">
            <a:avLst/>
          </a:prstGeom>
          <a:noFill/>
          <a:ln w="5715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45173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51520" y="476672"/>
            <a:ext cx="8229600" cy="1371600"/>
          </a:xfrm>
        </p:spPr>
        <p:txBody>
          <a:bodyPr/>
          <a:lstStyle/>
          <a:p>
            <a:r>
              <a:rPr lang="en-US" sz="4000" dirty="0" smtClean="0">
                <a:solidFill>
                  <a:srgbClr val="00007D"/>
                </a:solidFill>
                <a:latin typeface="Times New Roman"/>
                <a:cs typeface="Times New Roman"/>
              </a:rPr>
              <a:t>Sources of Ionizing Radiation</a:t>
            </a:r>
            <a:endParaRPr lang="en-US" sz="4000" dirty="0">
              <a:solidFill>
                <a:srgbClr val="00007D"/>
              </a:solidFill>
              <a:latin typeface="Times New Roman"/>
              <a:cs typeface="Times New Roman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484784"/>
            <a:ext cx="6912768" cy="5373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820904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51520" y="764704"/>
            <a:ext cx="8712968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l" eaLnBrk="1" hangingPunct="1">
              <a:buAutoNum type="alphaUcPeriod"/>
            </a:pPr>
            <a:r>
              <a:rPr lang="en-US" sz="2800" b="1" dirty="0" smtClean="0">
                <a:solidFill>
                  <a:schemeClr val="bg2"/>
                </a:solidFill>
                <a:latin typeface="Times New Roman"/>
                <a:cs typeface="Times New Roman"/>
              </a:rPr>
              <a:t>Natural </a:t>
            </a:r>
            <a:r>
              <a:rPr lang="en-US" sz="2800" b="1" dirty="0">
                <a:solidFill>
                  <a:schemeClr val="bg2"/>
                </a:solidFill>
                <a:latin typeface="Times New Roman"/>
                <a:cs typeface="Times New Roman"/>
              </a:rPr>
              <a:t>radiation:</a:t>
            </a:r>
            <a:r>
              <a:rPr lang="en-US" sz="2800" dirty="0">
                <a:solidFill>
                  <a:schemeClr val="bg2"/>
                </a:solidFill>
                <a:latin typeface="Times New Roman"/>
                <a:cs typeface="Times New Roman"/>
              </a:rPr>
              <a:t> </a:t>
            </a:r>
          </a:p>
          <a:p>
            <a:pPr algn="l" eaLnBrk="1" hangingPunct="1"/>
            <a:endParaRPr lang="en-US" sz="1000" dirty="0">
              <a:solidFill>
                <a:schemeClr val="hlink"/>
              </a:solidFill>
              <a:latin typeface="Times New Roman"/>
              <a:cs typeface="Times New Roman"/>
            </a:endParaRPr>
          </a:p>
          <a:p>
            <a:pPr marL="609600" indent="-609600" algn="just"/>
            <a:r>
              <a:rPr lang="en-US" sz="2800" dirty="0" smtClean="0">
                <a:latin typeface="Times New Roman"/>
                <a:cs typeface="Times New Roman"/>
              </a:rPr>
              <a:t>The main natural </a:t>
            </a:r>
            <a:r>
              <a:rPr lang="en-US" sz="2800" dirty="0">
                <a:latin typeface="Times New Roman"/>
                <a:cs typeface="Times New Roman"/>
              </a:rPr>
              <a:t>sources of radiation are </a:t>
            </a:r>
            <a:r>
              <a:rPr lang="en-US" sz="2800" dirty="0" smtClean="0">
                <a:latin typeface="Times New Roman"/>
                <a:cs typeface="Times New Roman"/>
              </a:rPr>
              <a:t>cosmic radiation,</a:t>
            </a:r>
            <a:r>
              <a:rPr lang="ar-sa" sz="2800" dirty="0" smtClean="0">
                <a:latin typeface="Times New Roman"/>
                <a:cs typeface="Times New Roman"/>
              </a:rPr>
              <a:t> </a:t>
            </a:r>
            <a:r>
              <a:rPr lang="en-US" sz="2800" dirty="0" smtClean="0">
                <a:latin typeface="Times New Roman"/>
                <a:cs typeface="Times New Roman"/>
              </a:rPr>
              <a:t>radiation </a:t>
            </a:r>
            <a:r>
              <a:rPr lang="en-US" sz="2800" dirty="0">
                <a:latin typeface="Times New Roman"/>
                <a:cs typeface="Times New Roman"/>
              </a:rPr>
              <a:t>from terrestrial sources and radioactivity in the body. The average dose rate from these sources is about 1 mSv/year.</a:t>
            </a:r>
          </a:p>
          <a:p>
            <a:pPr marL="609600" indent="-609600" algn="l" eaLnBrk="1" hangingPunct="1">
              <a:buFontTx/>
              <a:buNone/>
            </a:pPr>
            <a:endParaRPr lang="en-US" sz="2800" dirty="0">
              <a:latin typeface="Times New Roman"/>
              <a:cs typeface="Times New Roman"/>
            </a:endParaRPr>
          </a:p>
          <a:p>
            <a:pPr marL="609600" indent="-609600" algn="l" eaLnBrk="1" hangingPunct="1">
              <a:buFontTx/>
              <a:buNone/>
            </a:pPr>
            <a:r>
              <a:rPr lang="en-US" sz="2800" dirty="0">
                <a:solidFill>
                  <a:srgbClr val="00007D"/>
                </a:solidFill>
                <a:latin typeface="Times New Roman"/>
                <a:cs typeface="Times New Roman"/>
              </a:rPr>
              <a:t> A</a:t>
            </a:r>
            <a:r>
              <a:rPr lang="en-US" sz="2800" dirty="0" smtClean="0">
                <a:solidFill>
                  <a:srgbClr val="00007D"/>
                </a:solidFill>
                <a:latin typeface="Times New Roman"/>
                <a:cs typeface="Times New Roman"/>
              </a:rPr>
              <a:t>.1 </a:t>
            </a:r>
            <a:r>
              <a:rPr lang="en-US" sz="2800" dirty="0">
                <a:solidFill>
                  <a:srgbClr val="00007D"/>
                </a:solidFill>
                <a:latin typeface="Times New Roman"/>
                <a:cs typeface="Times New Roman"/>
              </a:rPr>
              <a:t>Cosmic radiation</a:t>
            </a:r>
            <a:r>
              <a:rPr lang="en-US" sz="2800" dirty="0" smtClean="0">
                <a:solidFill>
                  <a:srgbClr val="00007D"/>
                </a:solidFill>
                <a:latin typeface="Times New Roman"/>
                <a:cs typeface="Times New Roman"/>
              </a:rPr>
              <a:t>:</a:t>
            </a:r>
          </a:p>
          <a:p>
            <a:pPr marL="609600" indent="-609600" algn="l" eaLnBrk="1" hangingPunct="1">
              <a:buFontTx/>
              <a:buNone/>
            </a:pPr>
            <a:endParaRPr lang="en-US" sz="1000" b="1" u="sng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609600" indent="-609600" algn="just" eaLnBrk="1" hangingPunct="1"/>
            <a:r>
              <a:rPr lang="en-US" sz="28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Cosmic </a:t>
            </a:r>
            <a:r>
              <a:rPr lang="en-US" sz="2800" dirty="0">
                <a:solidFill>
                  <a:srgbClr val="000000"/>
                </a:solidFill>
                <a:latin typeface="Times New Roman"/>
                <a:cs typeface="Times New Roman"/>
              </a:rPr>
              <a:t>radiation reaches the earth from </a:t>
            </a:r>
            <a:r>
              <a:rPr lang="en-US" sz="28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interstellar space</a:t>
            </a:r>
            <a:r>
              <a:rPr lang="ar-sa" sz="28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28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and </a:t>
            </a:r>
            <a:r>
              <a:rPr lang="en-US" sz="2800" dirty="0">
                <a:solidFill>
                  <a:srgbClr val="000000"/>
                </a:solidFill>
                <a:latin typeface="Times New Roman"/>
                <a:cs typeface="Times New Roman"/>
              </a:rPr>
              <a:t>from the </a:t>
            </a:r>
            <a:r>
              <a:rPr lang="en-US" sz="28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sun.</a:t>
            </a:r>
            <a:r>
              <a:rPr lang="ar-sa" sz="28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28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The </a:t>
            </a:r>
            <a:r>
              <a:rPr lang="en-US" sz="2800" dirty="0">
                <a:solidFill>
                  <a:srgbClr val="000000"/>
                </a:solidFill>
                <a:latin typeface="Times New Roman"/>
                <a:cs typeface="Times New Roman"/>
              </a:rPr>
              <a:t>atmosphere acts as a shield and reduces the amount of cosmic radiation reaching the Earth</a:t>
            </a:r>
            <a:r>
              <a:rPr lang="ja-JP" altLang="en-US" sz="2800" dirty="0">
                <a:solidFill>
                  <a:srgbClr val="000000"/>
                </a:solidFill>
                <a:latin typeface="Times New Roman"/>
                <a:cs typeface="Times New Roman"/>
              </a:rPr>
              <a:t>’</a:t>
            </a:r>
            <a:r>
              <a:rPr lang="en-US" sz="2800" dirty="0">
                <a:solidFill>
                  <a:srgbClr val="000000"/>
                </a:solidFill>
                <a:latin typeface="Times New Roman"/>
                <a:cs typeface="Times New Roman"/>
              </a:rPr>
              <a:t>s surface. The average dose rate at sea-level is about 0.25 mSv/year and it increases with altitudes.</a:t>
            </a:r>
            <a:endParaRPr lang="en-US" sz="2800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1860659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3528" y="1052736"/>
            <a:ext cx="842493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eaLnBrk="1" hangingPunct="1">
              <a:buFontTx/>
              <a:buNone/>
            </a:pPr>
            <a:r>
              <a:rPr lang="en-US" sz="2800" dirty="0" smtClean="0">
                <a:solidFill>
                  <a:schemeClr val="bg2"/>
                </a:solidFill>
                <a:latin typeface="Times New Roman"/>
                <a:cs typeface="Times New Roman"/>
              </a:rPr>
              <a:t>A.2 Radiation </a:t>
            </a:r>
            <a:r>
              <a:rPr lang="en-US" sz="2800" dirty="0">
                <a:solidFill>
                  <a:schemeClr val="bg2"/>
                </a:solidFill>
                <a:latin typeface="Times New Roman"/>
                <a:cs typeface="Times New Roman"/>
              </a:rPr>
              <a:t>from terrestrial sources</a:t>
            </a:r>
            <a:r>
              <a:rPr lang="en-US" sz="2800" dirty="0" smtClean="0">
                <a:solidFill>
                  <a:schemeClr val="bg2"/>
                </a:solidFill>
                <a:latin typeface="Times New Roman"/>
                <a:cs typeface="Times New Roman"/>
              </a:rPr>
              <a:t>:</a:t>
            </a:r>
            <a:endParaRPr lang="ar-sa" sz="2800" dirty="0" smtClean="0">
              <a:solidFill>
                <a:schemeClr val="bg2"/>
              </a:solidFill>
              <a:latin typeface="Times New Roman"/>
              <a:cs typeface="Times New Roman"/>
            </a:endParaRPr>
          </a:p>
          <a:p>
            <a:pPr algn="l" eaLnBrk="1" hangingPunct="1">
              <a:buFontTx/>
              <a:buNone/>
            </a:pPr>
            <a:endParaRPr lang="ar-sa" sz="1000" b="1" u="sng" dirty="0">
              <a:latin typeface="Times New Roman"/>
              <a:cs typeface="Times New Roman"/>
            </a:endParaRPr>
          </a:p>
          <a:p>
            <a:pPr marL="457200" indent="-457200" algn="just" eaLnBrk="1" hangingPunct="1">
              <a:buFont typeface="Wingdings" charset="2"/>
              <a:buChar char="§"/>
            </a:pPr>
            <a:r>
              <a:rPr lang="en-US" sz="2800" dirty="0">
                <a:latin typeface="Times New Roman"/>
                <a:cs typeface="Times New Roman"/>
              </a:rPr>
              <a:t>The rocks and soil of the Earth</a:t>
            </a:r>
            <a:r>
              <a:rPr lang="ja-JP" altLang="en-US" sz="2800" dirty="0">
                <a:latin typeface="Times New Roman"/>
                <a:cs typeface="Times New Roman"/>
              </a:rPr>
              <a:t>’</a:t>
            </a:r>
            <a:r>
              <a:rPr lang="en-US" sz="2800" dirty="0">
                <a:latin typeface="Times New Roman"/>
                <a:cs typeface="Times New Roman"/>
              </a:rPr>
              <a:t>s strata contain small quantities of the radioactive elements </a:t>
            </a:r>
            <a:r>
              <a:rPr lang="en-US" sz="2800" dirty="0" smtClean="0">
                <a:latin typeface="Times New Roman"/>
                <a:cs typeface="Times New Roman"/>
              </a:rPr>
              <a:t>uranium </a:t>
            </a:r>
            <a:r>
              <a:rPr lang="en-US" sz="2800" dirty="0">
                <a:latin typeface="Times New Roman"/>
                <a:cs typeface="Times New Roman"/>
              </a:rPr>
              <a:t>with daughter products. </a:t>
            </a:r>
            <a:endParaRPr lang="en-US" sz="2800" dirty="0" smtClean="0">
              <a:latin typeface="Times New Roman"/>
              <a:cs typeface="Times New Roman"/>
            </a:endParaRPr>
          </a:p>
          <a:p>
            <a:pPr marL="457200" indent="-457200" algn="just" eaLnBrk="1" hangingPunct="1">
              <a:buFont typeface="Wingdings" charset="2"/>
              <a:buChar char="§"/>
            </a:pPr>
            <a:r>
              <a:rPr lang="en-US" sz="2800" dirty="0" smtClean="0">
                <a:latin typeface="Times New Roman"/>
                <a:cs typeface="Times New Roman"/>
              </a:rPr>
              <a:t>The </a:t>
            </a:r>
            <a:r>
              <a:rPr lang="en-US" sz="2800" dirty="0">
                <a:latin typeface="Times New Roman"/>
                <a:cs typeface="Times New Roman"/>
              </a:rPr>
              <a:t>dose rate from this source is about </a:t>
            </a:r>
            <a:r>
              <a:rPr lang="en-US" sz="2800" dirty="0">
                <a:solidFill>
                  <a:schemeClr val="hlink"/>
                </a:solidFill>
                <a:latin typeface="Times New Roman"/>
                <a:cs typeface="Times New Roman"/>
              </a:rPr>
              <a:t>0.2</a:t>
            </a:r>
            <a:r>
              <a:rPr lang="en-US" sz="2800" dirty="0">
                <a:latin typeface="Times New Roman"/>
                <a:cs typeface="Times New Roman"/>
              </a:rPr>
              <a:t> mSv/year.   </a:t>
            </a:r>
          </a:p>
          <a:p>
            <a:pPr algn="l" eaLnBrk="1" hangingPunct="1">
              <a:buFontTx/>
              <a:buNone/>
            </a:pPr>
            <a:endParaRPr lang="en-US" dirty="0">
              <a:latin typeface="Tahoma" charset="0"/>
              <a:cs typeface="Arial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51520" y="4149080"/>
            <a:ext cx="8424936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800" dirty="0">
                <a:solidFill>
                  <a:schemeClr val="bg2"/>
                </a:solidFill>
                <a:latin typeface="Times New Roman"/>
                <a:cs typeface="Times New Roman"/>
              </a:rPr>
              <a:t>A</a:t>
            </a:r>
            <a:r>
              <a:rPr lang="en-US" sz="2800" dirty="0" smtClean="0">
                <a:solidFill>
                  <a:schemeClr val="bg2"/>
                </a:solidFill>
                <a:latin typeface="Times New Roman"/>
                <a:cs typeface="Times New Roman"/>
              </a:rPr>
              <a:t>.3 </a:t>
            </a:r>
            <a:r>
              <a:rPr lang="en-US" sz="2800" dirty="0">
                <a:solidFill>
                  <a:schemeClr val="bg2"/>
                </a:solidFill>
                <a:latin typeface="Times New Roman"/>
                <a:cs typeface="Times New Roman"/>
              </a:rPr>
              <a:t>Radiation from terrestrial sources:</a:t>
            </a:r>
            <a:endParaRPr lang="ar-sa" sz="2800" dirty="0">
              <a:solidFill>
                <a:schemeClr val="bg2"/>
              </a:solidFill>
              <a:latin typeface="Times New Roman"/>
              <a:cs typeface="Times New Roman"/>
            </a:endParaRPr>
          </a:p>
          <a:p>
            <a:pPr algn="l" eaLnBrk="1" hangingPunct="1"/>
            <a:endParaRPr lang="en-US" sz="1000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457200" indent="-457200" algn="just" eaLnBrk="1" hangingPunct="1">
              <a:buFont typeface="Wingdings" charset="2"/>
              <a:buChar char="§"/>
            </a:pPr>
            <a:r>
              <a:rPr lang="en-US" sz="28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The </a:t>
            </a:r>
            <a:r>
              <a:rPr lang="en-US" sz="2800" dirty="0">
                <a:solidFill>
                  <a:srgbClr val="000000"/>
                </a:solidFill>
                <a:latin typeface="Times New Roman"/>
                <a:cs typeface="Times New Roman"/>
              </a:rPr>
              <a:t>ingestion and inhalation of naturally occurring radionuclides gives rise to a dose which depends on the location and diet.</a:t>
            </a:r>
          </a:p>
          <a:p>
            <a:pPr algn="just" eaLnBrk="1" hangingPunct="1">
              <a:buFontTx/>
              <a:buNone/>
            </a:pPr>
            <a:endParaRPr lang="en-US" sz="2800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algn="just" eaLnBrk="1" hangingPunct="1"/>
            <a:endParaRPr lang="en-US" dirty="0">
              <a:solidFill>
                <a:srgbClr val="000000"/>
              </a:solidFill>
              <a:latin typeface="Tahoma" charset="0"/>
              <a:cs typeface="Arial" charset="0"/>
            </a:endParaRPr>
          </a:p>
          <a:p>
            <a:pPr algn="l" eaLnBrk="1" hangingPunct="1"/>
            <a:endParaRPr lang="en-US" dirty="0">
              <a:solidFill>
                <a:srgbClr val="000000"/>
              </a:solidFill>
              <a:latin typeface="Tahoma" charset="0"/>
              <a:cs typeface="Arial" charset="0"/>
            </a:endParaRPr>
          </a:p>
          <a:p>
            <a:pPr algn="l" eaLnBrk="1" hangingPunct="1"/>
            <a:endParaRPr lang="en-US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193063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rocks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507"/>
            <a:ext cx="9156337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 descr="u318a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2276872"/>
            <a:ext cx="4392612" cy="349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AutoShape 8"/>
          <p:cNvSpPr>
            <a:spLocks noChangeArrowheads="1"/>
          </p:cNvSpPr>
          <p:nvPr/>
        </p:nvSpPr>
        <p:spPr bwMode="auto">
          <a:xfrm>
            <a:off x="2915816" y="1484784"/>
            <a:ext cx="504056" cy="1366838"/>
          </a:xfrm>
          <a:prstGeom prst="downArrow">
            <a:avLst>
              <a:gd name="adj1" fmla="val 50000"/>
              <a:gd name="adj2" fmla="val 43136"/>
            </a:avLst>
          </a:prstGeom>
          <a:solidFill>
            <a:schemeClr val="bg1"/>
          </a:solidFill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1331640" y="836712"/>
            <a:ext cx="273526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600" dirty="0">
                <a:solidFill>
                  <a:schemeClr val="bg1"/>
                </a:solidFill>
                <a:latin typeface="Times New Roman"/>
                <a:cs typeface="Times New Roman"/>
              </a:rPr>
              <a:t>Uranium</a:t>
            </a:r>
            <a:endParaRPr lang="en-US" sz="3600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4211960" y="188640"/>
            <a:ext cx="13684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4000" dirty="0">
                <a:solidFill>
                  <a:schemeClr val="bg1"/>
                </a:solidFill>
                <a:latin typeface="Times New Roman"/>
                <a:cs typeface="Times New Roman"/>
              </a:rPr>
              <a:t>Rock</a:t>
            </a:r>
            <a:endParaRPr lang="en-US" sz="4000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10" name="AutoShape 9"/>
          <p:cNvSpPr>
            <a:spLocks noChangeArrowheads="1"/>
          </p:cNvSpPr>
          <p:nvPr/>
        </p:nvSpPr>
        <p:spPr bwMode="auto">
          <a:xfrm>
            <a:off x="5868144" y="3717032"/>
            <a:ext cx="1296987" cy="503733"/>
          </a:xfrm>
          <a:prstGeom prst="leftArrow">
            <a:avLst>
              <a:gd name="adj1" fmla="val 50000"/>
              <a:gd name="adj2" fmla="val 40932"/>
            </a:avLst>
          </a:prstGeom>
          <a:solidFill>
            <a:schemeClr val="bg1"/>
          </a:solidFill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6084168" y="3573016"/>
            <a:ext cx="22320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600" dirty="0">
                <a:solidFill>
                  <a:schemeClr val="bg1"/>
                </a:solidFill>
                <a:latin typeface="Times"/>
                <a:cs typeface="Times"/>
              </a:rPr>
              <a:t>Lead</a:t>
            </a:r>
            <a:endParaRPr lang="en-US" sz="3600" dirty="0">
              <a:solidFill>
                <a:schemeClr val="bg1"/>
              </a:solidFill>
              <a:latin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137190637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352344" y="930188"/>
            <a:ext cx="8785225" cy="590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rtl="1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609600" indent="-609600" algn="l">
              <a:buFont typeface="Wingdings" pitchFamily="2" charset="2"/>
              <a:buNone/>
              <a:defRPr/>
            </a:pPr>
            <a:endParaRPr lang="en-US" sz="2400" dirty="0" smtClean="0">
              <a:solidFill>
                <a:schemeClr val="hlink"/>
              </a:solidFill>
              <a:latin typeface="Times New Roman"/>
              <a:cs typeface="Times New Roman"/>
            </a:endParaRPr>
          </a:p>
          <a:p>
            <a:pPr marL="609600" indent="-609600" algn="l">
              <a:buFont typeface="Wingdings" pitchFamily="2" charset="2"/>
              <a:buNone/>
              <a:defRPr/>
            </a:pPr>
            <a:endParaRPr lang="en-US" sz="2400" dirty="0">
              <a:solidFill>
                <a:schemeClr val="hlink"/>
              </a:solidFill>
              <a:latin typeface="Times New Roman"/>
              <a:cs typeface="Times New Roman"/>
            </a:endParaRPr>
          </a:p>
          <a:p>
            <a:pPr marL="609600" indent="-609600" algn="l"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rgbClr val="00007D"/>
                </a:solidFill>
                <a:latin typeface="Times New Roman"/>
                <a:cs typeface="Times New Roman"/>
              </a:rPr>
              <a:t>B.1 </a:t>
            </a:r>
            <a:r>
              <a:rPr lang="en-US" sz="2800" dirty="0" smtClean="0">
                <a:latin typeface="Times New Roman"/>
                <a:cs typeface="Times New Roman"/>
              </a:rPr>
              <a:t>Diagnostic Radiology.</a:t>
            </a:r>
          </a:p>
          <a:p>
            <a:pPr marL="609600" indent="-609600" algn="l"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rgbClr val="00007D"/>
                </a:solidFill>
                <a:latin typeface="Times New Roman"/>
                <a:cs typeface="Times New Roman"/>
              </a:rPr>
              <a:t>B.2 </a:t>
            </a:r>
            <a:r>
              <a:rPr lang="en-US" sz="2800" dirty="0" smtClean="0">
                <a:latin typeface="Times New Roman"/>
                <a:cs typeface="Times New Roman"/>
              </a:rPr>
              <a:t>Therapeutic Radiology.</a:t>
            </a:r>
          </a:p>
          <a:p>
            <a:pPr marL="609600" indent="-609600" algn="l"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rgbClr val="00007D"/>
                </a:solidFill>
                <a:latin typeface="Times New Roman"/>
                <a:cs typeface="Times New Roman"/>
              </a:rPr>
              <a:t>B.3 </a:t>
            </a:r>
            <a:r>
              <a:rPr lang="en-US" sz="2800" dirty="0" smtClean="0">
                <a:latin typeface="Times New Roman"/>
                <a:cs typeface="Times New Roman"/>
              </a:rPr>
              <a:t>Uses of isotopes in Nuclear medicine. </a:t>
            </a:r>
          </a:p>
          <a:p>
            <a:pPr marL="609600" indent="-609600" algn="l"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rgbClr val="00007D"/>
                </a:solidFill>
                <a:latin typeface="Times New Roman"/>
                <a:cs typeface="Times New Roman"/>
              </a:rPr>
              <a:t>B.4 </a:t>
            </a:r>
            <a:r>
              <a:rPr lang="en-US" sz="2800" dirty="0" smtClean="0">
                <a:latin typeface="Times New Roman"/>
                <a:cs typeface="Times New Roman"/>
              </a:rPr>
              <a:t>Radioactive Waste.</a:t>
            </a:r>
          </a:p>
          <a:p>
            <a:pPr marL="609600" indent="-609600" algn="l"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rgbClr val="00007D"/>
                </a:solidFill>
                <a:latin typeface="Times New Roman"/>
                <a:cs typeface="Times New Roman"/>
              </a:rPr>
              <a:t>B.5 </a:t>
            </a:r>
            <a:r>
              <a:rPr lang="en-US" sz="2800" dirty="0" smtClean="0">
                <a:latin typeface="Times New Roman"/>
                <a:cs typeface="Times New Roman"/>
              </a:rPr>
              <a:t>Fall-out from nuclear tests.</a:t>
            </a:r>
          </a:p>
          <a:p>
            <a:pPr marL="609600" indent="-609600" algn="l"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rgbClr val="00007D"/>
                </a:solidFill>
                <a:latin typeface="Times New Roman"/>
                <a:cs typeface="Times New Roman"/>
              </a:rPr>
              <a:t>B.6 </a:t>
            </a:r>
            <a:r>
              <a:rPr lang="en-US" sz="2800" dirty="0" smtClean="0">
                <a:latin typeface="Times New Roman"/>
                <a:cs typeface="Times New Roman"/>
              </a:rPr>
              <a:t>Occupational exposure.</a:t>
            </a:r>
          </a:p>
          <a:p>
            <a:pPr marL="609600" indent="-609600" algn="l">
              <a:buFont typeface="Wingdings" pitchFamily="2" charset="2"/>
              <a:buNone/>
              <a:defRPr/>
            </a:pPr>
            <a:endParaRPr lang="en-US" sz="2400" dirty="0" smtClean="0">
              <a:latin typeface="Times New Roman"/>
              <a:cs typeface="Times New Roman"/>
            </a:endParaRPr>
          </a:p>
          <a:p>
            <a:pPr marL="609600" indent="-609600" algn="l">
              <a:defRPr/>
            </a:pPr>
            <a:r>
              <a:rPr lang="en-US" sz="2400" dirty="0" smtClean="0">
                <a:latin typeface="Times New Roman"/>
                <a:cs typeface="Times New Roman"/>
              </a:rPr>
              <a:t>The average dose rate from these sources is about </a:t>
            </a:r>
            <a:r>
              <a:rPr lang="en-US" sz="2400" dirty="0" smtClean="0">
                <a:solidFill>
                  <a:srgbClr val="00007D"/>
                </a:solidFill>
                <a:latin typeface="Times New Roman"/>
                <a:cs typeface="Times New Roman"/>
              </a:rPr>
              <a:t>0.4</a:t>
            </a:r>
            <a:r>
              <a:rPr lang="en-US" sz="2400" dirty="0" smtClean="0">
                <a:latin typeface="Times New Roman"/>
                <a:cs typeface="Times New Roman"/>
              </a:rPr>
              <a:t> mSv/year.</a:t>
            </a:r>
          </a:p>
          <a:p>
            <a:pPr marL="609600" indent="-609600" algn="l">
              <a:buFont typeface="Wingdings" pitchFamily="2" charset="2"/>
              <a:buNone/>
              <a:defRPr/>
            </a:pPr>
            <a:endParaRPr lang="en-US" sz="2400" dirty="0" smtClean="0">
              <a:latin typeface="Times New Roman"/>
              <a:cs typeface="Times New Roman"/>
            </a:endParaRPr>
          </a:p>
          <a:p>
            <a:pPr marL="609600" indent="-609600" algn="l">
              <a:buFont typeface="Wingdings" pitchFamily="2" charset="2"/>
              <a:buChar char="ü"/>
              <a:defRPr/>
            </a:pPr>
            <a:endParaRPr lang="en-US" sz="2400" dirty="0" smtClean="0">
              <a:latin typeface="Times New Roman"/>
              <a:cs typeface="Times New Roman"/>
            </a:endParaRPr>
          </a:p>
          <a:p>
            <a:pPr marL="609600" indent="-609600" algn="l">
              <a:buFont typeface="Wingdings" pitchFamily="2" charset="2"/>
              <a:buChar char="ü"/>
              <a:defRPr/>
            </a:pPr>
            <a:endParaRPr lang="en-US" sz="2400" dirty="0" smtClean="0">
              <a:latin typeface="Times New Roman"/>
              <a:cs typeface="Times New Roman"/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332656"/>
            <a:ext cx="8229600" cy="1384301"/>
          </a:xfrm>
        </p:spPr>
        <p:txBody>
          <a:bodyPr/>
          <a:lstStyle/>
          <a:p>
            <a:pPr eaLnBrk="1" hangingPunct="1"/>
            <a:r>
              <a:rPr lang="en-US" sz="3000" dirty="0" smtClean="0">
                <a:solidFill>
                  <a:srgbClr val="00007D"/>
                </a:solidFill>
                <a:latin typeface="Times New Roman"/>
                <a:cs typeface="Times New Roman"/>
              </a:rPr>
              <a:t>B. </a:t>
            </a:r>
            <a:r>
              <a:rPr lang="en-US" sz="3000" dirty="0">
                <a:solidFill>
                  <a:srgbClr val="00007D"/>
                </a:solidFill>
                <a:latin typeface="Times New Roman"/>
                <a:cs typeface="Times New Roman"/>
              </a:rPr>
              <a:t>Man-made Radiation:</a:t>
            </a:r>
          </a:p>
        </p:txBody>
      </p:sp>
    </p:spTree>
    <p:extLst>
      <p:ext uri="{BB962C8B-B14F-4D97-AF65-F5344CB8AC3E}">
        <p14:creationId xmlns:p14="http://schemas.microsoft.com/office/powerpoint/2010/main" val="397764012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51520" y="764704"/>
            <a:ext cx="871296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rtl="1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609600" indent="-609600" algn="l">
              <a:buFontTx/>
              <a:buNone/>
            </a:pPr>
            <a:r>
              <a:rPr lang="en-US" sz="2800" dirty="0" smtClean="0">
                <a:solidFill>
                  <a:srgbClr val="00007D"/>
                </a:solidFill>
                <a:latin typeface="Times New Roman"/>
                <a:cs typeface="Times New Roman"/>
              </a:rPr>
              <a:t>B.1 Diagnostic radiology:</a:t>
            </a:r>
          </a:p>
          <a:p>
            <a:pPr marL="609600" indent="-609600" algn="just"/>
            <a:r>
              <a:rPr lang="en-US" sz="2600" dirty="0" smtClean="0">
                <a:latin typeface="Times New Roman"/>
                <a:cs typeface="Times New Roman"/>
              </a:rPr>
              <a:t>It has been estimated that about 90% of the total exposure of the population from medical uses of radiation results from the diagnostic use of x-rays.</a:t>
            </a:r>
          </a:p>
          <a:p>
            <a:pPr marL="609600" indent="-609600" algn="just"/>
            <a:r>
              <a:rPr lang="en-US" sz="2600" dirty="0" smtClean="0">
                <a:latin typeface="Times New Roman"/>
                <a:cs typeface="Times New Roman"/>
              </a:rPr>
              <a:t>The most critical parts of the body are the bone marrow, the gonads and the fetus in pregnant women.</a:t>
            </a:r>
          </a:p>
          <a:p>
            <a:pPr marL="609600" indent="-609600" algn="just"/>
            <a:r>
              <a:rPr lang="en-US" sz="2600" dirty="0" smtClean="0">
                <a:latin typeface="Times New Roman"/>
                <a:cs typeface="Times New Roman"/>
              </a:rPr>
              <a:t>The dose rate from this source is about 0.2 mSv/year.</a:t>
            </a:r>
          </a:p>
          <a:p>
            <a:pPr marL="0" indent="0" algn="just">
              <a:buNone/>
            </a:pPr>
            <a:endParaRPr lang="en-US" sz="1000" dirty="0" smtClean="0">
              <a:latin typeface="Times New Roman"/>
              <a:cs typeface="Times New Roman"/>
            </a:endParaRPr>
          </a:p>
          <a:p>
            <a:pPr marL="609600" indent="-609600" algn="just">
              <a:buFontTx/>
              <a:buNone/>
            </a:pPr>
            <a:r>
              <a:rPr lang="en-US" sz="2800" dirty="0" smtClean="0">
                <a:solidFill>
                  <a:srgbClr val="00007D"/>
                </a:solidFill>
                <a:latin typeface="Times New Roman"/>
                <a:cs typeface="Times New Roman"/>
              </a:rPr>
              <a:t>B.2 Therapeutic radiology:</a:t>
            </a:r>
          </a:p>
          <a:p>
            <a:pPr marL="609600" indent="-609600" algn="just"/>
            <a:r>
              <a:rPr lang="en-US" sz="2600" dirty="0" smtClean="0">
                <a:latin typeface="Times New Roman"/>
                <a:cs typeface="Times New Roman"/>
              </a:rPr>
              <a:t>Although large exposures may be used in radiotherapy, the average dose to the population is much less than that from diagnostic radiology, because </a:t>
            </a:r>
            <a:r>
              <a:rPr lang="en-US" sz="26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a small number of people are involved. </a:t>
            </a:r>
            <a:endParaRPr lang="en-US" sz="2600" dirty="0" smtClean="0">
              <a:latin typeface="Times New Roman"/>
              <a:cs typeface="Times New Roman"/>
            </a:endParaRPr>
          </a:p>
          <a:p>
            <a:pPr marL="609600" indent="-609600" algn="l">
              <a:buFontTx/>
              <a:buNone/>
            </a:pPr>
            <a:endParaRPr lang="en-US" sz="28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9931856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3528" y="764704"/>
            <a:ext cx="8424936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eaLnBrk="1" hangingPunct="1">
              <a:buFontTx/>
              <a:buNone/>
            </a:pPr>
            <a:r>
              <a:rPr lang="en-US" sz="3000" dirty="0">
                <a:solidFill>
                  <a:schemeClr val="bg2"/>
                </a:solidFill>
                <a:latin typeface="Times New Roman"/>
                <a:cs typeface="Times New Roman"/>
              </a:rPr>
              <a:t>B</a:t>
            </a:r>
            <a:r>
              <a:rPr lang="en-US" sz="3000" dirty="0" smtClean="0">
                <a:solidFill>
                  <a:schemeClr val="bg2"/>
                </a:solidFill>
                <a:latin typeface="Times New Roman"/>
                <a:cs typeface="Times New Roman"/>
              </a:rPr>
              <a:t>.3 Uses </a:t>
            </a:r>
            <a:r>
              <a:rPr lang="en-US" sz="3000" dirty="0">
                <a:solidFill>
                  <a:schemeClr val="bg2"/>
                </a:solidFill>
                <a:latin typeface="Times New Roman"/>
                <a:cs typeface="Times New Roman"/>
              </a:rPr>
              <a:t>of radioisotopes</a:t>
            </a:r>
            <a:r>
              <a:rPr lang="en-US" sz="3000" dirty="0" smtClean="0">
                <a:solidFill>
                  <a:schemeClr val="bg2"/>
                </a:solidFill>
                <a:latin typeface="Times New Roman"/>
                <a:cs typeface="Times New Roman"/>
              </a:rPr>
              <a:t>:</a:t>
            </a:r>
          </a:p>
          <a:p>
            <a:pPr algn="l" eaLnBrk="1" hangingPunct="1">
              <a:buFontTx/>
              <a:buNone/>
            </a:pPr>
            <a:endParaRPr lang="en-US" sz="2600" b="1" u="sng" dirty="0">
              <a:latin typeface="Times New Roman"/>
              <a:cs typeface="Times New Roman"/>
            </a:endParaRPr>
          </a:p>
          <a:p>
            <a:pPr marL="457200" indent="-457200" algn="just" eaLnBrk="1" hangingPunct="1">
              <a:buFont typeface="Wingdings" charset="2"/>
              <a:buChar char="§"/>
            </a:pPr>
            <a:r>
              <a:rPr lang="en-US" sz="2600" dirty="0">
                <a:solidFill>
                  <a:srgbClr val="000000"/>
                </a:solidFill>
                <a:latin typeface="Times New Roman"/>
                <a:cs typeface="Times New Roman"/>
              </a:rPr>
              <a:t>Radioisotopes are used in medicine to trace the path and location of specific chemicals in the body or to show lesions in the </a:t>
            </a:r>
            <a:r>
              <a:rPr lang="en-US" sz="26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body. </a:t>
            </a:r>
          </a:p>
          <a:p>
            <a:pPr marL="457200" indent="-457200" algn="just" eaLnBrk="1" hangingPunct="1">
              <a:buFont typeface="Wingdings" charset="2"/>
              <a:buChar char="§"/>
            </a:pPr>
            <a:r>
              <a:rPr lang="en-US" sz="26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This </a:t>
            </a:r>
            <a:r>
              <a:rPr lang="en-US" sz="2600" dirty="0">
                <a:solidFill>
                  <a:srgbClr val="000000"/>
                </a:solidFill>
                <a:latin typeface="Times New Roman"/>
                <a:cs typeface="Times New Roman"/>
              </a:rPr>
              <a:t>is achieved by an internal administration of a radioisotope into the body, and then images of the body are acquired using gamma </a:t>
            </a:r>
            <a:r>
              <a:rPr lang="en-US" sz="26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camera.</a:t>
            </a:r>
            <a:endParaRPr lang="en-US" sz="2600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457200" indent="-457200" algn="just" eaLnBrk="1" hangingPunct="1">
              <a:buFont typeface="Wingdings" charset="2"/>
              <a:buChar char="§"/>
            </a:pPr>
            <a:r>
              <a:rPr lang="en-US" sz="26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The </a:t>
            </a:r>
            <a:r>
              <a:rPr lang="en-US" sz="2600" dirty="0">
                <a:solidFill>
                  <a:srgbClr val="000000"/>
                </a:solidFill>
                <a:latin typeface="Times New Roman"/>
                <a:cs typeface="Times New Roman"/>
              </a:rPr>
              <a:t>radionuclides used in nuclear medicine are all of man-made variety, and they are produced by nuclear reactors</a:t>
            </a:r>
            <a:r>
              <a:rPr lang="en-US" sz="26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, </a:t>
            </a:r>
            <a:r>
              <a:rPr lang="en-US" sz="260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harged</a:t>
            </a:r>
            <a:r>
              <a:rPr lang="en-US" sz="2600" dirty="0">
                <a:solidFill>
                  <a:srgbClr val="000000"/>
                </a:solidFill>
                <a:latin typeface="Times New Roman"/>
                <a:cs typeface="Times New Roman"/>
              </a:rPr>
              <a:t>-particles accelerators and radionuclide </a:t>
            </a:r>
            <a:r>
              <a:rPr lang="en-US" sz="26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generators.</a:t>
            </a:r>
          </a:p>
          <a:p>
            <a:pPr marL="457200" indent="-457200" algn="just" eaLnBrk="1" hangingPunct="1">
              <a:buFont typeface="Wingdings" charset="2"/>
              <a:buChar char="§"/>
            </a:pPr>
            <a:r>
              <a:rPr lang="en-US" sz="26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The </a:t>
            </a:r>
            <a:r>
              <a:rPr lang="en-US" sz="2600" dirty="0">
                <a:solidFill>
                  <a:srgbClr val="000000"/>
                </a:solidFill>
                <a:latin typeface="Times New Roman"/>
                <a:cs typeface="Times New Roman"/>
              </a:rPr>
              <a:t>dose rate from this source is about 0.03 mSv/year.</a:t>
            </a:r>
            <a:endParaRPr lang="en-US" sz="2600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3515939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251520" y="836712"/>
            <a:ext cx="8713787" cy="633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rtl="1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l">
              <a:buFontTx/>
              <a:buNone/>
              <a:defRPr/>
            </a:pPr>
            <a:r>
              <a:rPr lang="en-US" sz="2800" dirty="0" smtClean="0">
                <a:solidFill>
                  <a:srgbClr val="00007D"/>
                </a:solidFill>
                <a:latin typeface="Times New Roman"/>
                <a:cs typeface="Times New Roman"/>
              </a:rPr>
              <a:t>B.4 Occupational exposure</a:t>
            </a:r>
          </a:p>
          <a:p>
            <a:pPr algn="l">
              <a:defRPr/>
            </a:pPr>
            <a:r>
              <a:rPr lang="en-US" sz="28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Occupational exposure for medical workers results from exposure to x-rays, dealing with radioactive materials (</a:t>
            </a:r>
            <a:r>
              <a:rPr lang="en-US" sz="280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labelling</a:t>
            </a:r>
            <a:r>
              <a:rPr lang="en-US" sz="28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, preparing vials and syringes), being close to injected patients, etc.</a:t>
            </a:r>
          </a:p>
          <a:p>
            <a:pPr algn="l">
              <a:defRPr/>
            </a:pPr>
            <a:r>
              <a:rPr lang="en-US" sz="28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Atomic energy workers or researchers receive appreciable doses as well.</a:t>
            </a:r>
          </a:p>
          <a:p>
            <a:pPr algn="l">
              <a:buFontTx/>
              <a:buNone/>
              <a:defRPr/>
            </a:pPr>
            <a:endParaRPr lang="en-US" sz="2800" dirty="0" smtClean="0">
              <a:latin typeface="Times New Roman"/>
              <a:cs typeface="Times New Roman"/>
            </a:endParaRPr>
          </a:p>
          <a:p>
            <a:pPr algn="l">
              <a:buFontTx/>
              <a:buNone/>
              <a:defRPr/>
            </a:pPr>
            <a:r>
              <a:rPr lang="en-US" sz="2800" dirty="0" smtClean="0">
                <a:solidFill>
                  <a:srgbClr val="00007D"/>
                </a:solidFill>
                <a:latin typeface="Times New Roman"/>
                <a:cs typeface="Times New Roman"/>
              </a:rPr>
              <a:t>B.5 Radioactive waste</a:t>
            </a:r>
          </a:p>
          <a:p>
            <a:pPr algn="l">
              <a:defRPr/>
            </a:pPr>
            <a:r>
              <a:rPr lang="en-US" sz="2800" dirty="0" smtClean="0">
                <a:latin typeface="Times New Roman"/>
                <a:cs typeface="Times New Roman"/>
              </a:rPr>
              <a:t>In nuclear medicine, radioactive waste is not a significant problem because medical radioisotopes used are normally of short half-life.</a:t>
            </a:r>
          </a:p>
          <a:p>
            <a:pPr algn="l">
              <a:buFontTx/>
              <a:buNone/>
              <a:defRPr/>
            </a:pPr>
            <a:endParaRPr lang="en-US" sz="2800" dirty="0" smtClean="0">
              <a:latin typeface="Times New Roman"/>
              <a:cs typeface="Times New Roman"/>
            </a:endParaRPr>
          </a:p>
          <a:p>
            <a:pPr algn="l">
              <a:buFontTx/>
              <a:buNone/>
              <a:defRPr/>
            </a:pPr>
            <a:endParaRPr lang="en-US" sz="2800" b="1" dirty="0" smtClean="0">
              <a:latin typeface="Times New Roman"/>
              <a:cs typeface="Times New Roman"/>
            </a:endParaRPr>
          </a:p>
          <a:p>
            <a:pPr algn="l">
              <a:buFontTx/>
              <a:buNone/>
              <a:defRPr/>
            </a:pPr>
            <a:endParaRPr lang="en-US" sz="2800" b="1" dirty="0" smtClean="0">
              <a:latin typeface="Times New Roman"/>
              <a:cs typeface="Times New Roman"/>
            </a:endParaRPr>
          </a:p>
          <a:p>
            <a:pPr algn="l">
              <a:buFontTx/>
              <a:buNone/>
              <a:defRPr/>
            </a:pPr>
            <a:endParaRPr lang="en-US" sz="2800" dirty="0" smtClean="0">
              <a:latin typeface="Times New Roman"/>
              <a:cs typeface="Times New Roman"/>
            </a:endParaRPr>
          </a:p>
          <a:p>
            <a:pPr algn="l">
              <a:defRPr/>
            </a:pPr>
            <a:endParaRPr lang="en-US" sz="2800" dirty="0" smtClean="0">
              <a:latin typeface="Times New Roman"/>
              <a:cs typeface="Times New Roman"/>
            </a:endParaRPr>
          </a:p>
          <a:p>
            <a:pPr algn="l">
              <a:defRPr/>
            </a:pPr>
            <a:endParaRPr lang="en-US" sz="2800" u="sng" dirty="0" smtClean="0">
              <a:latin typeface="Times New Roman"/>
              <a:cs typeface="Times New Roman"/>
            </a:endParaRPr>
          </a:p>
          <a:p>
            <a:pPr algn="l">
              <a:defRPr/>
            </a:pPr>
            <a:endParaRPr lang="en-US" sz="2800" u="sng" dirty="0" smtClean="0">
              <a:latin typeface="Times New Roman"/>
              <a:cs typeface="Times New Roman"/>
            </a:endParaRPr>
          </a:p>
          <a:p>
            <a:pPr algn="l">
              <a:buFontTx/>
              <a:buNone/>
              <a:defRPr/>
            </a:pPr>
            <a:endParaRPr lang="en-US" sz="2800" b="1" u="sng" dirty="0" smtClean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3618520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79512" y="692696"/>
            <a:ext cx="8640960" cy="6552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rtl="1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609600" indent="-609600" algn="l">
              <a:buFontTx/>
              <a:buNone/>
            </a:pPr>
            <a:r>
              <a:rPr lang="en-US" sz="2800" dirty="0" smtClean="0">
                <a:solidFill>
                  <a:schemeClr val="bg2"/>
                </a:solidFill>
                <a:latin typeface="Times New Roman"/>
                <a:cs typeface="Times New Roman"/>
              </a:rPr>
              <a:t>B.5 Fall-out from nuclear tests</a:t>
            </a:r>
            <a:r>
              <a:rPr lang="ar-sa" sz="2800" dirty="0" smtClean="0">
                <a:solidFill>
                  <a:schemeClr val="bg2"/>
                </a:solidFill>
                <a:latin typeface="Times New Roman"/>
                <a:cs typeface="Times New Roman"/>
              </a:rPr>
              <a:t>:</a:t>
            </a:r>
            <a:endParaRPr lang="en-GB" sz="2800" dirty="0" smtClean="0">
              <a:solidFill>
                <a:schemeClr val="bg2"/>
              </a:solidFill>
              <a:latin typeface="Times New Roman"/>
              <a:cs typeface="Times New Roman"/>
            </a:endParaRPr>
          </a:p>
          <a:p>
            <a:pPr marL="609600" indent="-609600" algn="l">
              <a:buFontTx/>
              <a:buNone/>
            </a:pPr>
            <a:endParaRPr lang="ar-sa" sz="2800" dirty="0" smtClean="0">
              <a:solidFill>
                <a:schemeClr val="bg2"/>
              </a:solidFill>
              <a:latin typeface="Times New Roman"/>
              <a:cs typeface="Times New Roman"/>
            </a:endParaRPr>
          </a:p>
          <a:p>
            <a:pPr marL="609600" indent="-609600" algn="just"/>
            <a:r>
              <a:rPr lang="en-US" sz="2800" dirty="0" smtClean="0">
                <a:latin typeface="Times New Roman"/>
                <a:cs typeface="Times New Roman"/>
              </a:rPr>
              <a:t>Some radioactive fall-out from nuclear weapon tests disperse into the atmosphere and are carried around the Earth several times. They gradually return to the Earth over a period of a few years giving doses to the world</a:t>
            </a:r>
            <a:r>
              <a:rPr lang="ja-JP" altLang="en-US" sz="2800" dirty="0" smtClean="0">
                <a:latin typeface="Times New Roman"/>
                <a:cs typeface="Times New Roman"/>
              </a:rPr>
              <a:t>’</a:t>
            </a:r>
            <a:r>
              <a:rPr lang="en-US" sz="2800" dirty="0" smtClean="0">
                <a:latin typeface="Times New Roman"/>
                <a:cs typeface="Times New Roman"/>
              </a:rPr>
              <a:t>s population.</a:t>
            </a:r>
          </a:p>
          <a:p>
            <a:pPr marL="609600" indent="-609600" algn="just"/>
            <a:r>
              <a:rPr lang="en-US" sz="2800" dirty="0" smtClean="0">
                <a:latin typeface="Times New Roman"/>
                <a:cs typeface="Times New Roman"/>
              </a:rPr>
              <a:t>The most important radioactive fall-out are strontium-90 (90Sr, T½=29 years), which concentrates in the skeleton, and caesium-137 (137Cs, T½=30 years), which is distributed uniformly in the body.</a:t>
            </a:r>
          </a:p>
          <a:p>
            <a:pPr marL="609600" indent="-609600" algn="just"/>
            <a:r>
              <a:rPr lang="en-US" sz="2800" dirty="0" smtClean="0">
                <a:latin typeface="Times New Roman"/>
                <a:cs typeface="Times New Roman"/>
              </a:rPr>
              <a:t>The dose rate from this source is about 0.05 mSv/year.</a:t>
            </a:r>
          </a:p>
          <a:p>
            <a:pPr marL="609600" indent="-609600" algn="l"/>
            <a:endParaRPr lang="en-US" sz="28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8497105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rgbClr val="00007D"/>
                </a:solidFill>
                <a:latin typeface="Times New Roman"/>
                <a:cs typeface="Times New Roman"/>
              </a:rPr>
              <a:t>Topics to be covered</a:t>
            </a:r>
            <a:endParaRPr lang="en-US" sz="4000" baseline="30000" dirty="0">
              <a:solidFill>
                <a:srgbClr val="00007D"/>
              </a:solidFill>
              <a:latin typeface="Times New Roman"/>
              <a:cs typeface="Times New Roman"/>
            </a:endParaRPr>
          </a:p>
        </p:txBody>
      </p:sp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844824"/>
            <a:ext cx="8229600" cy="3886200"/>
          </a:xfrm>
        </p:spPr>
        <p:txBody>
          <a:bodyPr/>
          <a:lstStyle/>
          <a:p>
            <a:pPr algn="l" rtl="0">
              <a:lnSpc>
                <a:spcPct val="80000"/>
              </a:lnSpc>
            </a:pPr>
            <a:r>
              <a:rPr lang="en-US" sz="2600" dirty="0">
                <a:latin typeface="Times New Roman"/>
                <a:cs typeface="Times New Roman"/>
              </a:rPr>
              <a:t>INTRODUCTION TO RADIATION </a:t>
            </a:r>
            <a:r>
              <a:rPr lang="en-US" sz="2600" dirty="0" smtClean="0">
                <a:latin typeface="Times New Roman"/>
                <a:cs typeface="Times New Roman"/>
              </a:rPr>
              <a:t>PROTECION.</a:t>
            </a:r>
            <a:endParaRPr lang="en-US" sz="2600" dirty="0">
              <a:latin typeface="Times New Roman"/>
              <a:cs typeface="Times New Roman"/>
            </a:endParaRPr>
          </a:p>
          <a:p>
            <a:pPr algn="l" rtl="0">
              <a:lnSpc>
                <a:spcPct val="80000"/>
              </a:lnSpc>
            </a:pPr>
            <a:r>
              <a:rPr lang="en-US" sz="2600" dirty="0" smtClean="0">
                <a:latin typeface="Times New Roman"/>
                <a:cs typeface="Times New Roman"/>
              </a:rPr>
              <a:t>BASIC </a:t>
            </a:r>
            <a:r>
              <a:rPr lang="en-US" sz="2600" dirty="0">
                <a:latin typeface="Times New Roman"/>
                <a:cs typeface="Times New Roman"/>
              </a:rPr>
              <a:t>INTERACTION OF RADIATION WITH </a:t>
            </a:r>
            <a:r>
              <a:rPr lang="en-US" sz="2600" dirty="0" smtClean="0">
                <a:latin typeface="Times New Roman"/>
                <a:cs typeface="Times New Roman"/>
              </a:rPr>
              <a:t>MATTER. </a:t>
            </a:r>
            <a:endParaRPr lang="en-US" sz="2600" dirty="0">
              <a:latin typeface="Times New Roman"/>
              <a:cs typeface="Times New Roman"/>
            </a:endParaRPr>
          </a:p>
          <a:p>
            <a:pPr algn="l" rtl="0">
              <a:lnSpc>
                <a:spcPct val="80000"/>
              </a:lnSpc>
            </a:pPr>
            <a:r>
              <a:rPr lang="en-US" sz="2600" dirty="0" smtClean="0">
                <a:latin typeface="Times New Roman"/>
                <a:cs typeface="Times New Roman"/>
              </a:rPr>
              <a:t>RADIATION </a:t>
            </a:r>
            <a:r>
              <a:rPr lang="en-US" sz="2600" dirty="0">
                <a:latin typeface="Times New Roman"/>
                <a:cs typeface="Times New Roman"/>
              </a:rPr>
              <a:t>UNITES &amp; QUANTITIES (1</a:t>
            </a:r>
            <a:r>
              <a:rPr lang="en-US" sz="2600" dirty="0" smtClean="0">
                <a:latin typeface="Times New Roman"/>
                <a:cs typeface="Times New Roman"/>
              </a:rPr>
              <a:t>). </a:t>
            </a:r>
          </a:p>
          <a:p>
            <a:pPr algn="l" rtl="0">
              <a:lnSpc>
                <a:spcPct val="80000"/>
              </a:lnSpc>
            </a:pPr>
            <a:r>
              <a:rPr lang="en-US" sz="2600" dirty="0">
                <a:latin typeface="Times New Roman"/>
                <a:cs typeface="Times New Roman"/>
              </a:rPr>
              <a:t>RADIATION UNITES &amp; QUANTITIES (2</a:t>
            </a:r>
            <a:r>
              <a:rPr lang="en-US" sz="2600" dirty="0" smtClean="0">
                <a:latin typeface="Times New Roman"/>
                <a:cs typeface="Times New Roman"/>
              </a:rPr>
              <a:t>). </a:t>
            </a:r>
            <a:endParaRPr lang="en-US" sz="2600" dirty="0">
              <a:latin typeface="Times New Roman"/>
              <a:cs typeface="Times New Roman"/>
            </a:endParaRPr>
          </a:p>
          <a:p>
            <a:pPr algn="l" rtl="0">
              <a:lnSpc>
                <a:spcPct val="80000"/>
              </a:lnSpc>
            </a:pPr>
            <a:r>
              <a:rPr lang="en-US" sz="2600" dirty="0">
                <a:latin typeface="Times New Roman"/>
                <a:cs typeface="Times New Roman"/>
              </a:rPr>
              <a:t>BIOLOGICAL EFFECTS OF IONIZING </a:t>
            </a:r>
            <a:r>
              <a:rPr lang="en-US" sz="2600" dirty="0" smtClean="0">
                <a:latin typeface="Times New Roman"/>
                <a:cs typeface="Times New Roman"/>
              </a:rPr>
              <a:t>RADIATION. </a:t>
            </a:r>
            <a:endParaRPr lang="en-US" sz="2600" dirty="0">
              <a:latin typeface="Times New Roman"/>
              <a:cs typeface="Times New Roman"/>
            </a:endParaRPr>
          </a:p>
          <a:p>
            <a:pPr algn="l" rtl="0">
              <a:lnSpc>
                <a:spcPct val="80000"/>
              </a:lnSpc>
            </a:pPr>
            <a:r>
              <a:rPr lang="en-US" sz="2600" dirty="0">
                <a:latin typeface="Times New Roman"/>
                <a:cs typeface="Times New Roman"/>
              </a:rPr>
              <a:t>RADIATION PROTECION OF THE PATIENT DURING DIAGNOSTIC RADIOLOGICAL PROCEDTURE (1</a:t>
            </a:r>
            <a:r>
              <a:rPr lang="en-US" sz="2600" dirty="0" smtClean="0">
                <a:latin typeface="Times New Roman"/>
                <a:cs typeface="Times New Roman"/>
              </a:rPr>
              <a:t>).</a:t>
            </a:r>
          </a:p>
          <a:p>
            <a:pPr algn="l" rtl="0">
              <a:lnSpc>
                <a:spcPct val="80000"/>
              </a:lnSpc>
            </a:pPr>
            <a:r>
              <a:rPr lang="en-US" sz="2600" dirty="0" smtClean="0">
                <a:latin typeface="Times New Roman"/>
                <a:cs typeface="Times New Roman"/>
              </a:rPr>
              <a:t>RADIATION </a:t>
            </a:r>
            <a:r>
              <a:rPr lang="en-US" sz="2600" dirty="0">
                <a:latin typeface="Times New Roman"/>
                <a:cs typeface="Times New Roman"/>
              </a:rPr>
              <a:t>PROTECION OF THE PATIENT DURING DIAGNOSTIC RADIOLOGICAL PROCEDTURE(2</a:t>
            </a:r>
            <a:r>
              <a:rPr lang="en-US" sz="2600" dirty="0" smtClean="0">
                <a:latin typeface="Times New Roman"/>
                <a:cs typeface="Times New Roman"/>
              </a:rPr>
              <a:t>).</a:t>
            </a:r>
            <a:endParaRPr lang="en-US" sz="2600" dirty="0">
              <a:latin typeface="Times New Roman"/>
              <a:cs typeface="Times New Roman"/>
            </a:endParaRPr>
          </a:p>
          <a:p>
            <a:pPr algn="l" rtl="0">
              <a:lnSpc>
                <a:spcPct val="80000"/>
              </a:lnSpc>
            </a:pPr>
            <a:endParaRPr lang="en-US" sz="2800" dirty="0">
              <a:latin typeface="Times New Roman"/>
              <a:cs typeface="Times New Roman"/>
            </a:endParaRPr>
          </a:p>
          <a:p>
            <a:pPr algn="l" rtl="0">
              <a:lnSpc>
                <a:spcPct val="80000"/>
              </a:lnSpc>
            </a:pPr>
            <a:endParaRPr lang="en-US" sz="2800" dirty="0">
              <a:latin typeface="Times New Roman"/>
              <a:cs typeface="Times New Roman"/>
            </a:endParaRPr>
          </a:p>
          <a:p>
            <a:pPr algn="l" rtl="0">
              <a:lnSpc>
                <a:spcPct val="80000"/>
              </a:lnSpc>
            </a:pPr>
            <a:endParaRPr lang="en-US" sz="2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395536" y="332656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1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1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algn="l" rtl="1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algn="l" rtl="1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algn="l" rtl="1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algn="l" rtl="1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algn="l" rtl="1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algn="l" rtl="1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algn="l" rtl="1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sz="4000" dirty="0" smtClean="0">
                <a:solidFill>
                  <a:srgbClr val="00007D"/>
                </a:solidFill>
                <a:latin typeface="Times New Roman"/>
                <a:cs typeface="Times New Roman"/>
              </a:rPr>
              <a:t>Suggested topics for your research</a:t>
            </a:r>
            <a:endParaRPr lang="ar-sa" sz="4000" dirty="0">
              <a:solidFill>
                <a:srgbClr val="00007D"/>
              </a:solidFill>
              <a:latin typeface="Times New Roman"/>
              <a:cs typeface="Times New Roman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46856" y="1700808"/>
            <a:ext cx="8229600" cy="4114800"/>
          </a:xfrm>
        </p:spPr>
        <p:txBody>
          <a:bodyPr/>
          <a:lstStyle/>
          <a:p>
            <a:pPr algn="l"/>
            <a:r>
              <a:rPr lang="en-US" sz="3000" dirty="0">
                <a:latin typeface="Times New Roman"/>
                <a:cs typeface="Times New Roman"/>
              </a:rPr>
              <a:t>Radiation Protection for the pregnant </a:t>
            </a:r>
            <a:r>
              <a:rPr lang="en-US" sz="3000" dirty="0" smtClean="0">
                <a:latin typeface="Times New Roman"/>
                <a:cs typeface="Times New Roman"/>
              </a:rPr>
              <a:t>patient.</a:t>
            </a:r>
            <a:endParaRPr lang="en-US" sz="3000" dirty="0">
              <a:latin typeface="Times New Roman"/>
              <a:cs typeface="Times New Roman"/>
            </a:endParaRPr>
          </a:p>
          <a:p>
            <a:pPr algn="l"/>
            <a:r>
              <a:rPr lang="en-US" sz="3000" dirty="0">
                <a:latin typeface="Times New Roman"/>
                <a:cs typeface="Times New Roman"/>
              </a:rPr>
              <a:t>Radiation protection for Radiological </a:t>
            </a:r>
            <a:r>
              <a:rPr lang="en-US" sz="3000" dirty="0" smtClean="0">
                <a:latin typeface="Times New Roman"/>
                <a:cs typeface="Times New Roman"/>
              </a:rPr>
              <a:t>Technologist.</a:t>
            </a:r>
            <a:endParaRPr lang="en-US" sz="3000" dirty="0">
              <a:latin typeface="Times New Roman"/>
              <a:cs typeface="Times New Roman"/>
            </a:endParaRPr>
          </a:p>
          <a:p>
            <a:pPr algn="l"/>
            <a:r>
              <a:rPr lang="en-US" sz="3000" dirty="0">
                <a:latin typeface="Times New Roman"/>
                <a:cs typeface="Times New Roman"/>
              </a:rPr>
              <a:t>Radiation Protection Lecture for the new radiological science </a:t>
            </a:r>
            <a:r>
              <a:rPr lang="en-US" sz="3000" dirty="0" smtClean="0">
                <a:latin typeface="Times New Roman"/>
                <a:cs typeface="Times New Roman"/>
              </a:rPr>
              <a:t>Students.</a:t>
            </a:r>
            <a:endParaRPr lang="en-US" sz="3000" dirty="0">
              <a:latin typeface="Times New Roman"/>
              <a:cs typeface="Times New Roman"/>
            </a:endParaRPr>
          </a:p>
          <a:p>
            <a:pPr algn="l"/>
            <a:r>
              <a:rPr lang="en-US" sz="3000" dirty="0">
                <a:latin typeface="Times New Roman"/>
                <a:cs typeface="Times New Roman"/>
              </a:rPr>
              <a:t>The hazards associated with the ultrasound or </a:t>
            </a:r>
            <a:r>
              <a:rPr lang="en-US" sz="3000" dirty="0" smtClean="0">
                <a:latin typeface="Times New Roman"/>
                <a:cs typeface="Times New Roman"/>
              </a:rPr>
              <a:t>MRI.</a:t>
            </a:r>
            <a:endParaRPr lang="en-US" sz="3000" dirty="0">
              <a:latin typeface="Times New Roman"/>
              <a:cs typeface="Times New Roman"/>
            </a:endParaRPr>
          </a:p>
          <a:p>
            <a:pPr algn="l"/>
            <a:r>
              <a:rPr lang="en-US" sz="3000" dirty="0">
                <a:latin typeface="Times New Roman"/>
                <a:cs typeface="Times New Roman"/>
              </a:rPr>
              <a:t>Protection offered </a:t>
            </a:r>
            <a:r>
              <a:rPr lang="en-US" sz="3000" dirty="0" smtClean="0">
                <a:latin typeface="Times New Roman"/>
                <a:cs typeface="Times New Roman"/>
              </a:rPr>
              <a:t>for </a:t>
            </a:r>
            <a:r>
              <a:rPr lang="en-US" sz="3000" dirty="0">
                <a:latin typeface="Times New Roman"/>
                <a:cs typeface="Times New Roman"/>
              </a:rPr>
              <a:t>the sick </a:t>
            </a:r>
            <a:r>
              <a:rPr lang="en-US" sz="3000" dirty="0" smtClean="0">
                <a:latin typeface="Times New Roman"/>
                <a:cs typeface="Times New Roman"/>
              </a:rPr>
              <a:t>children.</a:t>
            </a:r>
            <a:endParaRPr lang="en-US" sz="3000" dirty="0">
              <a:latin typeface="Times New Roman"/>
              <a:cs typeface="Times New Roman"/>
            </a:endParaRPr>
          </a:p>
          <a:p>
            <a:pPr algn="l"/>
            <a:r>
              <a:rPr lang="en-US" sz="3000" dirty="0">
                <a:latin typeface="Times New Roman"/>
                <a:cs typeface="Times New Roman"/>
              </a:rPr>
              <a:t>Protection for the visitors of radiology dept. </a:t>
            </a:r>
            <a:endParaRPr lang="ar-sa" sz="30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3494304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latin typeface="Times New Roman"/>
                <a:cs typeface="Times New Roman"/>
              </a:rPr>
              <a:t>Cont.</a:t>
            </a:r>
            <a:endParaRPr lang="en-US" sz="4000" dirty="0">
              <a:latin typeface="Times New Roman"/>
              <a:cs typeface="Times New Roman"/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114800"/>
          </a:xfrm>
        </p:spPr>
        <p:txBody>
          <a:bodyPr/>
          <a:lstStyle/>
          <a:p>
            <a:pPr algn="l"/>
            <a:r>
              <a:rPr lang="en-US" sz="3000" dirty="0">
                <a:latin typeface="Times New Roman"/>
                <a:cs typeface="Times New Roman"/>
              </a:rPr>
              <a:t>The radioactive waste management </a:t>
            </a:r>
          </a:p>
          <a:p>
            <a:pPr algn="l"/>
            <a:r>
              <a:rPr lang="en-US" sz="3000" dirty="0">
                <a:latin typeface="Times New Roman"/>
                <a:cs typeface="Times New Roman"/>
              </a:rPr>
              <a:t>Evaluation of the radiological sciences department labs.</a:t>
            </a:r>
          </a:p>
          <a:p>
            <a:pPr algn="l"/>
            <a:endParaRPr lang="ar-sa" sz="30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2881551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7D"/>
                </a:solidFill>
                <a:latin typeface="Times New Roman"/>
                <a:cs typeface="Times New Roman"/>
              </a:rPr>
              <a:t>Any Question?</a:t>
            </a:r>
            <a:endParaRPr lang="en-US" dirty="0">
              <a:solidFill>
                <a:srgbClr val="00007D"/>
              </a:solidFill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404664" y="3215208"/>
            <a:ext cx="8229600" cy="3886200"/>
          </a:xfrm>
        </p:spPr>
        <p:txBody>
          <a:bodyPr/>
          <a:lstStyle/>
          <a:p>
            <a:pPr marL="0" indent="0">
              <a:buNone/>
            </a:pPr>
            <a:r>
              <a:rPr lang="en-US" sz="7200" dirty="0" smtClean="0"/>
              <a:t>Thank You 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16563426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/>
                </a:solidFill>
                <a:latin typeface="Times New Roman"/>
                <a:cs typeface="Times New Roman"/>
              </a:rPr>
              <a:t>Cont</a:t>
            </a:r>
            <a:r>
              <a:rPr lang="en-US" dirty="0">
                <a:solidFill>
                  <a:schemeClr val="bg2"/>
                </a:solidFill>
                <a:latin typeface="Times New Roman"/>
                <a:cs typeface="Times New Roman"/>
              </a:rPr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916832"/>
            <a:ext cx="8003232" cy="3886200"/>
          </a:xfrm>
        </p:spPr>
        <p:txBody>
          <a:bodyPr/>
          <a:lstStyle/>
          <a:p>
            <a:pPr algn="l"/>
            <a:r>
              <a:rPr lang="en-US" sz="2600" dirty="0" smtClean="0">
                <a:latin typeface="Times New Roman"/>
                <a:cs typeface="Times New Roman"/>
              </a:rPr>
              <a:t>BASIC </a:t>
            </a:r>
            <a:r>
              <a:rPr lang="en-US" sz="2600" dirty="0">
                <a:latin typeface="Times New Roman"/>
                <a:cs typeface="Times New Roman"/>
              </a:rPr>
              <a:t>PRINCIPLES OF RADIATION </a:t>
            </a:r>
            <a:r>
              <a:rPr lang="en-US" sz="2600" dirty="0" smtClean="0">
                <a:latin typeface="Times New Roman"/>
                <a:cs typeface="Times New Roman"/>
              </a:rPr>
              <a:t>PROTECION. </a:t>
            </a:r>
          </a:p>
          <a:p>
            <a:pPr algn="l"/>
            <a:r>
              <a:rPr lang="en-US" sz="2600" dirty="0">
                <a:latin typeface="Times New Roman"/>
                <a:cs typeface="Times New Roman"/>
              </a:rPr>
              <a:t>PERSONEL AND ENVRONMENTAL MONITORING (1</a:t>
            </a:r>
            <a:r>
              <a:rPr lang="en-US" sz="2600" dirty="0" smtClean="0">
                <a:latin typeface="Times New Roman"/>
                <a:cs typeface="Times New Roman"/>
              </a:rPr>
              <a:t>).</a:t>
            </a:r>
          </a:p>
          <a:p>
            <a:pPr algn="l"/>
            <a:r>
              <a:rPr lang="en-US" sz="2600" dirty="0">
                <a:latin typeface="Times New Roman"/>
                <a:cs typeface="Times New Roman"/>
              </a:rPr>
              <a:t>PERSONEL AND ENVRONMENTAL MONITORING (2</a:t>
            </a:r>
            <a:r>
              <a:rPr lang="en-US" sz="2600" dirty="0" smtClean="0">
                <a:latin typeface="Times New Roman"/>
                <a:cs typeface="Times New Roman"/>
              </a:rPr>
              <a:t>). </a:t>
            </a:r>
          </a:p>
          <a:p>
            <a:pPr algn="l"/>
            <a:r>
              <a:rPr lang="en-US" sz="2600" dirty="0" smtClean="0">
                <a:latin typeface="Times New Roman"/>
                <a:cs typeface="Times New Roman"/>
              </a:rPr>
              <a:t>SAFETY </a:t>
            </a:r>
            <a:r>
              <a:rPr lang="en-US" sz="2600" dirty="0">
                <a:latin typeface="Times New Roman"/>
                <a:cs typeface="Times New Roman"/>
              </a:rPr>
              <a:t>IN VARIOUS IMAGING MODALITIES </a:t>
            </a:r>
            <a:endParaRPr lang="en-US" sz="2600" dirty="0">
              <a:latin typeface="Times New Roman"/>
              <a:cs typeface="Times New Roman"/>
            </a:endParaRPr>
          </a:p>
          <a:p>
            <a:pPr algn="l"/>
            <a:endParaRPr lang="en-US" sz="2600" dirty="0">
              <a:latin typeface="Times New Roman"/>
              <a:cs typeface="Times New Roman"/>
            </a:endParaRPr>
          </a:p>
          <a:p>
            <a:pPr algn="l"/>
            <a:endParaRPr lang="en-US" sz="2600" dirty="0">
              <a:latin typeface="Times New Roman"/>
              <a:cs typeface="Times New Roman"/>
            </a:endParaRPr>
          </a:p>
          <a:p>
            <a:pPr algn="l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12552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332656"/>
            <a:ext cx="8229600" cy="1371600"/>
          </a:xfrm>
        </p:spPr>
        <p:txBody>
          <a:bodyPr/>
          <a:lstStyle/>
          <a:p>
            <a:r>
              <a:rPr lang="en-US" sz="4000" dirty="0">
                <a:solidFill>
                  <a:srgbClr val="00007D"/>
                </a:solidFill>
                <a:latin typeface="Times New Roman"/>
                <a:cs typeface="Times New Roman"/>
              </a:rPr>
              <a:t>Useful </a:t>
            </a:r>
            <a:r>
              <a:rPr lang="en-US" sz="4000" dirty="0" smtClean="0">
                <a:solidFill>
                  <a:srgbClr val="00007D"/>
                </a:solidFill>
                <a:latin typeface="Times New Roman"/>
                <a:cs typeface="Times New Roman"/>
              </a:rPr>
              <a:t>Book</a:t>
            </a:r>
            <a:endParaRPr lang="en-US" sz="4000" dirty="0">
              <a:solidFill>
                <a:srgbClr val="00007D"/>
              </a:solidFill>
              <a:latin typeface="Times New Roman"/>
              <a:cs typeface="Times New Roman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27784" y="1628800"/>
            <a:ext cx="4064000" cy="49359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179512" y="6165304"/>
            <a:ext cx="6019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None/>
              <a:defRPr sz="3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rtl="1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l">
              <a:lnSpc>
                <a:spcPct val="80000"/>
              </a:lnSpc>
            </a:pPr>
            <a:r>
              <a:rPr lang="en-US" sz="2000" b="1" dirty="0" smtClean="0">
                <a:latin typeface="Times New Roman"/>
                <a:cs typeface="Times New Roman"/>
              </a:rPr>
              <a:t>Alhanouf </a:t>
            </a:r>
            <a:r>
              <a:rPr lang="en-US" sz="2000" b="1" dirty="0" err="1" smtClean="0">
                <a:latin typeface="Times New Roman"/>
                <a:cs typeface="Times New Roman"/>
              </a:rPr>
              <a:t>Alshedi</a:t>
            </a:r>
            <a:endParaRPr lang="en-US" sz="2000" b="1" dirty="0" smtClean="0">
              <a:latin typeface="Times New Roman"/>
              <a:cs typeface="Times New Roman"/>
            </a:endParaRPr>
          </a:p>
          <a:p>
            <a:pPr algn="l">
              <a:lnSpc>
                <a:spcPct val="80000"/>
              </a:lnSpc>
            </a:pPr>
            <a:r>
              <a:rPr lang="en-US" sz="2000" b="1" dirty="0" smtClean="0">
                <a:latin typeface="Times New Roman"/>
                <a:cs typeface="Times New Roman"/>
              </a:rPr>
              <a:t>Email: </a:t>
            </a:r>
            <a:r>
              <a:rPr lang="en-US" sz="2000" dirty="0" err="1" smtClean="0">
                <a:latin typeface="Times New Roman"/>
                <a:cs typeface="Times New Roman"/>
              </a:rPr>
              <a:t>aalshedi@ksu.edu.sa</a:t>
            </a:r>
            <a:endParaRPr lang="en-US" sz="2000" dirty="0">
              <a:latin typeface="Times New Roman"/>
              <a:cs typeface="Times New Roman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4000" dirty="0" smtClean="0">
                <a:latin typeface="Times New Roman"/>
                <a:cs typeface="Times New Roman"/>
              </a:rPr>
              <a:t>Introduction to Radiation Protection</a:t>
            </a:r>
            <a:endParaRPr lang="en-US" sz="4000" dirty="0">
              <a:latin typeface="Times New Roman"/>
              <a:cs typeface="Times New Roman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Times New Roman"/>
                <a:cs typeface="Times New Roman"/>
              </a:rPr>
              <a:t>1</a:t>
            </a:r>
            <a:r>
              <a:rPr lang="en-US" baseline="30000" dirty="0" smtClean="0">
                <a:latin typeface="Times New Roman"/>
                <a:cs typeface="Times New Roman"/>
              </a:rPr>
              <a:t>st</a:t>
            </a:r>
            <a:r>
              <a:rPr lang="en-US" dirty="0" smtClean="0">
                <a:latin typeface="Times New Roman"/>
                <a:cs typeface="Times New Roman"/>
              </a:rPr>
              <a:t> Lecture</a:t>
            </a:r>
            <a:endParaRPr lang="en-US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solidFill>
                  <a:schemeClr val="bg2"/>
                </a:solidFill>
                <a:latin typeface="Times New Roman"/>
                <a:cs typeface="Times New Roman"/>
              </a:rPr>
              <a:t>What is Radiation Protection?</a:t>
            </a:r>
            <a:endParaRPr lang="en-US" sz="4000" dirty="0">
              <a:solidFill>
                <a:schemeClr val="bg2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1988840"/>
            <a:ext cx="8507288" cy="4320480"/>
          </a:xfrm>
        </p:spPr>
        <p:txBody>
          <a:bodyPr/>
          <a:lstStyle/>
          <a:p>
            <a:pPr algn="just" eaLnBrk="1" hangingPunct="1">
              <a:defRPr/>
            </a:pPr>
            <a:r>
              <a:rPr lang="en-US" sz="3000" dirty="0" smtClean="0">
                <a:latin typeface="Times New Roman"/>
                <a:cs typeface="Times New Roman"/>
              </a:rPr>
              <a:t>Science and practice of </a:t>
            </a:r>
            <a:r>
              <a:rPr lang="en-US" sz="3000" dirty="0" smtClean="0">
                <a:latin typeface="Times New Roman"/>
                <a:cs typeface="Times New Roman"/>
              </a:rPr>
              <a:t>limiting harm to the human beings from ionizing radiation.</a:t>
            </a:r>
          </a:p>
          <a:p>
            <a:pPr algn="just" eaLnBrk="1" hangingPunct="1">
              <a:defRPr/>
            </a:pPr>
            <a:r>
              <a:rPr lang="en-US" sz="3000" dirty="0" smtClean="0">
                <a:latin typeface="Times New Roman"/>
                <a:cs typeface="Times New Roman"/>
              </a:rPr>
              <a:t>In all radiological activities it is important to have some idea of the </a:t>
            </a:r>
            <a:r>
              <a:rPr lang="en-US" sz="3000" b="1" dirty="0" smtClean="0">
                <a:solidFill>
                  <a:srgbClr val="00007D"/>
                </a:solidFill>
                <a:latin typeface="Times New Roman"/>
                <a:cs typeface="Times New Roman"/>
              </a:rPr>
              <a:t>risk</a:t>
            </a:r>
            <a:r>
              <a:rPr lang="en-US" sz="3000" b="1" dirty="0" smtClean="0">
                <a:latin typeface="Times New Roman"/>
                <a:cs typeface="Times New Roman"/>
              </a:rPr>
              <a:t> </a:t>
            </a:r>
            <a:r>
              <a:rPr lang="en-US" sz="3000" dirty="0" smtClean="0">
                <a:latin typeface="Times New Roman"/>
                <a:cs typeface="Times New Roman"/>
              </a:rPr>
              <a:t>associated with the use of ionizing </a:t>
            </a:r>
            <a:r>
              <a:rPr lang="en-US" sz="3000" dirty="0" smtClean="0">
                <a:latin typeface="Times New Roman"/>
                <a:cs typeface="Times New Roman"/>
              </a:rPr>
              <a:t>radiation.</a:t>
            </a:r>
            <a:r>
              <a:rPr lang="en-US" sz="3000" dirty="0">
                <a:latin typeface="Times New Roman"/>
                <a:cs typeface="Times New Roman"/>
              </a:rPr>
              <a:t> </a:t>
            </a:r>
            <a:endParaRPr lang="en-US" sz="3000" dirty="0" smtClean="0">
              <a:latin typeface="Times New Roman"/>
              <a:cs typeface="Times New Roman"/>
            </a:endParaRPr>
          </a:p>
          <a:p>
            <a:pPr algn="just" eaLnBrk="1" hangingPunct="1">
              <a:defRPr/>
            </a:pPr>
            <a:r>
              <a:rPr lang="en-US" sz="3000" b="1" dirty="0" smtClean="0">
                <a:solidFill>
                  <a:srgbClr val="00007D"/>
                </a:solidFill>
                <a:latin typeface="Times New Roman"/>
                <a:cs typeface="Times New Roman"/>
              </a:rPr>
              <a:t>Risk: </a:t>
            </a:r>
            <a:r>
              <a:rPr lang="en-US" sz="3000" dirty="0" smtClean="0">
                <a:latin typeface="Times New Roman"/>
                <a:cs typeface="Times New Roman"/>
              </a:rPr>
              <a:t>a combination </a:t>
            </a:r>
            <a:r>
              <a:rPr lang="en-US" sz="3000" dirty="0" smtClean="0">
                <a:latin typeface="Times New Roman"/>
                <a:cs typeface="Times New Roman"/>
              </a:rPr>
              <a:t>of the probability that a harmful consequences may occur and the size of that consequences. </a:t>
            </a:r>
          </a:p>
          <a:p>
            <a:pPr algn="just" eaLnBrk="1" hangingPunct="1">
              <a:buFontTx/>
              <a:buNone/>
              <a:defRPr/>
            </a:pPr>
            <a:endParaRPr lang="en-US" sz="3000" dirty="0" smtClean="0">
              <a:latin typeface="Times New Roman"/>
              <a:cs typeface="Times New Roman"/>
            </a:endParaRPr>
          </a:p>
          <a:p>
            <a:pPr algn="just" eaLnBrk="1" hangingPunct="1">
              <a:buFontTx/>
              <a:buNone/>
              <a:defRPr/>
            </a:pPr>
            <a:endParaRPr lang="en-US" sz="3000" dirty="0" smtClean="0">
              <a:latin typeface="Times New Roman"/>
              <a:cs typeface="Times New Roman"/>
            </a:endParaRPr>
          </a:p>
          <a:p>
            <a:pPr algn="just" eaLnBrk="1" hangingPunct="1">
              <a:buFontTx/>
              <a:buNone/>
              <a:defRPr/>
            </a:pPr>
            <a:endParaRPr lang="en-US" sz="3000" dirty="0" smtClean="0">
              <a:latin typeface="Times New Roman"/>
              <a:cs typeface="Times New Roman"/>
            </a:endParaRPr>
          </a:p>
          <a:p>
            <a:pPr algn="just" eaLnBrk="1" hangingPunct="1">
              <a:defRPr/>
            </a:pPr>
            <a:endParaRPr lang="en-US" sz="3000" dirty="0" smtClean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018687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rgbClr val="00007D"/>
                </a:solidFill>
                <a:latin typeface="Times New Roman"/>
                <a:cs typeface="Times New Roman"/>
              </a:rPr>
              <a:t>Exposure</a:t>
            </a:r>
            <a:endParaRPr lang="en-US" sz="4000" dirty="0">
              <a:solidFill>
                <a:srgbClr val="00007D"/>
              </a:solidFill>
              <a:latin typeface="Times New Roman"/>
              <a:cs typeface="Times New Roman"/>
            </a:endParaRPr>
          </a:p>
        </p:txBody>
      </p:sp>
      <p:grpSp>
        <p:nvGrpSpPr>
          <p:cNvPr id="4" name="Organization Chart 27"/>
          <p:cNvGrpSpPr>
            <a:grpSpLocks noChangeAspect="1"/>
          </p:cNvGrpSpPr>
          <p:nvPr>
            <p:ph sz="half" idx="4294967295"/>
          </p:nvPr>
        </p:nvGrpSpPr>
        <p:grpSpPr bwMode="auto">
          <a:xfrm>
            <a:off x="539552" y="1844353"/>
            <a:ext cx="7972642" cy="4752999"/>
            <a:chOff x="2908" y="1175"/>
            <a:chExt cx="1440" cy="1584"/>
          </a:xfrm>
        </p:grpSpPr>
        <p:sp>
          <p:nvSpPr>
            <p:cNvPr id="5" name="AutoShape 26"/>
            <p:cNvSpPr>
              <a:spLocks noChangeAspect="1" noChangeArrowheads="1" noTextEdit="1"/>
            </p:cNvSpPr>
            <p:nvPr/>
          </p:nvSpPr>
          <p:spPr bwMode="auto">
            <a:xfrm>
              <a:off x="2908" y="1175"/>
              <a:ext cx="1440" cy="15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cxnSp>
          <p:nvCxnSpPr>
            <p:cNvPr id="6" name="_s2052"/>
            <p:cNvCxnSpPr>
              <a:cxnSpLocks noChangeShapeType="1"/>
              <a:stCxn id="12" idx="1"/>
              <a:endCxn id="9" idx="2"/>
            </p:cNvCxnSpPr>
            <p:nvPr/>
          </p:nvCxnSpPr>
          <p:spPr bwMode="auto">
            <a:xfrm rot="10800000">
              <a:off x="3340" y="1463"/>
              <a:ext cx="144" cy="1152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" name="_s2053"/>
            <p:cNvCxnSpPr>
              <a:cxnSpLocks noChangeShapeType="1"/>
              <a:stCxn id="11" idx="1"/>
              <a:endCxn id="9" idx="2"/>
            </p:cNvCxnSpPr>
            <p:nvPr/>
          </p:nvCxnSpPr>
          <p:spPr bwMode="auto">
            <a:xfrm rot="10800000">
              <a:off x="3340" y="1463"/>
              <a:ext cx="144" cy="720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" name="_s2054"/>
            <p:cNvCxnSpPr>
              <a:cxnSpLocks noChangeShapeType="1"/>
              <a:stCxn id="10" idx="1"/>
              <a:endCxn id="9" idx="2"/>
            </p:cNvCxnSpPr>
            <p:nvPr/>
          </p:nvCxnSpPr>
          <p:spPr bwMode="auto">
            <a:xfrm rot="10800000">
              <a:off x="3340" y="1463"/>
              <a:ext cx="144" cy="288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 useBgFill="1">
          <p:nvSpPr>
            <p:cNvPr id="9" name="_s2055"/>
            <p:cNvSpPr>
              <a:spLocks noChangeArrowheads="1"/>
            </p:cNvSpPr>
            <p:nvPr/>
          </p:nvSpPr>
          <p:spPr bwMode="auto">
            <a:xfrm>
              <a:off x="2908" y="1175"/>
              <a:ext cx="864" cy="288"/>
            </a:xfrm>
            <a:prstGeom prst="roundRect">
              <a:avLst>
                <a:gd name="adj" fmla="val 16667"/>
              </a:avLst>
            </a:prstGeom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en-US" sz="2400"/>
                <a:t>Types of Exposure </a:t>
              </a:r>
            </a:p>
          </p:txBody>
        </p:sp>
        <p:sp useBgFill="1">
          <p:nvSpPr>
            <p:cNvPr id="10" name="_s2056"/>
            <p:cNvSpPr>
              <a:spLocks noChangeArrowheads="1"/>
            </p:cNvSpPr>
            <p:nvPr/>
          </p:nvSpPr>
          <p:spPr bwMode="auto">
            <a:xfrm>
              <a:off x="3484" y="1607"/>
              <a:ext cx="864" cy="288"/>
            </a:xfrm>
            <a:prstGeom prst="roundRect">
              <a:avLst>
                <a:gd name="adj" fmla="val 16667"/>
              </a:avLst>
            </a:prstGeom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en-US" sz="2400"/>
                <a:t>Occupational Exposure  </a:t>
              </a:r>
            </a:p>
          </p:txBody>
        </p:sp>
        <p:sp useBgFill="1">
          <p:nvSpPr>
            <p:cNvPr id="11" name="_s2057"/>
            <p:cNvSpPr>
              <a:spLocks noChangeArrowheads="1"/>
            </p:cNvSpPr>
            <p:nvPr/>
          </p:nvSpPr>
          <p:spPr bwMode="auto">
            <a:xfrm>
              <a:off x="3484" y="2039"/>
              <a:ext cx="864" cy="288"/>
            </a:xfrm>
            <a:prstGeom prst="roundRect">
              <a:avLst>
                <a:gd name="adj" fmla="val 16667"/>
              </a:avLst>
            </a:prstGeom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en-US" sz="2400"/>
                <a:t>Medical Exposure   </a:t>
              </a:r>
            </a:p>
          </p:txBody>
        </p:sp>
        <p:sp useBgFill="1">
          <p:nvSpPr>
            <p:cNvPr id="12" name="_s2058"/>
            <p:cNvSpPr>
              <a:spLocks noChangeArrowheads="1"/>
            </p:cNvSpPr>
            <p:nvPr/>
          </p:nvSpPr>
          <p:spPr bwMode="auto">
            <a:xfrm>
              <a:off x="3484" y="2471"/>
              <a:ext cx="864" cy="288"/>
            </a:xfrm>
            <a:prstGeom prst="roundRect">
              <a:avLst>
                <a:gd name="adj" fmla="val 16667"/>
              </a:avLst>
            </a:prstGeom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en-US" sz="2400"/>
                <a:t>Public Exposure 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579935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Dgm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0832" y="692696"/>
            <a:ext cx="8229600" cy="1371600"/>
          </a:xfrm>
        </p:spPr>
        <p:txBody>
          <a:bodyPr/>
          <a:lstStyle/>
          <a:p>
            <a:r>
              <a:rPr lang="en-US" dirty="0" smtClean="0">
                <a:solidFill>
                  <a:srgbClr val="00007D"/>
                </a:solidFill>
                <a:latin typeface="Times New Roman"/>
                <a:cs typeface="Times New Roman"/>
              </a:rPr>
              <a:t>1. Occupational </a:t>
            </a:r>
            <a:r>
              <a:rPr lang="en-US" dirty="0">
                <a:solidFill>
                  <a:srgbClr val="00007D"/>
                </a:solidFill>
                <a:latin typeface="Times New Roman"/>
                <a:cs typeface="Times New Roman"/>
              </a:rPr>
              <a:t>Exposure</a:t>
            </a:r>
            <a:br>
              <a:rPr lang="en-US" dirty="0">
                <a:solidFill>
                  <a:srgbClr val="00007D"/>
                </a:solidFill>
                <a:latin typeface="Times New Roman"/>
                <a:cs typeface="Times New Roman"/>
              </a:rPr>
            </a:br>
            <a:endParaRPr lang="en-US" dirty="0">
              <a:solidFill>
                <a:srgbClr val="00007D"/>
              </a:solidFill>
              <a:latin typeface="Times New Roman"/>
              <a:cs typeface="Times New Roman"/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772816"/>
            <a:ext cx="8676456" cy="3960440"/>
          </a:xfrm>
        </p:spPr>
        <p:txBody>
          <a:bodyPr/>
          <a:lstStyle/>
          <a:p>
            <a:pPr marL="609600" indent="-609600" algn="l" eaLnBrk="1" hangingPunct="1">
              <a:buFont typeface="Wingdings" charset="0"/>
              <a:buChar char="Ø"/>
            </a:pPr>
            <a:r>
              <a:rPr lang="en-US" sz="3000" dirty="0" smtClean="0">
                <a:solidFill>
                  <a:schemeClr val="tx2"/>
                </a:solidFill>
                <a:latin typeface="Times New Roman"/>
                <a:cs typeface="Times New Roman"/>
              </a:rPr>
              <a:t>Exposure </a:t>
            </a:r>
            <a:r>
              <a:rPr lang="en-US" sz="3000" dirty="0">
                <a:solidFill>
                  <a:schemeClr val="tx2"/>
                </a:solidFill>
                <a:latin typeface="Times New Roman"/>
                <a:cs typeface="Times New Roman"/>
              </a:rPr>
              <a:t>of persons in work place as part of the work they perform. </a:t>
            </a:r>
          </a:p>
          <a:p>
            <a:pPr marL="609600" indent="-609600" algn="l" eaLnBrk="1" hangingPunct="1">
              <a:buFont typeface="Wingdings" charset="0"/>
              <a:buChar char="q"/>
            </a:pPr>
            <a:r>
              <a:rPr lang="en-US" sz="3000" dirty="0">
                <a:solidFill>
                  <a:schemeClr val="tx2"/>
                </a:solidFill>
                <a:latin typeface="Times New Roman"/>
                <a:cs typeface="Times New Roman"/>
              </a:rPr>
              <a:t>It can be controlled by three levels </a:t>
            </a:r>
            <a:r>
              <a:rPr lang="en-US" sz="3000" dirty="0" smtClean="0">
                <a:solidFill>
                  <a:schemeClr val="tx2"/>
                </a:solidFill>
                <a:latin typeface="Times New Roman"/>
                <a:cs typeface="Times New Roman"/>
              </a:rPr>
              <a:t>:</a:t>
            </a:r>
          </a:p>
          <a:p>
            <a:pPr marL="0" indent="0" algn="l" eaLnBrk="1" hangingPunct="1">
              <a:buNone/>
            </a:pPr>
            <a:endParaRPr lang="en-US" sz="2000" dirty="0">
              <a:solidFill>
                <a:schemeClr val="tx2"/>
              </a:solidFill>
              <a:latin typeface="Times New Roman"/>
              <a:cs typeface="Times New Roman"/>
            </a:endParaRPr>
          </a:p>
          <a:p>
            <a:pPr marL="609600" indent="-609600" algn="l" eaLnBrk="1" hangingPunct="1">
              <a:lnSpc>
                <a:spcPct val="120000"/>
              </a:lnSpc>
              <a:buFont typeface="Wingdings" charset="0"/>
              <a:buNone/>
            </a:pPr>
            <a:r>
              <a:rPr lang="en-US" sz="3000" dirty="0">
                <a:solidFill>
                  <a:schemeClr val="tx2"/>
                </a:solidFill>
                <a:latin typeface="Times New Roman"/>
                <a:cs typeface="Times New Roman"/>
              </a:rPr>
              <a:t>(1) At the source (shielding)</a:t>
            </a:r>
            <a:r>
              <a:rPr lang="en-US" sz="3000" dirty="0" smtClean="0">
                <a:solidFill>
                  <a:schemeClr val="tx2"/>
                </a:solidFill>
                <a:latin typeface="Times New Roman"/>
                <a:cs typeface="Times New Roman"/>
              </a:rPr>
              <a:t>.</a:t>
            </a:r>
            <a:endParaRPr lang="en-US" sz="3000" dirty="0">
              <a:solidFill>
                <a:schemeClr val="tx2"/>
              </a:solidFill>
              <a:latin typeface="Times New Roman"/>
              <a:cs typeface="Times New Roman"/>
            </a:endParaRPr>
          </a:p>
          <a:p>
            <a:pPr marL="609600" indent="-609600" algn="l" eaLnBrk="1" hangingPunct="1">
              <a:lnSpc>
                <a:spcPct val="120000"/>
              </a:lnSpc>
              <a:buFont typeface="Wingdings" charset="0"/>
              <a:buNone/>
            </a:pPr>
            <a:r>
              <a:rPr lang="en-US" sz="3000" dirty="0">
                <a:solidFill>
                  <a:schemeClr val="tx2"/>
                </a:solidFill>
                <a:latin typeface="Times New Roman"/>
                <a:cs typeface="Times New Roman"/>
              </a:rPr>
              <a:t>(2) At the environment (ventilation). </a:t>
            </a:r>
          </a:p>
          <a:p>
            <a:pPr marL="609600" indent="-609600" algn="l" eaLnBrk="1" hangingPunct="1">
              <a:lnSpc>
                <a:spcPct val="120000"/>
              </a:lnSpc>
              <a:buFont typeface="Wingdings" charset="0"/>
              <a:buNone/>
            </a:pPr>
            <a:r>
              <a:rPr lang="en-US" sz="3000" dirty="0">
                <a:solidFill>
                  <a:schemeClr val="tx2"/>
                </a:solidFill>
                <a:latin typeface="Times New Roman"/>
                <a:cs typeface="Times New Roman"/>
              </a:rPr>
              <a:t>(3) At the work place (Practice </a:t>
            </a:r>
            <a:r>
              <a:rPr lang="en-US" sz="3000" dirty="0" smtClean="0">
                <a:solidFill>
                  <a:schemeClr val="tx2"/>
                </a:solidFill>
                <a:latin typeface="Times New Roman"/>
                <a:cs typeface="Times New Roman"/>
              </a:rPr>
              <a:t>Radiation Protection</a:t>
            </a:r>
            <a:r>
              <a:rPr lang="en-US" sz="3000" dirty="0">
                <a:solidFill>
                  <a:schemeClr val="tx2"/>
                </a:solidFill>
                <a:latin typeface="Times New Roman"/>
                <a:cs typeface="Times New Roman"/>
              </a:rPr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12609281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4800</TotalTime>
  <Words>1563</Words>
  <Application>Microsoft Macintosh PowerPoint</Application>
  <PresentationFormat>On-screen Show (4:3)</PresentationFormat>
  <Paragraphs>175</Paragraphs>
  <Slides>32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Pixel</vt:lpstr>
      <vt:lpstr>Radiation Protection       RAD 453 2014 </vt:lpstr>
      <vt:lpstr>Aims of the course </vt:lpstr>
      <vt:lpstr>Topics to be covered</vt:lpstr>
      <vt:lpstr>Cont.</vt:lpstr>
      <vt:lpstr>Useful Book</vt:lpstr>
      <vt:lpstr>Introduction to Radiation Protection</vt:lpstr>
      <vt:lpstr>What is Radiation Protection?</vt:lpstr>
      <vt:lpstr>Exposure</vt:lpstr>
      <vt:lpstr>1. Occupational Exposure </vt:lpstr>
      <vt:lpstr>PowerPoint Presentation</vt:lpstr>
      <vt:lpstr>Introduction to radiation hazards</vt:lpstr>
      <vt:lpstr>Atomic bomb</vt:lpstr>
      <vt:lpstr>PowerPoint Presentation</vt:lpstr>
      <vt:lpstr>PowerPoint Presentation</vt:lpstr>
      <vt:lpstr>Justifications and Responsibility for Radiological Procedures</vt:lpstr>
      <vt:lpstr>Who is responsible? </vt:lpstr>
      <vt:lpstr>Ionizing Radiation</vt:lpstr>
      <vt:lpstr>PowerPoint Presentation</vt:lpstr>
      <vt:lpstr>PowerPoint Presentation</vt:lpstr>
      <vt:lpstr>PowerPoint Presentation</vt:lpstr>
      <vt:lpstr>Sources of Ionizing Radiation</vt:lpstr>
      <vt:lpstr>PowerPoint Presentation</vt:lpstr>
      <vt:lpstr>PowerPoint Presentation</vt:lpstr>
      <vt:lpstr>PowerPoint Presentation</vt:lpstr>
      <vt:lpstr>B. Man-made Radiation: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Cont.</vt:lpstr>
      <vt:lpstr>Any Question?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Skeletal</dc:title>
  <dc:creator>Customer</dc:creator>
  <cp:lastModifiedBy>Alhanouf Fahad</cp:lastModifiedBy>
  <cp:revision>63</cp:revision>
  <dcterms:created xsi:type="dcterms:W3CDTF">2012-01-31T13:48:23Z</dcterms:created>
  <dcterms:modified xsi:type="dcterms:W3CDTF">2014-02-04T06:13:56Z</dcterms:modified>
</cp:coreProperties>
</file>