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92" r:id="rId1"/>
  </p:sldMasterIdLst>
  <p:notesMasterIdLst>
    <p:notesMasterId r:id="rId18"/>
  </p:notesMasterIdLst>
  <p:sldIdLst>
    <p:sldId id="256" r:id="rId2"/>
    <p:sldId id="257" r:id="rId3"/>
    <p:sldId id="258" r:id="rId4"/>
    <p:sldId id="260" r:id="rId5"/>
    <p:sldId id="261" r:id="rId6"/>
    <p:sldId id="259" r:id="rId7"/>
    <p:sldId id="262" r:id="rId8"/>
    <p:sldId id="263" r:id="rId9"/>
    <p:sldId id="264" r:id="rId10"/>
    <p:sldId id="265" r:id="rId11"/>
    <p:sldId id="266" r:id="rId12"/>
    <p:sldId id="269" r:id="rId13"/>
    <p:sldId id="268" r:id="rId14"/>
    <p:sldId id="267" r:id="rId15"/>
    <p:sldId id="270" r:id="rId16"/>
    <p:sldId id="271" r:id="rId1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84" d="100"/>
          <a:sy n="84" d="100"/>
        </p:scale>
        <p:origin x="-115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6F4E2C9-336F-4869-B2D6-60AB13B1F273}" type="datetimeFigureOut">
              <a:rPr lang="ar-SA" smtClean="0"/>
              <a:t>22/01/42</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93C0B0E-3CE2-4C50-A7AC-3E8F0AE506B0}" type="slidenum">
              <a:rPr lang="ar-SA" smtClean="0"/>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593C0B0E-3CE2-4C50-A7AC-3E8F0AE506B0}" type="slidenum">
              <a:rPr lang="ar-SA" smtClean="0"/>
              <a:t>9</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C579CB2A-039D-425B-B9EB-A0ED16B7457A}" type="datetimeFigureOut">
              <a:rPr lang="ar-SA" smtClean="0"/>
              <a:pPr/>
              <a:t>22/01/42</a:t>
            </a:fld>
            <a:endParaRPr lang="ar-SA"/>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18AE5616-5728-4195-AA6E-279D8CB092E7}"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transition spd="med">
    <p:dissolv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579CB2A-039D-425B-B9EB-A0ED16B7457A}" type="datetimeFigureOut">
              <a:rPr lang="ar-SA" smtClean="0"/>
              <a:pPr/>
              <a:t>22/01/42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8AE5616-5728-4195-AA6E-279D8CB092E7}" type="slidenum">
              <a:rPr lang="ar-SA" smtClean="0"/>
              <a:pPr/>
              <a:t>‹#›</a:t>
            </a:fld>
            <a:endParaRPr lang="ar-SA"/>
          </a:p>
        </p:txBody>
      </p:sp>
    </p:spTree>
  </p:cSld>
  <p:clrMapOvr>
    <a:masterClrMapping/>
  </p:clrMapOvr>
  <p:transition spd="med">
    <p:dissolv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579CB2A-039D-425B-B9EB-A0ED16B7457A}" type="datetimeFigureOut">
              <a:rPr lang="ar-SA" smtClean="0"/>
              <a:pPr/>
              <a:t>22/01/42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18AE5616-5728-4195-AA6E-279D8CB092E7}" type="slidenum">
              <a:rPr lang="ar-SA" smtClean="0"/>
              <a:pPr/>
              <a:t>‹#›</a:t>
            </a:fld>
            <a:endParaRPr lang="ar-SA"/>
          </a:p>
        </p:txBody>
      </p:sp>
    </p:spTree>
  </p:cSld>
  <p:clrMapOvr>
    <a:masterClrMapping/>
  </p:clrMapOvr>
  <p:transition spd="med">
    <p:dissolv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C579CB2A-039D-425B-B9EB-A0ED16B7457A}" type="datetimeFigureOut">
              <a:rPr lang="ar-SA" smtClean="0"/>
              <a:pPr/>
              <a:t>22/01/42</a:t>
            </a:fld>
            <a:endParaRPr lang="ar-SA"/>
          </a:p>
        </p:txBody>
      </p:sp>
      <p:sp>
        <p:nvSpPr>
          <p:cNvPr id="9" name="عنصر نائب لرقم الشريحة 8"/>
          <p:cNvSpPr>
            <a:spLocks noGrp="1"/>
          </p:cNvSpPr>
          <p:nvPr>
            <p:ph type="sldNum" sz="quarter" idx="15"/>
          </p:nvPr>
        </p:nvSpPr>
        <p:spPr/>
        <p:txBody>
          <a:bodyPr rtlCol="0"/>
          <a:lstStyle/>
          <a:p>
            <a:fld id="{18AE5616-5728-4195-AA6E-279D8CB092E7}"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p>
        </p:txBody>
      </p:sp>
    </p:spTree>
  </p:cSld>
  <p:clrMapOvr>
    <a:masterClrMapping/>
  </p:clrMapOvr>
  <p:transition spd="med">
    <p:dissolv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C579CB2A-039D-425B-B9EB-A0ED16B7457A}" type="datetimeFigureOut">
              <a:rPr lang="ar-SA" smtClean="0"/>
              <a:pPr/>
              <a:t>22/01/42</a:t>
            </a:fld>
            <a:endParaRPr lang="ar-SA"/>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18AE5616-5728-4195-AA6E-279D8CB092E7}"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transition spd="med">
    <p:dissolv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C579CB2A-039D-425B-B9EB-A0ED16B7457A}" type="datetimeFigureOut">
              <a:rPr lang="ar-SA" smtClean="0"/>
              <a:pPr/>
              <a:t>22/01/42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18AE5616-5728-4195-AA6E-279D8CB092E7}"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transition spd="med">
    <p:dissolv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C579CB2A-039D-425B-B9EB-A0ED16B7457A}" type="datetimeFigureOut">
              <a:rPr lang="ar-SA" smtClean="0"/>
              <a:pPr/>
              <a:t>22/01/42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18AE5616-5728-4195-AA6E-279D8CB092E7}"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transition spd="med">
    <p:dissolv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C579CB2A-039D-425B-B9EB-A0ED16B7457A}" type="datetimeFigureOut">
              <a:rPr lang="ar-SA" smtClean="0"/>
              <a:pPr/>
              <a:t>22/01/42</a:t>
            </a:fld>
            <a:endParaRPr lang="ar-SA"/>
          </a:p>
        </p:txBody>
      </p:sp>
      <p:sp>
        <p:nvSpPr>
          <p:cNvPr id="7" name="عنصر نائب لرقم الشريحة 6"/>
          <p:cNvSpPr>
            <a:spLocks noGrp="1"/>
          </p:cNvSpPr>
          <p:nvPr>
            <p:ph type="sldNum" sz="quarter" idx="11"/>
          </p:nvPr>
        </p:nvSpPr>
        <p:spPr/>
        <p:txBody>
          <a:bodyPr rtlCol="0"/>
          <a:lstStyle/>
          <a:p>
            <a:fld id="{18AE5616-5728-4195-AA6E-279D8CB092E7}"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p>
        </p:txBody>
      </p:sp>
    </p:spTree>
  </p:cSld>
  <p:clrMapOvr>
    <a:masterClrMapping/>
  </p:clrMapOvr>
  <p:transition spd="med">
    <p:dissolv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C579CB2A-039D-425B-B9EB-A0ED16B7457A}" type="datetimeFigureOut">
              <a:rPr lang="ar-SA" smtClean="0"/>
              <a:pPr/>
              <a:t>22/01/42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18AE5616-5728-4195-AA6E-279D8CB092E7}" type="slidenum">
              <a:rPr lang="ar-SA" smtClean="0"/>
              <a:pPr/>
              <a:t>‹#›</a:t>
            </a:fld>
            <a:endParaRPr lang="ar-SA"/>
          </a:p>
        </p:txBody>
      </p:sp>
    </p:spTree>
  </p:cSld>
  <p:clrMapOvr>
    <a:masterClrMapping/>
  </p:clrMapOvr>
  <p:transition spd="med">
    <p:dissolv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C579CB2A-039D-425B-B9EB-A0ED16B7457A}" type="datetimeFigureOut">
              <a:rPr lang="ar-SA" smtClean="0"/>
              <a:pPr/>
              <a:t>22/01/42</a:t>
            </a:fld>
            <a:endParaRPr lang="ar-SA"/>
          </a:p>
        </p:txBody>
      </p:sp>
      <p:sp>
        <p:nvSpPr>
          <p:cNvPr id="22" name="عنصر نائب لرقم الشريحة 21"/>
          <p:cNvSpPr>
            <a:spLocks noGrp="1"/>
          </p:cNvSpPr>
          <p:nvPr>
            <p:ph type="sldNum" sz="quarter" idx="15"/>
          </p:nvPr>
        </p:nvSpPr>
        <p:spPr/>
        <p:txBody>
          <a:bodyPr rtlCol="0"/>
          <a:lstStyle/>
          <a:p>
            <a:fld id="{18AE5616-5728-4195-AA6E-279D8CB092E7}"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p>
        </p:txBody>
      </p:sp>
    </p:spTree>
  </p:cSld>
  <p:clrMapOvr>
    <a:overrideClrMapping bg1="lt1" tx1="dk1" bg2="lt2" tx2="dk2" accent1="accent1" accent2="accent2" accent3="accent3" accent4="accent4" accent5="accent5" accent6="accent6" hlink="hlink" folHlink="folHlink"/>
  </p:clrMapOvr>
  <p:transition spd="med">
    <p:dissolv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C579CB2A-039D-425B-B9EB-A0ED16B7457A}" type="datetimeFigureOut">
              <a:rPr lang="ar-SA" smtClean="0"/>
              <a:pPr/>
              <a:t>22/01/42</a:t>
            </a:fld>
            <a:endParaRPr lang="ar-SA"/>
          </a:p>
        </p:txBody>
      </p:sp>
      <p:sp>
        <p:nvSpPr>
          <p:cNvPr id="18" name="عنصر نائب لرقم الشريحة 17"/>
          <p:cNvSpPr>
            <a:spLocks noGrp="1"/>
          </p:cNvSpPr>
          <p:nvPr>
            <p:ph type="sldNum" sz="quarter" idx="11"/>
          </p:nvPr>
        </p:nvSpPr>
        <p:spPr/>
        <p:txBody>
          <a:bodyPr rtlCol="0"/>
          <a:lstStyle/>
          <a:p>
            <a:fld id="{18AE5616-5728-4195-AA6E-279D8CB092E7}"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p>
        </p:txBody>
      </p:sp>
    </p:spTree>
  </p:cSld>
  <p:clrMapOvr>
    <a:masterClrMapping/>
  </p:clrMapOvr>
  <p:transition spd="med">
    <p:dissolv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579CB2A-039D-425B-B9EB-A0ED16B7457A}" type="datetimeFigureOut">
              <a:rPr lang="ar-SA" smtClean="0"/>
              <a:pPr/>
              <a:t>22/01/42</a:t>
            </a:fld>
            <a:endParaRPr lang="ar-SA"/>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8AE5616-5728-4195-AA6E-279D8CB092E7}"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ransition spd="med">
    <p:dissolve/>
  </p:transition>
  <p:timing>
    <p:tnLst>
      <p:par>
        <p:cTn id="1" dur="indefinite" restart="never" nodeType="tmRoot"/>
      </p:par>
    </p:tnLst>
  </p:timing>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340768"/>
            <a:ext cx="7772400" cy="3600399"/>
          </a:xfrm>
        </p:spPr>
        <p:txBody>
          <a:bodyPr>
            <a:normAutofit fontScale="90000"/>
          </a:bodyPr>
          <a:lstStyle/>
          <a:p>
            <a:pPr algn="ctr"/>
            <a:r>
              <a:rPr lang="en-GB" sz="4000" dirty="0">
                <a:solidFill>
                  <a:srgbClr val="C00000"/>
                </a:solidFill>
              </a:rPr>
              <a:t>358 BOT ( LAB)</a:t>
            </a:r>
            <a:r>
              <a:rPr lang="en-US" sz="4800" dirty="0">
                <a:solidFill>
                  <a:srgbClr val="C00000"/>
                </a:solidFill>
              </a:rPr>
              <a:t/>
            </a:r>
            <a:br>
              <a:rPr lang="en-US" sz="4800" dirty="0">
                <a:solidFill>
                  <a:srgbClr val="C00000"/>
                </a:solidFill>
              </a:rPr>
            </a:br>
            <a:r>
              <a:rPr lang="en-GB" sz="4800" dirty="0">
                <a:solidFill>
                  <a:srgbClr val="C00000"/>
                </a:solidFill>
              </a:rPr>
              <a:t>MOLECULAR BIOLOGY PLANT</a:t>
            </a:r>
            <a:r>
              <a:rPr lang="en-US" sz="4800" dirty="0">
                <a:solidFill>
                  <a:srgbClr val="C00000"/>
                </a:solidFill>
              </a:rPr>
              <a:t/>
            </a:r>
            <a:br>
              <a:rPr lang="en-US" sz="4800" dirty="0">
                <a:solidFill>
                  <a:srgbClr val="C00000"/>
                </a:solidFill>
              </a:rPr>
            </a:br>
            <a:r>
              <a:rPr lang="ar-SA" sz="4800" dirty="0">
                <a:solidFill>
                  <a:srgbClr val="C00000"/>
                </a:solidFill>
              </a:rPr>
              <a:t>358 نبت</a:t>
            </a:r>
            <a:r>
              <a:rPr lang="en-US" sz="4800" dirty="0">
                <a:solidFill>
                  <a:srgbClr val="C00000"/>
                </a:solidFill>
              </a:rPr>
              <a:t/>
            </a:r>
            <a:br>
              <a:rPr lang="en-US" sz="4800" dirty="0">
                <a:solidFill>
                  <a:srgbClr val="C00000"/>
                </a:solidFill>
              </a:rPr>
            </a:br>
            <a:r>
              <a:rPr lang="ar-SA" sz="4800" dirty="0">
                <a:solidFill>
                  <a:srgbClr val="C00000"/>
                </a:solidFill>
              </a:rPr>
              <a:t>الاحياء الجزيئية(عملي</a:t>
            </a:r>
            <a:r>
              <a:rPr lang="ar-SA" sz="4800" dirty="0" err="1">
                <a:solidFill>
                  <a:srgbClr val="C00000"/>
                </a:solidFill>
              </a:rPr>
              <a:t>)</a:t>
            </a:r>
            <a:r>
              <a:rPr lang="ar-SA" sz="4800" dirty="0">
                <a:solidFill>
                  <a:srgbClr val="C00000"/>
                </a:solidFill>
              </a:rPr>
              <a:t> </a:t>
            </a:r>
            <a:endParaRPr lang="ar-SA" dirty="0">
              <a:solidFill>
                <a:srgbClr val="C00000"/>
              </a:solidFill>
            </a:endParaRPr>
          </a:p>
        </p:txBody>
      </p:sp>
    </p:spTree>
  </p:cSld>
  <p:clrMapOvr>
    <a:masterClrMapping/>
  </p:clrMapOvr>
  <p:transition spd="med">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rotWithShape="1">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5="http://schemas.microsoft.com/office/word/2012/wordml"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val="0"/>
              </a:ext>
            </a:extLst>
          </a:blip>
          <a:srcRect l="40955" t="1" r="16140" b="-13856"/>
          <a:stretch/>
        </p:blipFill>
        <p:spPr bwMode="auto">
          <a:xfrm>
            <a:off x="251520" y="1268760"/>
            <a:ext cx="3168352" cy="4273371"/>
          </a:xfrm>
          <a:prstGeom prst="rect">
            <a:avLst/>
          </a:prstGeom>
          <a:ln>
            <a:noFill/>
          </a:ln>
          <a:extLst>
            <a:ext uri="{53640926-AAD7-44D8-BBD7-CCE9431645EC}">
              <a14:shadowObscured xmlns:lc="http://schemas.openxmlformats.org/drawingml/2006/lockedCanvas" xmlns:pic="http://schemas.openxmlformats.org/drawingml/2006/picture" xmlns:a14="http://schemas.microsoft.com/office/drawing/2010/main" xmlns:wps="http://schemas.microsoft.com/office/word/2010/wordprocessingShape" xmlns:wpi="http://schemas.microsoft.com/office/word/2010/wordprocessingInk" xmlns:wpg="http://schemas.microsoft.com/office/word/2010/wordprocessingGroup" xmlns:w15="http://schemas.microsoft.com/office/word/2012/wordml"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wne="http://schemas.microsoft.com/office/word/2006/wordml" xmlns:wp="http://schemas.openxmlformats.org/drawingml/2006/wordprocessingDrawing" xmlns:m="http://schemas.openxmlformats.org/officeDocument/2006/math" xmlns:ve="http://schemas.openxmlformats.org/markup-compatibility/2006"/>
            </a:ext>
          </a:extLst>
        </p:spPr>
      </p:pic>
      <p:sp>
        <p:nvSpPr>
          <p:cNvPr id="23554" name="Text Box 2"/>
          <p:cNvSpPr txBox="1">
            <a:spLocks noChangeArrowheads="1"/>
          </p:cNvSpPr>
          <p:nvPr/>
        </p:nvSpPr>
        <p:spPr bwMode="auto">
          <a:xfrm>
            <a:off x="4716016" y="1340768"/>
            <a:ext cx="3888432" cy="352839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1" eaLnBrk="1" fontAlgn="base" latinLnBrk="0" hangingPunct="1">
              <a:lnSpc>
                <a:spcPct val="100000"/>
              </a:lnSpc>
              <a:spcBef>
                <a:spcPct val="0"/>
              </a:spcBef>
              <a:spcAft>
                <a:spcPts val="100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The DNA is surrounded by 3 briers:</a:t>
            </a:r>
          </a:p>
          <a:p>
            <a:pPr marL="0" marR="0" lvl="0" indent="0" algn="l" defTabSz="914400" rtl="1" eaLnBrk="1" fontAlgn="base" latinLnBrk="0" hangingPunct="1">
              <a:lnSpc>
                <a:spcPct val="100000"/>
              </a:lnSpc>
              <a:spcBef>
                <a:spcPct val="0"/>
              </a:spcBef>
              <a:spcAft>
                <a:spcPts val="100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1- A cell wall</a:t>
            </a:r>
          </a:p>
          <a:p>
            <a:pPr marL="0" marR="0" lvl="0" indent="0" algn="l" defTabSz="914400" rtl="1" eaLnBrk="1" fontAlgn="base" latinLnBrk="0" hangingPunct="1">
              <a:lnSpc>
                <a:spcPct val="100000"/>
              </a:lnSpc>
              <a:spcBef>
                <a:spcPct val="0"/>
              </a:spcBef>
              <a:spcAft>
                <a:spcPts val="100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2- A cell membrane and</a:t>
            </a:r>
          </a:p>
          <a:p>
            <a:pPr marL="0" marR="0" lvl="0" indent="0" algn="l" defTabSz="914400" rtl="1" eaLnBrk="1" fontAlgn="base" latinLnBrk="0" hangingPunct="1">
              <a:lnSpc>
                <a:spcPct val="100000"/>
              </a:lnSpc>
              <a:spcBef>
                <a:spcPct val="0"/>
              </a:spcBef>
              <a:spcAft>
                <a:spcPts val="100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3- .A nuclear membrane</a:t>
            </a:r>
          </a:p>
          <a:p>
            <a:pPr marL="0" marR="0" lvl="0" indent="0" algn="l" defTabSz="914400" rtl="1" eaLnBrk="1" fontAlgn="base" latinLnBrk="0" hangingPunct="1">
              <a:lnSpc>
                <a:spcPct val="100000"/>
              </a:lnSpc>
              <a:spcBef>
                <a:spcPct val="0"/>
              </a:spcBef>
              <a:spcAft>
                <a:spcPts val="1000"/>
              </a:spcAft>
              <a:buClrTx/>
              <a:buSzTx/>
              <a:buFontTx/>
              <a:buNone/>
              <a:tabLst/>
            </a:pPr>
            <a:r>
              <a:rPr kumimoji="0" lang="en-US" sz="2800" b="0" i="0" u="none" strike="noStrike" cap="none" normalizeH="0" baseline="0" dirty="0" smtClean="0">
                <a:ln>
                  <a:noFill/>
                </a:ln>
                <a:solidFill>
                  <a:schemeClr val="tx1"/>
                </a:solidFill>
                <a:effectLst/>
                <a:latin typeface="Times New Roman" pitchFamily="18" charset="0"/>
                <a:ea typeface="Arial" pitchFamily="34" charset="0"/>
                <a:cs typeface="Arial" pitchFamily="34" charset="0"/>
              </a:rPr>
              <a:t> </a:t>
            </a:r>
            <a:endParaRPr kumimoji="0" lang="en-US" sz="2800" b="0" i="0" u="none" strike="noStrike" cap="none" normalizeH="0" baseline="0" dirty="0" smtClean="0">
              <a:ln>
                <a:noFill/>
              </a:ln>
              <a:solidFill>
                <a:schemeClr val="tx1"/>
              </a:solidFill>
              <a:effectLst/>
              <a:latin typeface="Arial" pitchFamily="34" charset="0"/>
              <a:ea typeface="Arial" pitchFamily="34"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SA" sz="32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23555" name="Straight Arrow Connector 10"/>
          <p:cNvCxnSpPr>
            <a:cxnSpLocks noChangeShapeType="1"/>
          </p:cNvCxnSpPr>
          <p:nvPr/>
        </p:nvCxnSpPr>
        <p:spPr bwMode="auto">
          <a:xfrm flipV="1">
            <a:off x="3275856" y="2564904"/>
            <a:ext cx="1512168" cy="72008"/>
          </a:xfrm>
          <a:prstGeom prst="straightConnector1">
            <a:avLst/>
          </a:prstGeom>
          <a:noFill/>
          <a:ln w="6350">
            <a:solidFill>
              <a:srgbClr val="5B9BD5"/>
            </a:solidFill>
            <a:miter lim="800000"/>
            <a:headEnd/>
            <a:tailEnd type="triangle" w="med" len="med"/>
          </a:ln>
        </p:spPr>
      </p:cxnSp>
      <p:cxnSp>
        <p:nvCxnSpPr>
          <p:cNvPr id="23556" name="Straight Arrow Connector 10"/>
          <p:cNvCxnSpPr>
            <a:cxnSpLocks noChangeShapeType="1"/>
          </p:cNvCxnSpPr>
          <p:nvPr/>
        </p:nvCxnSpPr>
        <p:spPr bwMode="auto">
          <a:xfrm>
            <a:off x="1907704" y="3429000"/>
            <a:ext cx="2869158" cy="288032"/>
          </a:xfrm>
          <a:prstGeom prst="straightConnector1">
            <a:avLst/>
          </a:prstGeom>
          <a:noFill/>
          <a:ln w="6350">
            <a:solidFill>
              <a:srgbClr val="5B9BD5"/>
            </a:solidFill>
            <a:miter lim="800000"/>
            <a:headEnd/>
            <a:tailEnd type="triangle" w="med" len="med"/>
          </a:ln>
        </p:spPr>
      </p:cxnSp>
      <p:cxnSp>
        <p:nvCxnSpPr>
          <p:cNvPr id="23557" name="Straight Arrow Connector 10"/>
          <p:cNvCxnSpPr>
            <a:cxnSpLocks noChangeShapeType="1"/>
          </p:cNvCxnSpPr>
          <p:nvPr/>
        </p:nvCxnSpPr>
        <p:spPr bwMode="auto">
          <a:xfrm flipV="1">
            <a:off x="3203848" y="3212976"/>
            <a:ext cx="1728192" cy="44450"/>
          </a:xfrm>
          <a:prstGeom prst="straightConnector1">
            <a:avLst/>
          </a:prstGeom>
          <a:noFill/>
          <a:ln w="6350">
            <a:solidFill>
              <a:srgbClr val="5B9BD5"/>
            </a:solidFill>
            <a:miter lim="800000"/>
            <a:headEnd/>
            <a:tailEnd type="triangle" w="med" len="med"/>
          </a:ln>
        </p:spPr>
      </p:cxnSp>
    </p:spTree>
  </p:cSld>
  <p:clrMapOvr>
    <a:masterClrMapping/>
  </p:clrMapOvr>
  <p:transition spd="med">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251520" y="404664"/>
            <a:ext cx="8712968" cy="529375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GB" sz="2000" b="1" i="0" u="none" strike="noStrike" cap="none" normalizeH="0" baseline="0" dirty="0" smtClean="0">
                <a:ln>
                  <a:noFill/>
                </a:ln>
                <a:solidFill>
                  <a:srgbClr val="002060"/>
                </a:solidFill>
                <a:effectLst/>
                <a:latin typeface="Arial" pitchFamily="34" charset="0"/>
                <a:ea typeface="Times New Roman" pitchFamily="18" charset="0"/>
                <a:cs typeface="Calibri" pitchFamily="34" charset="0"/>
              </a:rPr>
              <a:t>DNA molecules are then isolated away from the cell debris in the </a:t>
            </a:r>
            <a:r>
              <a:rPr kumimoji="0" lang="en-GB" sz="2000" b="1" i="0" u="none" strike="noStrike" cap="none" normalizeH="0" baseline="0" dirty="0" err="1" smtClean="0">
                <a:ln>
                  <a:noFill/>
                </a:ln>
                <a:solidFill>
                  <a:srgbClr val="002060"/>
                </a:solidFill>
                <a:effectLst/>
                <a:latin typeface="Arial" pitchFamily="34" charset="0"/>
                <a:ea typeface="Times New Roman" pitchFamily="18" charset="0"/>
                <a:cs typeface="Calibri" pitchFamily="34" charset="0"/>
              </a:rPr>
              <a:t>lysate</a:t>
            </a:r>
            <a:r>
              <a:rPr kumimoji="0" lang="en-GB" sz="2000" b="1" i="0" u="none" strike="noStrike" cap="none" normalizeH="0" baseline="0" dirty="0" smtClean="0">
                <a:ln>
                  <a:noFill/>
                </a:ln>
                <a:solidFill>
                  <a:srgbClr val="002060"/>
                </a:solidFill>
                <a:effectLst/>
                <a:latin typeface="Arial" pitchFamily="34" charset="0"/>
                <a:ea typeface="Times New Roman" pitchFamily="18" charset="0"/>
                <a:cs typeface="Calibri" pitchFamily="34" charset="0"/>
              </a:rPr>
              <a:t>. For this purpose, the detergent-based extraction buffer also includes salt. The salt causes some of the cellular debris in the soup to precipitate out of solution while the DNA remains dissolved. This means that the cell debris become suspended particles that can be seen. The cell extract is then filtered through layers of cheesecloth. The cheesecloth traps the precipitated cell debris while the soluble DNA passes through. DNA is soluble in the aqueous cellular environment and in the presence of the extraction buffer, but is insoluble in alcohol </a:t>
            </a:r>
            <a:r>
              <a:rPr kumimoji="0" lang="en-GB" sz="2000" b="1" i="0" u="none" strike="noStrike" cap="none" normalizeH="0" baseline="0" dirty="0" smtClean="0">
                <a:ln>
                  <a:noFill/>
                </a:ln>
                <a:solidFill>
                  <a:srgbClr val="C00000"/>
                </a:solidFill>
                <a:effectLst/>
                <a:latin typeface="Arial" pitchFamily="34" charset="0"/>
                <a:ea typeface="Times New Roman" pitchFamily="18" charset="0"/>
                <a:cs typeface="Calibri" pitchFamily="34" charset="0"/>
              </a:rPr>
              <a:t>(such as ethanol and </a:t>
            </a:r>
            <a:r>
              <a:rPr kumimoji="0" lang="en-GB" sz="2000" b="1" i="0" u="none" strike="noStrike" cap="none" normalizeH="0" baseline="0" dirty="0" err="1" smtClean="0">
                <a:ln>
                  <a:noFill/>
                </a:ln>
                <a:solidFill>
                  <a:srgbClr val="C00000"/>
                </a:solidFill>
                <a:effectLst/>
                <a:latin typeface="Arial" pitchFamily="34" charset="0"/>
                <a:ea typeface="Times New Roman" pitchFamily="18" charset="0"/>
                <a:cs typeface="Calibri" pitchFamily="34" charset="0"/>
              </a:rPr>
              <a:t>isopropanol</a:t>
            </a:r>
            <a:r>
              <a:rPr kumimoji="0" lang="en-GB" sz="2000" b="1" i="0" u="none" strike="noStrike" cap="none" normalizeH="0" baseline="0" dirty="0" smtClean="0">
                <a:ln>
                  <a:noFill/>
                </a:ln>
                <a:solidFill>
                  <a:srgbClr val="C00000"/>
                </a:solidFill>
                <a:effectLst/>
                <a:latin typeface="Arial" pitchFamily="34" charset="0"/>
                <a:ea typeface="Times New Roman" pitchFamily="18" charset="0"/>
                <a:cs typeface="Calibri" pitchFamily="34" charset="0"/>
              </a:rPr>
              <a:t>). </a:t>
            </a:r>
            <a:r>
              <a:rPr kumimoji="0" lang="en-GB" sz="2000" b="1" i="0" u="none" strike="noStrike" cap="none" normalizeH="0" baseline="0" dirty="0" smtClean="0">
                <a:ln>
                  <a:noFill/>
                </a:ln>
                <a:solidFill>
                  <a:srgbClr val="002060"/>
                </a:solidFill>
                <a:effectLst/>
                <a:latin typeface="Arial" pitchFamily="34" charset="0"/>
                <a:ea typeface="Times New Roman" pitchFamily="18" charset="0"/>
                <a:cs typeface="Calibri" pitchFamily="34" charset="0"/>
              </a:rPr>
              <a:t>Applying a layer of ethanol on top of the filtered </a:t>
            </a:r>
            <a:r>
              <a:rPr kumimoji="0" lang="en-GB" sz="2000" b="1" i="0" u="none" strike="noStrike" cap="none" normalizeH="0" baseline="0" dirty="0" err="1" smtClean="0">
                <a:ln>
                  <a:noFill/>
                </a:ln>
                <a:solidFill>
                  <a:srgbClr val="002060"/>
                </a:solidFill>
                <a:effectLst/>
                <a:latin typeface="Arial" pitchFamily="34" charset="0"/>
                <a:ea typeface="Times New Roman" pitchFamily="18" charset="0"/>
                <a:cs typeface="Calibri" pitchFamily="34" charset="0"/>
              </a:rPr>
              <a:t>lysate</a:t>
            </a:r>
            <a:r>
              <a:rPr kumimoji="0" lang="en-GB" sz="2000" b="1" i="0" u="none" strike="noStrike" cap="none" normalizeH="0" baseline="0" dirty="0" smtClean="0">
                <a:ln>
                  <a:noFill/>
                </a:ln>
                <a:solidFill>
                  <a:srgbClr val="002060"/>
                </a:solidFill>
                <a:effectLst/>
                <a:latin typeface="Arial" pitchFamily="34" charset="0"/>
                <a:ea typeface="Times New Roman" pitchFamily="18" charset="0"/>
                <a:cs typeface="Calibri" pitchFamily="34" charset="0"/>
              </a:rPr>
              <a:t> causes the DNA to precipitate out of the solution, forming a translucent cloud of fine, stringy </a:t>
            </a:r>
            <a:r>
              <a:rPr kumimoji="0" lang="en-GB" sz="2000" b="1" i="0" u="none" strike="noStrike" cap="none" normalizeH="0" baseline="0" dirty="0" err="1" smtClean="0">
                <a:ln>
                  <a:noFill/>
                </a:ln>
                <a:solidFill>
                  <a:srgbClr val="002060"/>
                </a:solidFill>
                <a:effectLst/>
                <a:latin typeface="Arial" pitchFamily="34" charset="0"/>
                <a:ea typeface="Times New Roman" pitchFamily="18" charset="0"/>
                <a:cs typeface="Calibri" pitchFamily="34" charset="0"/>
              </a:rPr>
              <a:t>fibers</a:t>
            </a:r>
            <a:r>
              <a:rPr kumimoji="0" lang="en-GB" sz="2000" b="1" i="0" u="none" strike="noStrike" cap="none" normalizeH="0" baseline="0" dirty="0" smtClean="0">
                <a:ln>
                  <a:noFill/>
                </a:ln>
                <a:solidFill>
                  <a:srgbClr val="002060"/>
                </a:solidFill>
                <a:effectLst/>
                <a:latin typeface="Arial" pitchFamily="34" charset="0"/>
                <a:ea typeface="Times New Roman" pitchFamily="18" charset="0"/>
                <a:cs typeface="Calibri" pitchFamily="34" charset="0"/>
              </a:rPr>
              <a:t> at the point where the alcohol and cell extract meet. </a:t>
            </a:r>
            <a:r>
              <a:rPr kumimoji="0" lang="en-GB" sz="2000" b="1" i="0" u="none" strike="noStrike" cap="none" normalizeH="0" baseline="0" dirty="0" smtClean="0">
                <a:ln>
                  <a:noFill/>
                </a:ln>
                <a:solidFill>
                  <a:srgbClr val="C00000"/>
                </a:solidFill>
                <a:effectLst/>
                <a:latin typeface="Arial" pitchFamily="34" charset="0"/>
                <a:ea typeface="Times New Roman" pitchFamily="18" charset="0"/>
                <a:cs typeface="Calibri" pitchFamily="34" charset="0"/>
              </a:rPr>
              <a:t>Cold ethanol works best to precipitate DNA to the fullest</a:t>
            </a:r>
            <a:r>
              <a:rPr kumimoji="0" lang="en-GB" sz="2000" b="1" i="0" u="none" strike="noStrike" cap="none" normalizeH="0" baseline="0" dirty="0" smtClean="0">
                <a:ln>
                  <a:noFill/>
                </a:ln>
                <a:solidFill>
                  <a:srgbClr val="002060"/>
                </a:solidFill>
                <a:effectLst/>
                <a:latin typeface="Arial" pitchFamily="34" charset="0"/>
                <a:ea typeface="Times New Roman" pitchFamily="18" charset="0"/>
                <a:cs typeface="Calibri" pitchFamily="34" charset="0"/>
              </a:rPr>
              <a:t>. DNA extracted from multiple cells is visible by eye and can be wound onto a wooden stick in a process known as “spooling” the DNA. </a:t>
            </a:r>
            <a:endParaRPr kumimoji="0" lang="en-US" sz="2000" b="1" i="0" u="none" strike="noStrike" cap="none" normalizeH="0" baseline="0" dirty="0" smtClean="0">
              <a:ln>
                <a:noFill/>
              </a:ln>
              <a:solidFill>
                <a:srgbClr val="00206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002060"/>
              </a:solidFill>
              <a:effectLst/>
              <a:latin typeface="Arial" pitchFamily="34" charset="0"/>
              <a:cs typeface="Arial" pitchFamily="34" charset="0"/>
            </a:endParaRPr>
          </a:p>
        </p:txBody>
      </p:sp>
    </p:spTree>
  </p:cSld>
  <p:clrMapOvr>
    <a:masterClrMapping/>
  </p:clrMapOvr>
  <p:transition spd="med">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sz="quarter" idx="1"/>
          </p:nvPr>
        </p:nvSpPr>
        <p:spPr bwMode="auto">
          <a:xfrm>
            <a:off x="395536" y="179931"/>
            <a:ext cx="82296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tab pos="4579938" algn="l"/>
              </a:tabLst>
            </a:pPr>
            <a:r>
              <a:rPr kumimoji="0" lang="ar-SA" b="1" i="0" u="none" strike="noStrike" cap="none" normalizeH="0" baseline="0" dirty="0" smtClean="0">
                <a:ln>
                  <a:noFill/>
                </a:ln>
                <a:solidFill>
                  <a:srgbClr val="002060"/>
                </a:solidFill>
                <a:effectLst/>
                <a:latin typeface="Arial" pitchFamily="34" charset="0"/>
                <a:ea typeface="Calibri" pitchFamily="34" charset="0"/>
                <a:cs typeface="Arial" pitchFamily="34" charset="0"/>
              </a:rPr>
              <a:t>ثم يتم عزل جزيئات الدنا بعيدًا عن بقايا  الخلية </a:t>
            </a:r>
            <a:r>
              <a:rPr kumimoji="0" lang="ar-SA"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المحللة.</a:t>
            </a:r>
            <a:r>
              <a:rPr kumimoji="0" lang="ar-SA" b="1" i="0" u="none" strike="noStrike" cap="none" normalizeH="0" baseline="0" dirty="0" smtClean="0">
                <a:ln>
                  <a:noFill/>
                </a:ln>
                <a:solidFill>
                  <a:srgbClr val="002060"/>
                </a:solidFill>
                <a:effectLst/>
                <a:latin typeface="Arial" pitchFamily="34" charset="0"/>
                <a:ea typeface="Calibri" pitchFamily="34" charset="0"/>
                <a:cs typeface="Arial" pitchFamily="34" charset="0"/>
              </a:rPr>
              <a:t> لهذا </a:t>
            </a:r>
            <a:r>
              <a:rPr kumimoji="0" lang="ar-SA"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الغرض </a:t>
            </a:r>
            <a:r>
              <a:rPr kumimoji="0" lang="ar-SA" b="1" i="0" u="none" strike="noStrike" cap="none" normalizeH="0" baseline="0" dirty="0" smtClean="0">
                <a:ln>
                  <a:noFill/>
                </a:ln>
                <a:solidFill>
                  <a:srgbClr val="002060"/>
                </a:solidFill>
                <a:effectLst/>
                <a:latin typeface="Arial" pitchFamily="34" charset="0"/>
                <a:ea typeface="Calibri" pitchFamily="34" charset="0"/>
                <a:cs typeface="Arial" pitchFamily="34" charset="0"/>
              </a:rPr>
              <a:t>، يتضمن  مخزن الاستخلاص على المنظفات و  أيضًا </a:t>
            </a:r>
            <a:r>
              <a:rPr kumimoji="0" lang="ar-SA"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الملح.</a:t>
            </a:r>
            <a:r>
              <a:rPr kumimoji="0" lang="ar-SA" b="1" i="0" u="none" strike="noStrike" cap="none" normalizeH="0" baseline="0" dirty="0" smtClean="0">
                <a:ln>
                  <a:noFill/>
                </a:ln>
                <a:solidFill>
                  <a:srgbClr val="002060"/>
                </a:solidFill>
                <a:effectLst/>
                <a:latin typeface="Arial" pitchFamily="34" charset="0"/>
                <a:ea typeface="Calibri" pitchFamily="34" charset="0"/>
                <a:cs typeface="Arial" pitchFamily="34" charset="0"/>
              </a:rPr>
              <a:t> </a:t>
            </a:r>
            <a:endParaRPr kumimoji="0" lang="en-US" sz="1100" b="1" i="0" u="none" strike="noStrike" cap="none" normalizeH="0" baseline="0" dirty="0" smtClean="0">
              <a:ln>
                <a:noFill/>
              </a:ln>
              <a:solidFill>
                <a:srgbClr val="002060"/>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4579938" algn="l"/>
              </a:tabLst>
            </a:pPr>
            <a:r>
              <a:rPr kumimoji="0" lang="ar-SA" b="1" i="0" u="none" strike="noStrike" cap="none" normalizeH="0" baseline="0" dirty="0" smtClean="0">
                <a:ln>
                  <a:noFill/>
                </a:ln>
                <a:solidFill>
                  <a:srgbClr val="002060"/>
                </a:solidFill>
                <a:effectLst/>
                <a:latin typeface="Arial" pitchFamily="34" charset="0"/>
                <a:ea typeface="Calibri" pitchFamily="34" charset="0"/>
                <a:cs typeface="Arial" pitchFamily="34" charset="0"/>
              </a:rPr>
              <a:t>يتسبب </a:t>
            </a:r>
            <a:r>
              <a:rPr kumimoji="0" lang="ar-SA" b="1" i="0" u="none" strike="noStrike" cap="none" normalizeH="0" baseline="0" dirty="0" smtClean="0">
                <a:ln>
                  <a:noFill/>
                </a:ln>
                <a:solidFill>
                  <a:srgbClr val="C00000"/>
                </a:solidFill>
                <a:effectLst/>
                <a:latin typeface="Arial" pitchFamily="34" charset="0"/>
                <a:ea typeface="Calibri" pitchFamily="34" charset="0"/>
                <a:cs typeface="Arial" pitchFamily="34" charset="0"/>
              </a:rPr>
              <a:t>الملح</a:t>
            </a:r>
            <a:r>
              <a:rPr kumimoji="0" lang="ar-SA" b="1" i="0" u="none" strike="noStrike" cap="none" normalizeH="0" baseline="0" dirty="0" smtClean="0">
                <a:ln>
                  <a:noFill/>
                </a:ln>
                <a:solidFill>
                  <a:srgbClr val="002060"/>
                </a:solidFill>
                <a:effectLst/>
                <a:latin typeface="Arial" pitchFamily="34" charset="0"/>
                <a:ea typeface="Calibri" pitchFamily="34" charset="0"/>
                <a:cs typeface="Arial" pitchFamily="34" charset="0"/>
              </a:rPr>
              <a:t> في ترسب بعض الجزيئات </a:t>
            </a:r>
            <a:r>
              <a:rPr kumimoji="0" lang="ar-SA"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الخلويه</a:t>
            </a:r>
            <a:r>
              <a:rPr kumimoji="0" lang="ar-SA" b="1" i="0" u="none" strike="noStrike" cap="none" normalizeH="0" baseline="0" dirty="0" smtClean="0">
                <a:ln>
                  <a:noFill/>
                </a:ln>
                <a:solidFill>
                  <a:srgbClr val="002060"/>
                </a:solidFill>
                <a:effectLst/>
                <a:latin typeface="Arial" pitchFamily="34" charset="0"/>
                <a:ea typeface="Calibri" pitchFamily="34" charset="0"/>
                <a:cs typeface="Arial" pitchFamily="34" charset="0"/>
              </a:rPr>
              <a:t> في المحلول بينما يبقى الدنا مذابًا هذا يعني أن حطام الخلية يصبح جزيئات معلقة يمكن </a:t>
            </a:r>
            <a:r>
              <a:rPr kumimoji="0" lang="ar-SA"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رؤيتها.</a:t>
            </a:r>
            <a:r>
              <a:rPr kumimoji="0" lang="ar-SA" b="1" i="0" u="none" strike="noStrike" cap="none" normalizeH="0" baseline="0" dirty="0" smtClean="0">
                <a:ln>
                  <a:noFill/>
                </a:ln>
                <a:solidFill>
                  <a:srgbClr val="002060"/>
                </a:solidFill>
                <a:effectLst/>
                <a:latin typeface="Arial" pitchFamily="34" charset="0"/>
                <a:ea typeface="Calibri" pitchFamily="34" charset="0"/>
                <a:cs typeface="Arial" pitchFamily="34" charset="0"/>
              </a:rPr>
              <a:t> ثم يتم ترشيح خلاصة الخلية من خلال طبقات القماش </a:t>
            </a:r>
            <a:r>
              <a:rPr kumimoji="0" lang="ar-SA"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القطني.</a:t>
            </a:r>
            <a:r>
              <a:rPr kumimoji="0" lang="ar-SA" sz="18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a:t>
            </a:r>
          </a:p>
          <a:p>
            <a:pPr marL="0" marR="0" lvl="0" indent="0" defTabSz="914400" rtl="0" eaLnBrk="0" fontAlgn="base" latinLnBrk="0" hangingPunct="0">
              <a:lnSpc>
                <a:spcPct val="100000"/>
              </a:lnSpc>
              <a:spcBef>
                <a:spcPct val="0"/>
              </a:spcBef>
              <a:spcAft>
                <a:spcPct val="0"/>
              </a:spcAft>
              <a:buClrTx/>
              <a:buSzTx/>
              <a:buFontTx/>
              <a:buNone/>
              <a:tabLst>
                <a:tab pos="4579938" algn="l"/>
              </a:tabLst>
            </a:pPr>
            <a:r>
              <a:rPr kumimoji="0" lang="ar-SA" b="1" i="0" u="none" strike="noStrike" cap="none" normalizeH="0" baseline="0" dirty="0" smtClean="0">
                <a:ln>
                  <a:noFill/>
                </a:ln>
                <a:solidFill>
                  <a:srgbClr val="002060"/>
                </a:solidFill>
                <a:effectLst/>
                <a:latin typeface="Arial" pitchFamily="34" charset="0"/>
                <a:ea typeface="Calibri" pitchFamily="34" charset="0"/>
                <a:cs typeface="Arial" pitchFamily="34" charset="0"/>
              </a:rPr>
              <a:t>القماش القطني يحبس بقايا الخلايا المترسبة بينما يمر الحمض النووي القابل للذوبان.</a:t>
            </a:r>
            <a:endParaRPr kumimoji="0" lang="en-US" sz="1100" b="1" i="0" u="none" strike="noStrike" cap="none" normalizeH="0" baseline="0" dirty="0" smtClean="0">
              <a:ln>
                <a:noFill/>
              </a:ln>
              <a:solidFill>
                <a:srgbClr val="002060"/>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4579938" algn="l"/>
              </a:tabLst>
            </a:pPr>
            <a:r>
              <a:rPr kumimoji="0" lang="ar-SA" b="1" i="0" u="none" strike="noStrike" cap="none" normalizeH="0" baseline="0" dirty="0" smtClean="0">
                <a:ln>
                  <a:noFill/>
                </a:ln>
                <a:solidFill>
                  <a:srgbClr val="002060"/>
                </a:solidFill>
                <a:effectLst/>
                <a:latin typeface="Arial" pitchFamily="34" charset="0"/>
                <a:ea typeface="Calibri" pitchFamily="34" charset="0"/>
                <a:cs typeface="Arial" pitchFamily="34" charset="0"/>
              </a:rPr>
              <a:t>الحمض النووي قابل للذوبان في البيئة الخلوية المائية وفي وجود محاليل </a:t>
            </a:r>
            <a:r>
              <a:rPr kumimoji="0" lang="ar-SA"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الاستخلاص  </a:t>
            </a:r>
            <a:r>
              <a:rPr kumimoji="0" lang="ar-SA" b="1" i="0" u="none" strike="noStrike" cap="none" normalizeH="0" baseline="0" dirty="0" smtClean="0">
                <a:ln>
                  <a:noFill/>
                </a:ln>
                <a:solidFill>
                  <a:srgbClr val="002060"/>
                </a:solidFill>
                <a:effectLst/>
                <a:latin typeface="Arial" pitchFamily="34" charset="0"/>
                <a:ea typeface="Calibri" pitchFamily="34" charset="0"/>
                <a:cs typeface="Arial" pitchFamily="34" charset="0"/>
              </a:rPr>
              <a:t>، لكنه غير قابل للذوبان في </a:t>
            </a:r>
            <a:r>
              <a:rPr kumimoji="0" lang="ar-SA"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الكحول </a:t>
            </a:r>
            <a:r>
              <a:rPr kumimoji="0" lang="ar-SA" b="1" i="0" u="none" strike="noStrike" cap="none" normalizeH="0" baseline="0" dirty="0" smtClean="0">
                <a:ln>
                  <a:noFill/>
                </a:ln>
                <a:solidFill>
                  <a:srgbClr val="C00000"/>
                </a:solidFill>
                <a:effectLst/>
                <a:latin typeface="Arial" pitchFamily="34" charset="0"/>
                <a:ea typeface="Calibri" pitchFamily="34" charset="0"/>
                <a:cs typeface="Arial" pitchFamily="34" charset="0"/>
              </a:rPr>
              <a:t>(مثل </a:t>
            </a:r>
            <a:r>
              <a:rPr kumimoji="0" lang="ar-SA" b="1" i="0" u="none" strike="noStrike" cap="none" normalizeH="0" baseline="0" dirty="0" err="1" smtClean="0">
                <a:ln>
                  <a:noFill/>
                </a:ln>
                <a:solidFill>
                  <a:srgbClr val="C00000"/>
                </a:solidFill>
                <a:effectLst/>
                <a:latin typeface="Arial" pitchFamily="34" charset="0"/>
                <a:ea typeface="Calibri" pitchFamily="34" charset="0"/>
                <a:cs typeface="Arial" pitchFamily="34" charset="0"/>
              </a:rPr>
              <a:t>الإيثانول</a:t>
            </a:r>
            <a:r>
              <a:rPr kumimoji="0" lang="ar-SA" b="1" i="0" u="none" strike="noStrike" cap="none" normalizeH="0" baseline="0" dirty="0" smtClean="0">
                <a:ln>
                  <a:noFill/>
                </a:ln>
                <a:solidFill>
                  <a:srgbClr val="C00000"/>
                </a:solidFill>
                <a:effectLst/>
                <a:latin typeface="Arial" pitchFamily="34" charset="0"/>
                <a:ea typeface="Calibri" pitchFamily="34" charset="0"/>
                <a:cs typeface="Arial" pitchFamily="34" charset="0"/>
              </a:rPr>
              <a:t> </a:t>
            </a:r>
            <a:r>
              <a:rPr kumimoji="0" lang="ar-SA" b="1" i="0" u="none" strike="noStrike" cap="none" normalizeH="0" baseline="0" dirty="0" err="1" smtClean="0">
                <a:ln>
                  <a:noFill/>
                </a:ln>
                <a:solidFill>
                  <a:srgbClr val="C00000"/>
                </a:solidFill>
                <a:effectLst/>
                <a:latin typeface="Arial" pitchFamily="34" charset="0"/>
                <a:ea typeface="Calibri" pitchFamily="34" charset="0"/>
                <a:cs typeface="Arial" pitchFamily="34" charset="0"/>
              </a:rPr>
              <a:t>والأيزوبروبانول).</a:t>
            </a:r>
            <a:endParaRPr kumimoji="0" lang="en-US" sz="1100" b="1" i="0" u="none" strike="noStrike" cap="none" normalizeH="0" baseline="0" dirty="0" smtClean="0">
              <a:ln>
                <a:noFill/>
              </a:ln>
              <a:solidFill>
                <a:srgbClr val="C00000"/>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4579938" algn="l"/>
              </a:tabLst>
            </a:pPr>
            <a:r>
              <a:rPr kumimoji="0" lang="ar-SA" b="1" i="0" u="none" strike="noStrike" cap="none" normalizeH="0" baseline="0" dirty="0" smtClean="0">
                <a:ln>
                  <a:noFill/>
                </a:ln>
                <a:solidFill>
                  <a:srgbClr val="002060"/>
                </a:solidFill>
                <a:effectLst/>
                <a:latin typeface="Arial" pitchFamily="34" charset="0"/>
                <a:ea typeface="Calibri" pitchFamily="34" charset="0"/>
                <a:cs typeface="Arial" pitchFamily="34" charset="0"/>
              </a:rPr>
              <a:t>  وجود طبقة من </a:t>
            </a:r>
            <a:r>
              <a:rPr kumimoji="0" lang="ar-SA"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الإيثانول</a:t>
            </a:r>
            <a:r>
              <a:rPr kumimoji="0" lang="ar-SA" b="1" i="0" u="none" strike="noStrike" cap="none" normalizeH="0" baseline="0" dirty="0" smtClean="0">
                <a:ln>
                  <a:noFill/>
                </a:ln>
                <a:solidFill>
                  <a:srgbClr val="002060"/>
                </a:solidFill>
                <a:effectLst/>
                <a:latin typeface="Arial" pitchFamily="34" charset="0"/>
                <a:ea typeface="Calibri" pitchFamily="34" charset="0"/>
                <a:cs typeface="Arial" pitchFamily="34" charset="0"/>
              </a:rPr>
              <a:t> أعلى  الطبقه </a:t>
            </a:r>
            <a:r>
              <a:rPr kumimoji="0" lang="ar-SA"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المفلترة</a:t>
            </a:r>
            <a:r>
              <a:rPr kumimoji="0" lang="ar-SA" b="1" i="0" u="none" strike="noStrike" cap="none" normalizeH="0" baseline="0" dirty="0" smtClean="0">
                <a:ln>
                  <a:noFill/>
                </a:ln>
                <a:solidFill>
                  <a:srgbClr val="002060"/>
                </a:solidFill>
                <a:effectLst/>
                <a:latin typeface="Arial" pitchFamily="34" charset="0"/>
                <a:ea typeface="Calibri" pitchFamily="34" charset="0"/>
                <a:cs typeface="Arial" pitchFamily="34" charset="0"/>
              </a:rPr>
              <a:t>  يؤدي الى إلى ترسيب الحمض </a:t>
            </a:r>
            <a:r>
              <a:rPr kumimoji="0" lang="ar-SA"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النووي </a:t>
            </a:r>
            <a:r>
              <a:rPr kumimoji="0" lang="ar-SA" b="1" i="0" u="none" strike="noStrike" cap="none" normalizeH="0" baseline="0" dirty="0" smtClean="0">
                <a:ln>
                  <a:noFill/>
                </a:ln>
                <a:solidFill>
                  <a:srgbClr val="002060"/>
                </a:solidFill>
                <a:effectLst/>
                <a:latin typeface="Arial" pitchFamily="34" charset="0"/>
                <a:ea typeface="Calibri" pitchFamily="34" charset="0"/>
                <a:cs typeface="Arial" pitchFamily="34" charset="0"/>
              </a:rPr>
              <a:t>، مما يشكل سحابة شفافة من ألياف دقيقة وخيطية عند نقطة التقاء خلاصة الكحول </a:t>
            </a:r>
            <a:r>
              <a:rPr kumimoji="0" lang="ar-SA"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والخلايا.</a:t>
            </a:r>
            <a:r>
              <a:rPr kumimoji="0" lang="ar-SA" b="1" i="0" u="none" strike="noStrike" cap="none" normalizeH="0" baseline="0" dirty="0" smtClean="0">
                <a:ln>
                  <a:noFill/>
                </a:ln>
                <a:solidFill>
                  <a:srgbClr val="002060"/>
                </a:solidFill>
                <a:effectLst/>
                <a:latin typeface="Arial" pitchFamily="34" charset="0"/>
                <a:ea typeface="Calibri" pitchFamily="34" charset="0"/>
                <a:cs typeface="Arial" pitchFamily="34" charset="0"/>
              </a:rPr>
              <a:t> </a:t>
            </a:r>
            <a:r>
              <a:rPr kumimoji="0" lang="ar-SA" b="1" i="0" u="none" strike="noStrike" cap="none" normalizeH="0" baseline="0" dirty="0" smtClean="0">
                <a:ln>
                  <a:noFill/>
                </a:ln>
                <a:solidFill>
                  <a:srgbClr val="C00000"/>
                </a:solidFill>
                <a:effectLst/>
                <a:latin typeface="Arial" pitchFamily="34" charset="0"/>
                <a:ea typeface="Calibri" pitchFamily="34" charset="0"/>
                <a:cs typeface="Arial" pitchFamily="34" charset="0"/>
              </a:rPr>
              <a:t>يعمل </a:t>
            </a:r>
            <a:r>
              <a:rPr kumimoji="0" lang="ar-SA" b="1" i="0" u="none" strike="noStrike" cap="none" normalizeH="0" baseline="0" dirty="0" err="1" smtClean="0">
                <a:ln>
                  <a:noFill/>
                </a:ln>
                <a:solidFill>
                  <a:srgbClr val="C00000"/>
                </a:solidFill>
                <a:effectLst/>
                <a:latin typeface="Arial" pitchFamily="34" charset="0"/>
                <a:ea typeface="Calibri" pitchFamily="34" charset="0"/>
                <a:cs typeface="Arial" pitchFamily="34" charset="0"/>
              </a:rPr>
              <a:t>الإيثانول</a:t>
            </a:r>
            <a:r>
              <a:rPr kumimoji="0" lang="ar-SA" b="1" i="0" u="none" strike="noStrike" cap="none" normalizeH="0" baseline="0" dirty="0" smtClean="0">
                <a:ln>
                  <a:noFill/>
                </a:ln>
                <a:solidFill>
                  <a:srgbClr val="C00000"/>
                </a:solidFill>
                <a:effectLst/>
                <a:latin typeface="Arial" pitchFamily="34" charset="0"/>
                <a:ea typeface="Calibri" pitchFamily="34" charset="0"/>
                <a:cs typeface="Arial" pitchFamily="34" charset="0"/>
              </a:rPr>
              <a:t> البارد بشكل أفضل لترسيب الحمض النووي.</a:t>
            </a:r>
          </a:p>
          <a:p>
            <a:pPr marL="0" marR="0" lvl="0" indent="0" defTabSz="914400" rtl="0" eaLnBrk="0" fontAlgn="base" latinLnBrk="0" hangingPunct="0">
              <a:lnSpc>
                <a:spcPct val="100000"/>
              </a:lnSpc>
              <a:spcBef>
                <a:spcPct val="0"/>
              </a:spcBef>
              <a:spcAft>
                <a:spcPct val="0"/>
              </a:spcAft>
              <a:buClrTx/>
              <a:buSzTx/>
              <a:buFontTx/>
              <a:buNone/>
              <a:tabLst>
                <a:tab pos="4579938" algn="l"/>
              </a:tabLst>
            </a:pPr>
            <a:r>
              <a:rPr kumimoji="0" lang="ar-SA" b="1" i="0" u="none" strike="noStrike" cap="none" normalizeH="0" baseline="0" dirty="0" smtClean="0">
                <a:ln>
                  <a:noFill/>
                </a:ln>
                <a:solidFill>
                  <a:srgbClr val="002060"/>
                </a:solidFill>
                <a:effectLst/>
                <a:latin typeface="Arial" pitchFamily="34" charset="0"/>
                <a:ea typeface="Calibri" pitchFamily="34" charset="0"/>
                <a:cs typeface="Arial" pitchFamily="34" charset="0"/>
              </a:rPr>
              <a:t>يمكن رؤية الحمض النووي المستخرج من خلايا متعددة بالعين ويمكن لفه على عصا خشبية في عملية تعرف </a:t>
            </a:r>
            <a:r>
              <a:rPr kumimoji="0" lang="ar-SA"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باسم </a:t>
            </a:r>
            <a:r>
              <a:rPr kumimoji="0" lang="ar-SA" b="1" i="0" u="none" strike="noStrike" cap="none" normalizeH="0" baseline="0" dirty="0" smtClean="0">
                <a:ln>
                  <a:noFill/>
                </a:ln>
                <a:solidFill>
                  <a:srgbClr val="002060"/>
                </a:solidFill>
                <a:effectLst/>
                <a:latin typeface="Arial" pitchFamily="34" charset="0"/>
                <a:ea typeface="Calibri" pitchFamily="34" charset="0"/>
                <a:cs typeface="Arial" pitchFamily="34" charset="0"/>
              </a:rPr>
              <a:t>"تخزين" الحمض النووي</a:t>
            </a:r>
            <a:r>
              <a:rPr kumimoji="0" lang="ar-SA" sz="1800" b="1"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r>
              <a:rPr kumimoji="0" lang="en-US" sz="8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dissolv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1"/>
          <p:cNvSpPr>
            <a:spLocks noChangeArrowheads="1"/>
          </p:cNvSpPr>
          <p:nvPr/>
        </p:nvSpPr>
        <p:spPr bwMode="auto">
          <a:xfrm>
            <a:off x="179512" y="188640"/>
            <a:ext cx="8964488" cy="6038806"/>
          </a:xfrm>
          <a:prstGeom prst="rect">
            <a:avLst/>
          </a:prstGeom>
          <a:noFill/>
          <a:ln w="9525">
            <a:noFill/>
            <a:miter lim="800000"/>
            <a:headEnd/>
            <a:tailEnd/>
          </a:ln>
          <a:effectLst/>
        </p:spPr>
        <p:txBody>
          <a:bodyPr vert="horz" wrap="square" lIns="-3174" tIns="45720" rIns="91440" bIns="82524"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rgbClr val="C00000"/>
                </a:solidFill>
                <a:effectLst/>
                <a:latin typeface="Arial" pitchFamily="34" charset="0"/>
                <a:ea typeface="Times New Roman" pitchFamily="18" charset="0"/>
                <a:cs typeface="Arial" pitchFamily="34" charset="0"/>
              </a:rPr>
              <a:t>Importance of DNA Extraction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400" b="1" i="0" u="none" strike="noStrike" cap="none" normalizeH="0" baseline="0" dirty="0" smtClean="0">
                <a:ln>
                  <a:noFill/>
                </a:ln>
                <a:solidFill>
                  <a:srgbClr val="002060"/>
                </a:solidFill>
                <a:effectLst/>
                <a:latin typeface="Arial" pitchFamily="34" charset="0"/>
                <a:ea typeface="Times New Roman" pitchFamily="18" charset="0"/>
                <a:cs typeface="Calibri" pitchFamily="34" charset="0"/>
              </a:rPr>
              <a:t>DNA extraction is a fundamental procedure in scientific laboratories around the world. By extracting DNA, scientists can learn how DNA encodes the instructions for all life processes. DNA extraction is important to the study of heredity and to the treatment of many diseases through the creation of gene therapy DNA molecules. Extracted DNA can also be used to create DNA fingerprints to help diagnose genetic diseases, solve criminal cases, identify victims of disaster and war, and establish paternity or maternity. Scientists can genetically engineer changes in DNA to create robust, disease-resistant genetically modified plants and animals. DNA extraction is also necessary in order to sequence the DNA code (order of base pairs) of different organisms (as in the Human Genome Project) and compare different species. </a:t>
            </a:r>
            <a:endParaRPr kumimoji="0" lang="en-GB" sz="3200" b="1" i="0" u="none" strike="noStrike" cap="none" normalizeH="0" baseline="0" dirty="0" smtClean="0">
              <a:ln>
                <a:noFill/>
              </a:ln>
              <a:solidFill>
                <a:srgbClr val="002060"/>
              </a:solidFill>
              <a:effectLst/>
              <a:latin typeface="Arial" pitchFamily="34" charset="0"/>
              <a:cs typeface="Arial" pitchFamily="34" charset="0"/>
            </a:endParaRPr>
          </a:p>
        </p:txBody>
      </p:sp>
    </p:spTree>
  </p:cSld>
  <p:clrMapOvr>
    <a:masterClrMapping/>
  </p:clrMapOvr>
  <p:transition spd="med">
    <p:dissolv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179512" y="476672"/>
            <a:ext cx="8748464"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tab pos="4579938" algn="l"/>
              </a:tabLst>
            </a:pPr>
            <a:r>
              <a:rPr kumimoji="0" lang="ar-SA" sz="2400" b="1" i="0" u="sng" strike="noStrike" cap="none" normalizeH="0" baseline="0" dirty="0" smtClean="0">
                <a:ln>
                  <a:noFill/>
                </a:ln>
                <a:solidFill>
                  <a:srgbClr val="C00000"/>
                </a:solidFill>
                <a:effectLst/>
                <a:latin typeface="Arial" pitchFamily="34" charset="0"/>
                <a:ea typeface="Calibri" pitchFamily="34" charset="0"/>
                <a:cs typeface="Arial" pitchFamily="34" charset="0"/>
              </a:rPr>
              <a:t>أهمية استخراج الحمض النووي</a:t>
            </a:r>
            <a:endParaRPr kumimoji="0" lang="en-US" sz="1100" b="0" i="0" u="none" strike="noStrike" cap="none" normalizeH="0" baseline="0" dirty="0" smtClean="0">
              <a:ln>
                <a:noFill/>
              </a:ln>
              <a:solidFill>
                <a:srgbClr val="C00000"/>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4579938" algn="l"/>
              </a:tabLst>
            </a:pPr>
            <a:r>
              <a:rPr kumimoji="0" lang="ar-SA" sz="24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استخراج الحمض النووي هو إجراء أساسي في المختبرات العلمية حول </a:t>
            </a:r>
            <a:r>
              <a:rPr kumimoji="0" lang="ar-SA" sz="2400"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العالم.</a:t>
            </a:r>
            <a:r>
              <a:rPr kumimoji="0" lang="ar-SA" sz="24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 من خلال استخراج الحمض </a:t>
            </a:r>
            <a:r>
              <a:rPr kumimoji="0" lang="ar-SA" sz="2400"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النووي </a:t>
            </a:r>
            <a:r>
              <a:rPr kumimoji="0" lang="ar-SA" sz="24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 يمكن للعلماء معرفة كيف يقوم الحمض النووي بنقل  المعلومات لجميع العمليات </a:t>
            </a:r>
            <a:r>
              <a:rPr kumimoji="0" lang="ar-SA" sz="2400"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الحيويه</a:t>
            </a:r>
            <a:r>
              <a:rPr kumimoji="0" lang="ar-SA" sz="24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 داخل </a:t>
            </a:r>
            <a:r>
              <a:rPr kumimoji="0" lang="ar-SA" sz="2400"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الخلايا .</a:t>
            </a:r>
            <a:endParaRPr kumimoji="0" lang="en-US" sz="1100" b="1" i="0" u="none" strike="noStrike" cap="none" normalizeH="0" baseline="0" dirty="0" smtClean="0">
              <a:ln>
                <a:noFill/>
              </a:ln>
              <a:solidFill>
                <a:srgbClr val="002060"/>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4579938" algn="l"/>
              </a:tabLst>
            </a:pPr>
            <a:r>
              <a:rPr kumimoji="0" lang="ar-SA" sz="24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استخلاص الحمض النووي ال دنا مهم لدراسة الوراثة ولعلاج العديد من الأمراض من خلال إنشاء جزيئات الحمض النووي للعلاج الجيني.</a:t>
            </a:r>
            <a:endParaRPr kumimoji="0" lang="en-US" sz="1100" b="1" i="0" u="none" strike="noStrike" cap="none" normalizeH="0" baseline="0" dirty="0" smtClean="0">
              <a:ln>
                <a:noFill/>
              </a:ln>
              <a:solidFill>
                <a:srgbClr val="002060"/>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4579938" algn="l"/>
              </a:tabLst>
            </a:pPr>
            <a:r>
              <a:rPr kumimoji="0" lang="ar-SA" sz="24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يمكن أيضًا استخدام الحمض النووي المستخرج لإنشاء بصمات الحمض النووي للمساعدة في تشخيص الأمراض </a:t>
            </a:r>
            <a:r>
              <a:rPr kumimoji="0" lang="ar-SA" sz="2400"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الوراثية </a:t>
            </a:r>
            <a:r>
              <a:rPr kumimoji="0" lang="ar-SA" sz="24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 وحل القضايا </a:t>
            </a:r>
            <a:r>
              <a:rPr kumimoji="0" lang="ar-SA" sz="2400"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الجنائية </a:t>
            </a:r>
            <a:r>
              <a:rPr kumimoji="0" lang="ar-SA" sz="24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 وتحديد ضحايا الكوارث </a:t>
            </a:r>
            <a:r>
              <a:rPr kumimoji="0" lang="ar-SA" sz="2400"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والحروب </a:t>
            </a:r>
            <a:r>
              <a:rPr kumimoji="0" lang="ar-SA" sz="24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 وإثبات الأبوة أو </a:t>
            </a:r>
            <a:r>
              <a:rPr kumimoji="0" lang="ar-SA" sz="2400"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الأمومة .</a:t>
            </a:r>
            <a:endParaRPr kumimoji="0" lang="en-US" sz="1100" b="1" i="0" u="none" strike="noStrike" cap="none" normalizeH="0" baseline="0" dirty="0" smtClean="0">
              <a:ln>
                <a:noFill/>
              </a:ln>
              <a:solidFill>
                <a:srgbClr val="002060"/>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4579938" algn="l"/>
              </a:tabLst>
            </a:pPr>
            <a:r>
              <a:rPr kumimoji="0" lang="ar-SA" sz="24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يمكن للعلماء إجراء هندسة وراثية من خلال تغييرات في الحمض النووي لإنتاج نباتات وحيوانات قوية ومقاومة </a:t>
            </a:r>
            <a:r>
              <a:rPr kumimoji="0" lang="ar-SA" sz="2400"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للأمراض .</a:t>
            </a:r>
            <a:endParaRPr kumimoji="0" lang="ar-SA" sz="2400" b="1" i="0" u="none" strike="noStrike" cap="none" normalizeH="0" baseline="0" dirty="0" smtClean="0">
              <a:ln>
                <a:noFill/>
              </a:ln>
              <a:solidFill>
                <a:srgbClr val="002060"/>
              </a:solidFill>
              <a:effectLst/>
              <a:latin typeface="Arial" pitchFamily="34" charset="0"/>
              <a:ea typeface="Calibri"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tab pos="4579938" algn="l"/>
              </a:tabLst>
            </a:pPr>
            <a:r>
              <a:rPr kumimoji="0" lang="ar-SA" sz="24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استخراج الحمض النووي ضروري أيضًا من أجل تسلسل رمز الحمض </a:t>
            </a:r>
            <a:r>
              <a:rPr kumimoji="0" lang="ar-SA" sz="2400"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النووي </a:t>
            </a:r>
            <a:r>
              <a:rPr kumimoji="0" lang="ar-SA" sz="24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(ترتيب أزواج القواعد) للكائنات الحية </a:t>
            </a:r>
            <a:r>
              <a:rPr kumimoji="0" lang="ar-SA" sz="2400"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المختلفة </a:t>
            </a:r>
            <a:r>
              <a:rPr kumimoji="0" lang="ar-SA" sz="24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(كما هو الحال في مشروع </a:t>
            </a:r>
            <a:r>
              <a:rPr kumimoji="0" lang="ar-SA" sz="2400"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الجينوم</a:t>
            </a:r>
            <a:r>
              <a:rPr kumimoji="0" lang="ar-SA" sz="24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 البشري) ومقارنة الأنواع </a:t>
            </a:r>
            <a:r>
              <a:rPr kumimoji="0" lang="ar-SA" sz="2400"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المختلفة </a:t>
            </a:r>
            <a:r>
              <a:rPr kumimoji="0" lang="ar-SA" sz="1600"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a:t>
            </a:r>
            <a:r>
              <a:rPr kumimoji="0" lang="en-US" sz="900" b="1" i="0" u="none" strike="noStrike" cap="none" normalizeH="0" baseline="0" dirty="0" smtClean="0">
                <a:ln>
                  <a:noFill/>
                </a:ln>
                <a:solidFill>
                  <a:srgbClr val="002060"/>
                </a:solidFill>
                <a:effectLst/>
                <a:latin typeface="Arial" pitchFamily="34" charset="0"/>
                <a:cs typeface="Arial" pitchFamily="34" charset="0"/>
              </a:rPr>
              <a:t> </a:t>
            </a:r>
            <a:endParaRPr kumimoji="0" lang="en-US" sz="2000" b="1" i="0" u="none" strike="noStrike" cap="none" normalizeH="0" baseline="0" dirty="0" smtClean="0">
              <a:ln>
                <a:noFill/>
              </a:ln>
              <a:solidFill>
                <a:srgbClr val="002060"/>
              </a:solidFill>
              <a:effectLst/>
              <a:latin typeface="Arial" pitchFamily="34" charset="0"/>
              <a:cs typeface="Arial" pitchFamily="34" charset="0"/>
            </a:endParaRPr>
          </a:p>
        </p:txBody>
      </p:sp>
    </p:spTree>
  </p:cSld>
  <p:clrMapOvr>
    <a:masterClrMapping/>
  </p:clrMapOvr>
  <p:transition spd="med">
    <p:dissolv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395536" y="404664"/>
            <a:ext cx="8229600" cy="1152128"/>
          </a:xfrm>
        </p:spPr>
        <p:txBody>
          <a:bodyPr>
            <a:noAutofit/>
          </a:bodyPr>
          <a:lstStyle/>
          <a:p>
            <a:r>
              <a:rPr lang="en-GB" sz="2400" b="1" dirty="0" smtClean="0">
                <a:solidFill>
                  <a:srgbClr val="C00000"/>
                </a:solidFill>
              </a:rPr>
              <a:t>What does DNA look like? What will we see?</a:t>
            </a:r>
            <a:r>
              <a:rPr lang="en-GB" sz="3200" b="1" dirty="0" smtClean="0"/>
              <a:t>  </a:t>
            </a:r>
            <a:r>
              <a:rPr lang="en-US" sz="3200" b="1" dirty="0" smtClean="0"/>
              <a:t/>
            </a:r>
            <a:br>
              <a:rPr lang="en-US" sz="3200" b="1" dirty="0" smtClean="0"/>
            </a:br>
            <a:endParaRPr lang="ar-SA" sz="3200" b="1" dirty="0"/>
          </a:p>
        </p:txBody>
      </p:sp>
      <p:sp>
        <p:nvSpPr>
          <p:cNvPr id="2" name="عنصر نائب للمحتوى 1"/>
          <p:cNvSpPr>
            <a:spLocks noGrp="1"/>
          </p:cNvSpPr>
          <p:nvPr>
            <p:ph sz="quarter" idx="1"/>
          </p:nvPr>
        </p:nvSpPr>
        <p:spPr>
          <a:xfrm>
            <a:off x="457200" y="980728"/>
            <a:ext cx="5266928" cy="5616624"/>
          </a:xfrm>
        </p:spPr>
        <p:txBody>
          <a:bodyPr>
            <a:normAutofit fontScale="85000" lnSpcReduction="20000"/>
          </a:bodyPr>
          <a:lstStyle/>
          <a:p>
            <a:pPr algn="l"/>
            <a:r>
              <a:rPr lang="en-GB" sz="2000" b="1" dirty="0" smtClean="0">
                <a:solidFill>
                  <a:srgbClr val="002060"/>
                </a:solidFill>
              </a:rPr>
              <a:t>The structure of DNA is like a twisted ladder, forming what is called a double helix. The sides of the ladder are sugar-phosphate groups joined by covalent bonds and the rungs are nitrogenous bases joined by hydrogen bonds. However, in order to package DNA within the nucleus of eukaryotic cells, DNA is wound around protein molecules and tightly folded into chromosomes.</a:t>
            </a:r>
            <a:endParaRPr lang="ar-SA" sz="2000" b="1" dirty="0" smtClean="0">
              <a:solidFill>
                <a:srgbClr val="002060"/>
              </a:solidFill>
            </a:endParaRPr>
          </a:p>
          <a:p>
            <a:pPr algn="l"/>
            <a:r>
              <a:rPr lang="en-GB" sz="2000" b="1" dirty="0" smtClean="0">
                <a:solidFill>
                  <a:srgbClr val="002060"/>
                </a:solidFill>
              </a:rPr>
              <a:t> </a:t>
            </a:r>
            <a:r>
              <a:rPr lang="en-GB" sz="2000" b="1" dirty="0" smtClean="0">
                <a:solidFill>
                  <a:srgbClr val="C00000"/>
                </a:solidFill>
              </a:rPr>
              <a:t>Can we see DNA? Yes and no</a:t>
            </a:r>
            <a:r>
              <a:rPr lang="en-GB" sz="2000" b="1" dirty="0" smtClean="0">
                <a:solidFill>
                  <a:srgbClr val="002060"/>
                </a:solidFill>
              </a:rPr>
              <a:t>. </a:t>
            </a:r>
            <a:endParaRPr lang="ar-SA" sz="2000" b="1" dirty="0" smtClean="0">
              <a:solidFill>
                <a:srgbClr val="002060"/>
              </a:solidFill>
            </a:endParaRPr>
          </a:p>
          <a:p>
            <a:pPr algn="l"/>
            <a:r>
              <a:rPr lang="en-GB" sz="2000" b="1" dirty="0" smtClean="0">
                <a:solidFill>
                  <a:srgbClr val="002060"/>
                </a:solidFill>
              </a:rPr>
              <a:t>Chromosomes have been studied using microscopes, but the double helix of </a:t>
            </a:r>
            <a:r>
              <a:rPr lang="en-GB" sz="2000" b="1" dirty="0" err="1" smtClean="0">
                <a:solidFill>
                  <a:srgbClr val="002060"/>
                </a:solidFill>
              </a:rPr>
              <a:t>unraveled</a:t>
            </a:r>
            <a:r>
              <a:rPr lang="en-GB" sz="2000" b="1" dirty="0" smtClean="0">
                <a:solidFill>
                  <a:srgbClr val="002060"/>
                </a:solidFill>
              </a:rPr>
              <a:t> chromosomes is so thin that even the most powerful microscopes cannot detect it. </a:t>
            </a:r>
            <a:endParaRPr lang="ar-SA" sz="2000" b="1" dirty="0" smtClean="0">
              <a:solidFill>
                <a:srgbClr val="002060"/>
              </a:solidFill>
            </a:endParaRPr>
          </a:p>
          <a:p>
            <a:pPr algn="l"/>
            <a:r>
              <a:rPr lang="en-GB" sz="2600" b="1" dirty="0" smtClean="0">
                <a:solidFill>
                  <a:srgbClr val="C00000"/>
                </a:solidFill>
              </a:rPr>
              <a:t>How will we see the DNA we extract? </a:t>
            </a:r>
            <a:endParaRPr lang="ar-SA" sz="2600" b="1" dirty="0" smtClean="0">
              <a:solidFill>
                <a:srgbClr val="C00000"/>
              </a:solidFill>
            </a:endParaRPr>
          </a:p>
          <a:p>
            <a:pPr algn="l"/>
            <a:r>
              <a:rPr lang="en-GB" sz="2000" b="1" dirty="0" smtClean="0">
                <a:solidFill>
                  <a:srgbClr val="002060"/>
                </a:solidFill>
              </a:rPr>
              <a:t>Chromosomal DNA from a single cell is not visible by eye, when DNA is extracted from multiple cells, the amassed quantity is visible and looks like strands of mucous-like, translucent cotton</a:t>
            </a:r>
            <a:r>
              <a:rPr lang="en-GB" b="1" dirty="0" smtClean="0">
                <a:solidFill>
                  <a:srgbClr val="002060"/>
                </a:solidFill>
              </a:rPr>
              <a:t>. </a:t>
            </a:r>
            <a:endParaRPr lang="en-US" b="1" dirty="0" smtClean="0">
              <a:solidFill>
                <a:srgbClr val="002060"/>
              </a:solidFill>
            </a:endParaRPr>
          </a:p>
          <a:p>
            <a:pPr algn="l"/>
            <a:endParaRPr lang="ar-SA" b="1" dirty="0">
              <a:solidFill>
                <a:srgbClr val="002060"/>
              </a:solidFill>
            </a:endParaRPr>
          </a:p>
        </p:txBody>
      </p:sp>
      <p:pic>
        <p:nvPicPr>
          <p:cNvPr id="4" name="Content Placeholder 3" descr="http://academic.brooklyn.cuny.edu/biology/bio4fv/page/molecular%20biology/16-05-doublehelix.jpg"/>
          <p:cNvPicPr>
            <a:picLocks/>
          </p:cNvPicPr>
          <p:nvPr/>
        </p:nvPicPr>
        <p:blipFill>
          <a:blip r:embed="rId2" cstate="print"/>
          <a:srcRect/>
          <a:stretch>
            <a:fillRect/>
          </a:stretch>
        </p:blipFill>
        <p:spPr bwMode="auto">
          <a:xfrm>
            <a:off x="6156176" y="1268760"/>
            <a:ext cx="2592288" cy="5040560"/>
          </a:xfrm>
          <a:prstGeom prst="rect">
            <a:avLst/>
          </a:prstGeom>
          <a:noFill/>
          <a:ln w="9525">
            <a:noFill/>
            <a:miter lim="800000"/>
            <a:headEnd/>
            <a:tailEnd/>
          </a:ln>
        </p:spPr>
      </p:pic>
    </p:spTree>
  </p:cSld>
  <p:clrMapOvr>
    <a:masterClrMapping/>
  </p:clrMapOvr>
  <p:transition spd="med">
    <p:dissolv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quarter" idx="1"/>
          </p:nvPr>
        </p:nvSpPr>
        <p:spPr>
          <a:xfrm>
            <a:off x="3059832" y="332656"/>
            <a:ext cx="5709320" cy="6336704"/>
          </a:xfrm>
        </p:spPr>
        <p:txBody>
          <a:bodyPr>
            <a:normAutofit fontScale="92500" lnSpcReduction="10000"/>
          </a:bodyPr>
          <a:lstStyle/>
          <a:p>
            <a:pPr>
              <a:buNone/>
            </a:pPr>
            <a:r>
              <a:rPr lang="ar-SA" b="1" u="sng" dirty="0" smtClean="0">
                <a:solidFill>
                  <a:srgbClr val="C00000"/>
                </a:solidFill>
              </a:rPr>
              <a:t>كيف يبدو الحمض </a:t>
            </a:r>
            <a:r>
              <a:rPr lang="ar-SA" b="1" u="sng" dirty="0" err="1" smtClean="0">
                <a:solidFill>
                  <a:srgbClr val="C00000"/>
                </a:solidFill>
              </a:rPr>
              <a:t>النووي؟</a:t>
            </a:r>
            <a:r>
              <a:rPr lang="ar-SA" b="1" u="sng" dirty="0" smtClean="0">
                <a:solidFill>
                  <a:srgbClr val="C00000"/>
                </a:solidFill>
              </a:rPr>
              <a:t> ماذا سنرى؟</a:t>
            </a:r>
            <a:r>
              <a:rPr lang="en-US" b="1" u="sng" dirty="0" smtClean="0">
                <a:solidFill>
                  <a:srgbClr val="C00000"/>
                </a:solidFill>
              </a:rPr>
              <a:t>.</a:t>
            </a:r>
            <a:endParaRPr lang="en-US" dirty="0" smtClean="0">
              <a:solidFill>
                <a:srgbClr val="C00000"/>
              </a:solidFill>
            </a:endParaRPr>
          </a:p>
          <a:p>
            <a:pPr>
              <a:buNone/>
            </a:pPr>
            <a:r>
              <a:rPr lang="ar-SA" b="1" dirty="0" smtClean="0">
                <a:solidFill>
                  <a:srgbClr val="002060"/>
                </a:solidFill>
              </a:rPr>
              <a:t>هيكل الحمض النووي يشبه السلم </a:t>
            </a:r>
            <a:r>
              <a:rPr lang="ar-SA" b="1" dirty="0" err="1" smtClean="0">
                <a:solidFill>
                  <a:srgbClr val="002060"/>
                </a:solidFill>
              </a:rPr>
              <a:t>الملتوي </a:t>
            </a:r>
            <a:r>
              <a:rPr lang="ar-SA" b="1" dirty="0" smtClean="0">
                <a:solidFill>
                  <a:srgbClr val="002060"/>
                </a:solidFill>
              </a:rPr>
              <a:t>، مما يشكل ما يسمى الحلزون المزدوج</a:t>
            </a:r>
            <a:endParaRPr lang="en-US" b="1" dirty="0" smtClean="0">
              <a:solidFill>
                <a:srgbClr val="002060"/>
              </a:solidFill>
            </a:endParaRPr>
          </a:p>
          <a:p>
            <a:pPr>
              <a:buNone/>
            </a:pPr>
            <a:r>
              <a:rPr lang="ar-SA" b="1" dirty="0" smtClean="0">
                <a:solidFill>
                  <a:srgbClr val="002060"/>
                </a:solidFill>
              </a:rPr>
              <a:t>جوانب السلم عبارة عن مجموعات سكر فوسفاتية مرتبطة بروابط </a:t>
            </a:r>
            <a:r>
              <a:rPr lang="ar-SA" b="1" dirty="0" err="1" smtClean="0">
                <a:solidFill>
                  <a:srgbClr val="002060"/>
                </a:solidFill>
              </a:rPr>
              <a:t>تساهمية</a:t>
            </a:r>
            <a:r>
              <a:rPr lang="ar-SA" b="1" dirty="0" smtClean="0">
                <a:solidFill>
                  <a:srgbClr val="002060"/>
                </a:solidFill>
              </a:rPr>
              <a:t> والدرجات هي قواعد </a:t>
            </a:r>
            <a:r>
              <a:rPr lang="ar-SA" b="1" dirty="0" err="1" smtClean="0">
                <a:solidFill>
                  <a:srgbClr val="002060"/>
                </a:solidFill>
              </a:rPr>
              <a:t>نيتروجينية</a:t>
            </a:r>
            <a:r>
              <a:rPr lang="ar-SA" b="1" dirty="0" smtClean="0">
                <a:solidFill>
                  <a:srgbClr val="002060"/>
                </a:solidFill>
              </a:rPr>
              <a:t> ترتبط </a:t>
            </a:r>
            <a:r>
              <a:rPr lang="ar-SA" b="1" dirty="0" err="1" smtClean="0">
                <a:solidFill>
                  <a:srgbClr val="002060"/>
                </a:solidFill>
              </a:rPr>
              <a:t>بها</a:t>
            </a:r>
            <a:r>
              <a:rPr lang="ar-SA" b="1" dirty="0" smtClean="0">
                <a:solidFill>
                  <a:srgbClr val="002060"/>
                </a:solidFill>
              </a:rPr>
              <a:t> روابط </a:t>
            </a:r>
            <a:r>
              <a:rPr lang="ar-SA" b="1" dirty="0" err="1" smtClean="0">
                <a:solidFill>
                  <a:srgbClr val="002060"/>
                </a:solidFill>
              </a:rPr>
              <a:t>هيدروجينية.</a:t>
            </a:r>
            <a:r>
              <a:rPr lang="ar-SA" b="1" dirty="0" smtClean="0">
                <a:solidFill>
                  <a:srgbClr val="002060"/>
                </a:solidFill>
              </a:rPr>
              <a:t> ومع </a:t>
            </a:r>
            <a:r>
              <a:rPr lang="ar-SA" b="1" dirty="0" err="1" smtClean="0">
                <a:solidFill>
                  <a:srgbClr val="002060"/>
                </a:solidFill>
              </a:rPr>
              <a:t>ذلك </a:t>
            </a:r>
            <a:r>
              <a:rPr lang="ar-SA" b="1" dirty="0" smtClean="0">
                <a:solidFill>
                  <a:srgbClr val="002060"/>
                </a:solidFill>
              </a:rPr>
              <a:t>، من أجل حزم الحمض النووي داخل نواة الخلايا </a:t>
            </a:r>
            <a:r>
              <a:rPr lang="ar-SA" b="1" dirty="0" err="1" smtClean="0">
                <a:solidFill>
                  <a:srgbClr val="002060"/>
                </a:solidFill>
              </a:rPr>
              <a:t>حقيقية</a:t>
            </a:r>
            <a:r>
              <a:rPr lang="ar-SA" b="1" dirty="0" smtClean="0">
                <a:solidFill>
                  <a:srgbClr val="002060"/>
                </a:solidFill>
              </a:rPr>
              <a:t> </a:t>
            </a:r>
            <a:r>
              <a:rPr lang="ar-SA" b="1" dirty="0" err="1" smtClean="0">
                <a:solidFill>
                  <a:srgbClr val="002060"/>
                </a:solidFill>
              </a:rPr>
              <a:t>النواة </a:t>
            </a:r>
            <a:r>
              <a:rPr lang="ar-SA" b="1" dirty="0" smtClean="0">
                <a:solidFill>
                  <a:srgbClr val="002060"/>
                </a:solidFill>
              </a:rPr>
              <a:t>، يتم ربط الحمض النووي حول جزيئات البروتين ويتم طيه بإحكام في </a:t>
            </a:r>
            <a:r>
              <a:rPr lang="ar-SA" b="1" dirty="0" err="1" smtClean="0">
                <a:solidFill>
                  <a:srgbClr val="002060"/>
                </a:solidFill>
              </a:rPr>
              <a:t>الكروموسومات.</a:t>
            </a:r>
            <a:endParaRPr lang="en-US" b="1" dirty="0" smtClean="0">
              <a:solidFill>
                <a:srgbClr val="002060"/>
              </a:solidFill>
            </a:endParaRPr>
          </a:p>
          <a:p>
            <a:pPr>
              <a:buNone/>
            </a:pPr>
            <a:r>
              <a:rPr lang="ar-SA" b="1" dirty="0" smtClean="0">
                <a:solidFill>
                  <a:srgbClr val="C00000"/>
                </a:solidFill>
              </a:rPr>
              <a:t>هل يمكننا رؤية الحمض </a:t>
            </a:r>
            <a:r>
              <a:rPr lang="ar-SA" b="1" dirty="0" err="1" smtClean="0">
                <a:solidFill>
                  <a:srgbClr val="C00000"/>
                </a:solidFill>
              </a:rPr>
              <a:t>النووي؟</a:t>
            </a:r>
            <a:r>
              <a:rPr lang="ar-SA" b="1" dirty="0" smtClean="0">
                <a:solidFill>
                  <a:srgbClr val="C00000"/>
                </a:solidFill>
              </a:rPr>
              <a:t> نعم و </a:t>
            </a:r>
            <a:r>
              <a:rPr lang="ar-SA" b="1" dirty="0" err="1" smtClean="0">
                <a:solidFill>
                  <a:srgbClr val="C00000"/>
                </a:solidFill>
              </a:rPr>
              <a:t>لا.</a:t>
            </a:r>
            <a:r>
              <a:rPr lang="ar-SA" b="1" dirty="0" smtClean="0">
                <a:solidFill>
                  <a:srgbClr val="C00000"/>
                </a:solidFill>
              </a:rPr>
              <a:t> </a:t>
            </a:r>
          </a:p>
          <a:p>
            <a:pPr>
              <a:buNone/>
            </a:pPr>
            <a:r>
              <a:rPr lang="ar-SA" b="1" dirty="0" smtClean="0">
                <a:solidFill>
                  <a:srgbClr val="002060"/>
                </a:solidFill>
              </a:rPr>
              <a:t>تمت دراسة </a:t>
            </a:r>
            <a:r>
              <a:rPr lang="ar-SA" b="1" dirty="0" err="1" smtClean="0">
                <a:solidFill>
                  <a:srgbClr val="002060"/>
                </a:solidFill>
              </a:rPr>
              <a:t>الكروموسومات</a:t>
            </a:r>
            <a:r>
              <a:rPr lang="ar-SA" b="1" dirty="0" smtClean="0">
                <a:solidFill>
                  <a:srgbClr val="002060"/>
                </a:solidFill>
              </a:rPr>
              <a:t> باستخدام </a:t>
            </a:r>
            <a:r>
              <a:rPr lang="ar-SA" b="1" dirty="0" err="1" smtClean="0">
                <a:solidFill>
                  <a:srgbClr val="002060"/>
                </a:solidFill>
              </a:rPr>
              <a:t>المجاهر </a:t>
            </a:r>
            <a:r>
              <a:rPr lang="ar-SA" b="1" dirty="0" smtClean="0">
                <a:solidFill>
                  <a:srgbClr val="002060"/>
                </a:solidFill>
              </a:rPr>
              <a:t>، لكن اللولب المزدوج </a:t>
            </a:r>
            <a:r>
              <a:rPr lang="ar-SA" b="1" dirty="0" err="1" smtClean="0">
                <a:solidFill>
                  <a:srgbClr val="002060"/>
                </a:solidFill>
              </a:rPr>
              <a:t>للكروموسومات</a:t>
            </a:r>
            <a:r>
              <a:rPr lang="ar-SA" b="1" dirty="0" smtClean="0">
                <a:solidFill>
                  <a:srgbClr val="002060"/>
                </a:solidFill>
              </a:rPr>
              <a:t> غير المغلفة رفيع جدًا لدرجة أنه حتى أقوى المجاهر لا تستطيع اكتشافه.</a:t>
            </a:r>
            <a:endParaRPr lang="en-US" b="1" dirty="0" smtClean="0">
              <a:solidFill>
                <a:srgbClr val="002060"/>
              </a:solidFill>
            </a:endParaRPr>
          </a:p>
          <a:p>
            <a:r>
              <a:rPr lang="ar-SA" b="1" u="sng" dirty="0" smtClean="0">
                <a:solidFill>
                  <a:srgbClr val="C00000"/>
                </a:solidFill>
              </a:rPr>
              <a:t> كيف سنرى الحمض النووي الذي نستخرجه؟</a:t>
            </a:r>
            <a:endParaRPr lang="en-US" dirty="0" smtClean="0">
              <a:solidFill>
                <a:srgbClr val="C00000"/>
              </a:solidFill>
            </a:endParaRPr>
          </a:p>
          <a:p>
            <a:pPr>
              <a:buNone/>
            </a:pPr>
            <a:r>
              <a:rPr lang="ar-SA" b="1" dirty="0" smtClean="0">
                <a:solidFill>
                  <a:srgbClr val="002060"/>
                </a:solidFill>
              </a:rPr>
              <a:t>الحمض النووي </a:t>
            </a:r>
            <a:r>
              <a:rPr lang="ar-SA" b="1" dirty="0" err="1" smtClean="0">
                <a:solidFill>
                  <a:srgbClr val="002060"/>
                </a:solidFill>
              </a:rPr>
              <a:t>الكروموسومي</a:t>
            </a:r>
            <a:r>
              <a:rPr lang="ar-SA" b="1" dirty="0" smtClean="0">
                <a:solidFill>
                  <a:srgbClr val="002060"/>
                </a:solidFill>
              </a:rPr>
              <a:t> في الخلية غير مرئي </a:t>
            </a:r>
            <a:r>
              <a:rPr lang="ar-SA" b="1" dirty="0" err="1" smtClean="0">
                <a:solidFill>
                  <a:srgbClr val="002060"/>
                </a:solidFill>
              </a:rPr>
              <a:t>بالعين </a:t>
            </a:r>
            <a:r>
              <a:rPr lang="ar-SA" b="1" dirty="0" smtClean="0">
                <a:solidFill>
                  <a:srgbClr val="002060"/>
                </a:solidFill>
              </a:rPr>
              <a:t>، عندما يتم استخراج الحمض النووي من خلايا </a:t>
            </a:r>
            <a:r>
              <a:rPr lang="ar-SA" b="1" dirty="0" err="1" smtClean="0">
                <a:solidFill>
                  <a:srgbClr val="002060"/>
                </a:solidFill>
              </a:rPr>
              <a:t>متعددة </a:t>
            </a:r>
            <a:r>
              <a:rPr lang="ar-SA" b="1" dirty="0" smtClean="0">
                <a:solidFill>
                  <a:srgbClr val="002060"/>
                </a:solidFill>
              </a:rPr>
              <a:t>، تكون الكمية المتراكمة مرئية وتبدو وكأنها خيوط من القطن الشفاف </a:t>
            </a:r>
            <a:r>
              <a:rPr lang="ar-SA" b="1" dirty="0" err="1" smtClean="0">
                <a:solidFill>
                  <a:srgbClr val="002060"/>
                </a:solidFill>
              </a:rPr>
              <a:t>المخاطي </a:t>
            </a:r>
            <a:r>
              <a:rPr lang="ar-SA" b="1" dirty="0" err="1" smtClean="0"/>
              <a:t>.</a:t>
            </a:r>
            <a:endParaRPr lang="en-US" b="1" dirty="0" smtClean="0"/>
          </a:p>
          <a:p>
            <a:endParaRPr lang="ar-SA" dirty="0"/>
          </a:p>
        </p:txBody>
      </p:sp>
      <p:pic>
        <p:nvPicPr>
          <p:cNvPr id="3" name="Content Placeholder 3" descr="http://academic.brooklyn.cuny.edu/biology/bio4fv/page/molecular%20biology/16-05-doublehelix.jpg"/>
          <p:cNvPicPr>
            <a:picLocks/>
          </p:cNvPicPr>
          <p:nvPr/>
        </p:nvPicPr>
        <p:blipFill>
          <a:blip r:embed="rId2" cstate="print"/>
          <a:srcRect/>
          <a:stretch>
            <a:fillRect/>
          </a:stretch>
        </p:blipFill>
        <p:spPr bwMode="auto">
          <a:xfrm>
            <a:off x="251520" y="404664"/>
            <a:ext cx="2808312" cy="5400600"/>
          </a:xfrm>
          <a:prstGeom prst="rect">
            <a:avLst/>
          </a:prstGeom>
          <a:noFill/>
          <a:ln w="9525">
            <a:noFill/>
            <a:miter lim="800000"/>
            <a:headEnd/>
            <a:tailEnd/>
          </a:ln>
        </p:spPr>
      </p:pic>
    </p:spTree>
  </p:cSld>
  <p:clrMapOvr>
    <a:masterClrMapping/>
  </p:clrMapOvr>
  <p:transition spd="med">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a:xfrm>
            <a:off x="539552" y="2204864"/>
            <a:ext cx="8229600" cy="3361854"/>
          </a:xfrm>
        </p:spPr>
        <p:txBody>
          <a:bodyPr>
            <a:noAutofit/>
          </a:bodyPr>
          <a:lstStyle/>
          <a:p>
            <a:pPr algn="ctr"/>
            <a:r>
              <a:rPr lang="ar-SA" sz="6000" dirty="0" smtClean="0">
                <a:solidFill>
                  <a:srgbClr val="C00000"/>
                </a:solidFill>
                <a:effectLst>
                  <a:outerShdw blurRad="38100" dist="38100" dir="2700000" algn="tl">
                    <a:srgbClr val="000000">
                      <a:alpha val="43137"/>
                    </a:srgbClr>
                  </a:outerShdw>
                </a:effectLst>
              </a:rPr>
              <a:t>مقدمة</a:t>
            </a:r>
            <a:r>
              <a:rPr lang="en-US" sz="6000" dirty="0" smtClean="0">
                <a:solidFill>
                  <a:srgbClr val="C00000"/>
                </a:solidFill>
                <a:effectLst>
                  <a:outerShdw blurRad="38100" dist="38100" dir="2700000" algn="tl">
                    <a:srgbClr val="000000">
                      <a:alpha val="43137"/>
                    </a:srgbClr>
                  </a:outerShdw>
                </a:effectLst>
              </a:rPr>
              <a:t/>
            </a:r>
            <a:br>
              <a:rPr lang="en-US" sz="6000" dirty="0" smtClean="0">
                <a:solidFill>
                  <a:srgbClr val="C00000"/>
                </a:solidFill>
                <a:effectLst>
                  <a:outerShdw blurRad="38100" dist="38100" dir="2700000" algn="tl">
                    <a:srgbClr val="000000">
                      <a:alpha val="43137"/>
                    </a:srgbClr>
                  </a:outerShdw>
                </a:effectLst>
              </a:rPr>
            </a:br>
            <a:r>
              <a:rPr lang="en-US" sz="6000" b="1" dirty="0" smtClean="0">
                <a:solidFill>
                  <a:srgbClr val="C00000"/>
                </a:solidFill>
              </a:rPr>
              <a:t>Introduction to molecules biology</a:t>
            </a:r>
            <a:br>
              <a:rPr lang="en-US" sz="6000" b="1" dirty="0" smtClean="0">
                <a:solidFill>
                  <a:srgbClr val="C00000"/>
                </a:solidFill>
              </a:rPr>
            </a:br>
            <a:endParaRPr lang="ar-SA" sz="6000" b="1" dirty="0">
              <a:solidFill>
                <a:srgbClr val="C00000"/>
              </a:solidFill>
            </a:endParaRPr>
          </a:p>
        </p:txBody>
      </p:sp>
    </p:spTree>
  </p:cSld>
  <p:clrMapOvr>
    <a:masterClrMapping/>
  </p:clrMapOvr>
  <p:transition spd="med">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quarter" idx="1"/>
          </p:nvPr>
        </p:nvSpPr>
        <p:spPr>
          <a:xfrm>
            <a:off x="251520" y="548680"/>
            <a:ext cx="8229600" cy="4525963"/>
          </a:xfrm>
        </p:spPr>
        <p:txBody>
          <a:bodyPr>
            <a:normAutofit/>
          </a:bodyPr>
          <a:lstStyle/>
          <a:p>
            <a:pPr algn="l"/>
            <a:r>
              <a:rPr lang="en-US" sz="2400" b="1" dirty="0" smtClean="0">
                <a:solidFill>
                  <a:srgbClr val="C00000"/>
                </a:solidFill>
              </a:rPr>
              <a:t>Molecular genetics </a:t>
            </a:r>
            <a:r>
              <a:rPr lang="en-US" sz="2400" b="1" dirty="0" smtClean="0">
                <a:solidFill>
                  <a:srgbClr val="002060"/>
                </a:solidFill>
              </a:rPr>
              <a:t>is the study of structure and function of genes at a molecular level.</a:t>
            </a:r>
          </a:p>
          <a:p>
            <a:pPr algn="l"/>
            <a:r>
              <a:rPr lang="en-US" sz="2400" b="1" dirty="0" smtClean="0">
                <a:solidFill>
                  <a:srgbClr val="002060"/>
                </a:solidFill>
              </a:rPr>
              <a:t>The field studies how the genes are transferred from generation to generation. Molecular genetics employs the methods of genetics and molecular biology</a:t>
            </a:r>
            <a:r>
              <a:rPr lang="en-US" sz="2400" b="1" u="sng" dirty="0" smtClean="0">
                <a:solidFill>
                  <a:srgbClr val="002060"/>
                </a:solidFill>
              </a:rPr>
              <a:t> </a:t>
            </a:r>
            <a:r>
              <a:rPr lang="en-GB" sz="2400" b="1" dirty="0" smtClean="0">
                <a:solidFill>
                  <a:srgbClr val="002060"/>
                </a:solidFill>
              </a:rPr>
              <a:t>Components of DNA</a:t>
            </a:r>
            <a:endParaRPr lang="en-US" sz="2400" b="1" dirty="0" smtClean="0">
              <a:solidFill>
                <a:srgbClr val="002060"/>
              </a:solidFill>
            </a:endParaRPr>
          </a:p>
          <a:p>
            <a:pPr algn="l"/>
            <a:endParaRPr lang="ar-SA" sz="2400" dirty="0">
              <a:solidFill>
                <a:srgbClr val="002060"/>
              </a:solidFill>
            </a:endParaRPr>
          </a:p>
        </p:txBody>
      </p:sp>
      <p:sp>
        <p:nvSpPr>
          <p:cNvPr id="1025" name="Rectangle 1"/>
          <p:cNvSpPr>
            <a:spLocks noChangeArrowheads="1"/>
          </p:cNvSpPr>
          <p:nvPr/>
        </p:nvSpPr>
        <p:spPr bwMode="auto">
          <a:xfrm>
            <a:off x="0" y="3357573"/>
            <a:ext cx="8820472" cy="22467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C00000"/>
                </a:solidFill>
                <a:effectLst/>
                <a:latin typeface="Arial" pitchFamily="34" charset="0"/>
                <a:ea typeface="Calibri" pitchFamily="34" charset="0"/>
                <a:cs typeface="Arial" pitchFamily="34" charset="0"/>
              </a:rPr>
              <a:t>علم  الوراثة الجزيئي </a:t>
            </a:r>
            <a:r>
              <a:rPr kumimoji="0" lang="ar-SA" sz="28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هو دراسة بنية ووظيفة الجينات على المستوى الجزيئي</a:t>
            </a:r>
            <a:r>
              <a:rPr kumimoji="0" lang="en-US" sz="28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a:t>
            </a:r>
            <a:endParaRPr kumimoji="0" lang="en-US" sz="2800" b="1" i="0" u="none" strike="noStrike" cap="none" normalizeH="0" baseline="0" dirty="0" smtClean="0">
              <a:ln>
                <a:noFill/>
              </a:ln>
              <a:solidFill>
                <a:srgbClr val="002060"/>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يدرس كيفية نقل الجينات من جيل إلى جيل.</a:t>
            </a:r>
            <a:endParaRPr kumimoji="0" lang="ar-SA" sz="2800" b="1" i="0" u="none" strike="noStrike" cap="none" normalizeH="0" baseline="0" dirty="0" smtClean="0">
              <a:ln>
                <a:noFill/>
              </a:ln>
              <a:solidFill>
                <a:srgbClr val="002060"/>
              </a:solidFill>
              <a:effectLst/>
              <a:latin typeface="Calibri" pitchFamily="34" charset="0"/>
              <a:ea typeface="Calibri"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2060"/>
                </a:solidFill>
                <a:effectLst/>
                <a:latin typeface="Calibri" pitchFamily="34" charset="0"/>
                <a:ea typeface="Calibri" pitchFamily="34" charset="0"/>
                <a:cs typeface="Arial" pitchFamily="34" charset="0"/>
              </a:rPr>
              <a:t> يستخدم علم الوراثة الجزيئي دراسة طرق علم الوراثة </a:t>
            </a:r>
            <a:r>
              <a:rPr kumimoji="0" lang="ar-SA" sz="2800" b="1" i="0" u="none" strike="noStrike" cap="none" normalizeH="0" baseline="0" dirty="0" err="1" smtClean="0">
                <a:ln>
                  <a:noFill/>
                </a:ln>
                <a:solidFill>
                  <a:srgbClr val="002060"/>
                </a:solidFill>
                <a:effectLst/>
                <a:latin typeface="Calibri" pitchFamily="34" charset="0"/>
                <a:ea typeface="Calibri" pitchFamily="34" charset="0"/>
                <a:cs typeface="Arial" pitchFamily="34" charset="0"/>
              </a:rPr>
              <a:t>والبيولوجيا</a:t>
            </a:r>
            <a:r>
              <a:rPr kumimoji="0" lang="ar-SA" sz="2800" b="1" i="0" u="none" strike="noStrike" cap="none" normalizeH="0" baseline="0" dirty="0" smtClean="0">
                <a:ln>
                  <a:noFill/>
                </a:ln>
                <a:solidFill>
                  <a:srgbClr val="002060"/>
                </a:solidFill>
                <a:effectLst/>
                <a:latin typeface="Calibri" pitchFamily="34" charset="0"/>
                <a:ea typeface="Calibri" pitchFamily="34" charset="0"/>
                <a:cs typeface="Arial" pitchFamily="34" charset="0"/>
              </a:rPr>
              <a:t> </a:t>
            </a:r>
            <a:r>
              <a:rPr kumimoji="0" lang="ar-SA" sz="2800" b="1" i="0" u="none" strike="noStrike" cap="none" normalizeH="0" baseline="0" dirty="0" err="1" smtClean="0">
                <a:ln>
                  <a:noFill/>
                </a:ln>
                <a:solidFill>
                  <a:srgbClr val="002060"/>
                </a:solidFill>
                <a:effectLst/>
                <a:latin typeface="Calibri" pitchFamily="34" charset="0"/>
                <a:ea typeface="Calibri" pitchFamily="34" charset="0"/>
                <a:cs typeface="Arial" pitchFamily="34" charset="0"/>
              </a:rPr>
              <a:t>الجزيئية </a:t>
            </a:r>
            <a:r>
              <a:rPr kumimoji="0" lang="ar-SA" sz="2800" b="1" i="0" u="none" strike="noStrike" cap="none" normalizeH="0" baseline="0" dirty="0" smtClean="0">
                <a:ln>
                  <a:noFill/>
                </a:ln>
                <a:solidFill>
                  <a:srgbClr val="002060"/>
                </a:solidFill>
                <a:effectLst/>
                <a:latin typeface="Calibri" pitchFamily="34" charset="0"/>
                <a:ea typeface="Calibri" pitchFamily="34" charset="0"/>
                <a:cs typeface="Arial" pitchFamily="34" charset="0"/>
              </a:rPr>
              <a:t>، و مكونات الحمض </a:t>
            </a:r>
            <a:r>
              <a:rPr kumimoji="0" lang="ar-SA" sz="2800" b="1" i="0" u="none" strike="noStrike" cap="none" normalizeH="0" baseline="0" dirty="0" err="1" smtClean="0">
                <a:ln>
                  <a:noFill/>
                </a:ln>
                <a:solidFill>
                  <a:srgbClr val="002060"/>
                </a:solidFill>
                <a:effectLst/>
                <a:latin typeface="Calibri" pitchFamily="34" charset="0"/>
                <a:ea typeface="Calibri" pitchFamily="34" charset="0"/>
                <a:cs typeface="Arial" pitchFamily="34" charset="0"/>
              </a:rPr>
              <a:t>النووي </a:t>
            </a:r>
            <a:r>
              <a:rPr kumimoji="0" lang="ar-SA" sz="1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a:t>
            </a:r>
            <a:r>
              <a:rPr kumimoji="0" lang="en-US" sz="8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quarter" idx="1"/>
          </p:nvPr>
        </p:nvSpPr>
        <p:spPr>
          <a:xfrm>
            <a:off x="179512" y="188640"/>
            <a:ext cx="4752528" cy="6408712"/>
          </a:xfrm>
        </p:spPr>
        <p:txBody>
          <a:bodyPr>
            <a:noAutofit/>
          </a:bodyPr>
          <a:lstStyle/>
          <a:p>
            <a:pPr algn="l"/>
            <a:r>
              <a:rPr lang="en-GB" sz="1800" b="1" dirty="0" smtClean="0">
                <a:solidFill>
                  <a:srgbClr val="002060"/>
                </a:solidFill>
              </a:rPr>
              <a:t>DNA is not visible to the eye unless it is amassed in large quantity by extraction from a considerable number of cells. When chromosomal DNA is unfolded and the proteins coating it removed, the structure of DNA is exposed as a twisted ladder called a double helix. The sides of the ladder form the DNA backbone with alternating sugar and phosphate molecules linked by covalent bonds. The rungs of the ladder are comprised of pairs of nitrogenous bases [</a:t>
            </a:r>
            <a:r>
              <a:rPr lang="en-GB" sz="1800" b="1" dirty="0" smtClean="0">
                <a:solidFill>
                  <a:srgbClr val="C00000"/>
                </a:solidFill>
              </a:rPr>
              <a:t>adenine (A) with thymine (T) and cytosine (C) with guanine (G)] </a:t>
            </a:r>
            <a:r>
              <a:rPr lang="en-GB" sz="1800" b="1" dirty="0" smtClean="0">
                <a:solidFill>
                  <a:srgbClr val="002060"/>
                </a:solidFill>
              </a:rPr>
              <a:t>joined by hydrogen bonds. Although the structure of DNA is well known and clearly defined, even the most powerful microscopes cannot visualize the DNA double helix of chromosomes</a:t>
            </a:r>
            <a:r>
              <a:rPr lang="en-GB" sz="2400" b="1" dirty="0" smtClean="0">
                <a:solidFill>
                  <a:srgbClr val="002060"/>
                </a:solidFill>
              </a:rPr>
              <a:t>. </a:t>
            </a:r>
            <a:endParaRPr lang="ar-SA" sz="2400" b="1" dirty="0">
              <a:solidFill>
                <a:srgbClr val="002060"/>
              </a:solidFill>
            </a:endParaRPr>
          </a:p>
        </p:txBody>
      </p:sp>
      <p:sp>
        <p:nvSpPr>
          <p:cNvPr id="18433" name="Rectangle 1"/>
          <p:cNvSpPr>
            <a:spLocks noChangeArrowheads="1"/>
          </p:cNvSpPr>
          <p:nvPr/>
        </p:nvSpPr>
        <p:spPr bwMode="auto">
          <a:xfrm>
            <a:off x="4644008" y="188640"/>
            <a:ext cx="4176464"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الحمض النووي  غير مرئيًا بالعين  ما لم يتم تجميعه  بكميات كبيرة عن طريق الاستخلاص  من عدد كبير من </a:t>
            </a:r>
            <a:r>
              <a:rPr kumimoji="0" lang="ar-SA" sz="2000"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الخلايا .</a:t>
            </a:r>
            <a:endParaRPr kumimoji="0" lang="ar-SA" sz="2000" b="1" i="0" u="none" strike="noStrike" cap="none" normalizeH="0" baseline="0" dirty="0" smtClean="0">
              <a:ln>
                <a:noFill/>
              </a:ln>
              <a:solidFill>
                <a:srgbClr val="002060"/>
              </a:solidFill>
              <a:effectLst/>
              <a:latin typeface="Arial" pitchFamily="34" charset="0"/>
              <a:ea typeface="Calibri" pitchFamily="34" charset="0"/>
              <a:cs typeface="Arial" pitchFamily="34" charset="0"/>
            </a:endParaRPr>
          </a:p>
          <a:p>
            <a:pPr marL="0" marR="0" lvl="0" indent="0"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عندما يتم الكشف عن الحمض النووي </a:t>
            </a:r>
            <a:r>
              <a:rPr kumimoji="0" lang="ar-SA" sz="2000"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للكروموسومات</a:t>
            </a:r>
            <a:r>
              <a:rPr kumimoji="0" lang="ar-SA" sz="20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 وإزالة البروتينات </a:t>
            </a:r>
            <a:r>
              <a:rPr kumimoji="0" lang="ar-SA" sz="2000"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منه </a:t>
            </a:r>
            <a:r>
              <a:rPr kumimoji="0" lang="ar-SA" sz="20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 نرى ان </a:t>
            </a:r>
            <a:endParaRPr kumimoji="0" lang="en-US" sz="2000" b="1" i="0" u="none" strike="noStrike" cap="none" normalizeH="0" baseline="0" dirty="0" smtClean="0">
              <a:ln>
                <a:noFill/>
              </a:ln>
              <a:solidFill>
                <a:srgbClr val="002060"/>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هيكل الحمض النووي </a:t>
            </a:r>
            <a:r>
              <a:rPr kumimoji="0" lang="ar-SA" sz="2000"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عباره</a:t>
            </a:r>
            <a:r>
              <a:rPr kumimoji="0" lang="ar-SA" sz="20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 عن سلم ملتوي يسمى الحلزون </a:t>
            </a:r>
            <a:r>
              <a:rPr kumimoji="0" lang="ar-SA" sz="2000"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المزدوج </a:t>
            </a:r>
            <a:r>
              <a:rPr kumimoji="0" lang="ar-SA" sz="20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 تشكل جوانب السلم العمود الفقري للحمض النووي مع جزيئات السكر والفوسفات المرتبطة بالروابط </a:t>
            </a:r>
            <a:r>
              <a:rPr kumimoji="0" lang="ar-SA" sz="2000"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التساهمية.</a:t>
            </a:r>
            <a:endParaRPr kumimoji="0" lang="en-US" sz="2000" b="1" i="0" u="none" strike="noStrike" cap="none" normalizeH="0" baseline="0" dirty="0" smtClean="0">
              <a:ln>
                <a:noFill/>
              </a:ln>
              <a:solidFill>
                <a:srgbClr val="002060"/>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تتكون درجات السلم من أزواج من القواعد </a:t>
            </a:r>
            <a:r>
              <a:rPr kumimoji="0" lang="ar-SA" sz="2000"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النيتروجينية</a:t>
            </a:r>
            <a:r>
              <a:rPr kumimoji="0" lang="ar-SA" sz="20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 (</a:t>
            </a:r>
            <a:r>
              <a:rPr kumimoji="0" lang="ar-SA" sz="2000" b="1" i="0" u="none" strike="noStrike" cap="none" normalizeH="0" baseline="0" dirty="0" err="1" smtClean="0">
                <a:ln>
                  <a:noFill/>
                </a:ln>
                <a:solidFill>
                  <a:srgbClr val="C00000"/>
                </a:solidFill>
                <a:effectLst/>
                <a:latin typeface="Arial" pitchFamily="34" charset="0"/>
                <a:ea typeface="Calibri" pitchFamily="34" charset="0"/>
                <a:cs typeface="Arial" pitchFamily="34" charset="0"/>
              </a:rPr>
              <a:t>الأدينين</a:t>
            </a:r>
            <a:r>
              <a:rPr kumimoji="0" lang="ar-SA" sz="2000" b="1" i="0" u="none" strike="noStrike" cap="none" normalizeH="0" baseline="0" dirty="0" smtClean="0">
                <a:ln>
                  <a:noFill/>
                </a:ln>
                <a:solidFill>
                  <a:srgbClr val="C00000"/>
                </a:solidFill>
                <a:effectLst/>
                <a:latin typeface="Arial" pitchFamily="34" charset="0"/>
                <a:ea typeface="Calibri" pitchFamily="34" charset="0"/>
                <a:cs typeface="Arial" pitchFamily="34" charset="0"/>
              </a:rPr>
              <a:t> مع </a:t>
            </a:r>
            <a:r>
              <a:rPr kumimoji="0" lang="ar-SA" sz="2000" b="1" i="0" u="none" strike="noStrike" cap="none" normalizeH="0" baseline="0" dirty="0" err="1" smtClean="0">
                <a:ln>
                  <a:noFill/>
                </a:ln>
                <a:solidFill>
                  <a:srgbClr val="C00000"/>
                </a:solidFill>
                <a:effectLst/>
                <a:latin typeface="Arial" pitchFamily="34" charset="0"/>
                <a:ea typeface="Calibri" pitchFamily="34" charset="0"/>
                <a:cs typeface="Arial" pitchFamily="34" charset="0"/>
              </a:rPr>
              <a:t>الثايمين</a:t>
            </a:r>
            <a:r>
              <a:rPr kumimoji="0" lang="ar-SA" sz="2000" b="1" i="0" u="none" strike="noStrike" cap="none" normalizeH="0" baseline="0" dirty="0" smtClean="0">
                <a:ln>
                  <a:noFill/>
                </a:ln>
                <a:solidFill>
                  <a:srgbClr val="C00000"/>
                </a:solidFill>
                <a:effectLst/>
                <a:latin typeface="Arial" pitchFamily="34" charset="0"/>
                <a:ea typeface="Calibri" pitchFamily="34" charset="0"/>
                <a:cs typeface="Arial" pitchFamily="34" charset="0"/>
              </a:rPr>
              <a:t> </a:t>
            </a:r>
            <a:r>
              <a:rPr kumimoji="0" lang="ar-SA" sz="2000" b="1" i="0" u="none" strike="noStrike" cap="none" normalizeH="0" baseline="0" dirty="0" err="1" smtClean="0">
                <a:ln>
                  <a:noFill/>
                </a:ln>
                <a:solidFill>
                  <a:srgbClr val="C00000"/>
                </a:solidFill>
                <a:effectLst/>
                <a:latin typeface="Arial" pitchFamily="34" charset="0"/>
                <a:ea typeface="Calibri" pitchFamily="34" charset="0"/>
                <a:cs typeface="Arial" pitchFamily="34" charset="0"/>
              </a:rPr>
              <a:t>والسيتوزين</a:t>
            </a:r>
            <a:r>
              <a:rPr kumimoji="0" lang="ar-SA" sz="2000" b="1" i="0" u="none" strike="noStrike" cap="none" normalizeH="0" baseline="0" dirty="0" smtClean="0">
                <a:ln>
                  <a:noFill/>
                </a:ln>
                <a:solidFill>
                  <a:srgbClr val="C00000"/>
                </a:solidFill>
                <a:effectLst/>
                <a:latin typeface="Arial" pitchFamily="34" charset="0"/>
                <a:ea typeface="Calibri" pitchFamily="34" charset="0"/>
                <a:cs typeface="Arial" pitchFamily="34" charset="0"/>
              </a:rPr>
              <a:t> مع </a:t>
            </a:r>
            <a:r>
              <a:rPr kumimoji="0" lang="ar-SA" sz="2000" b="1" i="0" u="none" strike="noStrike" cap="none" normalizeH="0" baseline="0" dirty="0" err="1" smtClean="0">
                <a:ln>
                  <a:noFill/>
                </a:ln>
                <a:solidFill>
                  <a:srgbClr val="C00000"/>
                </a:solidFill>
                <a:effectLst/>
                <a:latin typeface="Arial" pitchFamily="34" charset="0"/>
                <a:ea typeface="Calibri" pitchFamily="34" charset="0"/>
                <a:cs typeface="Arial" pitchFamily="34" charset="0"/>
              </a:rPr>
              <a:t>الجوانين</a:t>
            </a:r>
            <a:r>
              <a:rPr kumimoji="0" lang="ar-SA" sz="2000" b="1" i="0" u="none" strike="noStrike" cap="none" normalizeH="0" baseline="0" dirty="0" smtClean="0">
                <a:ln>
                  <a:noFill/>
                </a:ln>
                <a:solidFill>
                  <a:srgbClr val="C00000"/>
                </a:solidFill>
                <a:effectLst/>
                <a:latin typeface="Arial" pitchFamily="34" charset="0"/>
                <a:ea typeface="Calibri" pitchFamily="34" charset="0"/>
                <a:cs typeface="Arial" pitchFamily="34" charset="0"/>
              </a:rPr>
              <a:t> </a:t>
            </a:r>
            <a:r>
              <a:rPr lang="ar-SA" sz="2000" b="1" dirty="0" smtClean="0">
                <a:solidFill>
                  <a:srgbClr val="C00000"/>
                </a:solidFill>
                <a:latin typeface="Arial" pitchFamily="34" charset="0"/>
                <a:ea typeface="Calibri" pitchFamily="34" charset="0"/>
                <a:cs typeface="Arial" pitchFamily="34" charset="0"/>
              </a:rPr>
              <a:t>)</a:t>
            </a:r>
            <a:r>
              <a:rPr kumimoji="0" lang="ar-SA" sz="2000" b="1" i="0" u="none" strike="noStrike" cap="none" normalizeH="0" baseline="0" dirty="0" smtClean="0">
                <a:ln>
                  <a:noFill/>
                </a:ln>
                <a:solidFill>
                  <a:srgbClr val="C00000"/>
                </a:solidFill>
                <a:effectLst/>
                <a:latin typeface="Arial" pitchFamily="34" charset="0"/>
                <a:ea typeface="Calibri" pitchFamily="34" charset="0"/>
                <a:cs typeface="Arial" pitchFamily="34" charset="0"/>
              </a:rPr>
              <a:t>م</a:t>
            </a:r>
            <a:r>
              <a:rPr kumimoji="0" lang="ar-SA" sz="20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ترابطة بروابط </a:t>
            </a:r>
            <a:r>
              <a:rPr kumimoji="0" lang="ar-SA" sz="2000"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هيدروجينية .</a:t>
            </a:r>
            <a:endParaRPr kumimoji="0" lang="en-US" sz="2000" b="1" i="0" u="none" strike="noStrike" cap="none" normalizeH="0" baseline="0" dirty="0" smtClean="0">
              <a:ln>
                <a:noFill/>
              </a:ln>
              <a:solidFill>
                <a:srgbClr val="002060"/>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على الرغم من أن بنية الحمض النووي معروفة جيدًا ومحددة </a:t>
            </a:r>
            <a:r>
              <a:rPr kumimoji="0" lang="ar-SA" sz="2000"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بوضوح </a:t>
            </a:r>
            <a:r>
              <a:rPr kumimoji="0" lang="ar-SA" sz="20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 إلا أنه حتى أقوى المجاهر لا يمكنها تصوير  اللولب المزدوج للحمض النووي </a:t>
            </a:r>
            <a:r>
              <a:rPr kumimoji="0" lang="ar-SA" sz="2000"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للكروموسومات</a:t>
            </a:r>
            <a:r>
              <a:rPr kumimoji="0" lang="ar-SA" sz="1400" b="1" i="0" u="none" strike="noStrike" cap="none" normalizeH="0" baseline="0" dirty="0" smtClean="0">
                <a:ln>
                  <a:noFill/>
                </a:ln>
                <a:solidFill>
                  <a:srgbClr val="000000"/>
                </a:solidFill>
                <a:effectLst/>
                <a:latin typeface="Arial" pitchFamily="34" charset="0"/>
                <a:ea typeface="Calibri" pitchFamily="34" charset="0"/>
                <a:cs typeface="Arial" pitchFamily="34" charset="0"/>
              </a:rPr>
              <a:t> </a:t>
            </a:r>
            <a:r>
              <a:rPr kumimoji="0" lang="ar-SA" sz="1400" b="0" i="0" u="none" strike="noStrike" cap="none" normalizeH="0" baseline="0" dirty="0" err="1" smtClean="0">
                <a:ln>
                  <a:noFill/>
                </a:ln>
                <a:solidFill>
                  <a:srgbClr val="000000"/>
                </a:solidFill>
                <a:effectLst/>
                <a:latin typeface="Arial" pitchFamily="34" charset="0"/>
                <a:ea typeface="Calibri" pitchFamily="34" charset="0"/>
                <a:cs typeface="Arial" pitchFamily="34" charset="0"/>
              </a:rPr>
              <a:t>.</a:t>
            </a:r>
            <a:endParaRPr kumimoji="0" lang="ar-S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academic.brooklyn.cuny.edu/biology/bio4fv/page/molecular%20biology/16-05-doublehelix.jpg"/>
          <p:cNvPicPr>
            <a:picLocks noGrp="1"/>
          </p:cNvPicPr>
          <p:nvPr>
            <p:ph sz="quarter" idx="1"/>
          </p:nvPr>
        </p:nvPicPr>
        <p:blipFill>
          <a:blip r:embed="rId2" cstate="print"/>
          <a:srcRect/>
          <a:stretch>
            <a:fillRect/>
          </a:stretch>
        </p:blipFill>
        <p:spPr bwMode="auto">
          <a:xfrm>
            <a:off x="1397000" y="332656"/>
            <a:ext cx="6991424" cy="5246613"/>
          </a:xfrm>
          <a:prstGeom prst="rect">
            <a:avLst/>
          </a:prstGeom>
          <a:noFill/>
          <a:ln w="9525">
            <a:noFill/>
            <a:miter lim="800000"/>
            <a:headEnd/>
            <a:tailEnd/>
          </a:ln>
        </p:spPr>
      </p:pic>
    </p:spTree>
  </p:cSld>
  <p:clrMapOvr>
    <a:masterClrMapping/>
  </p:clrMapOvr>
  <p:transition spd="med">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quarter" idx="1"/>
          </p:nvPr>
        </p:nvSpPr>
        <p:spPr>
          <a:xfrm>
            <a:off x="251520" y="404664"/>
            <a:ext cx="4608512" cy="5976664"/>
          </a:xfrm>
        </p:spPr>
        <p:txBody>
          <a:bodyPr>
            <a:noAutofit/>
          </a:bodyPr>
          <a:lstStyle/>
          <a:p>
            <a:pPr algn="l"/>
            <a:r>
              <a:rPr lang="en-GB" sz="1800" b="1" dirty="0" smtClean="0">
                <a:solidFill>
                  <a:srgbClr val="002060"/>
                </a:solidFill>
              </a:rPr>
              <a:t>DNA is the “Code of Life” .The DNA of eukaryotic cells is about </a:t>
            </a:r>
            <a:r>
              <a:rPr lang="en-GB" sz="1800" b="1" dirty="0" smtClean="0">
                <a:solidFill>
                  <a:srgbClr val="C00000"/>
                </a:solidFill>
              </a:rPr>
              <a:t>100,000</a:t>
            </a:r>
            <a:r>
              <a:rPr lang="en-GB" sz="1800" b="1" dirty="0" smtClean="0">
                <a:solidFill>
                  <a:srgbClr val="002060"/>
                </a:solidFill>
              </a:rPr>
              <a:t> times as long as the cells themselves. However, it only takes up about 10% of the cells’ volume. This is because DNA is highly convoluted (folded) and packaged as structures called chromosomes within cell nuclei. A chromosome is a bundle of tightly wound DNA coated with protein molecules. An organism’s chromosomes bunch together within the nucleus like a ball of cotton, but during cell division </a:t>
            </a:r>
            <a:r>
              <a:rPr lang="en-GB" sz="1800" b="1" dirty="0" smtClean="0">
                <a:solidFill>
                  <a:srgbClr val="C00000"/>
                </a:solidFill>
              </a:rPr>
              <a:t>(mitosis) </a:t>
            </a:r>
            <a:r>
              <a:rPr lang="en-GB" sz="1800" b="1" dirty="0" smtClean="0">
                <a:solidFill>
                  <a:srgbClr val="002060"/>
                </a:solidFill>
              </a:rPr>
              <a:t>they become individually distinct (human mitotic chromosomes are </a:t>
            </a:r>
            <a:r>
              <a:rPr lang="en-GB" sz="1800" b="1" dirty="0" err="1" smtClean="0">
                <a:solidFill>
                  <a:srgbClr val="002060"/>
                </a:solidFill>
              </a:rPr>
              <a:t>Xshaped</a:t>
            </a:r>
            <a:r>
              <a:rPr lang="en-GB" sz="1800" b="1" dirty="0" smtClean="0">
                <a:solidFill>
                  <a:srgbClr val="002060"/>
                </a:solidFill>
              </a:rPr>
              <a:t>) and can be observed as such with microscopes</a:t>
            </a:r>
            <a:r>
              <a:rPr lang="en-GB" sz="2000" dirty="0" smtClean="0"/>
              <a:t>.</a:t>
            </a:r>
            <a:endParaRPr lang="ar-SA" sz="2000" dirty="0"/>
          </a:p>
        </p:txBody>
      </p:sp>
      <p:sp>
        <p:nvSpPr>
          <p:cNvPr id="16385" name="Rectangle 1"/>
          <p:cNvSpPr>
            <a:spLocks noChangeArrowheads="1"/>
          </p:cNvSpPr>
          <p:nvPr/>
        </p:nvSpPr>
        <p:spPr bwMode="auto">
          <a:xfrm>
            <a:off x="4572000" y="260648"/>
            <a:ext cx="4104456"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الحمض النووي </a:t>
            </a:r>
            <a:r>
              <a:rPr kumimoji="0" lang="ar-SA" sz="2400"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هو </a:t>
            </a:r>
            <a:r>
              <a:rPr kumimoji="0" lang="ar-SA" sz="24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"رمز </a:t>
            </a:r>
            <a:r>
              <a:rPr kumimoji="0" lang="ar-SA" sz="2400"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الحياة" </a:t>
            </a:r>
            <a:r>
              <a:rPr kumimoji="0" lang="ar-SA" sz="24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 والحمض النووي للخلايا </a:t>
            </a:r>
            <a:r>
              <a:rPr kumimoji="0" lang="ar-SA" sz="2400"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حقيقية</a:t>
            </a:r>
            <a:r>
              <a:rPr kumimoji="0" lang="ar-SA" sz="24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 النواة  اطول حوالي </a:t>
            </a:r>
            <a:r>
              <a:rPr kumimoji="0" lang="ar-SA" sz="2400" b="1" i="0" u="none" strike="noStrike" cap="none" normalizeH="0" baseline="0" dirty="0" smtClean="0">
                <a:ln>
                  <a:noFill/>
                </a:ln>
                <a:solidFill>
                  <a:srgbClr val="C00000"/>
                </a:solidFill>
                <a:effectLst/>
                <a:latin typeface="Arial" pitchFamily="34" charset="0"/>
                <a:ea typeface="Calibri" pitchFamily="34" charset="0"/>
                <a:cs typeface="Arial" pitchFamily="34" charset="0"/>
              </a:rPr>
              <a:t>100,000</a:t>
            </a:r>
            <a:r>
              <a:rPr kumimoji="0" lang="ar-SA" sz="24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 مرة من طول  الخلايا </a:t>
            </a:r>
            <a:r>
              <a:rPr kumimoji="0" lang="ar-SA" sz="2400"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نفسها.</a:t>
            </a:r>
            <a:r>
              <a:rPr kumimoji="0" lang="ar-SA" sz="24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 ومع </a:t>
            </a:r>
            <a:r>
              <a:rPr kumimoji="0" lang="ar-SA" sz="2400"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ذلك </a:t>
            </a:r>
            <a:r>
              <a:rPr kumimoji="0" lang="ar-SA" sz="24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 فإنه يأخذ فقط حوالي </a:t>
            </a:r>
            <a:r>
              <a:rPr kumimoji="0" lang="ar-SA" sz="2400"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10 </a:t>
            </a:r>
            <a:r>
              <a:rPr kumimoji="0" lang="ar-SA" sz="24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 من حجم </a:t>
            </a:r>
            <a:r>
              <a:rPr kumimoji="0" lang="ar-SA" sz="2400"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الخلايا.</a:t>
            </a:r>
            <a:r>
              <a:rPr kumimoji="0" lang="ar-SA" sz="24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 </a:t>
            </a:r>
            <a:endParaRPr kumimoji="0" lang="en-US" sz="2400" b="1" i="0" u="none" strike="noStrike" cap="none" normalizeH="0" baseline="0" dirty="0" smtClean="0">
              <a:ln>
                <a:noFill/>
              </a:ln>
              <a:solidFill>
                <a:srgbClr val="002060"/>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وذلك لأن الحمض النووي معقد </a:t>
            </a:r>
            <a:r>
              <a:rPr kumimoji="0" lang="ar-SA" sz="2400"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للغاية </a:t>
            </a:r>
            <a:r>
              <a:rPr kumimoji="0" lang="ar-SA" sz="24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(مطوي) على شكل اجسام تسمى </a:t>
            </a:r>
            <a:r>
              <a:rPr kumimoji="0" lang="ar-SA" sz="2400"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الكروموسومات</a:t>
            </a:r>
            <a:r>
              <a:rPr kumimoji="0" lang="ar-SA" sz="24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 داخل نوى </a:t>
            </a:r>
            <a:r>
              <a:rPr kumimoji="0" lang="ar-SA" sz="2400"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الخلية .</a:t>
            </a:r>
            <a:endParaRPr kumimoji="0" lang="ar-SA" sz="2400" b="1" i="0" u="none" strike="noStrike" cap="none" normalizeH="0" baseline="0" dirty="0" smtClean="0">
              <a:ln>
                <a:noFill/>
              </a:ln>
              <a:solidFill>
                <a:srgbClr val="002060"/>
              </a:solidFill>
              <a:effectLst/>
              <a:latin typeface="Calibri" pitchFamily="34" charset="0"/>
              <a:ea typeface="Calibri"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err="1" smtClean="0">
                <a:ln>
                  <a:noFill/>
                </a:ln>
                <a:solidFill>
                  <a:srgbClr val="002060"/>
                </a:solidFill>
                <a:effectLst/>
                <a:latin typeface="Calibri" pitchFamily="34" charset="0"/>
                <a:ea typeface="Calibri" pitchFamily="34" charset="0"/>
                <a:cs typeface="Arial" pitchFamily="34" charset="0"/>
              </a:rPr>
              <a:t>الكروموسوم</a:t>
            </a:r>
            <a:r>
              <a:rPr kumimoji="0" lang="ar-SA" sz="2400" b="1" i="0" u="none" strike="noStrike" cap="none" normalizeH="0" baseline="0" dirty="0" smtClean="0">
                <a:ln>
                  <a:noFill/>
                </a:ln>
                <a:solidFill>
                  <a:srgbClr val="002060"/>
                </a:solidFill>
                <a:effectLst/>
                <a:latin typeface="Calibri" pitchFamily="34" charset="0"/>
                <a:ea typeface="Calibri" pitchFamily="34" charset="0"/>
                <a:cs typeface="Arial" pitchFamily="34" charset="0"/>
              </a:rPr>
              <a:t> عبارة عن حزمة من الدنا ملفوفة بإحكام مع جزيئات </a:t>
            </a:r>
            <a:r>
              <a:rPr kumimoji="0" lang="ar-SA" sz="2400" b="1" i="0" u="none" strike="noStrike" cap="none" normalizeH="0" baseline="0" dirty="0" err="1" smtClean="0">
                <a:ln>
                  <a:noFill/>
                </a:ln>
                <a:solidFill>
                  <a:srgbClr val="002060"/>
                </a:solidFill>
                <a:effectLst/>
                <a:latin typeface="Calibri" pitchFamily="34" charset="0"/>
                <a:ea typeface="Calibri" pitchFamily="34" charset="0"/>
                <a:cs typeface="Arial" pitchFamily="34" charset="0"/>
              </a:rPr>
              <a:t>البروتين </a:t>
            </a:r>
            <a:r>
              <a:rPr kumimoji="0" lang="ar-SA" sz="2400" b="1" i="0" u="none" strike="noStrike" cap="none" normalizeH="0" baseline="0" dirty="0" smtClean="0">
                <a:ln>
                  <a:noFill/>
                </a:ln>
                <a:solidFill>
                  <a:srgbClr val="002060"/>
                </a:solidFill>
                <a:effectLst/>
                <a:latin typeface="Calibri" pitchFamily="34" charset="0"/>
                <a:ea typeface="Calibri" pitchFamily="34" charset="0"/>
                <a:cs typeface="Arial" pitchFamily="34" charset="0"/>
              </a:rPr>
              <a:t>،</a:t>
            </a:r>
            <a:r>
              <a:rPr kumimoji="0" lang="ar-SA" sz="24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a:t>
            </a:r>
            <a:r>
              <a:rPr kumimoji="0" lang="ar-SA" sz="2400" b="1" i="0" u="none" strike="noStrike" cap="none" normalizeH="0" baseline="0" dirty="0" smtClean="0">
                <a:ln>
                  <a:noFill/>
                </a:ln>
                <a:solidFill>
                  <a:srgbClr val="002060"/>
                </a:solidFill>
                <a:effectLst/>
                <a:latin typeface="Calibri" pitchFamily="34" charset="0"/>
                <a:ea typeface="Calibri" pitchFamily="34" charset="0"/>
                <a:cs typeface="Arial" pitchFamily="34" charset="0"/>
              </a:rPr>
              <a:t>تتجمع </a:t>
            </a:r>
            <a:r>
              <a:rPr kumimoji="0" lang="ar-SA" sz="2400" b="1" i="0" u="none" strike="noStrike" cap="none" normalizeH="0" baseline="0" dirty="0" err="1" smtClean="0">
                <a:ln>
                  <a:noFill/>
                </a:ln>
                <a:solidFill>
                  <a:srgbClr val="002060"/>
                </a:solidFill>
                <a:effectLst/>
                <a:latin typeface="Calibri" pitchFamily="34" charset="0"/>
                <a:ea typeface="Calibri" pitchFamily="34" charset="0"/>
                <a:cs typeface="Arial" pitchFamily="34" charset="0"/>
              </a:rPr>
              <a:t>كروموسومات</a:t>
            </a:r>
            <a:r>
              <a:rPr kumimoji="0" lang="ar-SA" sz="2400" b="1" i="0" u="none" strike="noStrike" cap="none" normalizeH="0" baseline="0" dirty="0" smtClean="0">
                <a:ln>
                  <a:noFill/>
                </a:ln>
                <a:solidFill>
                  <a:srgbClr val="002060"/>
                </a:solidFill>
                <a:effectLst/>
                <a:latin typeface="Calibri" pitchFamily="34" charset="0"/>
                <a:ea typeface="Calibri" pitchFamily="34" charset="0"/>
                <a:cs typeface="Arial" pitchFamily="34" charset="0"/>
              </a:rPr>
              <a:t> الكائن الحي معًا داخل النواة مثل كرة من </a:t>
            </a:r>
            <a:r>
              <a:rPr kumimoji="0" lang="ar-SA" sz="2400" b="1" i="0" u="none" strike="noStrike" cap="none" normalizeH="0" baseline="0" dirty="0" err="1" smtClean="0">
                <a:ln>
                  <a:noFill/>
                </a:ln>
                <a:solidFill>
                  <a:srgbClr val="002060"/>
                </a:solidFill>
                <a:effectLst/>
                <a:latin typeface="Calibri" pitchFamily="34" charset="0"/>
                <a:ea typeface="Calibri" pitchFamily="34" charset="0"/>
                <a:cs typeface="Arial" pitchFamily="34" charset="0"/>
              </a:rPr>
              <a:t>القطن </a:t>
            </a:r>
            <a:r>
              <a:rPr kumimoji="0" lang="ar-SA" sz="2400" b="1" i="0" u="none" strike="noStrike" cap="none" normalizeH="0" baseline="0" dirty="0" smtClean="0">
                <a:ln>
                  <a:noFill/>
                </a:ln>
                <a:solidFill>
                  <a:srgbClr val="002060"/>
                </a:solidFill>
                <a:effectLst/>
                <a:latin typeface="Calibri" pitchFamily="34" charset="0"/>
                <a:ea typeface="Calibri" pitchFamily="34" charset="0"/>
                <a:cs typeface="Arial" pitchFamily="34" charset="0"/>
              </a:rPr>
              <a:t>،</a:t>
            </a:r>
            <a:r>
              <a:rPr kumimoji="0" lang="ar-SA" sz="2400" b="1"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a:t>
            </a:r>
            <a:r>
              <a:rPr kumimoji="0" lang="ar-SA" sz="2400" b="1" i="0" u="none" strike="noStrike" cap="none" normalizeH="0" baseline="0" dirty="0" smtClean="0">
                <a:ln>
                  <a:noFill/>
                </a:ln>
                <a:solidFill>
                  <a:srgbClr val="002060"/>
                </a:solidFill>
                <a:effectLst/>
                <a:latin typeface="Calibri" pitchFamily="34" charset="0"/>
                <a:ea typeface="Calibri" pitchFamily="34" charset="0"/>
                <a:cs typeface="Arial" pitchFamily="34" charset="0"/>
              </a:rPr>
              <a:t>ولكن أثناء انقسام </a:t>
            </a:r>
            <a:r>
              <a:rPr kumimoji="0" lang="ar-SA" sz="2400" b="1" i="0" u="none" strike="noStrike" cap="none" normalizeH="0" baseline="0" dirty="0" err="1" smtClean="0">
                <a:ln>
                  <a:noFill/>
                </a:ln>
                <a:solidFill>
                  <a:srgbClr val="002060"/>
                </a:solidFill>
                <a:effectLst/>
                <a:latin typeface="Calibri" pitchFamily="34" charset="0"/>
                <a:ea typeface="Calibri" pitchFamily="34" charset="0"/>
                <a:cs typeface="Arial" pitchFamily="34" charset="0"/>
              </a:rPr>
              <a:t>الخلايا </a:t>
            </a:r>
            <a:r>
              <a:rPr kumimoji="0" lang="ar-SA" sz="2400" b="1" i="0" u="none" strike="noStrike" cap="none" normalizeH="0" baseline="0" dirty="0" smtClean="0">
                <a:ln>
                  <a:noFill/>
                </a:ln>
                <a:solidFill>
                  <a:srgbClr val="C00000"/>
                </a:solidFill>
                <a:effectLst/>
                <a:latin typeface="Calibri" pitchFamily="34" charset="0"/>
                <a:ea typeface="Calibri" pitchFamily="34" charset="0"/>
                <a:cs typeface="Arial" pitchFamily="34" charset="0"/>
              </a:rPr>
              <a:t>(الانقسام الفتيلي) </a:t>
            </a:r>
            <a:r>
              <a:rPr kumimoji="0" lang="ar-SA" sz="2400" b="1" i="0" u="none" strike="noStrike" cap="none" normalizeH="0" baseline="0" dirty="0" smtClean="0">
                <a:ln>
                  <a:noFill/>
                </a:ln>
                <a:solidFill>
                  <a:srgbClr val="002060"/>
                </a:solidFill>
                <a:effectLst/>
                <a:latin typeface="Calibri" pitchFamily="34" charset="0"/>
                <a:ea typeface="Calibri" pitchFamily="34" charset="0"/>
                <a:cs typeface="Arial" pitchFamily="34" charset="0"/>
              </a:rPr>
              <a:t>تصبح مميزة بشكل فردي  وعلى شكل </a:t>
            </a:r>
            <a:endParaRPr lang="ar-SA" sz="2400" b="1" dirty="0" smtClean="0">
              <a:solidFill>
                <a:srgbClr val="002060"/>
              </a:solidFill>
              <a:latin typeface="Calibri" pitchFamily="34" charset="0"/>
              <a:ea typeface="Calibri"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ar-SA" sz="2400" b="1" i="0" u="none" strike="noStrike" cap="none" normalizeH="0" baseline="0" dirty="0" smtClean="0">
                <a:ln>
                  <a:noFill/>
                </a:ln>
                <a:solidFill>
                  <a:srgbClr val="002060"/>
                </a:solidFill>
                <a:effectLst/>
                <a:latin typeface="Calibri" pitchFamily="34" charset="0"/>
                <a:ea typeface="Calibri" pitchFamily="34" charset="0"/>
                <a:cs typeface="Arial" pitchFamily="34" charset="0"/>
              </a:rPr>
              <a:t>	</a:t>
            </a:r>
            <a:r>
              <a:rPr lang="en-US" sz="2400" b="1" dirty="0" smtClean="0">
                <a:solidFill>
                  <a:srgbClr val="002060"/>
                </a:solidFill>
                <a:latin typeface="Calibri" pitchFamily="34" charset="0"/>
                <a:ea typeface="Calibri" pitchFamily="34" charset="0"/>
                <a:cs typeface="Arial" pitchFamily="34" charset="0"/>
              </a:rPr>
              <a:t>X</a:t>
            </a:r>
            <a:r>
              <a:rPr kumimoji="0" lang="ar-SA" sz="1400" b="0" i="0" u="none" strike="noStrike" cap="none" normalizeH="0" baseline="0" dirty="0" smtClean="0">
                <a:ln>
                  <a:noFill/>
                </a:ln>
                <a:solidFill>
                  <a:schemeClr val="tx1"/>
                </a:solidFill>
                <a:effectLst/>
                <a:latin typeface="Calibri" pitchFamily="34" charset="0"/>
                <a:ea typeface="Calibri" pitchFamily="34" charset="0"/>
                <a:cs typeface="Arial" pitchFamily="34" charset="0"/>
              </a:rPr>
              <a:t>  </a:t>
            </a:r>
            <a:r>
              <a:rPr kumimoji="0" lang="ar-SA" sz="1400" b="0" i="0" u="none" strike="noStrike" cap="none" normalizeH="0" baseline="0" dirty="0" err="1" smtClean="0">
                <a:ln>
                  <a:noFill/>
                </a:ln>
                <a:solidFill>
                  <a:schemeClr val="tx1"/>
                </a:solidFill>
                <a:effectLst/>
                <a:latin typeface="Calibri" pitchFamily="34" charset="0"/>
                <a:ea typeface="Calibri" pitchFamily="34" charset="0"/>
                <a:cs typeface="Arial" pitchFamily="34" charset="0"/>
              </a:rPr>
              <a:t>.</a:t>
            </a:r>
            <a:r>
              <a:rPr kumimoji="0" lang="en-US" sz="8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quarter" idx="1"/>
          </p:nvPr>
        </p:nvSpPr>
        <p:spPr>
          <a:xfrm>
            <a:off x="4499992" y="332656"/>
            <a:ext cx="4402832" cy="4525963"/>
          </a:xfrm>
        </p:spPr>
        <p:txBody>
          <a:bodyPr>
            <a:noAutofit/>
          </a:bodyPr>
          <a:lstStyle/>
          <a:p>
            <a:pPr>
              <a:buNone/>
            </a:pPr>
            <a:r>
              <a:rPr lang="ar-SA" sz="2800" b="1" dirty="0" smtClean="0">
                <a:solidFill>
                  <a:srgbClr val="002060"/>
                </a:solidFill>
              </a:rPr>
              <a:t>تعتمد جميع الكائنات الحية على الحمض </a:t>
            </a:r>
            <a:r>
              <a:rPr lang="ar-SA" sz="2800" b="1" dirty="0" err="1" smtClean="0">
                <a:solidFill>
                  <a:srgbClr val="002060"/>
                </a:solidFill>
              </a:rPr>
              <a:t>النووي </a:t>
            </a:r>
            <a:r>
              <a:rPr lang="ar-SA" sz="2800" b="1" dirty="0" smtClean="0">
                <a:solidFill>
                  <a:srgbClr val="002060"/>
                </a:solidFill>
              </a:rPr>
              <a:t>، وتتوافق بنية الحمض النووي بين جميع الأنواع</a:t>
            </a:r>
            <a:endParaRPr lang="en-US" sz="2800" b="1" dirty="0" smtClean="0">
              <a:solidFill>
                <a:srgbClr val="002060"/>
              </a:solidFill>
            </a:endParaRPr>
          </a:p>
          <a:p>
            <a:pPr>
              <a:buNone/>
            </a:pPr>
            <a:r>
              <a:rPr lang="ar-SA" sz="2800" b="1" dirty="0" smtClean="0">
                <a:solidFill>
                  <a:srgbClr val="002060"/>
                </a:solidFill>
              </a:rPr>
              <a:t>ومع </a:t>
            </a:r>
            <a:r>
              <a:rPr lang="ar-SA" sz="2800" b="1" dirty="0" err="1" smtClean="0">
                <a:solidFill>
                  <a:srgbClr val="002060"/>
                </a:solidFill>
              </a:rPr>
              <a:t>ذلك </a:t>
            </a:r>
            <a:r>
              <a:rPr lang="ar-SA" sz="2800" b="1" dirty="0" smtClean="0">
                <a:solidFill>
                  <a:srgbClr val="002060"/>
                </a:solidFill>
              </a:rPr>
              <a:t>، فإن التسلسل الخاص للقواعد </a:t>
            </a:r>
            <a:r>
              <a:rPr lang="ar-SA" sz="2800" b="1" dirty="0" err="1" smtClean="0">
                <a:solidFill>
                  <a:srgbClr val="002060"/>
                </a:solidFill>
              </a:rPr>
              <a:t>النيتروجينية</a:t>
            </a:r>
            <a:r>
              <a:rPr lang="ar-SA" sz="2800" b="1" dirty="0" smtClean="0">
                <a:solidFill>
                  <a:srgbClr val="002060"/>
                </a:solidFill>
              </a:rPr>
              <a:t> داخل جزيئات الحمض النووي يختلف بين الكائنات الحية </a:t>
            </a:r>
            <a:r>
              <a:rPr lang="ar-SA" sz="2800" b="1" dirty="0" err="1" smtClean="0">
                <a:solidFill>
                  <a:srgbClr val="002060"/>
                </a:solidFill>
              </a:rPr>
              <a:t>لإنشاء </a:t>
            </a:r>
            <a:r>
              <a:rPr lang="ar-SA" sz="2800" b="1" dirty="0" smtClean="0">
                <a:solidFill>
                  <a:srgbClr val="002060"/>
                </a:solidFill>
              </a:rPr>
              <a:t>"خرائط" واضحة تحدد الكائنات الحية </a:t>
            </a:r>
            <a:r>
              <a:rPr lang="ar-SA" sz="2800" b="1" dirty="0" err="1" smtClean="0">
                <a:solidFill>
                  <a:srgbClr val="002060"/>
                </a:solidFill>
              </a:rPr>
              <a:t>الفردية .</a:t>
            </a:r>
            <a:endParaRPr lang="en-US" sz="2800" b="1" dirty="0" smtClean="0">
              <a:solidFill>
                <a:srgbClr val="002060"/>
              </a:solidFill>
            </a:endParaRPr>
          </a:p>
          <a:p>
            <a:pPr>
              <a:buNone/>
            </a:pPr>
            <a:r>
              <a:rPr lang="ar-SA" sz="2800" b="1" dirty="0" smtClean="0">
                <a:solidFill>
                  <a:srgbClr val="002060"/>
                </a:solidFill>
              </a:rPr>
              <a:t>هذا التسلسل من أزواج القاعدة هو ما يجعل الكائن الحي شجرة بلوط بدلاً من الزهرة </a:t>
            </a:r>
            <a:r>
              <a:rPr lang="ar-SA" sz="2800" b="1" dirty="0" err="1" smtClean="0">
                <a:solidFill>
                  <a:srgbClr val="002060"/>
                </a:solidFill>
              </a:rPr>
              <a:t>الزرقاء </a:t>
            </a:r>
            <a:r>
              <a:rPr lang="ar-SA" sz="2800" b="1" dirty="0" smtClean="0">
                <a:solidFill>
                  <a:srgbClr val="002060"/>
                </a:solidFill>
              </a:rPr>
              <a:t>، والذكر بدلاً من </a:t>
            </a:r>
            <a:r>
              <a:rPr lang="ar-SA" sz="2800" b="1" dirty="0" err="1" smtClean="0">
                <a:solidFill>
                  <a:srgbClr val="002060"/>
                </a:solidFill>
              </a:rPr>
              <a:t>الأنثى </a:t>
            </a:r>
            <a:r>
              <a:rPr lang="ar-SA" sz="2800" b="1" dirty="0" smtClean="0">
                <a:solidFill>
                  <a:srgbClr val="002060"/>
                </a:solidFill>
              </a:rPr>
              <a:t>، وما إلى </a:t>
            </a:r>
            <a:r>
              <a:rPr lang="ar-SA" sz="2800" b="1" dirty="0" err="1" smtClean="0">
                <a:solidFill>
                  <a:srgbClr val="002060"/>
                </a:solidFill>
              </a:rPr>
              <a:t>ذلك </a:t>
            </a:r>
            <a:r>
              <a:rPr lang="ar-SA" sz="2800" b="1" dirty="0" err="1" smtClean="0"/>
              <a:t>.</a:t>
            </a:r>
            <a:endParaRPr lang="ar-SA" sz="2800" b="1" dirty="0"/>
          </a:p>
        </p:txBody>
      </p:sp>
      <p:sp>
        <p:nvSpPr>
          <p:cNvPr id="19457" name="Rectangle 1"/>
          <p:cNvSpPr>
            <a:spLocks noChangeArrowheads="1"/>
          </p:cNvSpPr>
          <p:nvPr/>
        </p:nvSpPr>
        <p:spPr bwMode="auto">
          <a:xfrm>
            <a:off x="0" y="188640"/>
            <a:ext cx="4355976" cy="63709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1"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rgbClr val="002060"/>
                </a:solidFill>
                <a:effectLst/>
                <a:latin typeface="Arial" pitchFamily="34" charset="0"/>
                <a:ea typeface="Times New Roman" pitchFamily="18" charset="0"/>
                <a:cs typeface="Calibri" pitchFamily="34" charset="0"/>
              </a:rPr>
              <a:t>All living things are dependent on DNA, and the structure of DNA is consistent among all species. However, the particular sequence of nitrogenous bases within DNA molecules differs between organisms to create explicit “blueprints” that specify individual living things. This sequence of base pairs is what makes an organism an oak tree instead of a blue jay, a male instead of a female, and so forth.</a:t>
            </a:r>
            <a:endParaRPr kumimoji="0" lang="en-GB" sz="2400" b="1" i="0" u="none" strike="noStrike" cap="none" normalizeH="0" baseline="0" dirty="0" smtClean="0">
              <a:ln>
                <a:noFill/>
              </a:ln>
              <a:solidFill>
                <a:srgbClr val="002060"/>
              </a:solidFill>
              <a:effectLst/>
              <a:latin typeface="Arial" pitchFamily="34" charset="0"/>
              <a:cs typeface="Arial" pitchFamily="34" charset="0"/>
            </a:endParaRPr>
          </a:p>
        </p:txBody>
      </p:sp>
    </p:spTree>
  </p:cSld>
  <p:clrMapOvr>
    <a:masterClrMapping/>
  </p:clrMapOvr>
  <p:transition spd="med">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quarter" idx="1"/>
          </p:nvPr>
        </p:nvSpPr>
        <p:spPr>
          <a:xfrm>
            <a:off x="251520" y="260648"/>
            <a:ext cx="4608512" cy="6597352"/>
          </a:xfrm>
        </p:spPr>
        <p:txBody>
          <a:bodyPr>
            <a:noAutofit/>
          </a:bodyPr>
          <a:lstStyle/>
          <a:p>
            <a:pPr algn="l"/>
            <a:r>
              <a:rPr lang="en-GB" b="1" dirty="0" smtClean="0">
                <a:solidFill>
                  <a:srgbClr val="C00000"/>
                </a:solidFill>
              </a:rPr>
              <a:t>DNA Extraction From Plant Cells </a:t>
            </a:r>
            <a:endParaRPr lang="en-US" b="1" dirty="0" smtClean="0">
              <a:solidFill>
                <a:srgbClr val="C00000"/>
              </a:solidFill>
            </a:endParaRPr>
          </a:p>
          <a:p>
            <a:pPr algn="l"/>
            <a:r>
              <a:rPr lang="en-GB" sz="2000" b="1" dirty="0" smtClean="0">
                <a:solidFill>
                  <a:srgbClr val="002060"/>
                </a:solidFill>
              </a:rPr>
              <a:t>The DNA of a plant cell is located within the cell’s nucleus. The nucleus is surrounded by a nuclear membrane and the entire cell is encased in both a cell membrane and a cell wall. These barriers protect and separate the cell and its organelles from the surrounding environment. Therefore, in order to </a:t>
            </a:r>
            <a:r>
              <a:rPr lang="en-GB" sz="2000" b="1" dirty="0" err="1" smtClean="0">
                <a:solidFill>
                  <a:srgbClr val="002060"/>
                </a:solidFill>
              </a:rPr>
              <a:t>extractDNA</a:t>
            </a:r>
            <a:r>
              <a:rPr lang="en-GB" sz="2000" b="1" dirty="0" smtClean="0">
                <a:solidFill>
                  <a:srgbClr val="002060"/>
                </a:solidFill>
              </a:rPr>
              <a:t> from plant cells, the cell walls, cell membranes and nuclear membranes must first be broken. The process of breaking open a cell is called </a:t>
            </a:r>
            <a:r>
              <a:rPr lang="en-GB" b="1" dirty="0" smtClean="0">
                <a:solidFill>
                  <a:srgbClr val="C00000"/>
                </a:solidFill>
              </a:rPr>
              <a:t>cell </a:t>
            </a:r>
            <a:r>
              <a:rPr lang="en-GB" b="1" dirty="0" err="1" smtClean="0">
                <a:solidFill>
                  <a:srgbClr val="C00000"/>
                </a:solidFill>
              </a:rPr>
              <a:t>lysis</a:t>
            </a:r>
            <a:r>
              <a:rPr lang="en-GB" b="1" dirty="0" smtClean="0">
                <a:solidFill>
                  <a:srgbClr val="C00000"/>
                </a:solidFill>
              </a:rPr>
              <a:t> </a:t>
            </a:r>
            <a:endParaRPr lang="ar-SA" sz="2000" b="1" dirty="0">
              <a:solidFill>
                <a:srgbClr val="C00000"/>
              </a:solidFill>
            </a:endParaRPr>
          </a:p>
        </p:txBody>
      </p:sp>
      <p:sp>
        <p:nvSpPr>
          <p:cNvPr id="21505" name="Rectangle 1"/>
          <p:cNvSpPr>
            <a:spLocks noChangeArrowheads="1"/>
          </p:cNvSpPr>
          <p:nvPr/>
        </p:nvSpPr>
        <p:spPr bwMode="auto">
          <a:xfrm>
            <a:off x="4427984" y="199093"/>
            <a:ext cx="4392488"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2400" b="1" i="0" u="sng" strike="noStrike" cap="none" normalizeH="0" baseline="0" dirty="0" smtClean="0">
                <a:ln>
                  <a:noFill/>
                </a:ln>
                <a:solidFill>
                  <a:srgbClr val="C00000"/>
                </a:solidFill>
                <a:effectLst/>
                <a:latin typeface="Arial" pitchFamily="34" charset="0"/>
                <a:ea typeface="Calibri" pitchFamily="34" charset="0"/>
                <a:cs typeface="Arial" pitchFamily="34" charset="0"/>
              </a:rPr>
              <a:t>ا</a:t>
            </a:r>
            <a:r>
              <a:rPr kumimoji="0" lang="ar-SA" sz="2800" b="1" i="0" u="sng" strike="noStrike" cap="none" normalizeH="0" baseline="0" dirty="0" smtClean="0">
                <a:ln>
                  <a:noFill/>
                </a:ln>
                <a:solidFill>
                  <a:srgbClr val="C00000"/>
                </a:solidFill>
                <a:effectLst/>
                <a:latin typeface="Arial" pitchFamily="34" charset="0"/>
                <a:ea typeface="Calibri" pitchFamily="34" charset="0"/>
                <a:cs typeface="Arial" pitchFamily="34" charset="0"/>
              </a:rPr>
              <a:t>ستخراج الحمض النووي من الخلايا النباتية:</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يقع الحمض النووي للخلية النباتية داخل نواة </a:t>
            </a:r>
            <a:r>
              <a:rPr kumimoji="0" lang="ar-SA" sz="2800"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الخلية.</a:t>
            </a:r>
            <a:r>
              <a:rPr kumimoji="0" lang="ar-SA" sz="28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 النواة محاطة بغشاء نووي والخلية بأكملها مغلفة في كل من غشاء الخلية وجدار </a:t>
            </a:r>
            <a:r>
              <a:rPr kumimoji="0" lang="ar-SA" sz="2800"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الخلية.</a:t>
            </a:r>
            <a:r>
              <a:rPr kumimoji="0" lang="ar-SA" sz="28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 هذه الحواجز تحمي وتفصل الخلية </a:t>
            </a:r>
            <a:r>
              <a:rPr kumimoji="0" lang="ar-SA" sz="2800"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وعضياتها</a:t>
            </a:r>
            <a:r>
              <a:rPr kumimoji="0" lang="ar-SA" sz="28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 عن البيئة المحيطة.</a:t>
            </a:r>
          </a:p>
          <a:p>
            <a:pPr marL="0" marR="0" lvl="0" indent="0" defTabSz="914400" rtl="0" eaLnBrk="0" fontAlgn="base" latinLnBrk="0" hangingPunct="0">
              <a:lnSpc>
                <a:spcPct val="100000"/>
              </a:lnSpc>
              <a:spcBef>
                <a:spcPct val="0"/>
              </a:spcBef>
              <a:spcAft>
                <a:spcPct val="0"/>
              </a:spcAft>
              <a:buClrTx/>
              <a:buSzTx/>
              <a:buFontTx/>
              <a:buNone/>
              <a:tabLst/>
            </a:pPr>
            <a:r>
              <a:rPr kumimoji="0" lang="ar-SA" sz="2800"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لذلك </a:t>
            </a:r>
            <a:r>
              <a:rPr kumimoji="0" lang="ar-SA" sz="28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 من أجل استخراج الحمض النووي من الخلايا </a:t>
            </a:r>
            <a:r>
              <a:rPr kumimoji="0" lang="ar-SA" sz="2800"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النباتية </a:t>
            </a:r>
            <a:r>
              <a:rPr kumimoji="0" lang="ar-SA" sz="28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 يجب </a:t>
            </a:r>
            <a:r>
              <a:rPr kumimoji="0" lang="ar-SA" sz="2800"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أولاً </a:t>
            </a:r>
            <a:r>
              <a:rPr kumimoji="0" lang="ar-SA" sz="28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 تحلل جدران الخلايا وأغشية الخلايا والأغشية </a:t>
            </a:r>
            <a:r>
              <a:rPr kumimoji="0" lang="ar-SA" sz="2800"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النووية.</a:t>
            </a:r>
            <a:r>
              <a:rPr kumimoji="0" lang="ar-SA" sz="28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 </a:t>
            </a:r>
            <a:r>
              <a:rPr kumimoji="0" lang="ar-SA" sz="2800" b="1" i="0" u="none" strike="noStrike" cap="none" normalizeH="0" baseline="0" dirty="0" smtClean="0">
                <a:ln>
                  <a:noFill/>
                </a:ln>
                <a:solidFill>
                  <a:srgbClr val="C00000"/>
                </a:solidFill>
                <a:effectLst/>
                <a:latin typeface="Arial" pitchFamily="34" charset="0"/>
                <a:ea typeface="Calibri" pitchFamily="34" charset="0"/>
                <a:cs typeface="Arial" pitchFamily="34" charset="0"/>
              </a:rPr>
              <a:t>هذه العملية تسمى تحلل الخلية</a:t>
            </a:r>
            <a:r>
              <a:rPr kumimoji="0" lang="ar-SA" sz="1400" b="1" i="0" u="none" strike="noStrike" cap="none" normalizeH="0" baseline="0" dirty="0" smtClean="0">
                <a:ln>
                  <a:noFill/>
                </a:ln>
                <a:solidFill>
                  <a:schemeClr val="tx1"/>
                </a:solidFill>
                <a:effectLst/>
                <a:latin typeface="Arial" pitchFamily="34" charset="0"/>
                <a:ea typeface="Calibri" pitchFamily="34" charset="0"/>
                <a:cs typeface="Arial" pitchFamily="34" charset="0"/>
              </a:rPr>
              <a:t>.</a:t>
            </a:r>
            <a:r>
              <a:rPr kumimoji="0" lang="en-US" sz="8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sz="quarter" idx="1"/>
          </p:nvPr>
        </p:nvSpPr>
        <p:spPr>
          <a:xfrm>
            <a:off x="0" y="188640"/>
            <a:ext cx="5040560" cy="5818651"/>
          </a:xfrm>
        </p:spPr>
        <p:txBody>
          <a:bodyPr>
            <a:normAutofit fontScale="70000" lnSpcReduction="20000"/>
          </a:bodyPr>
          <a:lstStyle/>
          <a:p>
            <a:pPr algn="l"/>
            <a:r>
              <a:rPr lang="en-GB" sz="2900" b="1" dirty="0" smtClean="0">
                <a:solidFill>
                  <a:srgbClr val="002060"/>
                </a:solidFill>
              </a:rPr>
              <a:t>Physical actions such as mashing, blending, or crushing the cells cause their cell walls to burst. The cell membranes and nuclear membranes may then be disrupted with a detergent-based extraction buffer. Just as a dishwashing detergent dissolves fats (lipids) to cleanse a frying pan, a detergent buffer dissolves the </a:t>
            </a:r>
            <a:r>
              <a:rPr lang="en-GB" sz="2900" b="1" dirty="0" err="1" smtClean="0">
                <a:solidFill>
                  <a:srgbClr val="002060"/>
                </a:solidFill>
              </a:rPr>
              <a:t>phospholipid</a:t>
            </a:r>
            <a:r>
              <a:rPr lang="en-GB" sz="2900" b="1" dirty="0" smtClean="0">
                <a:solidFill>
                  <a:srgbClr val="002060"/>
                </a:solidFill>
              </a:rPr>
              <a:t> </a:t>
            </a:r>
            <a:r>
              <a:rPr lang="en-GB" sz="2900" b="1" dirty="0" err="1" smtClean="0">
                <a:solidFill>
                  <a:srgbClr val="002060"/>
                </a:solidFill>
              </a:rPr>
              <a:t>bilayer</a:t>
            </a:r>
            <a:r>
              <a:rPr lang="en-GB" sz="2900" b="1" dirty="0" smtClean="0">
                <a:solidFill>
                  <a:srgbClr val="002060"/>
                </a:solidFill>
              </a:rPr>
              <a:t> of cell membranes. It separates the proteins from the phospholipids and forms water-soluble complexes with them. Once the cell wall and cell membranes are degraded the cell contents flow out, creating a soup of DNA, cell wall fragments, dissolved membranes, cellular proteins, and other contents. </a:t>
            </a:r>
            <a:r>
              <a:rPr lang="en-GB" sz="2900" b="1" dirty="0" smtClean="0">
                <a:solidFill>
                  <a:srgbClr val="C00000"/>
                </a:solidFill>
              </a:rPr>
              <a:t>This “soup” is called the </a:t>
            </a:r>
            <a:r>
              <a:rPr lang="en-GB" sz="2900" b="1" dirty="0" err="1" smtClean="0">
                <a:solidFill>
                  <a:srgbClr val="C00000"/>
                </a:solidFill>
              </a:rPr>
              <a:t>lysate</a:t>
            </a:r>
            <a:r>
              <a:rPr lang="en-GB" sz="2900" b="1" dirty="0" smtClean="0">
                <a:solidFill>
                  <a:srgbClr val="C00000"/>
                </a:solidFill>
              </a:rPr>
              <a:t> or cell extrac</a:t>
            </a:r>
            <a:r>
              <a:rPr lang="en-GB" sz="2900" b="1" dirty="0" smtClean="0">
                <a:solidFill>
                  <a:srgbClr val="002060"/>
                </a:solidFill>
              </a:rPr>
              <a:t>t</a:t>
            </a:r>
            <a:r>
              <a:rPr lang="en-GB" sz="1600" dirty="0" smtClean="0"/>
              <a:t>.</a:t>
            </a:r>
            <a:endParaRPr lang="ar-SA" sz="1600" dirty="0"/>
          </a:p>
        </p:txBody>
      </p:sp>
      <p:sp>
        <p:nvSpPr>
          <p:cNvPr id="22529" name="Rectangle 1"/>
          <p:cNvSpPr>
            <a:spLocks noChangeArrowheads="1"/>
          </p:cNvSpPr>
          <p:nvPr/>
        </p:nvSpPr>
        <p:spPr bwMode="auto">
          <a:xfrm>
            <a:off x="4860032" y="260648"/>
            <a:ext cx="3888432"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تؤدي الاجراءات </a:t>
            </a:r>
            <a:r>
              <a:rPr kumimoji="0" lang="ar-SA" sz="2000"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اليدويه</a:t>
            </a:r>
            <a:r>
              <a:rPr kumimoji="0" lang="ar-SA" sz="20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  مثل هرس الخلايا أو مزجها أو سحقها إلى انفجار او تحلل  جدرانها </a:t>
            </a:r>
            <a:r>
              <a:rPr kumimoji="0" lang="ar-SA" sz="2000"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الخلوية .</a:t>
            </a:r>
            <a:endParaRPr kumimoji="0" lang="en-US" sz="1050" b="0" i="0" u="none" strike="noStrike" cap="none" normalizeH="0" baseline="0" dirty="0" smtClean="0">
              <a:ln>
                <a:noFill/>
              </a:ln>
              <a:solidFill>
                <a:srgbClr val="002060"/>
              </a:solidFill>
              <a:effectLst/>
              <a:latin typeface="Arial" pitchFamily="34" charset="0"/>
              <a:cs typeface="Arial" pitchFamily="34"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قد تتمزق  الأغشية الخلوية والأغشية النووية بعد ذلك باستخدام المحاليل  واستخدام المنظفات </a:t>
            </a:r>
            <a:r>
              <a:rPr kumimoji="0" lang="ar-SA" sz="2000"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القاعديه</a:t>
            </a:r>
            <a:r>
              <a:rPr kumimoji="0" lang="ar-SA" sz="20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 ،</a:t>
            </a:r>
            <a:r>
              <a:rPr kumimoji="0" lang="ar-SA" sz="1600" b="0"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a:t>
            </a:r>
            <a:r>
              <a:rPr kumimoji="0" lang="ar-SA" sz="20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تمامًا مثلما يذيب منظف غسل </a:t>
            </a:r>
            <a:r>
              <a:rPr kumimoji="0" lang="ar-SA" sz="2000"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الصحون</a:t>
            </a:r>
            <a:r>
              <a:rPr kumimoji="0" lang="ar-SA" sz="20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 الدهون لتنظيف </a:t>
            </a:r>
            <a:r>
              <a:rPr kumimoji="0" lang="ar-SA" sz="2000"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مقلاة </a:t>
            </a:r>
            <a:r>
              <a:rPr kumimoji="0" lang="ar-SA" sz="20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 يعمل محلول المنظف على إذابة طبقة </a:t>
            </a:r>
            <a:r>
              <a:rPr kumimoji="0" lang="ar-SA" sz="2000"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الفوسفوليبيد</a:t>
            </a:r>
            <a:r>
              <a:rPr kumimoji="0" lang="ar-SA" sz="20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 من أغشية الخلايا.</a:t>
            </a:r>
          </a:p>
          <a:p>
            <a:pPr marL="0" marR="0" lvl="0" indent="0" defTabSz="914400" rtl="0" eaLnBrk="0" fontAlgn="base" latinLnBrk="0" hangingPunct="0">
              <a:lnSpc>
                <a:spcPct val="100000"/>
              </a:lnSpc>
              <a:spcBef>
                <a:spcPct val="0"/>
              </a:spcBef>
              <a:spcAft>
                <a:spcPct val="0"/>
              </a:spcAft>
              <a:buClrTx/>
              <a:buSzTx/>
              <a:buFontTx/>
              <a:buNone/>
              <a:tabLst/>
            </a:pPr>
            <a:r>
              <a:rPr kumimoji="0" lang="ar-SA" sz="20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يفصل البروتينات عن الدهون الفوسفاتية ويشكل مجمعات قابلة للذوبان في الماء معها،</a:t>
            </a:r>
            <a:r>
              <a:rPr kumimoji="0" lang="ar-SA" sz="1600" b="0" i="0" u="none" strike="noStrike" cap="none" normalizeH="0" baseline="0" dirty="0" smtClean="0">
                <a:ln>
                  <a:noFill/>
                </a:ln>
                <a:solidFill>
                  <a:srgbClr val="002060"/>
                </a:solidFill>
                <a:effectLst/>
                <a:latin typeface="Times New Roman" pitchFamily="18" charset="0"/>
                <a:ea typeface="Calibri" pitchFamily="34" charset="0"/>
                <a:cs typeface="Times New Roman" pitchFamily="18" charset="0"/>
              </a:rPr>
              <a:t> </a:t>
            </a:r>
            <a:r>
              <a:rPr kumimoji="0" lang="ar-SA" sz="20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بمجرد أن يتدهور جدار الخلية وأغشية </a:t>
            </a:r>
            <a:r>
              <a:rPr kumimoji="0" lang="ar-SA" sz="2000"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الخلية </a:t>
            </a:r>
            <a:r>
              <a:rPr kumimoji="0" lang="ar-SA" sz="20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 تتدفق محتويات </a:t>
            </a:r>
            <a:r>
              <a:rPr kumimoji="0" lang="ar-SA" sz="2000"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الخلية </a:t>
            </a:r>
            <a:r>
              <a:rPr kumimoji="0" lang="ar-SA" sz="20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 مما يخلق طبقه  من الحمض </a:t>
            </a:r>
            <a:r>
              <a:rPr kumimoji="0" lang="ar-SA" sz="2000"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النووي </a:t>
            </a:r>
            <a:r>
              <a:rPr kumimoji="0" lang="ar-SA" sz="20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 وأجزاء من جدار </a:t>
            </a:r>
            <a:r>
              <a:rPr kumimoji="0" lang="ar-SA" sz="2000"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الخلية </a:t>
            </a:r>
            <a:r>
              <a:rPr kumimoji="0" lang="ar-SA" sz="20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 والأغشية </a:t>
            </a:r>
            <a:r>
              <a:rPr kumimoji="0" lang="ar-SA" sz="2000"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المذابة </a:t>
            </a:r>
            <a:r>
              <a:rPr kumimoji="0" lang="ar-SA" sz="20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 والبروتينات </a:t>
            </a:r>
            <a:r>
              <a:rPr kumimoji="0" lang="ar-SA" sz="2000"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الخلوية </a:t>
            </a:r>
            <a:r>
              <a:rPr kumimoji="0" lang="ar-SA" sz="20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 ومحتويات </a:t>
            </a:r>
            <a:r>
              <a:rPr kumimoji="0" lang="ar-SA" sz="2000" b="1" i="0" u="none" strike="noStrike" cap="none" normalizeH="0" baseline="0" dirty="0" err="1" smtClean="0">
                <a:ln>
                  <a:noFill/>
                </a:ln>
                <a:solidFill>
                  <a:srgbClr val="002060"/>
                </a:solidFill>
                <a:effectLst/>
                <a:latin typeface="Arial" pitchFamily="34" charset="0"/>
                <a:ea typeface="Calibri" pitchFamily="34" charset="0"/>
                <a:cs typeface="Arial" pitchFamily="34" charset="0"/>
              </a:rPr>
              <a:t>أخرى.</a:t>
            </a:r>
            <a:r>
              <a:rPr kumimoji="0" lang="ar-SA" sz="2000" b="1" i="0" u="none" strike="noStrike" cap="none" normalizeH="0" baseline="0" dirty="0" smtClean="0">
                <a:ln>
                  <a:noFill/>
                </a:ln>
                <a:solidFill>
                  <a:srgbClr val="002060"/>
                </a:solidFill>
                <a:effectLst/>
                <a:latin typeface="Arial" pitchFamily="34" charset="0"/>
                <a:ea typeface="Calibri" pitchFamily="34" charset="0"/>
                <a:cs typeface="Arial" pitchFamily="34" charset="0"/>
              </a:rPr>
              <a:t> </a:t>
            </a:r>
            <a:r>
              <a:rPr kumimoji="0" lang="ar-SA" sz="2000" b="1" i="0" u="none" strike="noStrike" cap="none" normalizeH="0" baseline="0" dirty="0" smtClean="0">
                <a:ln>
                  <a:noFill/>
                </a:ln>
                <a:solidFill>
                  <a:srgbClr val="C00000"/>
                </a:solidFill>
                <a:effectLst/>
                <a:latin typeface="Arial" pitchFamily="34" charset="0"/>
                <a:ea typeface="Calibri" pitchFamily="34" charset="0"/>
                <a:cs typeface="Arial" pitchFamily="34" charset="0"/>
              </a:rPr>
              <a:t>يسمى هذا بمحلول الخلية </a:t>
            </a:r>
            <a:r>
              <a:rPr kumimoji="0" lang="ar-SA" sz="2000" b="1" i="0" u="none" strike="noStrike" cap="none" normalizeH="0" baseline="0" dirty="0" err="1" smtClean="0">
                <a:ln>
                  <a:noFill/>
                </a:ln>
                <a:solidFill>
                  <a:srgbClr val="C00000"/>
                </a:solidFill>
                <a:effectLst/>
                <a:latin typeface="Arial" pitchFamily="34" charset="0"/>
                <a:ea typeface="Calibri" pitchFamily="34" charset="0"/>
                <a:cs typeface="Arial" pitchFamily="34" charset="0"/>
              </a:rPr>
              <a:t>أومستخلص</a:t>
            </a:r>
            <a:r>
              <a:rPr kumimoji="0" lang="ar-SA" sz="2000" b="1" i="0" u="none" strike="noStrike" cap="none" normalizeH="0" baseline="0" dirty="0" smtClean="0">
                <a:ln>
                  <a:noFill/>
                </a:ln>
                <a:solidFill>
                  <a:srgbClr val="C00000"/>
                </a:solidFill>
                <a:effectLst/>
                <a:latin typeface="Arial" pitchFamily="34" charset="0"/>
                <a:ea typeface="Calibri" pitchFamily="34" charset="0"/>
                <a:cs typeface="Arial" pitchFamily="34" charset="0"/>
              </a:rPr>
              <a:t>  </a:t>
            </a:r>
            <a:r>
              <a:rPr kumimoji="0" lang="ar-SA" sz="2000" b="1" i="0" u="none" strike="noStrike" cap="none" normalizeH="0" baseline="0" dirty="0" err="1" smtClean="0">
                <a:ln>
                  <a:noFill/>
                </a:ln>
                <a:solidFill>
                  <a:srgbClr val="C00000"/>
                </a:solidFill>
                <a:effectLst/>
                <a:latin typeface="Arial" pitchFamily="34" charset="0"/>
                <a:ea typeface="Calibri" pitchFamily="34" charset="0"/>
                <a:cs typeface="Arial" pitchFamily="34" charset="0"/>
              </a:rPr>
              <a:t>الخلية </a:t>
            </a:r>
            <a:r>
              <a:rPr kumimoji="0" lang="ar-SA" sz="14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a:t>
            </a:r>
            <a:r>
              <a:rPr kumimoji="0" lang="en-US" sz="800" b="0" i="0" u="none" strike="noStrike" cap="none" normalizeH="0" baseline="0" dirty="0" smtClean="0">
                <a:ln>
                  <a:noFill/>
                </a:ln>
                <a:solidFill>
                  <a:schemeClr val="tx1"/>
                </a:solidFill>
                <a:effectLst/>
                <a:latin typeface="Arial"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dissolv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381</TotalTime>
  <Words>1979</Words>
  <Application>Microsoft Office PowerPoint</Application>
  <PresentationFormat>On-screen Show (4:3)</PresentationFormat>
  <Paragraphs>65</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مشربية</vt:lpstr>
      <vt:lpstr>358 BOT ( LAB) MOLECULAR BIOLOGY PLANT 358 نبت الاحياء الجزيئية(عملي) </vt:lpstr>
      <vt:lpstr>مقدمة Introduction to molecules biology </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What does DNA look like? What will we see?   </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358 BOT ( LAB) MOLECULAR BIOLOGY PLANT 358 نبت الاحياء الجزيئية(عملي) </dc:title>
  <dc:creator>a</dc:creator>
  <cp:lastModifiedBy>abanomai</cp:lastModifiedBy>
  <cp:revision>28</cp:revision>
  <dcterms:created xsi:type="dcterms:W3CDTF">2020-08-28T08:28:07Z</dcterms:created>
  <dcterms:modified xsi:type="dcterms:W3CDTF">2020-09-09T06:48:28Z</dcterms:modified>
</cp:coreProperties>
</file>