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5" r:id="rId2"/>
    <p:sldId id="365" r:id="rId3"/>
    <p:sldId id="312" r:id="rId4"/>
    <p:sldId id="366" r:id="rId5"/>
    <p:sldId id="372" r:id="rId6"/>
    <p:sldId id="367" r:id="rId7"/>
    <p:sldId id="369" r:id="rId8"/>
    <p:sldId id="368" r:id="rId9"/>
    <p:sldId id="370" r:id="rId10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993" autoAdjust="0"/>
  </p:normalViewPr>
  <p:slideViewPr>
    <p:cSldViewPr>
      <p:cViewPr>
        <p:scale>
          <a:sx n="60" d="100"/>
          <a:sy n="60" d="100"/>
        </p:scale>
        <p:origin x="-2936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4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B9B1FA-75A0-4BDB-8845-5E705226E11F}" type="datetimeFigureOut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B1794F-E769-4CC0-A1BB-0EE1D1A165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10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6D5E89-C18B-4FEA-811A-93E8F55A271A}" type="datetimeFigureOut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52913"/>
            <a:ext cx="5661025" cy="403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278053-5F73-4ADB-9CF2-E3EC06F42D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7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278053-5F73-4ADB-9CF2-E3EC06F42D2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8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FAB6A4-7E25-4A29-866C-AEAD362F96B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8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8ECF44-9838-4AA1-942C-89AFE224B04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6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9C209-F36A-4F24-9686-91326F782D7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49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FA2AE-669F-4A3E-A05C-F52B2C73024D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D94F-9EEF-4F67-842E-AE8403B6C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F3BE-6FED-4E5B-8BF9-D071A6A564D3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B02D-CE01-4A1F-B317-1C2222E07F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24AFE-1B7B-4695-A3B5-DB04C563F451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86C0F-FC4D-41D5-9D25-FC791E00C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BC04-2D86-459A-85E8-487478AD0C98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5054-4BCA-46C5-B7A2-017EB5C688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AB63-6F1E-497F-8BD2-6DD1BCE7AA6A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6CDB-3535-4440-BDCB-E6BBBF30D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0183-6608-4778-BBAB-12CC7C984EC9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05D7-8B8C-4C49-AC01-36D412A8C4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EB87-DCB3-4910-9F15-414DD73ADE25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F2C93-9F51-4B7F-B639-7976DDF72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C12A-36E1-4CD4-B838-E9D7CD2C3997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2116E-04F9-4639-93CF-AD66A45968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381000"/>
            <a:ext cx="9144000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95250" y="115888"/>
            <a:ext cx="85883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5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Arial" charset="0"/>
              </a:rPr>
              <a:t>id-book.com</a:t>
            </a:r>
            <a:endParaRPr lang="en-GB" sz="1050" i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D3A0-84A8-4323-99A7-CA2B892D3AEA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D73F4-E5AD-42FB-9516-87B3F41753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29F1-7D4C-49E6-8443-B74EA054F040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E36-2AEC-4ECE-9E33-C3F6311968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16979-D481-4E30-BA5D-491D5FB5E0A7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9719-EB1F-4F69-978D-751370F6A8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B6672-B7D5-445E-8E67-89DBC3DE6CF2}" type="datetime1">
              <a:rPr lang="en-US"/>
              <a:pPr>
                <a:defRPr/>
              </a:pPr>
              <a:t>17/09/16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DC039C-D785-4B87-BF7D-4BD211837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lsugair@ksu.edu.sa" TargetMode="External"/><Relationship Id="rId4" Type="http://schemas.openxmlformats.org/officeDocument/2006/relationships/hyperlink" Target="http://www.fac.ksu.edu.sa/balsugair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1DB69F2E-7554-4456-9AF6-018D159D3FA1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1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228600" y="533400"/>
            <a:ext cx="8763000" cy="4038600"/>
          </a:xfrm>
          <a:solidFill>
            <a:schemeClr val="accent3">
              <a:lumMod val="75000"/>
            </a:schemeClr>
          </a:solidFill>
        </p:spPr>
        <p:txBody>
          <a:bodyPr rtlCol="0" anchor="b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Lecture 1: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Introduction to </a:t>
            </a:r>
            <a:r>
              <a:rPr lang="en-US" sz="4800" dirty="0" smtClean="0">
                <a:solidFill>
                  <a:schemeClr val="bg1"/>
                </a:solidFill>
              </a:rPr>
              <a:t>IT443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(Advanced Human Computer Interaction)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04800" y="4724400"/>
            <a:ext cx="8686800" cy="1828800"/>
            <a:chOff x="304800" y="4724400"/>
            <a:chExt cx="8686800" cy="1828800"/>
          </a:xfrm>
        </p:grpSpPr>
        <p:pic>
          <p:nvPicPr>
            <p:cNvPr id="7" name="Picture 6" descr="C:\Users\Areej\Pictures\hci.jpg"/>
            <p:cNvPicPr/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r="17500" b="7381"/>
            <a:stretch>
              <a:fillRect/>
            </a:stretch>
          </p:blipFill>
          <p:spPr bwMode="auto">
            <a:xfrm>
              <a:off x="4495800" y="4724400"/>
              <a:ext cx="2514600" cy="18288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8" name="Picture 7" descr="http://www.learncanada.org/images/da_sm.jpg"/>
            <p:cNvPicPr/>
            <p:nvPr/>
          </p:nvPicPr>
          <p:blipFill>
            <a:blip r:embed="rId4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086600" y="4724400"/>
              <a:ext cx="1905000" cy="18288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9" name="Picture 31" descr="Brain.jp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r="3125"/>
            <a:stretch>
              <a:fillRect/>
            </a:stretch>
          </p:blipFill>
          <p:spPr bwMode="auto">
            <a:xfrm>
              <a:off x="304800" y="4724400"/>
              <a:ext cx="2362200" cy="182118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2" descr="http://farm2.static.flickr.com/1016/537639328_52d5efd65d_o.jp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31250"/>
            <a:stretch>
              <a:fillRect/>
            </a:stretch>
          </p:blipFill>
          <p:spPr bwMode="auto">
            <a:xfrm>
              <a:off x="2743200" y="4724400"/>
              <a:ext cx="1676400" cy="18288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B2397963-2269-4E85-A9C9-F22FA3B58700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752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Course Instructor</a:t>
            </a:r>
            <a:endParaRPr lang="en-US" sz="40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>
                <a:solidFill>
                  <a:schemeClr val="bg1"/>
                </a:solidFill>
              </a:rPr>
              <a:t>Dr. Balsam </a:t>
            </a:r>
            <a:r>
              <a:rPr lang="en-US" sz="4800" dirty="0" err="1" smtClean="0">
                <a:solidFill>
                  <a:schemeClr val="bg1"/>
                </a:solidFill>
              </a:rPr>
              <a:t>AlSugair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51520" y="2384884"/>
            <a:ext cx="8712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400" dirty="0" smtClean="0"/>
              <a:t>Office: 6</a:t>
            </a:r>
            <a:r>
              <a:rPr lang="en-GB" sz="2400" b="1" dirty="0" smtClean="0"/>
              <a:t>T60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Office Hours: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b="1" dirty="0" smtClean="0"/>
              <a:t>Sunday : 9-10, 12-1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b="1" dirty="0" smtClean="0"/>
              <a:t>Tuesday: 9-10, 12-1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b="1" dirty="0" smtClean="0"/>
              <a:t>Wednesday: 10-12 </a:t>
            </a:r>
            <a:r>
              <a:rPr lang="en-GB" sz="2400" b="1" dirty="0" smtClean="0">
                <a:solidFill>
                  <a:srgbClr val="FF0000"/>
                </a:solidFill>
              </a:rPr>
              <a:t>By Appointment only</a:t>
            </a:r>
          </a:p>
          <a:p>
            <a:pPr marL="800100" lvl="1" indent="-342900">
              <a:buFont typeface="Arial"/>
              <a:buChar char="•"/>
            </a:pPr>
            <a:r>
              <a:rPr lang="en-GB" sz="2400" b="1" dirty="0" smtClean="0"/>
              <a:t>Thursday: 9-10, 12-1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Email: </a:t>
            </a:r>
            <a:r>
              <a:rPr lang="en-GB" sz="2400" b="1" dirty="0" smtClean="0"/>
              <a:t> </a:t>
            </a:r>
            <a:r>
              <a:rPr lang="en-GB" sz="2400" b="1" dirty="0" smtClean="0">
                <a:hlinkClick r:id="rId3"/>
              </a:rPr>
              <a:t>balsugair@ksu.edu.sa</a:t>
            </a:r>
            <a:endParaRPr lang="en-GB" sz="2400" b="1" dirty="0" smtClean="0"/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Webpage: </a:t>
            </a:r>
            <a:r>
              <a:rPr lang="en-GB" sz="2400" b="1" dirty="0" smtClean="0">
                <a:hlinkClick r:id="rId4"/>
              </a:rPr>
              <a:t>fac.ksu.edu.sa/balsugair/</a:t>
            </a:r>
            <a:endParaRPr lang="en-GB" sz="2400" b="1" dirty="0" smtClean="0"/>
          </a:p>
          <a:p>
            <a:pPr marL="342900" indent="-342900">
              <a:buFont typeface="Arial"/>
              <a:buChar char="•"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3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Course Syllabus (1/2)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5243500" cy="48768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Primary Books:</a:t>
            </a:r>
          </a:p>
          <a:p>
            <a:pPr marL="742950" lvl="1" indent="-285750">
              <a:buFont typeface="Arial"/>
              <a:buChar char="•"/>
            </a:pPr>
            <a:r>
              <a:rPr lang="en-GB" sz="2400" dirty="0" smtClean="0"/>
              <a:t>Interaction </a:t>
            </a:r>
            <a:r>
              <a:rPr lang="en-GB" sz="2400" dirty="0"/>
              <a:t>Design: Beyond Human Computer Interaction, by Y. Rogers, H. Sharp, J. </a:t>
            </a:r>
            <a:r>
              <a:rPr lang="en-GB" sz="2400" dirty="0" err="1"/>
              <a:t>Preece</a:t>
            </a:r>
            <a:r>
              <a:rPr lang="en-GB" sz="2400" dirty="0"/>
              <a:t>, 4TH Edition, Wiley (2015</a:t>
            </a:r>
            <a:r>
              <a:rPr lang="en-GB" sz="2400" dirty="0" smtClean="0"/>
              <a:t>)</a:t>
            </a:r>
            <a:r>
              <a:rPr lang="en-GB" sz="2400" dirty="0"/>
              <a:t>.</a:t>
            </a:r>
          </a:p>
          <a:p>
            <a:pPr marL="742950" lvl="1" indent="-285750">
              <a:buFont typeface="Arial"/>
              <a:buChar char="•"/>
            </a:pPr>
            <a:endParaRPr lang="en-GB" sz="2400" dirty="0" smtClean="0"/>
          </a:p>
          <a:p>
            <a:pPr marL="742950" lvl="1" indent="-285750">
              <a:buFont typeface="Arial"/>
              <a:buChar char="•"/>
            </a:pPr>
            <a:r>
              <a:rPr lang="en-GB" sz="2400" dirty="0" smtClean="0"/>
              <a:t>Dynamic </a:t>
            </a:r>
            <a:r>
              <a:rPr lang="en-GB" sz="2400" dirty="0"/>
              <a:t>Prototyping with </a:t>
            </a:r>
            <a:r>
              <a:rPr lang="en-GB" sz="2400" dirty="0" err="1"/>
              <a:t>SketchFlow</a:t>
            </a:r>
            <a:r>
              <a:rPr lang="en-GB" sz="2400" dirty="0"/>
              <a:t> in Expression Blend: Sketch Your Ideas and Bring Them to Life, by Chris Bernard &amp; Sara Summers.</a:t>
            </a:r>
            <a:endParaRPr lang="en-GB" sz="2400" dirty="0" smtClean="0">
              <a:latin typeface="+mn-lt"/>
              <a:cs typeface="Arial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 pitchFamily="18" charset="2"/>
              <a:buChar char=""/>
              <a:defRPr/>
            </a:pPr>
            <a:endParaRPr lang="en-GB" sz="2400" dirty="0">
              <a:latin typeface="+mn-lt"/>
              <a:cs typeface="Arial" charset="0"/>
            </a:endParaRPr>
          </a:p>
        </p:txBody>
      </p:sp>
      <p:pic>
        <p:nvPicPr>
          <p:cNvPr id="3" name="Picture 2" descr="I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2168858"/>
            <a:ext cx="1602034" cy="20879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64388" y="2420888"/>
            <a:ext cx="400110" cy="178530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dirty="0" err="1" smtClean="0"/>
              <a:t>eu.wiley.com</a:t>
            </a:r>
            <a:endParaRPr lang="en-GB" sz="1400" dirty="0"/>
          </a:p>
        </p:txBody>
      </p:sp>
      <p:pic>
        <p:nvPicPr>
          <p:cNvPr id="7" name="Picture 6" descr="HCI Book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20" y="4581128"/>
            <a:ext cx="1570904" cy="20519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64388" y="4375278"/>
            <a:ext cx="400110" cy="225807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dirty="0" err="1" smtClean="0"/>
              <a:t>quepublishing.com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4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Course Syllabus (2/2)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771892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Supplementary Materials: </a:t>
            </a:r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en-GB" sz="2400" dirty="0"/>
              <a:t>Human-Computer Interaction, by Alan Dix et al, 3rd Edition, Prentice Hall (2004).</a:t>
            </a:r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en-GB" sz="2400" dirty="0"/>
              <a:t>Designing the User Interface: Strategies for Effective Human-Computer Interaction, 4th Edition, </a:t>
            </a:r>
            <a:r>
              <a:rPr lang="en-GB" sz="2400" dirty="0" err="1"/>
              <a:t>Shneiderman</a:t>
            </a:r>
            <a:r>
              <a:rPr lang="en-GB" sz="2400" dirty="0"/>
              <a:t> and </a:t>
            </a:r>
            <a:r>
              <a:rPr lang="en-GB" sz="2400" dirty="0" err="1"/>
              <a:t>Plaisant</a:t>
            </a:r>
            <a:r>
              <a:rPr lang="en-GB" sz="2400" dirty="0"/>
              <a:t> , Addison-Wesley (1998).</a:t>
            </a:r>
          </a:p>
          <a:p>
            <a:pPr marL="742950" lvl="1" indent="-285750">
              <a:spcBef>
                <a:spcPts val="1200"/>
              </a:spcBef>
              <a:buFont typeface="Arial"/>
              <a:buChar char="•"/>
            </a:pPr>
            <a:r>
              <a:rPr lang="en-GB" sz="2400" dirty="0"/>
              <a:t>Measuring the User Experience: Collecting, </a:t>
            </a:r>
            <a:r>
              <a:rPr lang="en-GB" sz="2400" dirty="0" err="1"/>
              <a:t>Analyzing</a:t>
            </a:r>
            <a:r>
              <a:rPr lang="en-GB" sz="2400" dirty="0"/>
              <a:t>, and Presenting Usability Metrics, by </a:t>
            </a:r>
            <a:r>
              <a:rPr lang="en-GB" sz="2400" dirty="0" err="1"/>
              <a:t>Tullis</a:t>
            </a:r>
            <a:r>
              <a:rPr lang="en-GB" sz="2400" dirty="0"/>
              <a:t> and Albert, Interactive Technologies (2008).</a:t>
            </a:r>
            <a:endParaRPr lang="en-GB" sz="24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51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D454F83E-84C7-4CE4-B76D-79FD9FFF3EF5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5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What is HCI?</a:t>
            </a: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458200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US" sz="2400" b="1" dirty="0">
                <a:latin typeface="Arial"/>
                <a:cs typeface="Arial"/>
              </a:rPr>
              <a:t>Human-Computer Interaction </a:t>
            </a:r>
            <a:r>
              <a:rPr lang="en-US" sz="2400" dirty="0">
                <a:latin typeface="Arial"/>
                <a:cs typeface="Arial"/>
              </a:rPr>
              <a:t>draws on the fields of computer science, psychology, cognitive science, and organizational and social sciences in order to </a:t>
            </a:r>
            <a:r>
              <a:rPr lang="en-US" sz="2400" b="1" dirty="0">
                <a:latin typeface="Arial"/>
                <a:cs typeface="Arial"/>
              </a:rPr>
              <a:t>understand how people use and experience interactive technology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US" sz="2400" dirty="0" smtClean="0">
                <a:latin typeface="Arial"/>
                <a:cs typeface="Arial"/>
              </a:rPr>
              <a:t>HCI applies this understanding in the </a:t>
            </a:r>
            <a:r>
              <a:rPr lang="en-US" sz="2400" b="1" dirty="0" smtClean="0">
                <a:latin typeface="Arial"/>
                <a:cs typeface="Arial"/>
              </a:rPr>
              <a:t>design</a:t>
            </a:r>
            <a:r>
              <a:rPr lang="en-US" sz="2400" dirty="0" smtClean="0">
                <a:latin typeface="Arial"/>
                <a:cs typeface="Arial"/>
              </a:rPr>
              <a:t>, </a:t>
            </a:r>
            <a:r>
              <a:rPr lang="en-US" sz="2400" b="1" dirty="0" smtClean="0">
                <a:latin typeface="Arial"/>
                <a:cs typeface="Arial"/>
              </a:rPr>
              <a:t>evaluation</a:t>
            </a:r>
            <a:r>
              <a:rPr lang="en-US" sz="2400" dirty="0" smtClean="0">
                <a:latin typeface="Arial"/>
                <a:cs typeface="Arial"/>
              </a:rPr>
              <a:t> and </a:t>
            </a:r>
            <a:r>
              <a:rPr lang="en-US" sz="2400" b="1" dirty="0" smtClean="0">
                <a:latin typeface="Arial"/>
                <a:cs typeface="Arial"/>
              </a:rPr>
              <a:t>implementation</a:t>
            </a:r>
            <a:r>
              <a:rPr lang="en-US" sz="2400" dirty="0" smtClean="0">
                <a:latin typeface="Arial"/>
                <a:cs typeface="Arial"/>
              </a:rPr>
              <a:t> of interactive technologies for human users.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136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6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Course Outcomes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771892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By the end of this course you will be able to</a:t>
            </a:r>
            <a:r>
              <a:rPr lang="en-GB" sz="2400" b="1" dirty="0" smtClean="0">
                <a:latin typeface="Arial"/>
                <a:cs typeface="Arial"/>
              </a:rPr>
              <a:t>: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Understand the practical and theoretical aspects of </a:t>
            </a:r>
            <a:r>
              <a:rPr lang="en-GB" sz="2400" dirty="0">
                <a:latin typeface="Arial"/>
                <a:cs typeface="Arial"/>
              </a:rPr>
              <a:t>Human Computer Interaction </a:t>
            </a:r>
            <a:r>
              <a:rPr lang="en-GB" sz="2400" dirty="0" smtClean="0">
                <a:latin typeface="Arial"/>
                <a:cs typeface="Arial"/>
              </a:rPr>
              <a:t>(HCI)</a:t>
            </a:r>
            <a:endParaRPr lang="en-GB" sz="2400" dirty="0" smtClean="0">
              <a:latin typeface="Arial"/>
              <a:cs typeface="Arial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Recognize and outline principles related to HCI and User </a:t>
            </a:r>
            <a:r>
              <a:rPr lang="en-GB" sz="2400" dirty="0" err="1" smtClean="0">
                <a:latin typeface="Arial"/>
                <a:cs typeface="Arial"/>
              </a:rPr>
              <a:t>Centered</a:t>
            </a:r>
            <a:r>
              <a:rPr lang="en-GB" sz="2400" dirty="0" smtClean="0">
                <a:latin typeface="Arial"/>
                <a:cs typeface="Arial"/>
              </a:rPr>
              <a:t> Design (UCD)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Apply HCI principles to practical problems</a:t>
            </a:r>
            <a:endParaRPr lang="en-GB" sz="2400" dirty="0" smtClean="0">
              <a:latin typeface="Arial"/>
              <a:cs typeface="Arial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Understand the role of users in the design process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Use data gathering techniques to </a:t>
            </a:r>
            <a:r>
              <a:rPr lang="en-GB" sz="2400" dirty="0" err="1" smtClean="0">
                <a:latin typeface="Arial"/>
                <a:cs typeface="Arial"/>
              </a:rPr>
              <a:t>analyze</a:t>
            </a:r>
            <a:r>
              <a:rPr lang="en-GB" sz="2400" dirty="0" smtClean="0">
                <a:latin typeface="Arial"/>
                <a:cs typeface="Arial"/>
              </a:rPr>
              <a:t> and design solutions for applications</a:t>
            </a: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Evaluate the usability of interactive systems</a:t>
            </a: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endParaRPr lang="en-GB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211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7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Grades Distribution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771892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err="1" smtClean="0">
                <a:latin typeface="Arial"/>
                <a:cs typeface="Arial"/>
              </a:rPr>
              <a:t>MidTerms</a:t>
            </a:r>
            <a:r>
              <a:rPr lang="en-GB" sz="2400" b="1" dirty="0" smtClean="0">
                <a:latin typeface="Arial"/>
                <a:cs typeface="Arial"/>
              </a:rPr>
              <a:t> : 30%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err="1" smtClean="0">
                <a:latin typeface="Arial"/>
                <a:cs typeface="Arial"/>
              </a:rPr>
              <a:t>Quizes</a:t>
            </a:r>
            <a:r>
              <a:rPr lang="en-GB" sz="2400" b="1" dirty="0" smtClean="0">
                <a:latin typeface="Arial"/>
                <a:cs typeface="Arial"/>
              </a:rPr>
              <a:t>: 7%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Assignment: 3%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Project: 20%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Final Exam: 40%</a:t>
            </a:r>
          </a:p>
        </p:txBody>
      </p:sp>
    </p:spTree>
    <p:extLst>
      <p:ext uri="{BB962C8B-B14F-4D97-AF65-F5344CB8AC3E}">
        <p14:creationId xmlns:p14="http://schemas.microsoft.com/office/powerpoint/2010/main" val="258275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Important Dates !!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771892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Assignment: </a:t>
            </a:r>
            <a:r>
              <a:rPr lang="en-GB" sz="2400" b="1" dirty="0" smtClean="0">
                <a:latin typeface="Arial"/>
                <a:cs typeface="Arial"/>
              </a:rPr>
              <a:t>Due Sunday 9 Oct 2016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Quiz 1: </a:t>
            </a:r>
            <a:r>
              <a:rPr lang="en-GB" sz="2400" b="1" dirty="0" smtClean="0">
                <a:latin typeface="Arial"/>
                <a:cs typeface="Arial"/>
              </a:rPr>
              <a:t>around</a:t>
            </a:r>
            <a:r>
              <a:rPr lang="en-GB" sz="2400" dirty="0" smtClean="0">
                <a:latin typeface="Arial"/>
                <a:cs typeface="Arial"/>
              </a:rPr>
              <a:t> </a:t>
            </a:r>
            <a:r>
              <a:rPr lang="en-GB" sz="2400" b="1" dirty="0" smtClean="0">
                <a:latin typeface="Arial"/>
                <a:cs typeface="Arial"/>
              </a:rPr>
              <a:t>Week 5 – exact date TBC</a:t>
            </a:r>
            <a:endParaRPr lang="en-GB" sz="2400" b="1" dirty="0" smtClean="0">
              <a:latin typeface="Arial"/>
              <a:cs typeface="Arial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Midterm 1</a:t>
            </a:r>
            <a:r>
              <a:rPr lang="en-GB" sz="2400" b="1" dirty="0" smtClean="0">
                <a:latin typeface="Arial"/>
                <a:cs typeface="Arial"/>
              </a:rPr>
              <a:t> : Tuesday 8 Nov. 2016 (8 Safar 1438H) </a:t>
            </a:r>
          </a:p>
          <a:p>
            <a:pPr lvl="4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GB" sz="2400" b="1" dirty="0">
                <a:latin typeface="Arial"/>
                <a:cs typeface="Arial"/>
              </a:rPr>
              <a:t>	</a:t>
            </a:r>
            <a:r>
              <a:rPr lang="en-GB" sz="2400" b="1" dirty="0" smtClean="0">
                <a:latin typeface="Arial"/>
                <a:cs typeface="Arial"/>
              </a:rPr>
              <a:t>3-5 pm</a:t>
            </a:r>
            <a:endParaRPr lang="en-GB" sz="2400" b="1" dirty="0">
              <a:latin typeface="Arial"/>
              <a:cs typeface="Arial"/>
            </a:endParaRP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cs typeface="Arial" charset="0"/>
              </a:rPr>
              <a:t>Quiz 2: </a:t>
            </a:r>
            <a:r>
              <a:rPr lang="en-GB" sz="2400" b="1" dirty="0" smtClean="0">
                <a:cs typeface="Arial" charset="0"/>
              </a:rPr>
              <a:t>around Week 10 – exact date TBC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cs typeface="Arial" charset="0"/>
              </a:rPr>
              <a:t>Midterm 2</a:t>
            </a:r>
            <a:r>
              <a:rPr lang="en-GB" sz="2400" b="1" dirty="0" smtClean="0">
                <a:cs typeface="Arial" charset="0"/>
              </a:rPr>
              <a:t> </a:t>
            </a:r>
            <a:r>
              <a:rPr lang="en-GB" sz="2400" b="1" dirty="0">
                <a:cs typeface="Arial" charset="0"/>
              </a:rPr>
              <a:t>: Tuesday </a:t>
            </a:r>
            <a:r>
              <a:rPr lang="en-GB" sz="2400" b="1" dirty="0" smtClean="0">
                <a:cs typeface="Arial" charset="0"/>
              </a:rPr>
              <a:t>13 Dec. </a:t>
            </a:r>
            <a:r>
              <a:rPr lang="en-GB" sz="2400" b="1" dirty="0">
                <a:cs typeface="Arial" charset="0"/>
              </a:rPr>
              <a:t>2016 </a:t>
            </a:r>
            <a:r>
              <a:rPr lang="en-GB" sz="2400" b="1" dirty="0" smtClean="0">
                <a:cs typeface="Arial" charset="0"/>
              </a:rPr>
              <a:t>(14 Rabi I </a:t>
            </a:r>
            <a:r>
              <a:rPr lang="en-GB" sz="2400" b="1" dirty="0">
                <a:cs typeface="Arial" charset="0"/>
              </a:rPr>
              <a:t>1438H) </a:t>
            </a:r>
          </a:p>
          <a:p>
            <a:pPr lvl="4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r>
              <a:rPr lang="en-GB" sz="2400" b="1" dirty="0">
                <a:cs typeface="Arial" charset="0"/>
              </a:rPr>
              <a:t>	3-5 </a:t>
            </a:r>
            <a:r>
              <a:rPr lang="en-GB" sz="2400" b="1" dirty="0" smtClean="0">
                <a:cs typeface="Arial" charset="0"/>
              </a:rPr>
              <a:t>pm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cs typeface="Arial" charset="0"/>
              </a:rPr>
              <a:t>Final Exam : </a:t>
            </a:r>
            <a:r>
              <a:rPr lang="en-GB" sz="2400" b="1" dirty="0" smtClean="0">
                <a:cs typeface="Arial" charset="0"/>
              </a:rPr>
              <a:t>Finals</a:t>
            </a:r>
            <a:r>
              <a:rPr lang="en-GB" sz="2400" dirty="0" smtClean="0">
                <a:cs typeface="Arial" charset="0"/>
              </a:rPr>
              <a:t> </a:t>
            </a:r>
            <a:r>
              <a:rPr lang="en-GB" sz="2400" b="1" dirty="0" smtClean="0">
                <a:cs typeface="Arial" charset="0"/>
              </a:rPr>
              <a:t>Week 3 Tuesday  8-11 am (Period 21) </a:t>
            </a:r>
          </a:p>
          <a:p>
            <a:pPr lvl="4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GB" sz="2400" b="1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GB" sz="2400" b="1" dirty="0" smtClean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1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pPr>
              <a:defRPr/>
            </a:pPr>
            <a:fld id="{7CF75335-4F46-4C0A-9DE8-FA6BD9660513}" type="slidenum">
              <a:rPr lang="en-GB" sz="1400">
                <a:solidFill>
                  <a:schemeClr val="bg2">
                    <a:lumMod val="75000"/>
                  </a:schemeClr>
                </a:solidFill>
              </a:rPr>
              <a:pPr>
                <a:defRPr/>
              </a:pPr>
              <a:t>9</a:t>
            </a:fld>
            <a:endParaRPr lang="en-GB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8915400" cy="1371600"/>
          </a:xfrm>
          <a:solidFill>
            <a:schemeClr val="accent3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Considerations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8" name="Content Placeholder 9"/>
          <p:cNvSpPr txBox="1">
            <a:spLocks/>
          </p:cNvSpPr>
          <p:nvPr/>
        </p:nvSpPr>
        <p:spPr>
          <a:xfrm>
            <a:off x="228600" y="1981200"/>
            <a:ext cx="8771892" cy="441960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If you have any questions during the lecture, please raise your hand to alert me. 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dirty="0" smtClean="0">
                <a:latin typeface="Arial"/>
                <a:cs typeface="Arial"/>
              </a:rPr>
              <a:t>Please be on time! </a:t>
            </a:r>
            <a:r>
              <a:rPr lang="en-GB" sz="2400" dirty="0" smtClean="0">
                <a:latin typeface="Arial"/>
                <a:cs typeface="Arial"/>
              </a:rPr>
              <a:t>Lectures will begin on the hour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Attendance will be recorded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Deadlines (assignment, project phases, etc. )are final! </a:t>
            </a:r>
          </a:p>
          <a:p>
            <a:pPr marL="342900" indent="-342900" fontAlgn="auto">
              <a:spcBef>
                <a:spcPts val="12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Arial"/>
              <a:buChar char="•"/>
              <a:defRPr/>
            </a:pPr>
            <a:r>
              <a:rPr lang="en-GB" sz="2400" b="1" dirty="0" smtClean="0">
                <a:latin typeface="Arial"/>
                <a:cs typeface="Arial"/>
              </a:rPr>
              <a:t>Office Hours are in place to support you, please make use of them </a:t>
            </a:r>
            <a:r>
              <a:rPr lang="en-GB" sz="2400" b="1" dirty="0" smtClean="0">
                <a:latin typeface="Arial"/>
                <a:cs typeface="Arial"/>
                <a:sym typeface="Wingdings"/>
              </a:rPr>
              <a:t> </a:t>
            </a:r>
            <a:endParaRPr lang="en-GB" sz="2400" b="1" dirty="0"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defRPr/>
            </a:pPr>
            <a:endParaRPr lang="en-GB" sz="2400" b="1" dirty="0" smtClean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74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12721</TotalTime>
  <Words>486</Words>
  <Application>Microsoft Macintosh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Areej</dc:creator>
  <cp:lastModifiedBy>Balsam Alsugair</cp:lastModifiedBy>
  <cp:revision>223</cp:revision>
  <dcterms:created xsi:type="dcterms:W3CDTF">2009-10-04T14:10:49Z</dcterms:created>
  <dcterms:modified xsi:type="dcterms:W3CDTF">2016-09-17T12:42:00Z</dcterms:modified>
</cp:coreProperties>
</file>