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9" r:id="rId1"/>
  </p:sldMasterIdLst>
  <p:notesMasterIdLst>
    <p:notesMasterId r:id="rId18"/>
  </p:notesMasterIdLst>
  <p:handoutMasterIdLst>
    <p:handoutMasterId r:id="rId19"/>
  </p:handoutMasterIdLst>
  <p:sldIdLst>
    <p:sldId id="287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10" r:id="rId17"/>
  </p:sldIdLst>
  <p:sldSz cx="9144000" cy="6858000" type="screen4x3"/>
  <p:notesSz cx="6858000" cy="9144000"/>
  <p:defaultTextStyle>
    <a:defPPr>
      <a:defRPr lang="x-none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252" autoAdjust="0"/>
    <p:restoredTop sz="94689" autoAdjust="0"/>
  </p:normalViewPr>
  <p:slideViewPr>
    <p:cSldViewPr>
      <p:cViewPr>
        <p:scale>
          <a:sx n="71" d="100"/>
          <a:sy n="71" d="100"/>
        </p:scale>
        <p:origin x="-25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23B2BDD0-B20C-4776-A456-CB69CC07ED28}" type="slidenum">
              <a:rPr lang="x-none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32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4D3D75BA-C063-4C41-BC2A-F2A728BF14BE}" type="slidenum">
              <a:rPr lang="x-none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3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D4A8C5-3D6E-43C4-9AFC-43B0AA372824}" type="slidenum">
              <a:rPr lang="x-none"/>
              <a:pPr/>
              <a:t>1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17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817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818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7818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7818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818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818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818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818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818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818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818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819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819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7819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819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819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FBB97B-98D3-4C25-B24D-B0406E2A47F5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1781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81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70A993-83BD-4CEA-8D3C-A154FEA3A9CD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477947-1508-43F5-BBCB-EED8887EDA36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A39DC73-0E0D-48A9-8AD5-2E508D6FE891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9AA803E-AC3C-4D83-BF5A-5E5E78D33B98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EB85D7-B950-4517-A213-1E7D0697493D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9E9795-1F7A-4EB3-8012-21318F5602E7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2681CC8-D7BB-4A79-BF2D-D2C1FB42158F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F0ACE76-6E69-41CF-BB34-2A76B851A5AD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B4C770-56F3-437C-8B1D-11FA3C568893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58C0C5-F932-4E5F-83AB-FAA9E77223C4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D2BEB3-F1DB-4A91-90AD-0BA110CC40B6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3E0996-8A22-4323-829D-23C2D76969EF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30DBC2-C49C-45F4-A6A4-555AE8B6145A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BD1FEA-C49D-468D-AB01-8AE430A35019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1AC4E2-FC2F-4B05-AF72-326CB8D98708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53BC1-027E-478F-9EA6-67FF2CA91898}" type="slidenum">
              <a:rPr lang="x-none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/>
            </a:lvl1pPr>
          </a:lstStyle>
          <a:p>
            <a:endParaRPr lang="en-US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 Black" pitchFamily="34" charset="0"/>
              </a:defRPr>
            </a:lvl1pPr>
          </a:lstStyle>
          <a:p>
            <a:fld id="{BCD08AC8-96E6-42B2-8F5C-308A6E285F9F}" type="slidenum">
              <a:rPr lang="x-none"/>
              <a:pPr/>
              <a:t>‹#›</a:t>
            </a:fld>
            <a:endParaRPr lang="en-US"/>
          </a:p>
        </p:txBody>
      </p:sp>
      <p:grpSp>
        <p:nvGrpSpPr>
          <p:cNvPr id="17715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7715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715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715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7716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7716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7716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7716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716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7716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7716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71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716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</p:sldLayoutIdLst>
  <p:txStyles>
    <p:titleStyle>
      <a:lvl1pPr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x-non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hyperlink" Target="http://rds.yahoo.com/_ylt=A0WTbx9nLaxMCQ0AmgqJzbkF;_ylu=X3oDMTBpdDZuNzZrBHBvcwM5BHNlYwNzcgR2dGlkAw--/SIG=1ig7ev61b/EXP=1286438631/**http://images.search.yahoo.com/images/view?back=http%253A%252F%252Fimages.search.yahoo.com%252Fsearch%252Fimages%253Fp%253Dx-ray%252Bfilms%2526ei%253DUTF-8%2526vm%253Dr%2526fr%253Dyfp-t-701&amp;w=800&amp;h=598&amp;imgurl=upload.ecvv.com%252Fupload%252FProduct%252F20091%252FChina_medical_x_ray_films_green_sensitive2009119955371.JPG&amp;rurl=http%253A%252F%252Fwww.ecvv.com%252Fproduct%252F1782857.html&amp;size=46KB&amp;name=China+medical+x-...&amp;p=x-ray+films&amp;oid=50dc291ca2e6e3f0f01b1fd72481ddef&amp;fr2=&amp;no=9&amp;tt=63900&amp;sigr=118krcpqb&amp;sigi=12v35gb77&amp;sigb=12ldknkfl" TargetMode="External"/><Relationship Id="rId5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15.jpeg"/><Relationship Id="rId5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ds.yahoo.com/_ylt=A0WTbx9nLaxMCQ0AmgqJzbkF;_ylu=X3oDMTBpdDZuNzZrBHBvcwM5BHNlYwNzcgR2dGlkAw--/SIG=1ig7ev61b/EXP=1286438631/**http://images.search.yahoo.com/images/view?back=http%253A%252F%252Fimages.search.yahoo.com%252Fsearch%252Fimages%253Fp%253Dx-ray%252Bfilms%2526ei%253DUTF-8%2526vm%253Dr%2526fr%253Dyfp-t-701&amp;w=800&amp;h=598&amp;imgurl=upload.ecvv.com%252Fupload%252FProduct%252F20091%252FChina_medical_x_ray_films_green_sensitive2009119955371.JPG&amp;rurl=http%253A%252F%252Fwww.ecvv.com%252Fproduct%252F1782857.html&amp;size=46KB&amp;name=China+medical+x-...&amp;p=x-ray+films&amp;oid=50dc291ca2e6e3f0f01b1fd72481ddef&amp;fr2=&amp;no=9&amp;tt=63900&amp;sigr=118krcpqb&amp;sigi=12v35gb77&amp;sigb=12ldknkf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5981700"/>
            <a:ext cx="6019800" cy="17526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000" b="1" dirty="0" smtClean="0">
                <a:latin typeface="Times New Roman"/>
                <a:cs typeface="Times New Roman"/>
              </a:rPr>
              <a:t>Alhanouf </a:t>
            </a:r>
            <a:r>
              <a:rPr lang="en-US" sz="2000" b="1" dirty="0" err="1" smtClean="0">
                <a:latin typeface="Times New Roman"/>
                <a:cs typeface="Times New Roman"/>
              </a:rPr>
              <a:t>Alshedi</a:t>
            </a:r>
            <a:endParaRPr lang="en-US" sz="2000" b="1" dirty="0">
              <a:latin typeface="Times New Roman"/>
              <a:cs typeface="Times New Roman"/>
            </a:endParaRPr>
          </a:p>
          <a:p>
            <a:pPr algn="l">
              <a:lnSpc>
                <a:spcPct val="80000"/>
              </a:lnSpc>
            </a:pPr>
            <a:r>
              <a:rPr lang="en-US" sz="2000" dirty="0" smtClean="0">
                <a:latin typeface="Times New Roman"/>
                <a:cs typeface="Times New Roman"/>
              </a:rPr>
              <a:t>Email: </a:t>
            </a:r>
            <a:r>
              <a:rPr lang="en-US" sz="2000" dirty="0" err="1" smtClean="0">
                <a:latin typeface="Times New Roman"/>
                <a:cs typeface="Times New Roman"/>
              </a:rPr>
              <a:t>aalshedi@ksu.edu.sa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195736" y="1916832"/>
            <a:ext cx="6811888" cy="22098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Introduction to </a:t>
            </a:r>
            <a:r>
              <a:rPr lang="en-US" sz="4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Image recording </a:t>
            </a:r>
            <a:endParaRPr lang="en-US" sz="4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915816" y="4293096"/>
            <a:ext cx="6019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 sz="3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dirty="0" smtClean="0">
                <a:latin typeface="Times New Roman"/>
                <a:cs typeface="Times New Roman"/>
              </a:rPr>
              <a:t>1</a:t>
            </a:r>
            <a:r>
              <a:rPr lang="en-US" baseline="30000" dirty="0" smtClean="0">
                <a:latin typeface="Times New Roman"/>
                <a:cs typeface="Times New Roman"/>
              </a:rPr>
              <a:t>st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Lecture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93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54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71600"/>
          </a:xfrm>
        </p:spPr>
        <p:txBody>
          <a:bodyPr/>
          <a:lstStyle/>
          <a:p>
            <a:r>
              <a:rPr lang="en-US" sz="4000" dirty="0">
                <a:solidFill>
                  <a:srgbClr val="0000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Types of radiographic films </a:t>
            </a:r>
            <a:endParaRPr lang="en-US" sz="4000" dirty="0">
              <a:solidFill>
                <a:srgbClr val="00007D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42875" y="1412776"/>
            <a:ext cx="87868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600" dirty="0" smtClean="0">
                <a:latin typeface="Times New Roman"/>
                <a:cs typeface="Times New Roman"/>
              </a:rPr>
              <a:t>There are tow main groups of films, according  to the effect towards light :</a:t>
            </a:r>
          </a:p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600" dirty="0" smtClean="0">
              <a:latin typeface="Times New Roman"/>
              <a:cs typeface="Times New Roman"/>
            </a:endParaRPr>
          </a:p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>
                <a:latin typeface="Times New Roman"/>
                <a:cs typeface="Times New Roman"/>
              </a:rPr>
              <a:t>- Non screen or direct exposure film</a:t>
            </a:r>
            <a:r>
              <a:rPr lang="en-US" sz="2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600" dirty="0" smtClean="0">
                <a:latin typeface="Times New Roman"/>
                <a:cs typeface="Times New Roman"/>
              </a:rPr>
              <a:t>-Film expose to x-ray only  such as dental films.</a:t>
            </a:r>
          </a:p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>
                <a:latin typeface="Times New Roman"/>
                <a:cs typeface="Times New Roman"/>
              </a:rPr>
              <a:t>- Screen film -Film expose to light and x-ray such as general radiology films.</a:t>
            </a:r>
          </a:p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600" dirty="0" smtClean="0">
              <a:latin typeface="Times New Roman"/>
              <a:cs typeface="Times New Roman"/>
            </a:endParaRPr>
          </a:p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600" dirty="0" smtClean="0">
                <a:latin typeface="Times New Roman"/>
                <a:cs typeface="Times New Roman"/>
              </a:rPr>
              <a:t>Film are also two types according to manufacturer </a:t>
            </a:r>
          </a:p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sz="2600" dirty="0">
              <a:latin typeface="Times New Roman"/>
              <a:cs typeface="Times New Roman"/>
            </a:endParaRPr>
          </a:p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600" dirty="0" smtClean="0">
                <a:latin typeface="Times New Roman"/>
                <a:cs typeface="Times New Roman"/>
              </a:rPr>
              <a:t>Single emulsion such as : Mammographic films, duplication film, subtraction films, radiographic films used in CT, MRI and nuclear  medicine. </a:t>
            </a:r>
          </a:p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2600" dirty="0" smtClean="0">
                <a:latin typeface="Times New Roman"/>
                <a:cs typeface="Times New Roman"/>
              </a:rPr>
              <a:t>Double emulsion  such as dental film.</a:t>
            </a:r>
          </a:p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 smtClean="0">
                <a:latin typeface="Times New Roman"/>
                <a:cs typeface="Times New Roman"/>
              </a:rPr>
              <a:t>          </a:t>
            </a:r>
            <a:endParaRPr lang="en-US" sz="26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5569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71600"/>
          </a:xfrm>
        </p:spPr>
        <p:txBody>
          <a:bodyPr/>
          <a:lstStyle/>
          <a:p>
            <a:r>
              <a:rPr lang="en-US" sz="4000" dirty="0">
                <a:solidFill>
                  <a:srgbClr val="00007D"/>
                </a:solidFill>
                <a:latin typeface="Times New Roman"/>
                <a:cs typeface="Times New Roman"/>
              </a:rPr>
              <a:t>Films</a:t>
            </a:r>
            <a:r>
              <a:rPr lang="en-US" sz="4000" dirty="0">
                <a:solidFill>
                  <a:srgbClr val="00007D"/>
                </a:solidFill>
                <a:latin typeface="Times New Roman"/>
                <a:cs typeface="Times New Roman"/>
                <a:sym typeface="Wingdings" pitchFamily="2" charset="2"/>
              </a:rPr>
              <a:t>:</a:t>
            </a:r>
            <a:r>
              <a:rPr lang="en-US" sz="4000" dirty="0">
                <a:solidFill>
                  <a:srgbClr val="00007D"/>
                </a:solidFill>
                <a:latin typeface="Times New Roman"/>
                <a:cs typeface="Times New Roman"/>
              </a:rPr>
              <a:t> (images on films)</a:t>
            </a:r>
          </a:p>
        </p:txBody>
      </p:sp>
      <p:pic>
        <p:nvPicPr>
          <p:cNvPr id="9" name="Picture 8" descr="Screen Shot 2014-10-12 at 12.29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12776"/>
            <a:ext cx="7128792" cy="491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664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007D"/>
                </a:solidFill>
                <a:latin typeface="Times New Roman"/>
                <a:cs typeface="Times New Roman"/>
              </a:rPr>
              <a:t>Advantage and disadvantage of </a:t>
            </a:r>
            <a:r>
              <a:rPr lang="en-US" sz="36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single and </a:t>
            </a:r>
            <a:r>
              <a:rPr lang="en-US" sz="3600" dirty="0">
                <a:solidFill>
                  <a:srgbClr val="00007D"/>
                </a:solidFill>
                <a:latin typeface="Times New Roman"/>
                <a:cs typeface="Times New Roman"/>
              </a:rPr>
              <a:t>double emulsion films </a:t>
            </a:r>
          </a:p>
        </p:txBody>
      </p:sp>
      <p:pic>
        <p:nvPicPr>
          <p:cNvPr id="4" name="Content Placeholder 3" descr="Screen Shot 2014-10-12 at 12.36.3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49" b="11149"/>
          <a:stretch>
            <a:fillRect/>
          </a:stretch>
        </p:blipFill>
        <p:spPr>
          <a:xfrm>
            <a:off x="611560" y="2348880"/>
            <a:ext cx="8077113" cy="3814192"/>
          </a:xfrm>
        </p:spPr>
      </p:pic>
      <p:sp>
        <p:nvSpPr>
          <p:cNvPr id="5" name="Rectangle 4"/>
          <p:cNvSpPr/>
          <p:nvPr/>
        </p:nvSpPr>
        <p:spPr>
          <a:xfrm>
            <a:off x="1393467" y="2420888"/>
            <a:ext cx="25075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0">
              <a:spcBef>
                <a:spcPct val="20000"/>
              </a:spcBef>
            </a:pPr>
            <a:r>
              <a:rPr lang="en-US" sz="2000" b="1" dirty="0" smtClean="0">
                <a:latin typeface="Times New Roman"/>
                <a:cs typeface="Times New Roman"/>
              </a:rPr>
              <a:t>Single </a:t>
            </a:r>
            <a:r>
              <a:rPr lang="en-US" sz="2000" b="1" dirty="0">
                <a:latin typeface="Times New Roman"/>
                <a:cs typeface="Times New Roman"/>
              </a:rPr>
              <a:t>emulsion films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5379115" y="2420888"/>
            <a:ext cx="26214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rtl="0">
              <a:spcBef>
                <a:spcPct val="20000"/>
              </a:spcBef>
            </a:pPr>
            <a:r>
              <a:rPr lang="en-US" sz="2000" b="1" dirty="0" smtClean="0">
                <a:latin typeface="Times New Roman"/>
                <a:cs typeface="Times New Roman"/>
              </a:rPr>
              <a:t>Double </a:t>
            </a:r>
            <a:r>
              <a:rPr lang="en-US" sz="2000" b="1" dirty="0">
                <a:latin typeface="Times New Roman"/>
                <a:cs typeface="Times New Roman"/>
              </a:rPr>
              <a:t>emulsion films   </a:t>
            </a:r>
          </a:p>
        </p:txBody>
      </p:sp>
    </p:spTree>
    <p:extLst>
      <p:ext uri="{BB962C8B-B14F-4D97-AF65-F5344CB8AC3E}">
        <p14:creationId xmlns:p14="http://schemas.microsoft.com/office/powerpoint/2010/main" val="1475670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007D"/>
                </a:solidFill>
                <a:latin typeface="Times New Roman"/>
                <a:cs typeface="Times New Roman"/>
              </a:rPr>
              <a:t>Common sizes of medical x-ray films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3886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800" dirty="0">
                <a:latin typeface="Times New Roman"/>
                <a:cs typeface="Times New Roman"/>
              </a:rPr>
              <a:t>The following is example for some of the medical common sizes  used in medical radiology </a:t>
            </a:r>
            <a:r>
              <a:rPr lang="en-US" sz="2800" dirty="0" smtClean="0">
                <a:latin typeface="Times New Roman"/>
                <a:cs typeface="Times New Roman"/>
              </a:rPr>
              <a:t>field:</a:t>
            </a:r>
          </a:p>
          <a:p>
            <a:pPr algn="l" eaLnBrk="1" hangingPunct="1">
              <a:lnSpc>
                <a:spcPct val="80000"/>
              </a:lnSpc>
            </a:pPr>
            <a:endParaRPr lang="en-US" sz="2800" dirty="0">
              <a:latin typeface="Times New Roman"/>
              <a:cs typeface="Times New Roman"/>
            </a:endParaRPr>
          </a:p>
          <a:p>
            <a:pPr algn="l" eaLnBrk="1" hangingPunct="1"/>
            <a:r>
              <a:rPr lang="en-US" sz="2800" dirty="0">
                <a:latin typeface="Times New Roman"/>
                <a:cs typeface="Times New Roman"/>
              </a:rPr>
              <a:t>31x41 mm</a:t>
            </a:r>
          </a:p>
          <a:p>
            <a:pPr algn="l" eaLnBrk="1" hangingPunct="1"/>
            <a:r>
              <a:rPr lang="en-US" sz="2800" dirty="0">
                <a:latin typeface="Times New Roman"/>
                <a:cs typeface="Times New Roman"/>
              </a:rPr>
              <a:t>57x76 mm</a:t>
            </a:r>
          </a:p>
          <a:p>
            <a:pPr algn="l" eaLnBrk="1" hangingPunct="1"/>
            <a:r>
              <a:rPr lang="en-US" sz="2800" dirty="0">
                <a:latin typeface="Times New Roman"/>
                <a:cs typeface="Times New Roman"/>
              </a:rPr>
              <a:t>18x24 cm </a:t>
            </a:r>
          </a:p>
          <a:p>
            <a:pPr algn="l" eaLnBrk="1" hangingPunct="1"/>
            <a:r>
              <a:rPr lang="en-US" sz="2800" dirty="0">
                <a:latin typeface="Times New Roman"/>
                <a:cs typeface="Times New Roman"/>
              </a:rPr>
              <a:t>24x30 cm</a:t>
            </a:r>
          </a:p>
          <a:p>
            <a:pPr algn="l" eaLnBrk="1" hangingPunct="1"/>
            <a:r>
              <a:rPr lang="en-US" sz="2800" dirty="0">
                <a:latin typeface="Times New Roman"/>
                <a:cs typeface="Times New Roman"/>
              </a:rPr>
              <a:t>30x40 cm</a:t>
            </a:r>
          </a:p>
          <a:p>
            <a:pPr algn="l" eaLnBrk="1" hangingPunct="1"/>
            <a:r>
              <a:rPr lang="en-US" sz="2800" dirty="0">
                <a:latin typeface="Times New Roman"/>
                <a:cs typeface="Times New Roman"/>
              </a:rPr>
              <a:t>35x35 cm</a:t>
            </a:r>
          </a:p>
          <a:p>
            <a:pPr algn="l" eaLnBrk="1" hangingPunct="1"/>
            <a:r>
              <a:rPr lang="en-US" sz="2800" dirty="0">
                <a:latin typeface="Times New Roman"/>
                <a:cs typeface="Times New Roman"/>
              </a:rPr>
              <a:t>35x43 cm</a:t>
            </a:r>
          </a:p>
          <a:p>
            <a:pPr algn="l" eaLnBrk="1" hangingPunct="1">
              <a:lnSpc>
                <a:spcPct val="80000"/>
              </a:lnSpc>
            </a:pPr>
            <a:endParaRPr lang="en-US" sz="2800" dirty="0">
              <a:latin typeface="Times New Roman"/>
              <a:cs typeface="Times New Roman"/>
            </a:endParaRPr>
          </a:p>
        </p:txBody>
      </p:sp>
      <p:pic>
        <p:nvPicPr>
          <p:cNvPr id="5" name="Picture 4" descr="xrayfil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3286124"/>
            <a:ext cx="2857520" cy="22997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Medical-X-ray-Fil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08920"/>
            <a:ext cx="24765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4714875"/>
            <a:ext cx="2533650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9326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Any Question?</a:t>
            </a:r>
            <a:endParaRPr lang="en-US" sz="4000" dirty="0">
              <a:solidFill>
                <a:srgbClr val="00007D"/>
              </a:solidFill>
              <a:latin typeface="Times New Roman"/>
              <a:cs typeface="Times New Roman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555776" y="270892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7200" dirty="0" smtClean="0">
                <a:latin typeface="Times New Roman"/>
                <a:cs typeface="Times New Roman"/>
              </a:rPr>
              <a:t>Thank You</a:t>
            </a:r>
            <a:endParaRPr lang="en-US" sz="7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2094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1256"/>
            <a:ext cx="8229600" cy="1371600"/>
          </a:xfrm>
          <a:ln>
            <a:noFill/>
          </a:ln>
        </p:spPr>
        <p:txBody>
          <a:bodyPr/>
          <a:lstStyle/>
          <a:p>
            <a:r>
              <a:rPr lang="en-US" sz="4000" kern="10" dirty="0">
                <a:ln w="12700">
                  <a:noFill/>
                  <a:round/>
                  <a:headEnd/>
                  <a:tailEnd/>
                </a:ln>
                <a:solidFill>
                  <a:srgbClr val="00007D"/>
                </a:solidFill>
                <a:effectLst>
                  <a:outerShdw blurRad="63500" dist="20320" dir="1799969" algn="tl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ea typeface="Goudy Old Style"/>
                <a:cs typeface="Times New Roman"/>
              </a:rPr>
              <a:t>The discovery of X-rays</a:t>
            </a:r>
            <a:r>
              <a:rPr lang="en-US" b="1" kern="10" dirty="0">
                <a:ln w="12700">
                  <a:noFill/>
                  <a:round/>
                  <a:headEnd/>
                  <a:tailEnd/>
                </a:ln>
                <a:solidFill>
                  <a:srgbClr val="3E5453"/>
                </a:solidFill>
                <a:effectLst>
                  <a:outerShdw blurRad="63500" dist="20320" dir="1799969" algn="tl" rotWithShape="0">
                    <a:srgbClr val="000000">
                      <a:alpha val="39998"/>
                    </a:srgbClr>
                  </a:outerShdw>
                </a:effectLst>
                <a:latin typeface="Goudy Old Style"/>
                <a:ea typeface="Goudy Old Style"/>
                <a:cs typeface="Goudy Old Style"/>
              </a:rPr>
              <a:t/>
            </a:r>
            <a:br>
              <a:rPr lang="en-US" b="1" kern="10" dirty="0">
                <a:ln w="12700">
                  <a:noFill/>
                  <a:round/>
                  <a:headEnd/>
                  <a:tailEnd/>
                </a:ln>
                <a:solidFill>
                  <a:srgbClr val="3E5453"/>
                </a:solidFill>
                <a:effectLst>
                  <a:outerShdw blurRad="63500" dist="20320" dir="1799969" algn="tl" rotWithShape="0">
                    <a:srgbClr val="000000">
                      <a:alpha val="39998"/>
                    </a:srgbClr>
                  </a:outerShdw>
                </a:effectLst>
                <a:latin typeface="Goudy Old Style"/>
                <a:ea typeface="Goudy Old Style"/>
                <a:cs typeface="Goudy Old Style"/>
              </a:rPr>
            </a:br>
            <a:endParaRPr lang="en-US" dirty="0">
              <a:ln w="12700">
                <a:noFill/>
                <a:round/>
                <a:headEnd/>
                <a:tailEnd/>
              </a:ln>
            </a:endParaRPr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700808"/>
            <a:ext cx="4906888" cy="5533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buFontTx/>
              <a:buChar char="•"/>
            </a:pPr>
            <a:r>
              <a:rPr lang="en-US" sz="2600" dirty="0">
                <a:latin typeface="Times New Roman" charset="0"/>
                <a:cs typeface="Times New Roman" charset="0"/>
              </a:rPr>
              <a:t>-X-rays  was discovered by a German physicist called Roentgen</a:t>
            </a:r>
            <a:r>
              <a:rPr lang="ar-sa" sz="2600" dirty="0">
                <a:latin typeface="Times New Roman" charset="0"/>
                <a:cs typeface="Times New Roman" charset="0"/>
              </a:rPr>
              <a:t>  </a:t>
            </a:r>
            <a:r>
              <a:rPr lang="en-US" sz="2600" dirty="0">
                <a:latin typeface="Times New Roman" charset="0"/>
                <a:cs typeface="Times New Roman" charset="0"/>
              </a:rPr>
              <a:t>in1895 </a:t>
            </a:r>
            <a:r>
              <a:rPr lang="en-US" sz="2600" dirty="0" smtClean="0">
                <a:latin typeface="Times New Roman" charset="0"/>
                <a:cs typeface="Times New Roman" charset="0"/>
              </a:rPr>
              <a:t>.</a:t>
            </a:r>
            <a:endParaRPr lang="en-US" sz="2600" dirty="0">
              <a:latin typeface="Times New Roman" charset="0"/>
              <a:cs typeface="Times New Roman" charset="0"/>
            </a:endParaRPr>
          </a:p>
          <a:p>
            <a:pPr algn="just">
              <a:buFontTx/>
              <a:buChar char="•"/>
            </a:pPr>
            <a:r>
              <a:rPr lang="en-US" sz="2600" dirty="0">
                <a:latin typeface="Times New Roman" charset="0"/>
                <a:cs typeface="Times New Roman" charset="0"/>
              </a:rPr>
              <a:t>-He named the new ray </a:t>
            </a:r>
            <a:r>
              <a:rPr lang="en-US" sz="2600" u="sng" dirty="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X-ray</a:t>
            </a:r>
            <a:r>
              <a:rPr lang="en-US" sz="2600" dirty="0">
                <a:latin typeface="Times New Roman" charset="0"/>
                <a:cs typeface="Times New Roman" charset="0"/>
              </a:rPr>
              <a:t>, because in mathematics "X" is used to indicated the unknown quantity</a:t>
            </a:r>
            <a:r>
              <a:rPr lang="ar-sa" sz="2600" dirty="0">
                <a:latin typeface="Times New Roman" charset="0"/>
                <a:cs typeface="Times New Roman" charset="0"/>
              </a:rPr>
              <a:t>. </a:t>
            </a:r>
          </a:p>
          <a:p>
            <a:pPr algn="just">
              <a:buFontTx/>
              <a:buChar char="•"/>
            </a:pPr>
            <a:r>
              <a:rPr lang="en-US" sz="2600" dirty="0">
                <a:latin typeface="Times New Roman" charset="0"/>
                <a:cs typeface="Times New Roman" charset="0"/>
              </a:rPr>
              <a:t>In his discovery Roentgen found that the X-ray would pass through the tissue of humans leaving the bones and metals visible. </a:t>
            </a:r>
          </a:p>
          <a:p>
            <a:pPr algn="just">
              <a:buFontTx/>
              <a:buChar char="•"/>
            </a:pPr>
            <a:endParaRPr lang="ar-sa" sz="2600" dirty="0">
              <a:latin typeface="Times New Roman" charset="0"/>
              <a:cs typeface="Times New Roman" charset="0"/>
            </a:endParaRPr>
          </a:p>
        </p:txBody>
      </p:sp>
      <p:pic>
        <p:nvPicPr>
          <p:cNvPr id="5" name="Picture 2" descr="roentge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1857375"/>
            <a:ext cx="29527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857875" y="5357813"/>
            <a:ext cx="2928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rtl="1"/>
            <a:r>
              <a:rPr lang="en-US" dirty="0">
                <a:latin typeface="Times New Roman" charset="0"/>
                <a:cs typeface="Times New Roman" charset="0"/>
              </a:rPr>
              <a:t>Wilhelm  </a:t>
            </a:r>
            <a:r>
              <a:rPr lang="en-US" dirty="0" err="1">
                <a:latin typeface="Times New Roman" charset="0"/>
                <a:cs typeface="Times New Roman" charset="0"/>
              </a:rPr>
              <a:t>Konrad</a:t>
            </a:r>
            <a:r>
              <a:rPr lang="en-US" dirty="0">
                <a:latin typeface="Times New Roman" charset="0"/>
                <a:cs typeface="Times New Roman" charset="0"/>
              </a:rPr>
              <a:t>  Roentgen</a:t>
            </a:r>
          </a:p>
        </p:txBody>
      </p:sp>
    </p:spTree>
    <p:extLst>
      <p:ext uri="{BB962C8B-B14F-4D97-AF65-F5344CB8AC3E}">
        <p14:creationId xmlns:p14="http://schemas.microsoft.com/office/powerpoint/2010/main" val="1471201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Cont</a:t>
            </a:r>
            <a:r>
              <a:rPr lang="en-US" sz="4000" dirty="0">
                <a:solidFill>
                  <a:srgbClr val="00007D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rtl="0" eaLnBrk="1" hangingPunct="1"/>
            <a:r>
              <a:rPr lang="en-US" sz="2400" dirty="0">
                <a:latin typeface="Arial" charset="0"/>
              </a:rPr>
              <a:t>One of Roentgen’s first experiments late in 1895 was a film of his wife Bertha's hand with a ring on her finger. The news of Roentgen’s discovery spread quickly throughout the world. </a:t>
            </a:r>
            <a:endParaRPr lang="ar-sa" sz="2400" dirty="0">
              <a:latin typeface="Arial" charset="0"/>
            </a:endParaRPr>
          </a:p>
          <a:p>
            <a:pPr algn="l" rtl="0" eaLnBrk="1" hangingPunct="1"/>
            <a:endParaRPr lang="ar-sa" sz="2400" dirty="0">
              <a:latin typeface="Arial" charset="0"/>
            </a:endParaRPr>
          </a:p>
          <a:p>
            <a:pPr algn="l" rtl="0" eaLnBrk="1" hangingPunct="1"/>
            <a:endParaRPr lang="ar-sa" sz="2400" dirty="0">
              <a:latin typeface="Arial" charset="0"/>
            </a:endParaRPr>
          </a:p>
          <a:p>
            <a:pPr algn="l" rtl="0" eaLnBrk="1" hangingPunct="1"/>
            <a:endParaRPr lang="en-US" sz="2400" dirty="0">
              <a:latin typeface="Arial" charset="0"/>
            </a:endParaRPr>
          </a:p>
        </p:txBody>
      </p:sp>
      <p:pic>
        <p:nvPicPr>
          <p:cNvPr id="5" name="Picture 3" descr="hand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179198">
            <a:off x="4363691" y="3615552"/>
            <a:ext cx="2036175" cy="26101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52704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188640"/>
            <a:ext cx="8229600" cy="1371600"/>
          </a:xfrm>
        </p:spPr>
        <p:txBody>
          <a:bodyPr/>
          <a:lstStyle/>
          <a:p>
            <a:r>
              <a:rPr lang="en-US" sz="4000" dirty="0" smtClean="0">
                <a:solidFill>
                  <a:srgbClr val="00007D"/>
                </a:solidFill>
                <a:latin typeface="Times New Roman"/>
                <a:cs typeface="Times New Roman"/>
              </a:rPr>
              <a:t>X-ray </a:t>
            </a:r>
            <a:endParaRPr lang="en-US" sz="4000" dirty="0">
              <a:solidFill>
                <a:srgbClr val="00007D"/>
              </a:solidFill>
              <a:latin typeface="Times New Roman"/>
              <a:cs typeface="Times New Roman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71500" y="1268760"/>
            <a:ext cx="81470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 rtl="0">
              <a:lnSpc>
                <a:spcPct val="80000"/>
              </a:lnSpc>
              <a:spcBef>
                <a:spcPts val="600"/>
              </a:spcBef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X-rays are a form of electromagnetic energy just like light-rays and micro-waves are except that they travel with shorter wave length and with greater energy. </a:t>
            </a:r>
          </a:p>
          <a:p>
            <a:pPr algn="l" rtl="0">
              <a:lnSpc>
                <a:spcPct val="80000"/>
              </a:lnSpc>
              <a:spcBef>
                <a:spcPts val="600"/>
              </a:spcBef>
            </a:pPr>
            <a:endParaRPr lang="en-US" sz="300" dirty="0" smtClean="0">
              <a:latin typeface="Times New Roman" charset="0"/>
              <a:cs typeface="Times New Roman" charset="0"/>
            </a:endParaRPr>
          </a:p>
          <a:p>
            <a:pPr algn="l" rtl="0">
              <a:lnSpc>
                <a:spcPct val="80000"/>
              </a:lnSpc>
              <a:spcBef>
                <a:spcPts val="600"/>
              </a:spcBef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X-rays have more energy than light-rays so they can penetrate and travel through materials that light-rays cannot</a:t>
            </a:r>
            <a:r>
              <a:rPr lang="ar-sa" sz="2400" dirty="0" smtClean="0">
                <a:latin typeface="Times New Roman" charset="0"/>
                <a:cs typeface="Times New Roman" charset="0"/>
              </a:rPr>
              <a:t>.</a:t>
            </a:r>
            <a:r>
              <a:rPr lang="ar-sa" sz="2400" dirty="0" smtClean="0">
                <a:latin typeface="Comic Sans MS" charset="0"/>
              </a:rPr>
              <a:t/>
            </a:r>
            <a:br>
              <a:rPr lang="ar-sa" sz="2400" dirty="0" smtClean="0">
                <a:latin typeface="Comic Sans MS" charset="0"/>
              </a:rPr>
            </a:br>
            <a:endParaRPr lang="en-US" sz="2400" dirty="0" smtClean="0">
              <a:latin typeface="Comic Sans MS" charset="0"/>
            </a:endParaRPr>
          </a:p>
          <a:p>
            <a:pPr>
              <a:lnSpc>
                <a:spcPct val="80000"/>
              </a:lnSpc>
            </a:pPr>
            <a:endParaRPr lang="en-US" sz="2400" dirty="0">
              <a:latin typeface="Arial" charset="0"/>
            </a:endParaRPr>
          </a:p>
        </p:txBody>
      </p:sp>
      <p:pic>
        <p:nvPicPr>
          <p:cNvPr id="5" name="Picture 2" descr="emr"/>
          <p:cNvPicPr>
            <a:picLocks noChangeAspect="1" noChangeArrowheads="1"/>
          </p:cNvPicPr>
          <p:nvPr/>
        </p:nvPicPr>
        <p:blipFill>
          <a:blip r:embed="rId2">
            <a:lum contras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46974"/>
            <a:ext cx="7559824" cy="342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167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57200"/>
            <a:ext cx="8686800" cy="1371600"/>
          </a:xfrm>
        </p:spPr>
        <p:txBody>
          <a:bodyPr/>
          <a:lstStyle/>
          <a:p>
            <a:r>
              <a:rPr lang="en-US" sz="4000" dirty="0">
                <a:solidFill>
                  <a:srgbClr val="0000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Radiographs   </a:t>
            </a:r>
            <a:r>
              <a:rPr lang="en-US" sz="4000" dirty="0" smtClean="0">
                <a:solidFill>
                  <a:srgbClr val="0000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u="sng" dirty="0">
                <a:solidFill>
                  <a:srgbClr val="0000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VS</a:t>
            </a:r>
            <a:r>
              <a:rPr lang="en-US" sz="4000" dirty="0">
                <a:solidFill>
                  <a:srgbClr val="0000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    photographs</a:t>
            </a:r>
            <a:r>
              <a:rPr lang="en-US" sz="4000" dirty="0">
                <a:solidFill>
                  <a:srgbClr val="00007D"/>
                </a:solidFill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7016"/>
            <a:ext cx="8229600" cy="3886200"/>
          </a:xfrm>
        </p:spPr>
        <p:txBody>
          <a:bodyPr/>
          <a:lstStyle/>
          <a:p>
            <a:pPr algn="l" rtl="0" eaLnBrk="1" hangingPunct="1"/>
            <a:r>
              <a:rPr lang="en-US" sz="30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similarity:</a:t>
            </a:r>
          </a:p>
          <a:p>
            <a:pPr algn="l" rtl="0" eaLnBrk="1" hangingPunct="1"/>
            <a:r>
              <a:rPr lang="en-US" sz="30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Radiographic and photographic both often use some type of film to record the image.</a:t>
            </a:r>
          </a:p>
          <a:p>
            <a:pPr algn="l" rtl="0" eaLnBrk="1" hangingPunct="1"/>
            <a:r>
              <a:rPr lang="en-US" sz="30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The difference is in how this image is recorded on the film</a:t>
            </a:r>
            <a:r>
              <a:rPr lang="ar-sa" sz="3000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. </a:t>
            </a:r>
            <a:endParaRPr lang="en-US" sz="3000" dirty="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  <a:p>
            <a:endParaRPr lang="en-US" dirty="0"/>
          </a:p>
        </p:txBody>
      </p:sp>
      <p:pic>
        <p:nvPicPr>
          <p:cNvPr id="5" name="Picture 6" descr="xray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21088"/>
            <a:ext cx="183381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xlo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221088"/>
            <a:ext cx="1727523" cy="166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www.szote.u-szeged.hu/Radiology/Anatomy/skeleton/pics/skull14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77201" flipH="1">
            <a:off x="5153022" y="4221338"/>
            <a:ext cx="1648583" cy="165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62723_141697295873145_102029703173238_201949_1638010_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221088"/>
            <a:ext cx="158417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840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 descr="صيف صنعاء السياحي 2010م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576" y="1628800"/>
            <a:ext cx="3423347" cy="3888432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4" descr="http://i64.servimg.com/u/f64/13/34/16/19/uou1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240" y="764704"/>
            <a:ext cx="2012887" cy="15556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4788024" y="2420888"/>
            <a:ext cx="3744416" cy="2592288"/>
          </a:xfrm>
          <a:prstGeom prst="rect">
            <a:avLst/>
          </a:prstGeom>
        </p:spPr>
        <p:txBody>
          <a:bodyPr/>
          <a:lstStyle>
            <a:lvl1pPr marL="342900" indent="-3429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 rtl="0"/>
            <a:r>
              <a:rPr lang="en-US" sz="2800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In</a:t>
            </a:r>
            <a:r>
              <a:rPr lang="ar-sa" sz="2800" b="1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800" b="1" dirty="0" smtClean="0">
                <a:solidFill>
                  <a:srgbClr val="FF0066"/>
                </a:solidFill>
                <a:latin typeface="Times New Roman" charset="0"/>
                <a:cs typeface="Times New Roman" charset="0"/>
              </a:rPr>
              <a:t>photography</a:t>
            </a:r>
            <a:r>
              <a:rPr lang="ar-sa" sz="2800" dirty="0" smtClean="0">
                <a:solidFill>
                  <a:srgbClr val="FF0066"/>
                </a:solidFill>
                <a:latin typeface="Times New Roman" charset="0"/>
                <a:cs typeface="Times New Roman" charset="0"/>
              </a:rPr>
              <a:t>,</a:t>
            </a:r>
            <a:r>
              <a:rPr lang="ar-sa" sz="2800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the image on the film is produced due to reflection of light. </a:t>
            </a:r>
          </a:p>
          <a:p>
            <a:pPr algn="just" rtl="0"/>
            <a:r>
              <a:rPr lang="en-US" sz="2800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The amount of light that interacts with the film determines how the image appears on the film</a:t>
            </a:r>
            <a:r>
              <a:rPr lang="ar-sa" sz="2800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.</a:t>
            </a:r>
            <a:r>
              <a:rPr lang="ar-sa" sz="2800" dirty="0" smtClean="0">
                <a:latin typeface="Times New Roman" charset="0"/>
                <a:cs typeface="Times New Roman" charset="0"/>
              </a:rPr>
              <a:t> </a:t>
            </a:r>
          </a:p>
          <a:p>
            <a:pPr algn="just"/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576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Xr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00042"/>
            <a:ext cx="4429156" cy="29912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ches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4000504"/>
            <a:ext cx="2071702" cy="23672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76056" y="1196752"/>
            <a:ext cx="3900488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 rtl="0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sz="2400" b="1" dirty="0" smtClean="0">
                <a:solidFill>
                  <a:schemeClr val="bg2"/>
                </a:solidFill>
                <a:latin typeface="Times New Roman" charset="0"/>
                <a:cs typeface="Times New Roman" charset="0"/>
              </a:rPr>
              <a:t>In Radiography</a:t>
            </a:r>
            <a:r>
              <a:rPr lang="en-US" sz="2400" dirty="0" smtClean="0">
                <a:solidFill>
                  <a:schemeClr val="bg2"/>
                </a:solidFill>
                <a:latin typeface="Times New Roman" charset="0"/>
                <a:cs typeface="Times New Roman" charset="0"/>
              </a:rPr>
              <a:t> </a:t>
            </a:r>
          </a:p>
          <a:p>
            <a:pPr algn="l" rtl="0">
              <a:lnSpc>
                <a:spcPct val="80000"/>
              </a:lnSpc>
              <a:spcBef>
                <a:spcPts val="600"/>
              </a:spcBef>
              <a:buFontTx/>
              <a:buNone/>
            </a:pPr>
            <a:endParaRPr lang="en-US" sz="2400" dirty="0" smtClean="0">
              <a:latin typeface="Times New Roman" charset="0"/>
              <a:cs typeface="Times New Roman" charset="0"/>
            </a:endParaRPr>
          </a:p>
          <a:p>
            <a:pPr algn="just" rtl="0">
              <a:spcBef>
                <a:spcPts val="600"/>
              </a:spcBef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We use a  radiation source (x-ray tube) and a film which is placed on the opposite site of the object being imaged. </a:t>
            </a:r>
            <a:endParaRPr lang="ar-sa" sz="2400" dirty="0" smtClean="0">
              <a:latin typeface="Times New Roman" charset="0"/>
              <a:cs typeface="Times New Roman" charset="0"/>
            </a:endParaRPr>
          </a:p>
          <a:p>
            <a:pPr algn="just" rtl="0">
              <a:spcBef>
                <a:spcPts val="600"/>
              </a:spcBef>
            </a:pPr>
            <a:endParaRPr lang="en-US" sz="2400" dirty="0" smtClean="0">
              <a:latin typeface="Times New Roman" charset="0"/>
              <a:cs typeface="Times New Roman" charset="0"/>
            </a:endParaRPr>
          </a:p>
          <a:p>
            <a:pPr algn="just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The radiation is not reflected to the film, but rather passes through the object and then strikes the film. </a:t>
            </a:r>
          </a:p>
          <a:p>
            <a:endParaRPr lang="en-US" sz="2400" dirty="0"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351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xray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857232"/>
            <a:ext cx="2071702" cy="246467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 descr="coininpurs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857625"/>
            <a:ext cx="2319337" cy="21637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203848" y="1052736"/>
            <a:ext cx="5494337" cy="5002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 rtl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The image on the film is dependent upon how much of the radiation pass through the object and to the film.</a:t>
            </a:r>
            <a:endParaRPr lang="ar-sa" sz="2400" dirty="0" smtClean="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  <a:p>
            <a:pPr algn="just" rtl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Some materials like bone and metal stop more of the radiation from passing through</a:t>
            </a:r>
          </a:p>
          <a:p>
            <a:pPr algn="just" rtl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The amount of material that the X-rays must travel through also affects how many X-rays reach the film. </a:t>
            </a:r>
          </a:p>
          <a:p>
            <a:pPr algn="just" rtl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Differences in the type of material and the amount of material that the X-rays must penetrate are responsible for the details in the image</a:t>
            </a:r>
            <a:r>
              <a:rPr lang="ar-sa" sz="2400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.</a:t>
            </a:r>
            <a:endParaRPr lang="ar-sa" sz="2400" dirty="0" smtClean="0">
              <a:latin typeface="Times New Roman" charset="0"/>
              <a:cs typeface="Times New Roman" charset="0"/>
            </a:endParaRPr>
          </a:p>
          <a:p>
            <a:pPr algn="l" rtl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ar-sa" sz="2400" dirty="0" smtClean="0">
              <a:latin typeface="Times New Roman" charset="0"/>
              <a:cs typeface="Times New Roman" charset="0"/>
            </a:endParaRPr>
          </a:p>
          <a:p>
            <a:pPr>
              <a:lnSpc>
                <a:spcPct val="80000"/>
              </a:lnSpc>
            </a:pPr>
            <a:endParaRPr lang="en-US" sz="2400" dirty="0" smtClean="0">
              <a:latin typeface="Times New Roman" charset="0"/>
              <a:cs typeface="Times New Roman" charset="0"/>
            </a:endParaRPr>
          </a:p>
          <a:p>
            <a:pPr>
              <a:lnSpc>
                <a:spcPct val="80000"/>
              </a:lnSpc>
            </a:pP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688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81128"/>
            <a:ext cx="2214563" cy="1873250"/>
          </a:xfrm>
          <a:prstGeom prst="rect">
            <a:avLst/>
          </a:prstGeom>
          <a:noFill/>
          <a:ln>
            <a:noFill/>
          </a:ln>
          <a:effectLst>
            <a:outerShdw blurRad="63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dentalfilm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872" y="4509120"/>
            <a:ext cx="2643206" cy="172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12" descr="xray_fwej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4208" y="4509120"/>
            <a:ext cx="1842123" cy="200026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14313" y="1196752"/>
            <a:ext cx="87153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rtl="1"/>
            <a:endParaRPr lang="ar-sa" sz="2400" dirty="0">
              <a:latin typeface="Times New Roman"/>
              <a:cs typeface="Times New Roman"/>
            </a:endParaRPr>
          </a:p>
          <a:p>
            <a:pPr algn="just" eaLnBrk="0" hangingPunct="0">
              <a:buFontTx/>
              <a:buChar char="•"/>
            </a:pPr>
            <a:r>
              <a:rPr lang="en-US" sz="2400" dirty="0">
                <a:latin typeface="Times New Roman"/>
                <a:cs typeface="Times New Roman"/>
              </a:rPr>
              <a:t> The major recording media used in medical radiology is    X-ray film - although the situation is changing with the introduction of new technologies in recent years. </a:t>
            </a:r>
          </a:p>
          <a:p>
            <a:pPr algn="just" eaLnBrk="0" hangingPunct="0">
              <a:buFontTx/>
              <a:buChar char="•"/>
            </a:pPr>
            <a:endParaRPr lang="en-US" sz="2400" dirty="0">
              <a:latin typeface="Times New Roman"/>
              <a:cs typeface="Times New Roman"/>
            </a:endParaRPr>
          </a:p>
          <a:p>
            <a:pPr algn="just" eaLnBrk="0" hangingPunct="0">
              <a:buFontTx/>
              <a:buChar char="•"/>
            </a:pPr>
            <a:r>
              <a:rPr lang="en-US" sz="2400" dirty="0">
                <a:latin typeface="Times New Roman"/>
                <a:cs typeface="Times New Roman"/>
              </a:rPr>
              <a:t> The film can be exposed by the direct action of X-rays,   but more commonly the X-ray energy is converted into light by intensifying screens and this light is used to expose the  film.</a:t>
            </a:r>
            <a:r>
              <a:rPr lang="ar-sa" sz="2400" dirty="0">
                <a:latin typeface="Times New Roman"/>
                <a:cs typeface="Times New Roman"/>
              </a:rPr>
              <a:t>                                                                  </a:t>
            </a:r>
          </a:p>
          <a:p>
            <a:pPr eaLnBrk="0" hangingPunct="0"/>
            <a:endParaRPr lang="ar-sa" sz="2400" dirty="0">
              <a:latin typeface="Times New Roman"/>
              <a:cs typeface="Times New Roman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5496" y="476672"/>
            <a:ext cx="4071966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C000"/>
                </a:solidFill>
                <a:latin typeface="Papyrus" pitchFamily="66" charset="0"/>
              </a:rPr>
              <a:t>X-ray films:</a:t>
            </a:r>
            <a:endParaRPr lang="en-US" b="1" dirty="0" smtClean="0">
              <a:solidFill>
                <a:srgbClr val="FFC000"/>
              </a:solidFill>
              <a:latin typeface="Papyru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810383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2201</TotalTime>
  <Words>584</Words>
  <Application>Microsoft Macintosh PowerPoint</Application>
  <PresentationFormat>On-screen Show (4:3)</PresentationFormat>
  <Paragraphs>65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Pixel</vt:lpstr>
      <vt:lpstr>Introduction to Image recording </vt:lpstr>
      <vt:lpstr>The discovery of X-rays </vt:lpstr>
      <vt:lpstr>Cont.</vt:lpstr>
      <vt:lpstr>X-ray </vt:lpstr>
      <vt:lpstr>Radiographs    VS     photographs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of radiographic films </vt:lpstr>
      <vt:lpstr>Films: (images on films)</vt:lpstr>
      <vt:lpstr>Advantage and disadvantage of single and double emulsion films </vt:lpstr>
      <vt:lpstr>Common sizes of medical x-ray films</vt:lpstr>
      <vt:lpstr>Any Question?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Skeletal</dc:title>
  <dc:creator>Customer</dc:creator>
  <cp:lastModifiedBy>Alhanouf Fahad</cp:lastModifiedBy>
  <cp:revision>73</cp:revision>
  <dcterms:created xsi:type="dcterms:W3CDTF">2012-01-31T13:48:23Z</dcterms:created>
  <dcterms:modified xsi:type="dcterms:W3CDTF">2014-10-12T11:40:24Z</dcterms:modified>
</cp:coreProperties>
</file>