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1DEABC-D766-4322-8E78-B830FAE35C72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60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01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500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07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1663BA-01FC-4367-B6F3-ABB2645D55F1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58258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99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99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7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AD5615-7F4F-4584-84D5-CC95918C321F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/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871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EA923-9BEE-48CE-9F28-5B525F399BAD}" type="datetime4">
              <a:rPr lang="en-US" smtClean="0">
                <a:solidFill>
                  <a:srgbClr val="000000"/>
                </a:solidFill>
                <a:latin typeface="Arial"/>
              </a:rPr>
              <a:pPr/>
              <a:t>January 25, 2016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248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defTabSz="914400"/>
            <a:fld id="{17D0EFEE-2756-4A20-BF2A-63F0A94F99AC}" type="datetime4">
              <a:rPr lang="en-US" smtClean="0">
                <a:solidFill>
                  <a:srgbClr val="000000"/>
                </a:solidFill>
                <a:latin typeface="Arial"/>
              </a:rPr>
              <a:pPr defTabSz="914400"/>
              <a:t>January 25, 2016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defTabSz="914400"/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defTabSz="914400"/>
            <a:fld id="{F38DF745-7D3F-47F4-83A3-874385CFAA69}" type="slidenum">
              <a:rPr lang="en-US" smtClean="0">
                <a:solidFill>
                  <a:srgbClr val="D1282E"/>
                </a:solidFill>
                <a:latin typeface="Arial"/>
              </a:rPr>
              <a:pPr defTabSz="914400"/>
              <a:t>‹#›</a:t>
            </a:fld>
            <a:endParaRPr lang="en-US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139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257" y="1434282"/>
            <a:ext cx="7772400" cy="2212963"/>
          </a:xfrm>
        </p:spPr>
        <p:txBody>
          <a:bodyPr/>
          <a:lstStyle/>
          <a:p>
            <a:pPr algn="ctr"/>
            <a:r>
              <a:rPr lang="en-US" sz="4800" dirty="0">
                <a:latin typeface="Calibri"/>
              </a:rPr>
              <a:t>BIOCHEMISTRY OF BLOOD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477" y="1316377"/>
            <a:ext cx="6858000" cy="410987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badi MT Condensed Extra Bold"/>
                <a:cs typeface="Abadi MT Condensed Extra Bold"/>
              </a:rPr>
              <a:t>471 BCH</a:t>
            </a:r>
            <a:endParaRPr lang="en-US" sz="3600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9974" y="4423554"/>
            <a:ext cx="232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600" dirty="0">
                <a:solidFill>
                  <a:srgbClr val="000000"/>
                </a:solidFill>
                <a:latin typeface="Arial"/>
              </a:rPr>
              <a:t>[Practical]</a:t>
            </a: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5" y="11642"/>
            <a:ext cx="2211419" cy="151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589"/>
            <a:ext cx="5791200" cy="79511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spc="0" dirty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Course </a:t>
            </a:r>
            <a:r>
              <a:rPr lang="en-US" sz="4000" cap="none" spc="0" dirty="0" smtClean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Outline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93258"/>
              </p:ext>
            </p:extLst>
          </p:nvPr>
        </p:nvGraphicFramePr>
        <p:xfrm>
          <a:off x="1392443" y="1202744"/>
          <a:ext cx="6091624" cy="523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Title of the Experiments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3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Separation of plasma</a:t>
                      </a:r>
                      <a:r>
                        <a:rPr lang="en-US" sz="1400" baseline="0" dirty="0" smtClean="0"/>
                        <a:t> and serum from whole blood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9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Separation of main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proteins in plasma and serum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Hemolysing</a:t>
                      </a:r>
                      <a:r>
                        <a:rPr lang="en-US" sz="1400" dirty="0" smtClean="0"/>
                        <a:t> agents and</a:t>
                      </a:r>
                      <a:r>
                        <a:rPr lang="en-US" sz="1400" baseline="0" dirty="0" smtClean="0"/>
                        <a:t> detection of blood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Determination of</a:t>
                      </a:r>
                      <a:r>
                        <a:rPr lang="en-US" sz="1400" baseline="0" dirty="0" smtClean="0"/>
                        <a:t> plasma enzymes (Lactate dehydrogenase)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3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Prothrombin</a:t>
                      </a:r>
                      <a:r>
                        <a:rPr lang="en-US" sz="1400" baseline="0" dirty="0" smtClean="0"/>
                        <a:t> time and coagulation 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ABO</a:t>
                      </a:r>
                      <a:r>
                        <a:rPr lang="en-US" sz="1400" baseline="0" dirty="0" smtClean="0"/>
                        <a:t> blood grouping and Rh groups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1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Hemoglobin, anemia,</a:t>
                      </a:r>
                      <a:r>
                        <a:rPr lang="en-US" sz="1400" baseline="0" dirty="0" smtClean="0"/>
                        <a:t> HCT and ESR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1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Determination of iron serum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Glucose-6-phosphate</a:t>
                      </a:r>
                      <a:r>
                        <a:rPr lang="en-US" sz="1400" baseline="0" dirty="0" smtClean="0"/>
                        <a:t> dehydrogenase deficiency, sickle cell test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Estimation</a:t>
                      </a:r>
                      <a:r>
                        <a:rPr lang="en-US" sz="1400" baseline="0" dirty="0" smtClean="0"/>
                        <a:t> of serum bilirubin ( total and direct 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Red and</a:t>
                      </a:r>
                      <a:r>
                        <a:rPr lang="en-US" sz="1400" baseline="0" dirty="0" smtClean="0"/>
                        <a:t> white blood cell count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Electrophoretic</a:t>
                      </a:r>
                      <a:r>
                        <a:rPr lang="en-US" sz="1400" baseline="0" dirty="0" smtClean="0"/>
                        <a:t> separation of serum proteins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4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436" y="4252511"/>
            <a:ext cx="7620000" cy="485611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Final exam date:</a:t>
            </a:r>
          </a:p>
          <a:p>
            <a:r>
              <a:rPr lang="en-US" dirty="0"/>
              <a:t>Sunday </a:t>
            </a:r>
            <a:r>
              <a:rPr lang="en-US" dirty="0" smtClean="0"/>
              <a:t>26 </a:t>
            </a:r>
            <a:r>
              <a:rPr lang="en-US" dirty="0" smtClean="0"/>
              <a:t>/ 7 / 1437 </a:t>
            </a:r>
            <a:r>
              <a:rPr lang="en-US" dirty="0"/>
              <a:t>H </a:t>
            </a:r>
            <a:r>
              <a:rPr lang="en-US" dirty="0" smtClean="0"/>
              <a:t>–</a:t>
            </a:r>
            <a:r>
              <a:rPr lang="ar-sa" dirty="0" smtClean="0"/>
              <a:t> 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ar-sa" dirty="0" smtClean="0"/>
              <a:t> </a:t>
            </a:r>
            <a:r>
              <a:rPr lang="en-US" dirty="0" smtClean="0"/>
              <a:t>5 / 2016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671" y="207917"/>
            <a:ext cx="6045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dirty="0">
                <a:solidFill>
                  <a:srgbClr val="D1282E"/>
                </a:solidFill>
                <a:latin typeface="Abadi MT Condensed Extra Bold"/>
                <a:cs typeface="Abadi MT Condensed Extra Bold"/>
              </a:rPr>
              <a:t>Mark Distribution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436" y="4120307"/>
            <a:ext cx="4448702" cy="1101687"/>
          </a:xfrm>
          <a:prstGeom prst="rect">
            <a:avLst/>
          </a:prstGeom>
          <a:noFill/>
          <a:ln>
            <a:solidFill>
              <a:srgbClr val="E67C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56075"/>
              </p:ext>
            </p:extLst>
          </p:nvPr>
        </p:nvGraphicFramePr>
        <p:xfrm>
          <a:off x="611437" y="1156771"/>
          <a:ext cx="6428342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Conducting the experiment 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1 Mark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6 Marks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Quiz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8 Marks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Final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Practical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Theoretical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30 Marks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9081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3200" b="1" cap="none" spc="0" dirty="0">
                <a:latin typeface="Abadi MT Condensed Extra Bold"/>
                <a:ea typeface="+mn-ea"/>
                <a:cs typeface="Abadi MT Condensed Extra Bold"/>
              </a:rPr>
              <a:t>How t</a:t>
            </a:r>
            <a:r>
              <a:rPr lang="en-US" sz="3200" b="1" cap="none" spc="0" dirty="0" smtClean="0">
                <a:latin typeface="Abadi MT Condensed Extra Bold"/>
                <a:ea typeface="+mn-ea"/>
                <a:cs typeface="Abadi MT Condensed Extra Bold"/>
              </a:rPr>
              <a:t>o </a:t>
            </a:r>
            <a:r>
              <a:rPr lang="en-US" sz="3200" b="1" cap="none" spc="0" dirty="0">
                <a:latin typeface="Abadi MT Condensed Extra Bold"/>
                <a:ea typeface="+mn-ea"/>
                <a:cs typeface="Abadi MT Condensed Extra Bold"/>
              </a:rPr>
              <a:t>write a scientific report? </a:t>
            </a:r>
            <a: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0407"/>
            <a:ext cx="8865457" cy="563241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laboratory reports should contain the following sections: 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Title </a:t>
            </a:r>
            <a:endParaRPr lang="ar-sa" sz="1800" dirty="0" smtClean="0"/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Objectives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Brief Introduction </a:t>
            </a:r>
            <a:r>
              <a:rPr lang="en-US" sz="1600" b="1" dirty="0" smtClean="0">
                <a:solidFill>
                  <a:srgbClr val="D1282E"/>
                </a:solidFill>
              </a:rPr>
              <a:t>[ Theoretical </a:t>
            </a:r>
            <a:r>
              <a:rPr lang="en-US" sz="1600" b="1" dirty="0">
                <a:solidFill>
                  <a:srgbClr val="D1282E"/>
                </a:solidFill>
              </a:rPr>
              <a:t>background </a:t>
            </a:r>
            <a:r>
              <a:rPr lang="en-US" sz="1600" b="1" dirty="0" smtClean="0">
                <a:solidFill>
                  <a:srgbClr val="D1282E"/>
                </a:solidFill>
              </a:rPr>
              <a:t>information ]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Materials and Methods </a:t>
            </a:r>
            <a:r>
              <a:rPr lang="en-US" sz="1600" b="1" dirty="0" smtClean="0">
                <a:solidFill>
                  <a:srgbClr val="D1282E"/>
                </a:solidFill>
              </a:rPr>
              <a:t>[ As seen in the lab sheet ]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Results </a:t>
            </a:r>
            <a:r>
              <a:rPr lang="en-US" sz="1600" b="1" dirty="0" smtClean="0">
                <a:solidFill>
                  <a:srgbClr val="D1282E"/>
                </a:solidFill>
              </a:rPr>
              <a:t>[ Tables</a:t>
            </a:r>
            <a:r>
              <a:rPr lang="en-US" sz="1600" b="1" dirty="0">
                <a:solidFill>
                  <a:srgbClr val="D1282E"/>
                </a:solidFill>
              </a:rPr>
              <a:t> </a:t>
            </a:r>
            <a:r>
              <a:rPr lang="en-US" sz="1600" b="1" dirty="0" smtClean="0">
                <a:solidFill>
                  <a:srgbClr val="D1282E"/>
                </a:solidFill>
              </a:rPr>
              <a:t>and Calculations ]</a:t>
            </a:r>
            <a:endParaRPr lang="en-US" sz="1600" b="1" dirty="0">
              <a:solidFill>
                <a:srgbClr val="D1282E"/>
              </a:solidFill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/>
              <a:t>Discussion </a:t>
            </a:r>
            <a:endParaRPr lang="en-US" sz="1800" dirty="0" smtClean="0"/>
          </a:p>
          <a:p>
            <a:pPr marL="1485900" lvl="2" indent="-342900" algn="just">
              <a:lnSpc>
                <a:spcPct val="150000"/>
              </a:lnSpc>
              <a:buFont typeface="Arial"/>
              <a:buChar char="•"/>
            </a:pPr>
            <a:r>
              <a:rPr lang="en-US" sz="1400" b="0" dirty="0"/>
              <a:t>In this section you are required to </a:t>
            </a:r>
            <a:r>
              <a:rPr lang="en-US" sz="1400" b="0" dirty="0" smtClean="0"/>
              <a:t>describe </a:t>
            </a:r>
            <a:r>
              <a:rPr lang="en-US" sz="1400" b="0" dirty="0"/>
              <a:t>of what happened in the </a:t>
            </a:r>
            <a:r>
              <a:rPr lang="en-US" sz="1400" b="0" dirty="0" smtClean="0"/>
              <a:t>experiment </a:t>
            </a:r>
            <a:r>
              <a:rPr lang="en-US" sz="1400" b="1" dirty="0" smtClean="0"/>
              <a:t>[ Principle ] </a:t>
            </a:r>
            <a:r>
              <a:rPr lang="en-US" sz="1400" dirty="0" smtClean="0"/>
              <a:t>, </a:t>
            </a:r>
            <a:r>
              <a:rPr lang="en-US" sz="1400" b="0" dirty="0" smtClean="0"/>
              <a:t> explain </a:t>
            </a:r>
            <a:r>
              <a:rPr lang="en-US" sz="1400" b="0" dirty="0"/>
              <a:t>your results and make </a:t>
            </a:r>
            <a:r>
              <a:rPr lang="en-US" sz="1400" b="0" dirty="0" smtClean="0"/>
              <a:t>conclusions by comparing </a:t>
            </a:r>
            <a:r>
              <a:rPr lang="en-US" sz="1400" b="0" dirty="0"/>
              <a:t>your results to expected </a:t>
            </a:r>
            <a:r>
              <a:rPr lang="en-US" sz="1400" b="0" dirty="0" smtClean="0"/>
              <a:t>values</a:t>
            </a:r>
            <a:endParaRPr lang="en-US" sz="1400" b="0" dirty="0"/>
          </a:p>
          <a:p>
            <a:pPr marL="1485900" lvl="2" indent="-342900" algn="just">
              <a:lnSpc>
                <a:spcPct val="150000"/>
              </a:lnSpc>
              <a:buFont typeface="Arial"/>
              <a:buChar char="•"/>
            </a:pPr>
            <a:r>
              <a:rPr lang="en-US" sz="1400" b="0" dirty="0"/>
              <a:t>Even if you obtained unexpected results, the discussion section is the section to justify or explain the reasons why you have obtained such results. 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1800" dirty="0" smtClean="0"/>
              <a:t>Questions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325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en-US" sz="4000" b="1" cap="none" spc="0" dirty="0">
                <a:solidFill>
                  <a:srgbClr val="D1282E"/>
                </a:solidFill>
                <a:latin typeface="Abadi MT Condensed Extra Bold"/>
                <a:ea typeface="+mn-ea"/>
                <a:cs typeface="Abadi MT Condensed Extra Bold"/>
              </a:rPr>
              <a:t>Safety in the Lab </a:t>
            </a:r>
            <a: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000" b="1" cap="none" spc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3106"/>
            <a:ext cx="8000051" cy="5282109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You</a:t>
            </a:r>
            <a:r>
              <a:rPr lang="en-US" dirty="0" smtClean="0"/>
              <a:t> </a:t>
            </a:r>
            <a:r>
              <a:rPr lang="en-US" b="0" dirty="0"/>
              <a:t>must wear a lab </a:t>
            </a:r>
            <a:r>
              <a:rPr lang="en-US" b="0" dirty="0" smtClean="0"/>
              <a:t>coat and hand gloves.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Open </a:t>
            </a:r>
            <a:r>
              <a:rPr lang="en-US" b="0" dirty="0"/>
              <a:t>toed shoes must not be worn because they cannot protect you against chemical spills.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/>
              <a:t>Long hair should be tied back to avoid </a:t>
            </a:r>
            <a:r>
              <a:rPr lang="en-US" b="0" dirty="0" smtClean="0"/>
              <a:t>any interference </a:t>
            </a:r>
            <a:r>
              <a:rPr lang="en-US" b="0" dirty="0"/>
              <a:t>with </a:t>
            </a:r>
            <a:r>
              <a:rPr lang="en-US" b="0" dirty="0" smtClean="0"/>
              <a:t>the experiment. </a:t>
            </a:r>
            <a:endParaRPr lang="en-US" b="0" dirty="0"/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case of acid or base contact with your skin, wash it with large amount of clean, cold water and inform the instructor immediately</a:t>
            </a:r>
            <a:r>
              <a:rPr lang="en-US" b="0" dirty="0" smtClean="0"/>
              <a:t>.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/>
              <a:t>Do not handle broken glassware with your bare hands. </a:t>
            </a:r>
            <a:r>
              <a:rPr lang="en-US" b="0" dirty="0" smtClean="0"/>
              <a:t> </a:t>
            </a:r>
            <a:endParaRPr lang="en-US" b="0" dirty="0"/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not eat, drink, </a:t>
            </a:r>
            <a:r>
              <a:rPr lang="en-US" b="0" dirty="0" smtClean="0"/>
              <a:t>or chewing gum </a:t>
            </a:r>
            <a:r>
              <a:rPr lang="en-US" b="0" dirty="0"/>
              <a:t>the laboratory.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not depart from the lab leaving an experiment unattended. If you need to leave the lab you must inform your instructor before leaving the lab. </a:t>
            </a:r>
          </a:p>
          <a:p>
            <a:pPr marL="342900" indent="-342900" algn="just">
              <a:lnSpc>
                <a:spcPct val="140000"/>
              </a:lnSpc>
              <a:buFont typeface="Arial"/>
              <a:buChar char="•"/>
            </a:pPr>
            <a:r>
              <a:rPr lang="en-US" b="0" dirty="0" smtClean="0"/>
              <a:t>You </a:t>
            </a:r>
            <a:r>
              <a:rPr lang="en-US" b="0" dirty="0"/>
              <a:t>must wash your hands with soap after finishing the </a:t>
            </a:r>
            <a:r>
              <a:rPr lang="en-US" b="0" dirty="0" smtClean="0"/>
              <a:t>experiment.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A0231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830" y="152718"/>
            <a:ext cx="1829616" cy="156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550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1003</TotalTime>
  <Words>380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Abadi MT Condensed Extra Bold</vt:lpstr>
      <vt:lpstr>Arial</vt:lpstr>
      <vt:lpstr>Calibri</vt:lpstr>
      <vt:lpstr>Franklin Gothic Book</vt:lpstr>
      <vt:lpstr>Tahoma</vt:lpstr>
      <vt:lpstr>Crop</vt:lpstr>
      <vt:lpstr>BIOCHEMISTRY OF BLOOD </vt:lpstr>
      <vt:lpstr>Course Outline</vt:lpstr>
      <vt:lpstr>PowerPoint Presentation</vt:lpstr>
      <vt:lpstr>How to write a scientific report?  </vt:lpstr>
      <vt:lpstr>Safety in the Lab  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OF BLOOD</dc:title>
  <dc:creator>i Mac</dc:creator>
  <cp:lastModifiedBy>first first</cp:lastModifiedBy>
  <cp:revision>11</cp:revision>
  <dcterms:created xsi:type="dcterms:W3CDTF">2015-08-29T20:25:34Z</dcterms:created>
  <dcterms:modified xsi:type="dcterms:W3CDTF">2016-01-26T06:57:23Z</dcterms:modified>
</cp:coreProperties>
</file>