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sldIdLst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8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5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38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81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311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044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18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15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3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47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76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944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5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042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11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18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81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145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289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896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302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21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053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303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98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2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71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025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771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98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496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492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60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427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415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051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44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19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52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75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91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40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August 30, 2015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23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17D0EFEE-2756-4A20-BF2A-63F0A94F99AC}" type="datetime4">
              <a:rPr lang="en-US" smtClean="0">
                <a:solidFill>
                  <a:srgbClr val="000000"/>
                </a:solidFill>
                <a:latin typeface="Arial"/>
              </a:rPr>
              <a:pPr defTabSz="914400"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defTabSz="914400"/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3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17D0EFEE-2756-4A20-BF2A-63F0A94F99AC}" type="datetime4">
              <a:rPr lang="en-US" smtClean="0">
                <a:solidFill>
                  <a:srgbClr val="000000"/>
                </a:solidFill>
                <a:latin typeface="Arial"/>
              </a:rPr>
              <a:pPr defTabSz="914400"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defTabSz="914400"/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3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17D0EFEE-2756-4A20-BF2A-63F0A94F99AC}" type="datetime4">
              <a:rPr lang="en-US" smtClean="0">
                <a:solidFill>
                  <a:srgbClr val="000000"/>
                </a:solidFill>
                <a:latin typeface="Arial"/>
              </a:rPr>
              <a:pPr defTabSz="914400"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defTabSz="914400"/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17D0EFEE-2756-4A20-BF2A-63F0A94F99AC}" type="datetime4">
              <a:rPr lang="en-US" smtClean="0">
                <a:solidFill>
                  <a:srgbClr val="000000"/>
                </a:solidFill>
                <a:latin typeface="Arial"/>
              </a:rPr>
              <a:pPr defTabSz="914400"/>
              <a:t>August 30, 2015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defTabSz="914400"/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48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57" y="1434282"/>
            <a:ext cx="7772400" cy="2212963"/>
          </a:xfrm>
        </p:spPr>
        <p:txBody>
          <a:bodyPr/>
          <a:lstStyle/>
          <a:p>
            <a:pPr algn="ctr"/>
            <a:r>
              <a:rPr lang="en-US" sz="4800" dirty="0">
                <a:latin typeface="Calibri"/>
              </a:rPr>
              <a:t>BIOCHEMISTRY OF BLOOD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477" y="1316377"/>
            <a:ext cx="6858000" cy="41098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badi MT Condensed Extra Bold"/>
                <a:cs typeface="Abadi MT Condensed Extra Bold"/>
              </a:rPr>
              <a:t>471 BCH</a:t>
            </a:r>
            <a:endParaRPr lang="en-US" sz="3600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9974" y="3071902"/>
            <a:ext cx="232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>
                <a:solidFill>
                  <a:srgbClr val="000000"/>
                </a:solidFill>
                <a:latin typeface="Arial"/>
              </a:rPr>
              <a:t>[Practical]</a:t>
            </a: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15" y="11642"/>
            <a:ext cx="2211419" cy="15102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9304" y="4365773"/>
            <a:ext cx="3760289" cy="1569660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9D1E23"/>
                </a:solidFill>
                <a:latin typeface="Arial"/>
              </a:rPr>
              <a:t>Nora </a:t>
            </a:r>
            <a:r>
              <a:rPr lang="en-US" sz="2400" b="1" dirty="0" err="1">
                <a:solidFill>
                  <a:srgbClr val="9D1E23"/>
                </a:solidFill>
                <a:latin typeface="Arial"/>
              </a:rPr>
              <a:t>Aljebrin</a:t>
            </a:r>
            <a:endParaRPr lang="en-US" sz="2400" b="1" dirty="0">
              <a:solidFill>
                <a:srgbClr val="9D1E23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srgbClr val="D1282E"/>
              </a:solidFill>
              <a:latin typeface="Arial"/>
            </a:endParaRPr>
          </a:p>
          <a:p>
            <a:pPr algn="ctr" defTabSz="914400"/>
            <a:r>
              <a:rPr lang="en-US" dirty="0">
                <a:solidFill>
                  <a:srgbClr val="D1282E"/>
                </a:solidFill>
                <a:latin typeface="Arial"/>
              </a:rPr>
              <a:t>Office: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Building 5, 3</a:t>
            </a:r>
            <a:r>
              <a:rPr lang="en-US" baseline="30000" dirty="0">
                <a:solidFill>
                  <a:srgbClr val="000000"/>
                </a:solidFill>
                <a:latin typeface="Arial"/>
              </a:rPr>
              <a:t>rd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floor,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5T</a:t>
            </a:r>
            <a:r>
              <a:rPr lang="en-US" dirty="0" smtClean="0">
                <a:latin typeface="Arial"/>
              </a:rPr>
              <a:t>304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algn="ctr" defTabSz="914400"/>
            <a:r>
              <a:rPr lang="en-US" dirty="0" err="1" smtClean="0">
                <a:solidFill>
                  <a:srgbClr val="D1282E"/>
                </a:solidFill>
                <a:latin typeface="Arial"/>
              </a:rPr>
              <a:t>E.mail</a:t>
            </a:r>
            <a:r>
              <a:rPr lang="en-US" dirty="0">
                <a:solidFill>
                  <a:srgbClr val="D1282E"/>
                </a:solidFill>
                <a:latin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naljebrin@ksu.edu.sa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algn="ctr" defTabSz="914400"/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0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589"/>
            <a:ext cx="5791200" cy="79511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r-FR" sz="4000" cap="none" spc="0" dirty="0">
                <a:solidFill>
                  <a:srgbClr val="D1282E"/>
                </a:solidFill>
                <a:latin typeface="Abadi MT Condensed Extra Bold"/>
                <a:ea typeface="+mn-ea"/>
                <a:cs typeface="Abadi MT Condensed Extra Bold"/>
              </a:rPr>
              <a:t>Course </a:t>
            </a:r>
            <a:r>
              <a:rPr lang="en-US" sz="4000" cap="none" spc="0" dirty="0" smtClean="0">
                <a:solidFill>
                  <a:srgbClr val="D1282E"/>
                </a:solidFill>
                <a:latin typeface="Abadi MT Condensed Extra Bold"/>
                <a:ea typeface="+mn-ea"/>
                <a:cs typeface="Abadi MT Condensed Extra Bold"/>
              </a:rPr>
              <a:t>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1198746"/>
              </p:ext>
            </p:extLst>
          </p:nvPr>
        </p:nvGraphicFramePr>
        <p:xfrm>
          <a:off x="1392443" y="1422760"/>
          <a:ext cx="6091624" cy="489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00"/>
                <a:gridCol w="5604424"/>
              </a:tblGrid>
              <a:tr h="42028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Title of the Experiments </a:t>
                      </a:r>
                    </a:p>
                  </a:txBody>
                  <a:tcPr/>
                </a:tc>
              </a:tr>
              <a:tr h="4163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Separation of plasma</a:t>
                      </a:r>
                      <a:r>
                        <a:rPr lang="en-US" sz="1400" baseline="0" dirty="0" smtClean="0"/>
                        <a:t> and serum from whole blood</a:t>
                      </a:r>
                      <a:endParaRPr lang="en-US" sz="1400" dirty="0" smtClean="0"/>
                    </a:p>
                  </a:txBody>
                  <a:tcPr/>
                </a:tc>
              </a:tr>
              <a:tr h="3799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Separation of main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proteins in plasma and serum</a:t>
                      </a:r>
                      <a:endParaRPr lang="en-US" sz="1400" dirty="0"/>
                    </a:p>
                  </a:txBody>
                  <a:tcPr/>
                </a:tc>
              </a:tr>
              <a:tr h="3981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Hemolysing</a:t>
                      </a:r>
                      <a:r>
                        <a:rPr lang="en-US" sz="1400" dirty="0" smtClean="0"/>
                        <a:t> agents and</a:t>
                      </a:r>
                      <a:r>
                        <a:rPr lang="en-US" sz="1400" baseline="0" dirty="0" smtClean="0"/>
                        <a:t> detection of blood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/>
                </a:tc>
              </a:tr>
              <a:tr h="3760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Determination of</a:t>
                      </a:r>
                      <a:r>
                        <a:rPr lang="en-US" sz="1400" baseline="0" dirty="0" smtClean="0"/>
                        <a:t> plasma enzymes (Lactate dehydrogenase)</a:t>
                      </a:r>
                      <a:endParaRPr lang="en-US" sz="1400" dirty="0" smtClean="0"/>
                    </a:p>
                  </a:txBody>
                  <a:tcPr/>
                </a:tc>
              </a:tr>
              <a:tr h="4313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Prothrombin</a:t>
                      </a:r>
                      <a:r>
                        <a:rPr lang="en-US" sz="1400" baseline="0" dirty="0" smtClean="0"/>
                        <a:t> time and coagulation time</a:t>
                      </a:r>
                      <a:endParaRPr lang="en-US" sz="1400" dirty="0"/>
                    </a:p>
                  </a:txBody>
                  <a:tcPr/>
                </a:tc>
              </a:tr>
              <a:tr h="420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ABO</a:t>
                      </a:r>
                      <a:r>
                        <a:rPr lang="en-US" sz="1400" baseline="0" dirty="0" smtClean="0"/>
                        <a:t> blood grouping and Rh groups</a:t>
                      </a:r>
                      <a:endParaRPr lang="en-US" sz="1400" dirty="0" smtClean="0"/>
                    </a:p>
                  </a:txBody>
                  <a:tcPr/>
                </a:tc>
              </a:tr>
              <a:tr h="4151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Hemoglobin, anemia,</a:t>
                      </a:r>
                      <a:r>
                        <a:rPr lang="en-US" sz="1400" baseline="0" dirty="0" smtClean="0"/>
                        <a:t> HCT and ESR</a:t>
                      </a:r>
                      <a:endParaRPr lang="en-US" sz="1400" dirty="0" smtClean="0"/>
                    </a:p>
                  </a:txBody>
                  <a:tcPr/>
                </a:tc>
              </a:tr>
              <a:tr h="4424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Glucose-6-phosphate</a:t>
                      </a:r>
                      <a:r>
                        <a:rPr lang="en-US" sz="1400" baseline="0" dirty="0" smtClean="0"/>
                        <a:t> dehydrogenase deficiency, sickle cell test, and </a:t>
                      </a:r>
                      <a:r>
                        <a:rPr lang="en-US" sz="1400" dirty="0" smtClean="0"/>
                        <a:t>determination of iron serum</a:t>
                      </a:r>
                      <a:r>
                        <a:rPr lang="en-US" sz="1400" baseline="0" dirty="0" smtClean="0"/>
                        <a:t>  </a:t>
                      </a:r>
                      <a:endParaRPr lang="en-US" sz="1400" dirty="0" smtClean="0"/>
                    </a:p>
                  </a:txBody>
                  <a:tcPr/>
                </a:tc>
              </a:tr>
              <a:tr h="3716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Estimation</a:t>
                      </a:r>
                      <a:r>
                        <a:rPr lang="en-US" sz="1400" baseline="0" dirty="0" smtClean="0"/>
                        <a:t> of serum bilirubin ( total and direct )</a:t>
                      </a:r>
                      <a:endParaRPr lang="en-US" sz="1400" dirty="0" smtClean="0"/>
                    </a:p>
                  </a:txBody>
                  <a:tcPr/>
                </a:tc>
              </a:tr>
              <a:tr h="3716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 and</a:t>
                      </a:r>
                      <a:r>
                        <a:rPr lang="en-US" sz="1400" baseline="0" dirty="0" smtClean="0"/>
                        <a:t> white blood cell count</a:t>
                      </a:r>
                      <a:endParaRPr lang="en-US" sz="1400" dirty="0" smtClean="0"/>
                    </a:p>
                  </a:txBody>
                  <a:tcPr/>
                </a:tc>
              </a:tr>
              <a:tr h="3716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Electrophoretic</a:t>
                      </a:r>
                      <a:r>
                        <a:rPr lang="en-US" sz="1400" baseline="0" dirty="0" smtClean="0"/>
                        <a:t> separation of serum proteins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249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436" y="4252511"/>
            <a:ext cx="7620000" cy="485611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 date:</a:t>
            </a:r>
          </a:p>
          <a:p>
            <a:r>
              <a:rPr lang="en-US" dirty="0"/>
              <a:t>Sunday </a:t>
            </a:r>
            <a:r>
              <a:rPr lang="en-US" dirty="0" smtClean="0"/>
              <a:t>  /   / 1437 </a:t>
            </a:r>
            <a:r>
              <a:rPr lang="en-US" dirty="0"/>
              <a:t>H - </a:t>
            </a:r>
            <a:r>
              <a:rPr lang="en-US" dirty="0" smtClean="0"/>
              <a:t>  /   /2015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671" y="207917"/>
            <a:ext cx="60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srgbClr val="D1282E"/>
                </a:solidFill>
                <a:latin typeface="Abadi MT Condensed Extra Bold"/>
                <a:cs typeface="Abadi MT Condensed Extra Bold"/>
              </a:rPr>
              <a:t>Mark Distribution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436" y="4120307"/>
            <a:ext cx="4317139" cy="1101687"/>
          </a:xfrm>
          <a:prstGeom prst="rect">
            <a:avLst/>
          </a:prstGeom>
          <a:noFill/>
          <a:ln>
            <a:solidFill>
              <a:srgbClr val="E67C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437" y="1156771"/>
          <a:ext cx="6428342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787"/>
                <a:gridCol w="1532409"/>
                <a:gridCol w="17281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Conducting the experiment 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 Mark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6 Marks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Quiz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8 Marks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Final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Practical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Marks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Theoretical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Marks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30 Marks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5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9081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3200" b="1" cap="none" spc="0" dirty="0">
                <a:latin typeface="Abadi MT Condensed Extra Bold"/>
                <a:ea typeface="+mn-ea"/>
                <a:cs typeface="Abadi MT Condensed Extra Bold"/>
              </a:rPr>
              <a:t>How t</a:t>
            </a:r>
            <a:r>
              <a:rPr lang="en-US" sz="3200" b="1" cap="none" spc="0" dirty="0" smtClean="0">
                <a:latin typeface="Abadi MT Condensed Extra Bold"/>
                <a:ea typeface="+mn-ea"/>
                <a:cs typeface="Abadi MT Condensed Extra Bold"/>
              </a:rPr>
              <a:t>o </a:t>
            </a:r>
            <a:r>
              <a:rPr lang="en-US" sz="3200" b="1" cap="none" spc="0" dirty="0">
                <a:latin typeface="Abadi MT Condensed Extra Bold"/>
                <a:ea typeface="+mn-ea"/>
                <a:cs typeface="Abadi MT Condensed Extra Bold"/>
              </a:rPr>
              <a:t>write a scientific report? </a:t>
            </a:r>
            <a:r>
              <a:rPr lang="en-US" sz="20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5869"/>
            <a:ext cx="8696519" cy="545695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laboratory reports should contain the following sections: 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Title 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Brief Introduction </a:t>
            </a:r>
            <a:r>
              <a:rPr lang="en-US" sz="1600" b="1" dirty="0" smtClean="0">
                <a:solidFill>
                  <a:srgbClr val="D1282E"/>
                </a:solidFill>
              </a:rPr>
              <a:t>[ Theoretical </a:t>
            </a:r>
            <a:r>
              <a:rPr lang="en-US" sz="1600" b="1" dirty="0">
                <a:solidFill>
                  <a:srgbClr val="D1282E"/>
                </a:solidFill>
              </a:rPr>
              <a:t>background information around 15 -20 </a:t>
            </a:r>
            <a:r>
              <a:rPr lang="en-US" sz="1600" b="1" dirty="0" smtClean="0">
                <a:solidFill>
                  <a:srgbClr val="D1282E"/>
                </a:solidFill>
              </a:rPr>
              <a:t>lines ]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Materials and Methods </a:t>
            </a:r>
            <a:r>
              <a:rPr lang="en-US" sz="1600" b="1" dirty="0" smtClean="0">
                <a:solidFill>
                  <a:srgbClr val="D1282E"/>
                </a:solidFill>
              </a:rPr>
              <a:t>[ As seen in the lab sheet ]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Results </a:t>
            </a:r>
            <a:r>
              <a:rPr lang="en-US" sz="1600" b="1" dirty="0" smtClean="0">
                <a:solidFill>
                  <a:srgbClr val="D1282E"/>
                </a:solidFill>
              </a:rPr>
              <a:t>[ Tables, Graphs and/or Calculations ]</a:t>
            </a:r>
            <a:endParaRPr lang="en-US" sz="1600" b="1" dirty="0">
              <a:solidFill>
                <a:srgbClr val="D1282E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/>
              <a:t>Discussion </a:t>
            </a:r>
            <a:endParaRPr lang="en-US" sz="1800" dirty="0" smtClean="0"/>
          </a:p>
          <a:p>
            <a:pPr marL="1485900" lvl="2" indent="-342900" algn="just">
              <a:lnSpc>
                <a:spcPct val="150000"/>
              </a:lnSpc>
              <a:buFont typeface="Arial"/>
              <a:buChar char="•"/>
            </a:pPr>
            <a:r>
              <a:rPr lang="en-US" sz="1400" b="0" dirty="0"/>
              <a:t>In this section you are required to </a:t>
            </a:r>
            <a:r>
              <a:rPr lang="en-US" sz="1400" b="0" dirty="0" smtClean="0"/>
              <a:t>describe </a:t>
            </a:r>
            <a:r>
              <a:rPr lang="en-US" sz="1400" b="0" dirty="0"/>
              <a:t>of what happened in the </a:t>
            </a:r>
            <a:r>
              <a:rPr lang="en-US" sz="1400" b="0" dirty="0" smtClean="0"/>
              <a:t>experiment</a:t>
            </a:r>
            <a:r>
              <a:rPr lang="en-US" sz="1400" dirty="0" smtClean="0"/>
              <a:t>, </a:t>
            </a:r>
            <a:r>
              <a:rPr lang="en-US" sz="1400" b="0" dirty="0" smtClean="0"/>
              <a:t> explain </a:t>
            </a:r>
            <a:r>
              <a:rPr lang="en-US" sz="1400" b="0" dirty="0"/>
              <a:t>your results and make </a:t>
            </a:r>
            <a:r>
              <a:rPr lang="en-US" sz="1400" b="0" dirty="0" smtClean="0"/>
              <a:t>conclusions by comparing </a:t>
            </a:r>
            <a:r>
              <a:rPr lang="en-US" sz="1400" b="0" dirty="0"/>
              <a:t>your results to expected values (calculated or from the literature). </a:t>
            </a:r>
          </a:p>
          <a:p>
            <a:pPr marL="1485900" lvl="2" indent="-342900" algn="just">
              <a:lnSpc>
                <a:spcPct val="150000"/>
              </a:lnSpc>
              <a:buFont typeface="Arial"/>
              <a:buChar char="•"/>
            </a:pPr>
            <a:r>
              <a:rPr lang="en-US" sz="1400" b="0" dirty="0"/>
              <a:t>Even if you obtained unexpected results, the discussion section is the section to justify or explain the reasons why you have obtained such results. 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1800" dirty="0" smtClean="0"/>
              <a:t>Questions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832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4000" b="1" cap="none" spc="0" dirty="0">
                <a:solidFill>
                  <a:srgbClr val="D1282E"/>
                </a:solidFill>
                <a:latin typeface="Abadi MT Condensed Extra Bold"/>
                <a:ea typeface="+mn-ea"/>
                <a:cs typeface="Abadi MT Condensed Extra Bold"/>
              </a:rPr>
              <a:t>Safety in the Lab </a:t>
            </a:r>
            <a:r>
              <a:rPr lang="en-US" sz="20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3106"/>
            <a:ext cx="8000051" cy="5282109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 smtClean="0"/>
              <a:t>You</a:t>
            </a:r>
            <a:r>
              <a:rPr lang="en-US" dirty="0" smtClean="0"/>
              <a:t> </a:t>
            </a:r>
            <a:r>
              <a:rPr lang="en-US" b="0" dirty="0"/>
              <a:t>must wear a lab </a:t>
            </a:r>
            <a:r>
              <a:rPr lang="en-US" b="0" dirty="0" smtClean="0"/>
              <a:t>coat and hand gloves. 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 smtClean="0"/>
              <a:t>Open </a:t>
            </a:r>
            <a:r>
              <a:rPr lang="en-US" b="0" dirty="0"/>
              <a:t>toed shoes must not be worn because they cannot protect you against chemical spills. 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/>
              <a:t>Long hair should be tied back to avoid </a:t>
            </a:r>
            <a:r>
              <a:rPr lang="en-US" b="0" dirty="0" smtClean="0"/>
              <a:t>any interference </a:t>
            </a:r>
            <a:r>
              <a:rPr lang="en-US" b="0" dirty="0"/>
              <a:t>with </a:t>
            </a:r>
            <a:r>
              <a:rPr lang="en-US" b="0" dirty="0" smtClean="0"/>
              <a:t>the experiment. </a:t>
            </a:r>
            <a:endParaRPr lang="en-US" b="0" dirty="0"/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 smtClean="0"/>
              <a:t>In </a:t>
            </a:r>
            <a:r>
              <a:rPr lang="en-US" b="0" dirty="0"/>
              <a:t>case of acid or base contact with your skin, wash it with large amount of clean, cold water and inform the instructor immediately</a:t>
            </a:r>
            <a:r>
              <a:rPr lang="en-US" b="0" dirty="0" smtClean="0"/>
              <a:t>.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/>
              <a:t>Do not handle broken glassware with your bare hands. </a:t>
            </a:r>
            <a:r>
              <a:rPr lang="en-US" b="0" dirty="0" smtClean="0"/>
              <a:t> </a:t>
            </a:r>
            <a:endParaRPr lang="en-US" b="0" dirty="0"/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 smtClean="0"/>
              <a:t>Do </a:t>
            </a:r>
            <a:r>
              <a:rPr lang="en-US" b="0" dirty="0"/>
              <a:t>not eat, drink, </a:t>
            </a:r>
            <a:r>
              <a:rPr lang="en-US" b="0" dirty="0" smtClean="0"/>
              <a:t>or </a:t>
            </a:r>
            <a:r>
              <a:rPr lang="en-US" b="0" dirty="0" err="1" smtClean="0"/>
              <a:t>chewin</a:t>
            </a:r>
            <a:r>
              <a:rPr lang="en-US" b="0" dirty="0" smtClean="0"/>
              <a:t> </a:t>
            </a:r>
            <a:r>
              <a:rPr lang="en-US" b="0" dirty="0"/>
              <a:t>the laboratory. 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 smtClean="0"/>
              <a:t>Do </a:t>
            </a:r>
            <a:r>
              <a:rPr lang="en-US" b="0" dirty="0"/>
              <a:t>not depart from the lab leaving an experiment unattended. If you need to leave the lab you must inform your instructor before leaving the lab. </a:t>
            </a: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b="0" dirty="0" smtClean="0"/>
              <a:t>You </a:t>
            </a:r>
            <a:r>
              <a:rPr lang="en-US" b="0" dirty="0"/>
              <a:t>must wash your hands with soap after finishing the </a:t>
            </a:r>
            <a:r>
              <a:rPr lang="en-US" b="0" dirty="0" smtClean="0"/>
              <a:t>experiment.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A0231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830" y="152718"/>
            <a:ext cx="1829616" cy="15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15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2431"/>
            <a:ext cx="8810385" cy="5460285"/>
          </a:xfrm>
        </p:spPr>
        <p:txBody>
          <a:bodyPr>
            <a:normAutofit/>
          </a:bodyPr>
          <a:lstStyle/>
          <a:p>
            <a:endParaRPr lang="en-US" sz="2600" b="0" dirty="0" smtClean="0">
              <a:latin typeface="Abadi MT Condensed Extra Bold"/>
              <a:cs typeface="Abadi MT Condensed Extra Bold"/>
            </a:endParaRPr>
          </a:p>
          <a:p>
            <a:endParaRPr lang="en-US" sz="2600" b="0" dirty="0" smtClean="0">
              <a:latin typeface="Abadi MT Condensed Extra Bold"/>
              <a:cs typeface="Abadi MT Condensed Extra Bold"/>
            </a:endParaRPr>
          </a:p>
          <a:p>
            <a:r>
              <a:rPr lang="en-US" sz="2600" b="0" dirty="0" smtClean="0">
                <a:latin typeface="Abadi MT Condensed Extra Bold"/>
                <a:cs typeface="Abadi MT Condensed Extra Bold"/>
              </a:rPr>
              <a:t>Download </a:t>
            </a:r>
            <a:r>
              <a:rPr lang="en-US" sz="2600" b="0" dirty="0">
                <a:latin typeface="Abadi MT Condensed Extra Bold"/>
                <a:cs typeface="Abadi MT Condensed Extra Bold"/>
              </a:rPr>
              <a:t>of ALL the lectures and Lab sheet from website </a:t>
            </a:r>
            <a:r>
              <a:rPr lang="en-US" sz="2600" b="0" dirty="0" smtClean="0">
                <a:latin typeface="Abadi MT Condensed Extra Bold"/>
                <a:cs typeface="Abadi MT Condensed Extra Bold"/>
              </a:rPr>
              <a:t>:</a:t>
            </a:r>
          </a:p>
          <a:p>
            <a:r>
              <a:rPr lang="en-US" sz="2600" b="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2600" b="0" dirty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http:/</a:t>
            </a:r>
            <a:r>
              <a:rPr lang="en-US" sz="2600" b="0" dirty="0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/</a:t>
            </a:r>
            <a:r>
              <a:rPr lang="en-US" sz="2800" b="0" dirty="0" err="1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fac.ksu.edu.sa</a:t>
            </a:r>
            <a:r>
              <a:rPr lang="en-US" sz="2800" b="0" dirty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/</a:t>
            </a:r>
            <a:r>
              <a:rPr lang="en-US" sz="2800" b="0" dirty="0" err="1" smtClean="0">
                <a:solidFill>
                  <a:srgbClr val="3366FF"/>
                </a:solidFill>
                <a:latin typeface="Abadi MT Condensed Extra Bold"/>
                <a:cs typeface="Abadi MT Condensed Extra Bold"/>
              </a:rPr>
              <a:t>naljebrin</a:t>
            </a:r>
            <a:endParaRPr lang="en-US" sz="11000" b="0" dirty="0" smtClean="0">
              <a:solidFill>
                <a:srgbClr val="3366FF"/>
              </a:solidFill>
              <a:latin typeface="Chalkduster"/>
              <a:cs typeface="Chalkduster"/>
            </a:endParaRPr>
          </a:p>
          <a:p>
            <a:endParaRPr lang="en-US" sz="6600" b="0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algn="r"/>
            <a:r>
              <a:rPr lang="en-US" sz="4800" b="0" dirty="0" smtClean="0">
                <a:solidFill>
                  <a:srgbClr val="FF0000"/>
                </a:solidFill>
                <a:latin typeface="Chalkduster"/>
                <a:cs typeface="Chalkduster"/>
              </a:rPr>
              <a:t>Good luck</a:t>
            </a:r>
            <a:endParaRPr lang="en-US" sz="4800" b="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5" name="Picture 4" descr="j03092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8562" y="0"/>
            <a:ext cx="2920178" cy="13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15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417</Words>
  <Application>Microsoft Macintosh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Essential</vt:lpstr>
      <vt:lpstr>1_Essential</vt:lpstr>
      <vt:lpstr>2_Essential</vt:lpstr>
      <vt:lpstr>3_Essential</vt:lpstr>
      <vt:lpstr>BIOCHEMISTRY OF BLOOD </vt:lpstr>
      <vt:lpstr>Course Outline</vt:lpstr>
      <vt:lpstr>Slide 3</vt:lpstr>
      <vt:lpstr>How to write a scientific report?  </vt:lpstr>
      <vt:lpstr>Safety in the Lab  </vt:lpstr>
      <vt:lpstr>Slide 6</vt:lpstr>
    </vt:vector>
  </TitlesOfParts>
  <Company>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OF BLOOD </dc:title>
  <dc:creator>i Mac </dc:creator>
  <cp:lastModifiedBy>naljebrin</cp:lastModifiedBy>
  <cp:revision>4</cp:revision>
  <dcterms:created xsi:type="dcterms:W3CDTF">2015-08-29T20:25:34Z</dcterms:created>
  <dcterms:modified xsi:type="dcterms:W3CDTF">2015-08-30T06:32:13Z</dcterms:modified>
</cp:coreProperties>
</file>