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1"/>
  </p:sldMasterIdLst>
  <p:sldIdLst>
    <p:sldId id="258" r:id="rId2"/>
    <p:sldId id="260" r:id="rId3"/>
    <p:sldId id="261"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320"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2CFD456-6A1E-41D6-B2F7-41FA7D4712BA}" type="datetimeFigureOut">
              <a:rPr lang="en-US" smtClean="0"/>
              <a:t>2/19/2017</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9D05E5E8-12BB-4057-9402-08F1362E843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2CFD456-6A1E-41D6-B2F7-41FA7D4712BA}" type="datetimeFigureOut">
              <a:rPr lang="en-US" smtClean="0"/>
              <a:t>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5E5E8-12BB-4057-9402-08F1362E843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2CFD456-6A1E-41D6-B2F7-41FA7D4712BA}" type="datetimeFigureOut">
              <a:rPr lang="en-US" smtClean="0"/>
              <a:t>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5E5E8-12BB-4057-9402-08F1362E843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2CFD456-6A1E-41D6-B2F7-41FA7D4712BA}" type="datetimeFigureOut">
              <a:rPr lang="en-US" smtClean="0"/>
              <a:t>2/19/2017</a:t>
            </a:fld>
            <a:endParaRPr lang="en-US"/>
          </a:p>
        </p:txBody>
      </p:sp>
      <p:sp>
        <p:nvSpPr>
          <p:cNvPr id="9" name="Slide Number Placeholder 8"/>
          <p:cNvSpPr>
            <a:spLocks noGrp="1"/>
          </p:cNvSpPr>
          <p:nvPr>
            <p:ph type="sldNum" sz="quarter" idx="15"/>
          </p:nvPr>
        </p:nvSpPr>
        <p:spPr/>
        <p:txBody>
          <a:bodyPr rtlCol="0"/>
          <a:lstStyle/>
          <a:p>
            <a:fld id="{9D05E5E8-12BB-4057-9402-08F1362E843B}"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2CFD456-6A1E-41D6-B2F7-41FA7D4712BA}" type="datetimeFigureOut">
              <a:rPr lang="en-US" smtClean="0"/>
              <a:t>2/19/2017</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9D05E5E8-12BB-4057-9402-08F1362E843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2CFD456-6A1E-41D6-B2F7-41FA7D4712BA}" type="datetimeFigureOut">
              <a:rPr lang="en-US" smtClean="0"/>
              <a:t>2/19/2017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05E5E8-12BB-4057-9402-08F1362E843B}"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2CFD456-6A1E-41D6-B2F7-41FA7D4712BA}" type="datetimeFigureOut">
              <a:rPr lang="en-US" smtClean="0"/>
              <a:t>2/19/2017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05E5E8-12BB-4057-9402-08F1362E843B}"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2CFD456-6A1E-41D6-B2F7-41FA7D4712BA}" type="datetimeFigureOut">
              <a:rPr lang="en-US" smtClean="0"/>
              <a:t>2/19/2017</a:t>
            </a:fld>
            <a:endParaRPr lang="en-US"/>
          </a:p>
        </p:txBody>
      </p:sp>
      <p:sp>
        <p:nvSpPr>
          <p:cNvPr id="7" name="Slide Number Placeholder 6"/>
          <p:cNvSpPr>
            <a:spLocks noGrp="1"/>
          </p:cNvSpPr>
          <p:nvPr>
            <p:ph type="sldNum" sz="quarter" idx="11"/>
          </p:nvPr>
        </p:nvSpPr>
        <p:spPr/>
        <p:txBody>
          <a:bodyPr rtlCol="0"/>
          <a:lstStyle/>
          <a:p>
            <a:fld id="{9D05E5E8-12BB-4057-9402-08F1362E843B}"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CFD456-6A1E-41D6-B2F7-41FA7D4712BA}" type="datetimeFigureOut">
              <a:rPr lang="en-US" smtClean="0"/>
              <a:t>2/19/2017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05E5E8-12BB-4057-9402-08F1362E843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2CFD456-6A1E-41D6-B2F7-41FA7D4712BA}" type="datetimeFigureOut">
              <a:rPr lang="en-US" smtClean="0"/>
              <a:t>2/19/2017</a:t>
            </a:fld>
            <a:endParaRPr lang="en-US"/>
          </a:p>
        </p:txBody>
      </p:sp>
      <p:sp>
        <p:nvSpPr>
          <p:cNvPr id="22" name="Slide Number Placeholder 21"/>
          <p:cNvSpPr>
            <a:spLocks noGrp="1"/>
          </p:cNvSpPr>
          <p:nvPr>
            <p:ph type="sldNum" sz="quarter" idx="15"/>
          </p:nvPr>
        </p:nvSpPr>
        <p:spPr/>
        <p:txBody>
          <a:bodyPr rtlCol="0"/>
          <a:lstStyle/>
          <a:p>
            <a:fld id="{9D05E5E8-12BB-4057-9402-08F1362E843B}"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2CFD456-6A1E-41D6-B2F7-41FA7D4712BA}" type="datetimeFigureOut">
              <a:rPr lang="en-US" smtClean="0"/>
              <a:t>2/19/2017</a:t>
            </a:fld>
            <a:endParaRPr lang="en-US"/>
          </a:p>
        </p:txBody>
      </p:sp>
      <p:sp>
        <p:nvSpPr>
          <p:cNvPr id="18" name="Slide Number Placeholder 17"/>
          <p:cNvSpPr>
            <a:spLocks noGrp="1"/>
          </p:cNvSpPr>
          <p:nvPr>
            <p:ph type="sldNum" sz="quarter" idx="11"/>
          </p:nvPr>
        </p:nvSpPr>
        <p:spPr/>
        <p:txBody>
          <a:bodyPr rtlCol="0"/>
          <a:lstStyle/>
          <a:p>
            <a:fld id="{9D05E5E8-12BB-4057-9402-08F1362E843B}"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2CFD456-6A1E-41D6-B2F7-41FA7D4712BA}" type="datetimeFigureOut">
              <a:rPr lang="en-US" smtClean="0"/>
              <a:t>2/19/2017</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D05E5E8-12BB-4057-9402-08F1362E843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type="subTitle" idx="1"/>
          </p:nvPr>
        </p:nvSpPr>
        <p:spPr>
          <a:xfrm>
            <a:off x="179388" y="188913"/>
            <a:ext cx="8640762" cy="6408737"/>
          </a:xfrm>
        </p:spPr>
        <p:txBody>
          <a:bodyPr>
            <a:normAutofit lnSpcReduction="10000"/>
          </a:bodyPr>
          <a:lstStyle/>
          <a:p>
            <a:pPr algn="ctr" eaLnBrk="1" hangingPunct="1"/>
            <a:r>
              <a:rPr lang="en-GB" sz="2800" b="1" dirty="0" smtClean="0">
                <a:latin typeface="Times New Roman" pitchFamily="18" charset="0"/>
                <a:cs typeface="Times New Roman" pitchFamily="18" charset="0"/>
              </a:rPr>
              <a:t>Introduction</a:t>
            </a:r>
            <a:endParaRPr lang="en-GB" sz="2800" b="1" dirty="0" smtClean="0">
              <a:latin typeface="Times New Roman" pitchFamily="18" charset="0"/>
              <a:cs typeface="Times New Roman" pitchFamily="18" charset="0"/>
            </a:endParaRPr>
          </a:p>
          <a:p>
            <a:pPr algn="l" eaLnBrk="1" hangingPunct="1"/>
            <a:endParaRPr lang="en-GB" sz="2800" b="1" dirty="0" smtClean="0">
              <a:latin typeface="Times New Roman" pitchFamily="18" charset="0"/>
              <a:cs typeface="Times New Roman" pitchFamily="18" charset="0"/>
            </a:endParaRPr>
          </a:p>
          <a:p>
            <a:pPr algn="l" eaLnBrk="1" hangingPunct="1"/>
            <a:r>
              <a:rPr lang="en-GB" sz="2800" b="1" dirty="0" smtClean="0">
                <a:latin typeface="Times New Roman" pitchFamily="18" charset="0"/>
                <a:cs typeface="Times New Roman" pitchFamily="18" charset="0"/>
              </a:rPr>
              <a:t>Biochemistry:</a:t>
            </a:r>
          </a:p>
          <a:p>
            <a:pPr algn="l" eaLnBrk="1" hangingPunct="1"/>
            <a:r>
              <a:rPr lang="en-GB" sz="2800" dirty="0" smtClean="0">
                <a:latin typeface="Times New Roman" pitchFamily="18" charset="0"/>
                <a:cs typeface="Times New Roman" pitchFamily="18" charset="0"/>
              </a:rPr>
              <a:t>It is the chemistry of living things.</a:t>
            </a:r>
          </a:p>
          <a:p>
            <a:pPr algn="l" eaLnBrk="1" hangingPunct="1"/>
            <a:endParaRPr lang="en-GB" sz="2800" dirty="0" smtClean="0">
              <a:latin typeface="Times New Roman" pitchFamily="18" charset="0"/>
              <a:cs typeface="Times New Roman" pitchFamily="18" charset="0"/>
            </a:endParaRPr>
          </a:p>
          <a:p>
            <a:pPr algn="l" eaLnBrk="1" hangingPunct="1"/>
            <a:r>
              <a:rPr lang="en-GB" sz="2800" dirty="0" smtClean="0">
                <a:latin typeface="Times New Roman" pitchFamily="18" charset="0"/>
                <a:cs typeface="Times New Roman" pitchFamily="18" charset="0"/>
              </a:rPr>
              <a:t>-Biochemistry      ●provides </a:t>
            </a:r>
            <a:r>
              <a:rPr lang="en-GB" sz="2800" dirty="0" smtClean="0">
                <a:latin typeface="Times New Roman" pitchFamily="18" charset="0"/>
                <a:cs typeface="Times New Roman" pitchFamily="18" charset="0"/>
              </a:rPr>
              <a:t>fundamental     </a:t>
            </a:r>
          </a:p>
          <a:p>
            <a:pPr algn="l" eaLnBrk="1" hangingPunct="1"/>
            <a:r>
              <a:rPr lang="en-GB" sz="2800" dirty="0">
                <a:latin typeface="Times New Roman" pitchFamily="18" charset="0"/>
                <a:cs typeface="Times New Roman" pitchFamily="18" charset="0"/>
              </a:rPr>
              <a:t> </a:t>
            </a:r>
            <a:r>
              <a:rPr lang="en-GB" sz="2800" dirty="0" smtClean="0">
                <a:latin typeface="Times New Roman" pitchFamily="18" charset="0"/>
                <a:cs typeface="Times New Roman" pitchFamily="18" charset="0"/>
              </a:rPr>
              <a:t>                               understanding </a:t>
            </a:r>
            <a:r>
              <a:rPr lang="en-GB" sz="2800" dirty="0" smtClean="0">
                <a:latin typeface="Times New Roman" pitchFamily="18" charset="0"/>
                <a:cs typeface="Times New Roman" pitchFamily="18" charset="0"/>
              </a:rPr>
              <a:t>of </a:t>
            </a:r>
            <a:r>
              <a:rPr lang="en-GB" sz="2800" dirty="0" smtClean="0">
                <a:latin typeface="Times New Roman" pitchFamily="18" charset="0"/>
                <a:cs typeface="Times New Roman" pitchFamily="18" charset="0"/>
              </a:rPr>
              <a:t>the </a:t>
            </a:r>
            <a:r>
              <a:rPr lang="en-GB" sz="2800" dirty="0" smtClean="0">
                <a:latin typeface="Times New Roman" pitchFamily="18" charset="0"/>
                <a:cs typeface="Times New Roman" pitchFamily="18" charset="0"/>
              </a:rPr>
              <a:t>molecular </a:t>
            </a:r>
            <a:endParaRPr lang="en-GB" sz="2800" dirty="0" smtClean="0">
              <a:latin typeface="Times New Roman" pitchFamily="18" charset="0"/>
              <a:cs typeface="Times New Roman" pitchFamily="18" charset="0"/>
            </a:endParaRPr>
          </a:p>
          <a:p>
            <a:pPr algn="l" eaLnBrk="1" hangingPunct="1"/>
            <a:r>
              <a:rPr lang="en-GB" sz="2800" dirty="0">
                <a:latin typeface="Times New Roman" pitchFamily="18" charset="0"/>
                <a:cs typeface="Times New Roman" pitchFamily="18" charset="0"/>
              </a:rPr>
              <a:t> </a:t>
            </a:r>
            <a:r>
              <a:rPr lang="en-GB" sz="2800" dirty="0" smtClean="0">
                <a:latin typeface="Times New Roman" pitchFamily="18" charset="0"/>
                <a:cs typeface="Times New Roman" pitchFamily="18" charset="0"/>
              </a:rPr>
              <a:t>                               basis for </a:t>
            </a:r>
            <a:r>
              <a:rPr lang="en-GB" sz="2800" dirty="0" smtClean="0">
                <a:latin typeface="Times New Roman" pitchFamily="18" charset="0"/>
                <a:cs typeface="Times New Roman" pitchFamily="18" charset="0"/>
              </a:rPr>
              <a:t>the function </a:t>
            </a:r>
          </a:p>
          <a:p>
            <a:pPr algn="l" eaLnBrk="1" hangingPunct="1"/>
            <a:r>
              <a:rPr lang="en-GB" sz="2800" dirty="0" smtClean="0">
                <a:latin typeface="Times New Roman" pitchFamily="18" charset="0"/>
                <a:cs typeface="Times New Roman" pitchFamily="18" charset="0"/>
              </a:rPr>
              <a:t>                               (and malfunction) of living things.</a:t>
            </a:r>
          </a:p>
          <a:p>
            <a:pPr algn="l" eaLnBrk="1" hangingPunct="1"/>
            <a:r>
              <a:rPr lang="en-GB" sz="2800" dirty="0" smtClean="0">
                <a:latin typeface="Times New Roman" pitchFamily="18" charset="0"/>
                <a:cs typeface="Times New Roman" pitchFamily="18" charset="0"/>
              </a:rPr>
              <a:t>                          </a:t>
            </a:r>
            <a:r>
              <a:rPr lang="en-GB" sz="2800" dirty="0" smtClean="0">
                <a:latin typeface="Times New Roman" pitchFamily="18" charset="0"/>
              </a:rPr>
              <a:t>●</a:t>
            </a:r>
            <a:r>
              <a:rPr lang="en-GB" sz="2800" dirty="0" smtClean="0">
                <a:latin typeface="Times New Roman" pitchFamily="18" charset="0"/>
                <a:cs typeface="Times New Roman" pitchFamily="18" charset="0"/>
              </a:rPr>
              <a:t>provides a broad understanding of   </a:t>
            </a:r>
          </a:p>
          <a:p>
            <a:pPr algn="l" eaLnBrk="1" hangingPunct="1"/>
            <a:r>
              <a:rPr lang="en-GB" sz="2800" dirty="0" smtClean="0">
                <a:latin typeface="Times New Roman" pitchFamily="18" charset="0"/>
                <a:cs typeface="Times New Roman" pitchFamily="18" charset="0"/>
              </a:rPr>
              <a:t>                            the molecular basis of life.</a:t>
            </a:r>
          </a:p>
          <a:p>
            <a:pPr algn="l" eaLnBrk="1" hangingPunct="1"/>
            <a:r>
              <a:rPr lang="en-GB" sz="2800" dirty="0" smtClean="0">
                <a:latin typeface="Times New Roman" pitchFamily="18" charset="0"/>
                <a:cs typeface="Times New Roman" pitchFamily="18" charset="0"/>
              </a:rPr>
              <a:t>                          </a:t>
            </a:r>
            <a:r>
              <a:rPr lang="en-GB" sz="2800" dirty="0" smtClean="0">
                <a:latin typeface="Times New Roman" pitchFamily="18" charset="0"/>
              </a:rPr>
              <a:t>●</a:t>
            </a:r>
            <a:r>
              <a:rPr lang="en-GB" sz="2800" dirty="0" smtClean="0">
                <a:latin typeface="Times New Roman" pitchFamily="18" charset="0"/>
                <a:cs typeface="Times New Roman" pitchFamily="18" charset="0"/>
              </a:rPr>
              <a:t>explains what goes wrong to</a:t>
            </a:r>
          </a:p>
          <a:p>
            <a:pPr algn="l" eaLnBrk="1" hangingPunct="1"/>
            <a:r>
              <a:rPr lang="en-GB" sz="2800" dirty="0" smtClean="0">
                <a:latin typeface="Times New Roman" pitchFamily="18" charset="0"/>
                <a:cs typeface="Times New Roman" pitchFamily="18" charset="0"/>
              </a:rPr>
              <a:t>                             produce a disease.</a:t>
            </a:r>
          </a:p>
        </p:txBody>
      </p:sp>
      <p:sp>
        <p:nvSpPr>
          <p:cNvPr id="2051" name="Line 4"/>
          <p:cNvSpPr>
            <a:spLocks noChangeShapeType="1"/>
          </p:cNvSpPr>
          <p:nvPr/>
        </p:nvSpPr>
        <p:spPr bwMode="auto">
          <a:xfrm>
            <a:off x="2339975" y="3068638"/>
            <a:ext cx="431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2" name="Line 5"/>
          <p:cNvSpPr>
            <a:spLocks noChangeShapeType="1"/>
          </p:cNvSpPr>
          <p:nvPr/>
        </p:nvSpPr>
        <p:spPr bwMode="auto">
          <a:xfrm>
            <a:off x="2339975" y="3068638"/>
            <a:ext cx="287338" cy="129698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3" name="Line 6"/>
          <p:cNvSpPr>
            <a:spLocks noChangeShapeType="1"/>
          </p:cNvSpPr>
          <p:nvPr/>
        </p:nvSpPr>
        <p:spPr bwMode="auto">
          <a:xfrm>
            <a:off x="2339975" y="3068638"/>
            <a:ext cx="287338" cy="24479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9801500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179388" y="188913"/>
            <a:ext cx="8785225" cy="6480175"/>
          </a:xfrm>
        </p:spPr>
        <p:txBody>
          <a:bodyPr/>
          <a:lstStyle/>
          <a:p>
            <a:pPr eaLnBrk="1" hangingPunct="1">
              <a:lnSpc>
                <a:spcPct val="90000"/>
              </a:lnSpc>
              <a:buFontTx/>
              <a:buNone/>
            </a:pPr>
            <a:r>
              <a:rPr lang="en-GB" sz="2800" b="1" smtClean="0">
                <a:latin typeface="Times New Roman" pitchFamily="18" charset="0"/>
                <a:cs typeface="Times New Roman" pitchFamily="18" charset="0"/>
              </a:rPr>
              <a:t>Characterestics of living matter:</a:t>
            </a:r>
          </a:p>
          <a:p>
            <a:pPr eaLnBrk="1" hangingPunct="1">
              <a:lnSpc>
                <a:spcPct val="90000"/>
              </a:lnSpc>
              <a:buFontTx/>
              <a:buNone/>
            </a:pPr>
            <a:r>
              <a:rPr lang="en-GB" sz="2800" smtClean="0">
                <a:latin typeface="Times New Roman" pitchFamily="18" charset="0"/>
                <a:cs typeface="Times New Roman" pitchFamily="18" charset="0"/>
              </a:rPr>
              <a:t>1) Living organisms are complicated and highly organized.</a:t>
            </a:r>
          </a:p>
          <a:p>
            <a:pPr eaLnBrk="1" hangingPunct="1">
              <a:lnSpc>
                <a:spcPct val="90000"/>
              </a:lnSpc>
              <a:buFontTx/>
              <a:buNone/>
            </a:pPr>
            <a:r>
              <a:rPr lang="en-GB" sz="2800" smtClean="0">
                <a:latin typeface="Times New Roman" pitchFamily="18" charset="0"/>
                <a:cs typeface="Times New Roman" pitchFamily="18" charset="0"/>
              </a:rPr>
              <a:t>     made up of million of cells, containing many kinds of complex molecules  (made up of elements C, H, O, N,... )</a:t>
            </a:r>
          </a:p>
          <a:p>
            <a:pPr eaLnBrk="1" hangingPunct="1">
              <a:lnSpc>
                <a:spcPct val="90000"/>
              </a:lnSpc>
              <a:buFontTx/>
              <a:buNone/>
            </a:pPr>
            <a:r>
              <a:rPr lang="en-GB" sz="2800" smtClean="0">
                <a:latin typeface="Times New Roman" pitchFamily="18" charset="0"/>
                <a:cs typeface="Times New Roman" pitchFamily="18" charset="0"/>
              </a:rPr>
              <a:t>    In contrast, Inanimate matter(non-living matter (non-living matter</a:t>
            </a:r>
            <a:r>
              <a:rPr lang="el-GR" sz="2800" smtClean="0">
                <a:latin typeface="Times New Roman" pitchFamily="18" charset="0"/>
                <a:cs typeface="Times New Roman" pitchFamily="18" charset="0"/>
              </a:rPr>
              <a:t>;</a:t>
            </a:r>
            <a:r>
              <a:rPr lang="en-GB" sz="2800" smtClean="0">
                <a:latin typeface="Times New Roman" pitchFamily="18" charset="0"/>
                <a:cs typeface="Times New Roman" pitchFamily="18" charset="0"/>
              </a:rPr>
              <a:t> (soil, water and rocks) consist of random mixtures of simple chemical compounds.</a:t>
            </a:r>
          </a:p>
          <a:p>
            <a:pPr eaLnBrk="1" hangingPunct="1">
              <a:lnSpc>
                <a:spcPct val="90000"/>
              </a:lnSpc>
              <a:buFontTx/>
              <a:buNone/>
            </a:pPr>
            <a:r>
              <a:rPr lang="en-GB" sz="2800" smtClean="0">
                <a:latin typeface="Times New Roman" pitchFamily="18" charset="0"/>
                <a:cs typeface="Times New Roman" pitchFamily="18" charset="0"/>
              </a:rPr>
              <a:t>2) Each part of living organism appears to have a specific </a:t>
            </a:r>
          </a:p>
          <a:p>
            <a:pPr eaLnBrk="1" hangingPunct="1">
              <a:lnSpc>
                <a:spcPct val="90000"/>
              </a:lnSpc>
              <a:buFontTx/>
              <a:buNone/>
            </a:pPr>
            <a:r>
              <a:rPr lang="en-GB" sz="2800" smtClean="0">
                <a:latin typeface="Times New Roman" pitchFamily="18" charset="0"/>
                <a:cs typeface="Times New Roman" pitchFamily="18" charset="0"/>
              </a:rPr>
              <a:t>     function.</a:t>
            </a:r>
          </a:p>
          <a:p>
            <a:pPr eaLnBrk="1" hangingPunct="1">
              <a:lnSpc>
                <a:spcPct val="90000"/>
              </a:lnSpc>
              <a:buFontTx/>
              <a:buNone/>
            </a:pPr>
            <a:r>
              <a:rPr lang="en-GB" sz="2800" smtClean="0">
                <a:latin typeface="Times New Roman" pitchFamily="18" charset="0"/>
                <a:cs typeface="Times New Roman" pitchFamily="18" charset="0"/>
              </a:rPr>
              <a:t>3) Living organism have the capacity to extract and transform energy from their environment and use it to build their body from simple raw materials and to work. while inanimate matter can not utilize external energy to maintain its own structural organization.</a:t>
            </a:r>
            <a:endParaRPr lang="el-GR" sz="2800" smtClean="0">
              <a:latin typeface="Times New Roman" pitchFamily="18" charset="0"/>
              <a:cs typeface="Times New Roman" pitchFamily="18" charset="0"/>
            </a:endParaRPr>
          </a:p>
          <a:p>
            <a:pPr eaLnBrk="1" hangingPunct="1">
              <a:lnSpc>
                <a:spcPct val="90000"/>
              </a:lnSpc>
              <a:buFontTx/>
              <a:buNone/>
            </a:pPr>
            <a:r>
              <a:rPr lang="en-GB" sz="2800" smtClean="0">
                <a:latin typeface="Times New Roman" pitchFamily="18" charset="0"/>
                <a:cs typeface="Times New Roman" pitchFamily="18" charset="0"/>
              </a:rPr>
              <a:t> </a:t>
            </a:r>
          </a:p>
        </p:txBody>
      </p:sp>
    </p:spTree>
    <p:extLst>
      <p:ext uri="{BB962C8B-B14F-4D97-AF65-F5344CB8AC3E}">
        <p14:creationId xmlns:p14="http://schemas.microsoft.com/office/powerpoint/2010/main" val="20493177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179388" y="188913"/>
            <a:ext cx="8785225" cy="6480175"/>
          </a:xfrm>
        </p:spPr>
        <p:txBody>
          <a:bodyPr/>
          <a:lstStyle/>
          <a:p>
            <a:pPr eaLnBrk="1" hangingPunct="1">
              <a:buFontTx/>
              <a:buNone/>
            </a:pPr>
            <a:r>
              <a:rPr lang="en-GB" sz="2800" smtClean="0">
                <a:latin typeface="Times New Roman" pitchFamily="18" charset="0"/>
                <a:cs typeface="Times New Roman" pitchFamily="18" charset="0"/>
              </a:rPr>
              <a:t>4) Living organisms have the capacity for self-replication</a:t>
            </a:r>
          </a:p>
          <a:p>
            <a:pPr eaLnBrk="1" hangingPunct="1">
              <a:buFontTx/>
              <a:buNone/>
            </a:pPr>
            <a:r>
              <a:rPr lang="en-GB" sz="2800" smtClean="0">
                <a:latin typeface="Times New Roman" pitchFamily="18" charset="0"/>
                <a:cs typeface="Times New Roman" pitchFamily="18" charset="0"/>
              </a:rPr>
              <a:t>     (can  reproduce themselves hundreds and thousands of </a:t>
            </a:r>
          </a:p>
          <a:p>
            <a:pPr eaLnBrk="1" hangingPunct="1">
              <a:buFontTx/>
              <a:buNone/>
            </a:pPr>
            <a:r>
              <a:rPr lang="en-GB" sz="2800" smtClean="0">
                <a:latin typeface="Times New Roman" pitchFamily="18" charset="0"/>
                <a:cs typeface="Times New Roman" pitchFamily="18" charset="0"/>
              </a:rPr>
              <a:t>        generation) </a:t>
            </a:r>
          </a:p>
          <a:p>
            <a:pPr eaLnBrk="1" hangingPunct="1">
              <a:buFontTx/>
              <a:buNone/>
            </a:pPr>
            <a:r>
              <a:rPr lang="en-GB" sz="2800" smtClean="0">
                <a:latin typeface="Times New Roman" pitchFamily="18" charset="0"/>
                <a:cs typeface="Times New Roman" pitchFamily="18" charset="0"/>
              </a:rPr>
              <a:t>    While inanimate matter do not have ability to reproduce.</a:t>
            </a:r>
          </a:p>
          <a:p>
            <a:pPr eaLnBrk="1" hangingPunct="1">
              <a:buFontTx/>
              <a:buNone/>
            </a:pPr>
            <a:endParaRPr lang="en-GB" sz="2800" smtClean="0">
              <a:latin typeface="Times New Roman" pitchFamily="18" charset="0"/>
              <a:cs typeface="Times New Roman" pitchFamily="18" charset="0"/>
            </a:endParaRPr>
          </a:p>
        </p:txBody>
      </p:sp>
    </p:spTree>
    <p:extLst>
      <p:ext uri="{BB962C8B-B14F-4D97-AF65-F5344CB8AC3E}">
        <p14:creationId xmlns:p14="http://schemas.microsoft.com/office/powerpoint/2010/main" val="20017328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28</TotalTime>
  <Words>224</Words>
  <Application>Microsoft Office PowerPoint</Application>
  <PresentationFormat>On-screen Show (4:3)</PresentationFormat>
  <Paragraphs>25</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Oriel</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AAN</dc:creator>
  <cp:lastModifiedBy>AAN</cp:lastModifiedBy>
  <cp:revision>2</cp:revision>
  <dcterms:created xsi:type="dcterms:W3CDTF">2017-02-19T11:18:42Z</dcterms:created>
  <dcterms:modified xsi:type="dcterms:W3CDTF">2017-02-19T11:47:25Z</dcterms:modified>
</cp:coreProperties>
</file>