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81" r:id="rId20"/>
    <p:sldId id="276" r:id="rId21"/>
    <p:sldId id="277" r:id="rId22"/>
    <p:sldId id="278" r:id="rId23"/>
    <p:sldId id="279" r:id="rId24"/>
    <p:sldId id="283" r:id="rId25"/>
    <p:sldId id="301" r:id="rId26"/>
    <p:sldId id="302" r:id="rId27"/>
    <p:sldId id="285" r:id="rId28"/>
    <p:sldId id="287" r:id="rId29"/>
    <p:sldId id="289" r:id="rId30"/>
    <p:sldId id="291" r:id="rId31"/>
    <p:sldId id="293" r:id="rId32"/>
    <p:sldId id="295" r:id="rId33"/>
    <p:sldId id="298" r:id="rId34"/>
    <p:sldId id="300" r:id="rId35"/>
    <p:sldId id="299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A9F58-3A21-4BCB-BDEE-1DF989F3E2E4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x-none"/>
        </a:p>
      </dgm:t>
    </dgm:pt>
    <dgm:pt modelId="{300C59DB-B599-43E3-9FCC-DFA69FC52C72}">
      <dgm:prSet phldrT="[Text]"/>
      <dgm:spPr/>
      <dgm:t>
        <a:bodyPr/>
        <a:lstStyle/>
        <a:p>
          <a:pPr rtl="1"/>
          <a:r>
            <a:rPr lang="en-US" dirty="0" smtClean="0"/>
            <a:t>AI</a:t>
          </a:r>
          <a:endParaRPr lang="x-none" dirty="0"/>
        </a:p>
      </dgm:t>
    </dgm:pt>
    <dgm:pt modelId="{09F74571-73D1-48BC-8AAC-CBA93EE3D14D}" type="parTrans" cxnId="{03F6C369-80DC-4976-AE27-5E6534ED23FF}">
      <dgm:prSet/>
      <dgm:spPr/>
      <dgm:t>
        <a:bodyPr/>
        <a:lstStyle/>
        <a:p>
          <a:pPr rtl="1"/>
          <a:endParaRPr lang="x-none"/>
        </a:p>
      </dgm:t>
    </dgm:pt>
    <dgm:pt modelId="{F740DECA-49AD-421B-AD21-501EF8D74DAE}" type="sibTrans" cxnId="{03F6C369-80DC-4976-AE27-5E6534ED23FF}">
      <dgm:prSet/>
      <dgm:spPr/>
      <dgm:t>
        <a:bodyPr/>
        <a:lstStyle/>
        <a:p>
          <a:pPr rtl="1"/>
          <a:endParaRPr lang="x-none"/>
        </a:p>
      </dgm:t>
    </dgm:pt>
    <dgm:pt modelId="{E24D6500-6AF1-4465-B167-5417FF2D3342}">
      <dgm:prSet phldrT="[Text]"/>
      <dgm:spPr/>
      <dgm:t>
        <a:bodyPr/>
        <a:lstStyle/>
        <a:p>
          <a:pPr algn="ctr" rtl="0"/>
          <a:r>
            <a:rPr lang="en-US" dirty="0" smtClean="0"/>
            <a:t>Acting humanly</a:t>
          </a:r>
          <a:endParaRPr lang="x-none" dirty="0"/>
        </a:p>
      </dgm:t>
    </dgm:pt>
    <dgm:pt modelId="{0D1EE1F9-336B-460F-B9CA-4D5FBD66AD80}" type="parTrans" cxnId="{D1541468-A1FF-452C-AF81-8A6D7B71CF29}">
      <dgm:prSet/>
      <dgm:spPr/>
      <dgm:t>
        <a:bodyPr/>
        <a:lstStyle/>
        <a:p>
          <a:pPr rtl="1"/>
          <a:endParaRPr lang="x-none"/>
        </a:p>
      </dgm:t>
    </dgm:pt>
    <dgm:pt modelId="{E5D1FA58-AF5F-47E3-A473-21DC53EFA35E}" type="sibTrans" cxnId="{D1541468-A1FF-452C-AF81-8A6D7B71CF29}">
      <dgm:prSet/>
      <dgm:spPr/>
      <dgm:t>
        <a:bodyPr/>
        <a:lstStyle/>
        <a:p>
          <a:pPr rtl="1"/>
          <a:endParaRPr lang="x-none"/>
        </a:p>
      </dgm:t>
    </dgm:pt>
    <dgm:pt modelId="{F2B9E0ED-294A-4676-A7AB-3784D2056AD9}">
      <dgm:prSet phldrT="[Text]"/>
      <dgm:spPr/>
      <dgm:t>
        <a:bodyPr/>
        <a:lstStyle/>
        <a:p>
          <a:pPr rtl="1"/>
          <a:r>
            <a:rPr lang="en-US" dirty="0" smtClean="0"/>
            <a:t>Thinking rationally</a:t>
          </a:r>
          <a:endParaRPr lang="x-none" dirty="0"/>
        </a:p>
      </dgm:t>
    </dgm:pt>
    <dgm:pt modelId="{639EAA62-A136-4B34-8551-34C1C629C075}" type="parTrans" cxnId="{2606AA23-489E-49EA-B695-273E658CFB00}">
      <dgm:prSet/>
      <dgm:spPr/>
      <dgm:t>
        <a:bodyPr/>
        <a:lstStyle/>
        <a:p>
          <a:pPr rtl="1"/>
          <a:endParaRPr lang="x-none"/>
        </a:p>
      </dgm:t>
    </dgm:pt>
    <dgm:pt modelId="{452B0107-E29A-4FEC-9A33-024E361C264D}" type="sibTrans" cxnId="{2606AA23-489E-49EA-B695-273E658CFB00}">
      <dgm:prSet/>
      <dgm:spPr/>
      <dgm:t>
        <a:bodyPr/>
        <a:lstStyle/>
        <a:p>
          <a:pPr rtl="1"/>
          <a:endParaRPr lang="x-none"/>
        </a:p>
      </dgm:t>
    </dgm:pt>
    <dgm:pt modelId="{646AF422-803A-473C-9595-8B1F3E492A4C}">
      <dgm:prSet phldrT="[Text]"/>
      <dgm:spPr/>
      <dgm:t>
        <a:bodyPr/>
        <a:lstStyle/>
        <a:p>
          <a:pPr rtl="1"/>
          <a:r>
            <a:rPr lang="en-US" dirty="0" smtClean="0"/>
            <a:t>Acting rationally</a:t>
          </a:r>
          <a:endParaRPr lang="x-none" dirty="0"/>
        </a:p>
      </dgm:t>
    </dgm:pt>
    <dgm:pt modelId="{DF20672D-473C-4A0D-843A-A6D6662CF7AF}" type="parTrans" cxnId="{3FD77073-71B6-4E29-BFFC-4C804EC5D4AB}">
      <dgm:prSet/>
      <dgm:spPr/>
      <dgm:t>
        <a:bodyPr/>
        <a:lstStyle/>
        <a:p>
          <a:pPr rtl="1"/>
          <a:endParaRPr lang="x-none"/>
        </a:p>
      </dgm:t>
    </dgm:pt>
    <dgm:pt modelId="{0AB63E8A-A5E3-4CC0-A9B0-FB6E450BF054}" type="sibTrans" cxnId="{3FD77073-71B6-4E29-BFFC-4C804EC5D4AB}">
      <dgm:prSet/>
      <dgm:spPr/>
      <dgm:t>
        <a:bodyPr/>
        <a:lstStyle/>
        <a:p>
          <a:pPr rtl="1"/>
          <a:endParaRPr lang="x-none"/>
        </a:p>
      </dgm:t>
    </dgm:pt>
    <dgm:pt modelId="{1F7FDBCB-B532-4AF5-95ED-9305D83F8E2F}">
      <dgm:prSet phldrT="[Text]"/>
      <dgm:spPr/>
      <dgm:t>
        <a:bodyPr/>
        <a:lstStyle/>
        <a:p>
          <a:pPr rtl="1"/>
          <a:r>
            <a:rPr lang="en-US" dirty="0" smtClean="0"/>
            <a:t>Thinking humanly</a:t>
          </a:r>
          <a:endParaRPr lang="x-none" dirty="0"/>
        </a:p>
      </dgm:t>
    </dgm:pt>
    <dgm:pt modelId="{1661C6DB-71E5-4E14-936C-DE2333940BE5}" type="parTrans" cxnId="{BBBB89CB-6F2E-4467-90DC-860CAB8DD948}">
      <dgm:prSet/>
      <dgm:spPr/>
      <dgm:t>
        <a:bodyPr/>
        <a:lstStyle/>
        <a:p>
          <a:pPr rtl="1"/>
          <a:endParaRPr lang="x-none"/>
        </a:p>
      </dgm:t>
    </dgm:pt>
    <dgm:pt modelId="{476BADDB-8963-409B-861B-57777C76811F}" type="sibTrans" cxnId="{BBBB89CB-6F2E-4467-90DC-860CAB8DD948}">
      <dgm:prSet/>
      <dgm:spPr/>
      <dgm:t>
        <a:bodyPr/>
        <a:lstStyle/>
        <a:p>
          <a:pPr rtl="1"/>
          <a:endParaRPr lang="x-none"/>
        </a:p>
      </dgm:t>
    </dgm:pt>
    <dgm:pt modelId="{D9834BC9-2516-4E5B-A97B-DE4EC34D521E}" type="pres">
      <dgm:prSet presAssocID="{473A9F58-3A21-4BCB-BDEE-1DF989F3E2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D9FC2559-ECDB-4542-9FB1-1BCC54748855}" type="pres">
      <dgm:prSet presAssocID="{300C59DB-B599-43E3-9FCC-DFA69FC52C72}" presName="centerShape" presStyleLbl="node0" presStyleIdx="0" presStyleCnt="1"/>
      <dgm:spPr/>
      <dgm:t>
        <a:bodyPr/>
        <a:lstStyle/>
        <a:p>
          <a:pPr rtl="1"/>
          <a:endParaRPr lang="x-none"/>
        </a:p>
      </dgm:t>
    </dgm:pt>
    <dgm:pt modelId="{A11BAB56-2430-4E47-B154-4BE3D6868002}" type="pres">
      <dgm:prSet presAssocID="{0D1EE1F9-336B-460F-B9CA-4D5FBD66AD80}" presName="Name9" presStyleLbl="parChTrans1D2" presStyleIdx="0" presStyleCnt="4"/>
      <dgm:spPr/>
      <dgm:t>
        <a:bodyPr/>
        <a:lstStyle/>
        <a:p>
          <a:pPr rtl="1"/>
          <a:endParaRPr lang="x-none"/>
        </a:p>
      </dgm:t>
    </dgm:pt>
    <dgm:pt modelId="{6023B47E-828E-42F6-99AC-8377960487FB}" type="pres">
      <dgm:prSet presAssocID="{0D1EE1F9-336B-460F-B9CA-4D5FBD66AD80}" presName="connTx" presStyleLbl="parChTrans1D2" presStyleIdx="0" presStyleCnt="4"/>
      <dgm:spPr/>
      <dgm:t>
        <a:bodyPr/>
        <a:lstStyle/>
        <a:p>
          <a:pPr rtl="1"/>
          <a:endParaRPr lang="x-none"/>
        </a:p>
      </dgm:t>
    </dgm:pt>
    <dgm:pt modelId="{1950803B-9462-4438-AD08-0729B833DD09}" type="pres">
      <dgm:prSet presAssocID="{E24D6500-6AF1-4465-B167-5417FF2D3342}" presName="node" presStyleLbl="node1" presStyleIdx="0" presStyleCnt="4" custRadScaleRad="101053" custRadScaleInc="-90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2C1D839A-FED8-4F27-B447-7DBCA6FCC1F7}" type="pres">
      <dgm:prSet presAssocID="{639EAA62-A136-4B34-8551-34C1C629C075}" presName="Name9" presStyleLbl="parChTrans1D2" presStyleIdx="1" presStyleCnt="4"/>
      <dgm:spPr/>
      <dgm:t>
        <a:bodyPr/>
        <a:lstStyle/>
        <a:p>
          <a:pPr rtl="1"/>
          <a:endParaRPr lang="x-none"/>
        </a:p>
      </dgm:t>
    </dgm:pt>
    <dgm:pt modelId="{43E051FD-53F9-4CD3-BCBE-B1F9BE9EAE1A}" type="pres">
      <dgm:prSet presAssocID="{639EAA62-A136-4B34-8551-34C1C629C075}" presName="connTx" presStyleLbl="parChTrans1D2" presStyleIdx="1" presStyleCnt="4"/>
      <dgm:spPr/>
      <dgm:t>
        <a:bodyPr/>
        <a:lstStyle/>
        <a:p>
          <a:pPr rtl="1"/>
          <a:endParaRPr lang="x-none"/>
        </a:p>
      </dgm:t>
    </dgm:pt>
    <dgm:pt modelId="{E987DB43-F1B1-4FCB-BD7C-F08E9809DB33}" type="pres">
      <dgm:prSet presAssocID="{F2B9E0ED-294A-4676-A7AB-3784D2056A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7537A285-7552-4615-915B-54E19C9237F3}" type="pres">
      <dgm:prSet presAssocID="{DF20672D-473C-4A0D-843A-A6D6662CF7AF}" presName="Name9" presStyleLbl="parChTrans1D2" presStyleIdx="2" presStyleCnt="4"/>
      <dgm:spPr/>
      <dgm:t>
        <a:bodyPr/>
        <a:lstStyle/>
        <a:p>
          <a:pPr rtl="1"/>
          <a:endParaRPr lang="x-none"/>
        </a:p>
      </dgm:t>
    </dgm:pt>
    <dgm:pt modelId="{E33ACB42-1868-402F-89A6-D2FD0B107DDD}" type="pres">
      <dgm:prSet presAssocID="{DF20672D-473C-4A0D-843A-A6D6662CF7AF}" presName="connTx" presStyleLbl="parChTrans1D2" presStyleIdx="2" presStyleCnt="4"/>
      <dgm:spPr/>
      <dgm:t>
        <a:bodyPr/>
        <a:lstStyle/>
        <a:p>
          <a:pPr rtl="1"/>
          <a:endParaRPr lang="x-none"/>
        </a:p>
      </dgm:t>
    </dgm:pt>
    <dgm:pt modelId="{C638AF05-FDF9-40DA-9856-85AFB6A53CC1}" type="pres">
      <dgm:prSet presAssocID="{646AF422-803A-473C-9595-8B1F3E492A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D9BE26E4-E849-4167-98CF-8B117D78318D}" type="pres">
      <dgm:prSet presAssocID="{1661C6DB-71E5-4E14-936C-DE2333940BE5}" presName="Name9" presStyleLbl="parChTrans1D2" presStyleIdx="3" presStyleCnt="4"/>
      <dgm:spPr/>
      <dgm:t>
        <a:bodyPr/>
        <a:lstStyle/>
        <a:p>
          <a:pPr rtl="1"/>
          <a:endParaRPr lang="x-none"/>
        </a:p>
      </dgm:t>
    </dgm:pt>
    <dgm:pt modelId="{4F4A42A1-F73B-448D-80A1-8E8B6A50BF29}" type="pres">
      <dgm:prSet presAssocID="{1661C6DB-71E5-4E14-936C-DE2333940BE5}" presName="connTx" presStyleLbl="parChTrans1D2" presStyleIdx="3" presStyleCnt="4"/>
      <dgm:spPr/>
      <dgm:t>
        <a:bodyPr/>
        <a:lstStyle/>
        <a:p>
          <a:pPr rtl="1"/>
          <a:endParaRPr lang="x-none"/>
        </a:p>
      </dgm:t>
    </dgm:pt>
    <dgm:pt modelId="{8CC76A05-FBAF-412A-8336-575245AAB4EC}" type="pres">
      <dgm:prSet presAssocID="{1F7FDBCB-B532-4AF5-95ED-9305D83F8E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635EA86B-BED3-BF4E-A1AB-A475D5FE5FE4}" type="presOf" srcId="{1661C6DB-71E5-4E14-936C-DE2333940BE5}" destId="{4F4A42A1-F73B-448D-80A1-8E8B6A50BF29}" srcOrd="1" destOrd="0" presId="urn:microsoft.com/office/officeart/2005/8/layout/radial1"/>
    <dgm:cxn modelId="{22092AED-99A1-F543-A654-3B7C513A666D}" type="presOf" srcId="{300C59DB-B599-43E3-9FCC-DFA69FC52C72}" destId="{D9FC2559-ECDB-4542-9FB1-1BCC54748855}" srcOrd="0" destOrd="0" presId="urn:microsoft.com/office/officeart/2005/8/layout/radial1"/>
    <dgm:cxn modelId="{A03F34E8-3492-E34D-B587-7C8C46C203B8}" type="presOf" srcId="{DF20672D-473C-4A0D-843A-A6D6662CF7AF}" destId="{7537A285-7552-4615-915B-54E19C9237F3}" srcOrd="0" destOrd="0" presId="urn:microsoft.com/office/officeart/2005/8/layout/radial1"/>
    <dgm:cxn modelId="{D9C4168B-E584-4A4B-9350-663CA1B5FC8C}" type="presOf" srcId="{F2B9E0ED-294A-4676-A7AB-3784D2056AD9}" destId="{E987DB43-F1B1-4FCB-BD7C-F08E9809DB33}" srcOrd="0" destOrd="0" presId="urn:microsoft.com/office/officeart/2005/8/layout/radial1"/>
    <dgm:cxn modelId="{6C2F0F98-373E-9C45-89E6-3128CA8B8EA3}" type="presOf" srcId="{1F7FDBCB-B532-4AF5-95ED-9305D83F8E2F}" destId="{8CC76A05-FBAF-412A-8336-575245AAB4EC}" srcOrd="0" destOrd="0" presId="urn:microsoft.com/office/officeart/2005/8/layout/radial1"/>
    <dgm:cxn modelId="{F8CD61CC-093B-FC45-A7E5-29F3F84C6853}" type="presOf" srcId="{646AF422-803A-473C-9595-8B1F3E492A4C}" destId="{C638AF05-FDF9-40DA-9856-85AFB6A53CC1}" srcOrd="0" destOrd="0" presId="urn:microsoft.com/office/officeart/2005/8/layout/radial1"/>
    <dgm:cxn modelId="{34559A08-D550-704C-B95C-A4E1AE2AA300}" type="presOf" srcId="{473A9F58-3A21-4BCB-BDEE-1DF989F3E2E4}" destId="{D9834BC9-2516-4E5B-A97B-DE4EC34D521E}" srcOrd="0" destOrd="0" presId="urn:microsoft.com/office/officeart/2005/8/layout/radial1"/>
    <dgm:cxn modelId="{5CA54713-2261-1447-820B-30725A9DFB43}" type="presOf" srcId="{639EAA62-A136-4B34-8551-34C1C629C075}" destId="{43E051FD-53F9-4CD3-BCBE-B1F9BE9EAE1A}" srcOrd="1" destOrd="0" presId="urn:microsoft.com/office/officeart/2005/8/layout/radial1"/>
    <dgm:cxn modelId="{2606AA23-489E-49EA-B695-273E658CFB00}" srcId="{300C59DB-B599-43E3-9FCC-DFA69FC52C72}" destId="{F2B9E0ED-294A-4676-A7AB-3784D2056AD9}" srcOrd="1" destOrd="0" parTransId="{639EAA62-A136-4B34-8551-34C1C629C075}" sibTransId="{452B0107-E29A-4FEC-9A33-024E361C264D}"/>
    <dgm:cxn modelId="{D1541468-A1FF-452C-AF81-8A6D7B71CF29}" srcId="{300C59DB-B599-43E3-9FCC-DFA69FC52C72}" destId="{E24D6500-6AF1-4465-B167-5417FF2D3342}" srcOrd="0" destOrd="0" parTransId="{0D1EE1F9-336B-460F-B9CA-4D5FBD66AD80}" sibTransId="{E5D1FA58-AF5F-47E3-A473-21DC53EFA35E}"/>
    <dgm:cxn modelId="{FBA6E3BC-56B9-9E49-A1FD-46A5F35596C6}" type="presOf" srcId="{1661C6DB-71E5-4E14-936C-DE2333940BE5}" destId="{D9BE26E4-E849-4167-98CF-8B117D78318D}" srcOrd="0" destOrd="0" presId="urn:microsoft.com/office/officeart/2005/8/layout/radial1"/>
    <dgm:cxn modelId="{03F6C369-80DC-4976-AE27-5E6534ED23FF}" srcId="{473A9F58-3A21-4BCB-BDEE-1DF989F3E2E4}" destId="{300C59DB-B599-43E3-9FCC-DFA69FC52C72}" srcOrd="0" destOrd="0" parTransId="{09F74571-73D1-48BC-8AAC-CBA93EE3D14D}" sibTransId="{F740DECA-49AD-421B-AD21-501EF8D74DAE}"/>
    <dgm:cxn modelId="{B95277D8-AF06-364A-B46E-74D87E9F0F10}" type="presOf" srcId="{DF20672D-473C-4A0D-843A-A6D6662CF7AF}" destId="{E33ACB42-1868-402F-89A6-D2FD0B107DDD}" srcOrd="1" destOrd="0" presId="urn:microsoft.com/office/officeart/2005/8/layout/radial1"/>
    <dgm:cxn modelId="{1B236589-4D7F-3B45-8EA9-6A434721A014}" type="presOf" srcId="{0D1EE1F9-336B-460F-B9CA-4D5FBD66AD80}" destId="{A11BAB56-2430-4E47-B154-4BE3D6868002}" srcOrd="0" destOrd="0" presId="urn:microsoft.com/office/officeart/2005/8/layout/radial1"/>
    <dgm:cxn modelId="{3FD77073-71B6-4E29-BFFC-4C804EC5D4AB}" srcId="{300C59DB-B599-43E3-9FCC-DFA69FC52C72}" destId="{646AF422-803A-473C-9595-8B1F3E492A4C}" srcOrd="2" destOrd="0" parTransId="{DF20672D-473C-4A0D-843A-A6D6662CF7AF}" sibTransId="{0AB63E8A-A5E3-4CC0-A9B0-FB6E450BF054}"/>
    <dgm:cxn modelId="{6C5E815C-68CB-3940-AEAF-7751D103872C}" type="presOf" srcId="{639EAA62-A136-4B34-8551-34C1C629C075}" destId="{2C1D839A-FED8-4F27-B447-7DBCA6FCC1F7}" srcOrd="0" destOrd="0" presId="urn:microsoft.com/office/officeart/2005/8/layout/radial1"/>
    <dgm:cxn modelId="{09516822-4C28-7547-A52D-6050BFE13E5B}" type="presOf" srcId="{E24D6500-6AF1-4465-B167-5417FF2D3342}" destId="{1950803B-9462-4438-AD08-0729B833DD09}" srcOrd="0" destOrd="0" presId="urn:microsoft.com/office/officeart/2005/8/layout/radial1"/>
    <dgm:cxn modelId="{336D19BC-A3E9-024A-A1FD-F9536F4E50D5}" type="presOf" srcId="{0D1EE1F9-336B-460F-B9CA-4D5FBD66AD80}" destId="{6023B47E-828E-42F6-99AC-8377960487FB}" srcOrd="1" destOrd="0" presId="urn:microsoft.com/office/officeart/2005/8/layout/radial1"/>
    <dgm:cxn modelId="{BBBB89CB-6F2E-4467-90DC-860CAB8DD948}" srcId="{300C59DB-B599-43E3-9FCC-DFA69FC52C72}" destId="{1F7FDBCB-B532-4AF5-95ED-9305D83F8E2F}" srcOrd="3" destOrd="0" parTransId="{1661C6DB-71E5-4E14-936C-DE2333940BE5}" sibTransId="{476BADDB-8963-409B-861B-57777C76811F}"/>
    <dgm:cxn modelId="{BE56BD94-5B6A-674F-ADC5-2B644A848587}" type="presParOf" srcId="{D9834BC9-2516-4E5B-A97B-DE4EC34D521E}" destId="{D9FC2559-ECDB-4542-9FB1-1BCC54748855}" srcOrd="0" destOrd="0" presId="urn:microsoft.com/office/officeart/2005/8/layout/radial1"/>
    <dgm:cxn modelId="{1608C444-6E9F-4647-9C67-7737B5958986}" type="presParOf" srcId="{D9834BC9-2516-4E5B-A97B-DE4EC34D521E}" destId="{A11BAB56-2430-4E47-B154-4BE3D6868002}" srcOrd="1" destOrd="0" presId="urn:microsoft.com/office/officeart/2005/8/layout/radial1"/>
    <dgm:cxn modelId="{8D943C3D-DDD9-4045-A0BC-12F30ADE26F2}" type="presParOf" srcId="{A11BAB56-2430-4E47-B154-4BE3D6868002}" destId="{6023B47E-828E-42F6-99AC-8377960487FB}" srcOrd="0" destOrd="0" presId="urn:microsoft.com/office/officeart/2005/8/layout/radial1"/>
    <dgm:cxn modelId="{C2EADF43-BB4B-A94B-8FBE-A93250EB4A78}" type="presParOf" srcId="{D9834BC9-2516-4E5B-A97B-DE4EC34D521E}" destId="{1950803B-9462-4438-AD08-0729B833DD09}" srcOrd="2" destOrd="0" presId="urn:microsoft.com/office/officeart/2005/8/layout/radial1"/>
    <dgm:cxn modelId="{3F411575-D86D-CB4B-998A-306EC5016AAD}" type="presParOf" srcId="{D9834BC9-2516-4E5B-A97B-DE4EC34D521E}" destId="{2C1D839A-FED8-4F27-B447-7DBCA6FCC1F7}" srcOrd="3" destOrd="0" presId="urn:microsoft.com/office/officeart/2005/8/layout/radial1"/>
    <dgm:cxn modelId="{CEFA221E-C494-4140-A722-DEDB1F70F93D}" type="presParOf" srcId="{2C1D839A-FED8-4F27-B447-7DBCA6FCC1F7}" destId="{43E051FD-53F9-4CD3-BCBE-B1F9BE9EAE1A}" srcOrd="0" destOrd="0" presId="urn:microsoft.com/office/officeart/2005/8/layout/radial1"/>
    <dgm:cxn modelId="{56419813-9FC9-A441-B4D1-9BF9FD22F2B5}" type="presParOf" srcId="{D9834BC9-2516-4E5B-A97B-DE4EC34D521E}" destId="{E987DB43-F1B1-4FCB-BD7C-F08E9809DB33}" srcOrd="4" destOrd="0" presId="urn:microsoft.com/office/officeart/2005/8/layout/radial1"/>
    <dgm:cxn modelId="{AEAE1585-6431-054B-8206-844DE964749B}" type="presParOf" srcId="{D9834BC9-2516-4E5B-A97B-DE4EC34D521E}" destId="{7537A285-7552-4615-915B-54E19C9237F3}" srcOrd="5" destOrd="0" presId="urn:microsoft.com/office/officeart/2005/8/layout/radial1"/>
    <dgm:cxn modelId="{CCDB5F07-7794-904D-B003-475A9AC9F5CF}" type="presParOf" srcId="{7537A285-7552-4615-915B-54E19C9237F3}" destId="{E33ACB42-1868-402F-89A6-D2FD0B107DDD}" srcOrd="0" destOrd="0" presId="urn:microsoft.com/office/officeart/2005/8/layout/radial1"/>
    <dgm:cxn modelId="{60FD372B-7CB1-054D-B9CC-5BFA9AEDB1B6}" type="presParOf" srcId="{D9834BC9-2516-4E5B-A97B-DE4EC34D521E}" destId="{C638AF05-FDF9-40DA-9856-85AFB6A53CC1}" srcOrd="6" destOrd="0" presId="urn:microsoft.com/office/officeart/2005/8/layout/radial1"/>
    <dgm:cxn modelId="{6940ABBB-C2C6-5A44-99CE-1EC09E7556D3}" type="presParOf" srcId="{D9834BC9-2516-4E5B-A97B-DE4EC34D521E}" destId="{D9BE26E4-E849-4167-98CF-8B117D78318D}" srcOrd="7" destOrd="0" presId="urn:microsoft.com/office/officeart/2005/8/layout/radial1"/>
    <dgm:cxn modelId="{EEC0C470-D586-284D-B00B-D3087750C624}" type="presParOf" srcId="{D9BE26E4-E849-4167-98CF-8B117D78318D}" destId="{4F4A42A1-F73B-448D-80A1-8E8B6A50BF29}" srcOrd="0" destOrd="0" presId="urn:microsoft.com/office/officeart/2005/8/layout/radial1"/>
    <dgm:cxn modelId="{353628D2-2E57-8643-9E05-C542EC53232D}" type="presParOf" srcId="{D9834BC9-2516-4E5B-A97B-DE4EC34D521E}" destId="{8CC76A05-FBAF-412A-8336-575245AAB4E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2559-ECDB-4542-9FB1-1BCC54748855}">
      <dsp:nvSpPr>
        <dsp:cNvPr id="0" name=""/>
        <dsp:cNvSpPr/>
      </dsp:nvSpPr>
      <dsp:spPr>
        <a:xfrm>
          <a:off x="3435022" y="1788784"/>
          <a:ext cx="1359555" cy="1359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AI</a:t>
          </a:r>
          <a:endParaRPr lang="x-none" sz="6300" kern="1200" dirty="0"/>
        </a:p>
      </dsp:txBody>
      <dsp:txXfrm>
        <a:off x="3634124" y="1987886"/>
        <a:ext cx="961351" cy="961351"/>
      </dsp:txXfrm>
    </dsp:sp>
    <dsp:sp modelId="{A11BAB56-2430-4E47-B154-4BE3D6868002}">
      <dsp:nvSpPr>
        <dsp:cNvPr id="0" name=""/>
        <dsp:cNvSpPr/>
      </dsp:nvSpPr>
      <dsp:spPr>
        <a:xfrm rot="16175592">
          <a:off x="3893814" y="1559303"/>
          <a:ext cx="429270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29270" y="14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10800000">
        <a:off x="4097717" y="1563440"/>
        <a:ext cx="21463" cy="21463"/>
      </dsp:txXfrm>
    </dsp:sp>
    <dsp:sp modelId="{1950803B-9462-4438-AD08-0729B833DD09}">
      <dsp:nvSpPr>
        <dsp:cNvPr id="0" name=""/>
        <dsp:cNvSpPr/>
      </dsp:nvSpPr>
      <dsp:spPr>
        <a:xfrm>
          <a:off x="3422321" y="4"/>
          <a:ext cx="1359555" cy="1359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Acting humanly</a:t>
          </a:r>
          <a:endParaRPr lang="x-none" sz="1900" kern="1200" dirty="0"/>
        </a:p>
      </dsp:txBody>
      <dsp:txXfrm>
        <a:off x="3621423" y="199106"/>
        <a:ext cx="961351" cy="961351"/>
      </dsp:txXfrm>
    </dsp:sp>
    <dsp:sp modelId="{2C1D839A-FED8-4F27-B447-7DBCA6FCC1F7}">
      <dsp:nvSpPr>
        <dsp:cNvPr id="0" name=""/>
        <dsp:cNvSpPr/>
      </dsp:nvSpPr>
      <dsp:spPr>
        <a:xfrm>
          <a:off x="4794577" y="2453694"/>
          <a:ext cx="410630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10630" y="14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>
        <a:off x="4989627" y="2458296"/>
        <a:ext cx="20531" cy="20531"/>
      </dsp:txXfrm>
    </dsp:sp>
    <dsp:sp modelId="{E987DB43-F1B1-4FCB-BD7C-F08E9809DB33}">
      <dsp:nvSpPr>
        <dsp:cNvPr id="0" name=""/>
        <dsp:cNvSpPr/>
      </dsp:nvSpPr>
      <dsp:spPr>
        <a:xfrm>
          <a:off x="5205208" y="1788784"/>
          <a:ext cx="1359555" cy="1359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Thinking rationally</a:t>
          </a:r>
          <a:endParaRPr lang="x-none" sz="1900" kern="1200" dirty="0"/>
        </a:p>
      </dsp:txBody>
      <dsp:txXfrm>
        <a:off x="5404310" y="1987886"/>
        <a:ext cx="961351" cy="961351"/>
      </dsp:txXfrm>
    </dsp:sp>
    <dsp:sp modelId="{7537A285-7552-4615-915B-54E19C9237F3}">
      <dsp:nvSpPr>
        <dsp:cNvPr id="0" name=""/>
        <dsp:cNvSpPr/>
      </dsp:nvSpPr>
      <dsp:spPr>
        <a:xfrm rot="5400000">
          <a:off x="3909484" y="3338787"/>
          <a:ext cx="410630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10630" y="14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>
        <a:off x="4104534" y="3343389"/>
        <a:ext cx="20531" cy="20531"/>
      </dsp:txXfrm>
    </dsp:sp>
    <dsp:sp modelId="{C638AF05-FDF9-40DA-9856-85AFB6A53CC1}">
      <dsp:nvSpPr>
        <dsp:cNvPr id="0" name=""/>
        <dsp:cNvSpPr/>
      </dsp:nvSpPr>
      <dsp:spPr>
        <a:xfrm>
          <a:off x="3435022" y="3558970"/>
          <a:ext cx="1359555" cy="1359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Acting rationally</a:t>
          </a:r>
          <a:endParaRPr lang="x-none" sz="1900" kern="1200" dirty="0"/>
        </a:p>
      </dsp:txBody>
      <dsp:txXfrm>
        <a:off x="3634124" y="3758072"/>
        <a:ext cx="961351" cy="961351"/>
      </dsp:txXfrm>
    </dsp:sp>
    <dsp:sp modelId="{D9BE26E4-E849-4167-98CF-8B117D78318D}">
      <dsp:nvSpPr>
        <dsp:cNvPr id="0" name=""/>
        <dsp:cNvSpPr/>
      </dsp:nvSpPr>
      <dsp:spPr>
        <a:xfrm rot="10800000">
          <a:off x="3024391" y="2453694"/>
          <a:ext cx="410630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10630" y="14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10800000">
        <a:off x="3219441" y="2458296"/>
        <a:ext cx="20531" cy="20531"/>
      </dsp:txXfrm>
    </dsp:sp>
    <dsp:sp modelId="{8CC76A05-FBAF-412A-8336-575245AAB4EC}">
      <dsp:nvSpPr>
        <dsp:cNvPr id="0" name=""/>
        <dsp:cNvSpPr/>
      </dsp:nvSpPr>
      <dsp:spPr>
        <a:xfrm>
          <a:off x="1664836" y="1788784"/>
          <a:ext cx="1359555" cy="1359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Thinking humanly</a:t>
          </a:r>
          <a:endParaRPr lang="x-none" sz="1900" kern="1200" dirty="0"/>
        </a:p>
      </dsp:txBody>
      <dsp:txXfrm>
        <a:off x="1863938" y="1987886"/>
        <a:ext cx="961351" cy="96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AD543-B1F7-C842-B93F-8A206DE300B0}" type="datetimeFigureOut">
              <a:rPr lang="en-US" smtClean="0"/>
              <a:t>9/1/13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34A32-B8FB-D24F-B0FC-E777B697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3F60-52AC-41DE-B1CC-453CF3F28266}" type="slidenum">
              <a:rPr lang="x-none" smtClean="0"/>
              <a:pPr/>
              <a:t>17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222C-1BF0-8A45-88F8-9F77D2ED1CFA}" type="datetimeFigureOut">
              <a:rPr lang="en-US" smtClean="0"/>
              <a:t>9/1/13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6B36-C9AB-6541-AC94-6F3829D7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i.mit.edu/projects/infolab/" TargetMode="Externa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almishari@ksu.edu.sa" TargetMode="Externa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i.mit.edu/projects/infola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i.mit.edu/projects/infolab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i.mit.edu/projects/infolab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i.mit.edu/projects/infolab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0192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CSC 361: Artificial Intelligence</a:t>
            </a:r>
            <a:br>
              <a:rPr lang="en-US" sz="2400" b="1" dirty="0" smtClean="0"/>
            </a:br>
            <a:r>
              <a:rPr lang="en-US" sz="2400" b="1" dirty="0" smtClean="0"/>
              <a:t>Prepared by Said </a:t>
            </a:r>
            <a:r>
              <a:rPr lang="en-US" sz="2400" b="1" dirty="0" err="1" smtClean="0"/>
              <a:t>Kerrache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Modified by Mishari Almishari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21200"/>
            <a:ext cx="6400800" cy="850900"/>
          </a:xfrm>
        </p:spPr>
        <p:txBody>
          <a:bodyPr/>
          <a:lstStyle/>
          <a:p>
            <a:r>
              <a:rPr lang="en-US" dirty="0" smtClean="0"/>
              <a:t>Syllabus + Introduction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3924" y="127000"/>
            <a:ext cx="245487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52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interesting with AI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465638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/>
              <a:t>1996, </a:t>
            </a:r>
            <a:r>
              <a:rPr lang="en-US" sz="1600" dirty="0" smtClean="0"/>
              <a:t>Deep </a:t>
            </a:r>
            <a:r>
              <a:rPr lang="en-US" sz="1600" dirty="0" smtClean="0"/>
              <a:t>Blue first machine to beat chess world champion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But lost in the series – 4 to 2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1997,  won the series 3.5 to 2.5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Search 6 to 8 moves a head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The evaluation function is set by the system after examining thousands of master games</a:t>
            </a:r>
          </a:p>
        </p:txBody>
      </p:sp>
      <p:pic>
        <p:nvPicPr>
          <p:cNvPr id="5" name="Picture 4" descr="220px-Deep_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9238"/>
            <a:ext cx="4775200" cy="267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142038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en.wikipedia.org</a:t>
            </a:r>
            <a:r>
              <a:rPr lang="en-US" sz="1000" dirty="0" smtClean="0"/>
              <a:t>/wiki/</a:t>
            </a:r>
            <a:r>
              <a:rPr lang="en-US" sz="1000" dirty="0" err="1" smtClean="0"/>
              <a:t>Deep_Blue</a:t>
            </a:r>
            <a:r>
              <a:rPr lang="en-US" sz="1000" dirty="0" smtClean="0"/>
              <a:t>_(</a:t>
            </a:r>
            <a:r>
              <a:rPr lang="en-US" sz="1000" dirty="0" err="1" smtClean="0"/>
              <a:t>chess_computer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97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- Tentative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1200" y="2204620"/>
            <a:ext cx="6705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b="1" u="sng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Introduction (</a:t>
            </a:r>
            <a:r>
              <a:rPr lang="en-US" sz="1800" dirty="0" smtClean="0"/>
              <a:t>Chapter.</a:t>
            </a:r>
            <a:r>
              <a:rPr lang="en-US" sz="1800" dirty="0"/>
              <a:t>1)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/>
              <a:t>Intelligent Agents (</a:t>
            </a:r>
            <a:r>
              <a:rPr lang="en-US" dirty="0"/>
              <a:t>Chapter</a:t>
            </a:r>
            <a:r>
              <a:rPr lang="en-US" sz="1800" dirty="0" smtClean="0"/>
              <a:t>.</a:t>
            </a:r>
            <a:r>
              <a:rPr lang="en-US" sz="1800" dirty="0"/>
              <a:t>2)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/>
              <a:t>Solving Problems by Search (</a:t>
            </a:r>
            <a:r>
              <a:rPr lang="en-US" dirty="0"/>
              <a:t>Chapter</a:t>
            </a:r>
            <a:r>
              <a:rPr lang="en-US" sz="1800" dirty="0" smtClean="0"/>
              <a:t>.3 and chapter.4)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/>
              <a:t>Constraint satisfaction Problems (</a:t>
            </a:r>
            <a:r>
              <a:rPr lang="en-US" dirty="0"/>
              <a:t>Chapter</a:t>
            </a:r>
            <a:r>
              <a:rPr lang="en-US" sz="1800" dirty="0" smtClean="0"/>
              <a:t>.</a:t>
            </a:r>
            <a:r>
              <a:rPr lang="en-US" dirty="0" smtClean="0"/>
              <a:t>6</a:t>
            </a:r>
            <a:r>
              <a:rPr lang="en-US" sz="1800" dirty="0" smtClean="0"/>
              <a:t>)</a:t>
            </a:r>
            <a:r>
              <a:rPr lang="en-US" sz="1800" dirty="0"/>
              <a:t>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/>
              <a:t>Game Playing(</a:t>
            </a:r>
            <a:r>
              <a:rPr lang="en-US" dirty="0"/>
              <a:t>Chapter</a:t>
            </a:r>
            <a:r>
              <a:rPr lang="en-US" sz="1800" dirty="0" smtClean="0"/>
              <a:t>.</a:t>
            </a:r>
            <a:r>
              <a:rPr lang="en-US" dirty="0" smtClean="0"/>
              <a:t>5</a:t>
            </a:r>
            <a:r>
              <a:rPr lang="en-US" sz="1800" dirty="0" smtClean="0"/>
              <a:t>)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/>
              <a:t>Logical Agents (</a:t>
            </a:r>
            <a:r>
              <a:rPr lang="en-US" dirty="0"/>
              <a:t>Chapter</a:t>
            </a:r>
            <a:r>
              <a:rPr lang="en-US" sz="1800" dirty="0" smtClean="0"/>
              <a:t>.</a:t>
            </a:r>
            <a:r>
              <a:rPr lang="en-US" sz="1800" dirty="0"/>
              <a:t>7)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First Order Logic </a:t>
            </a:r>
            <a:r>
              <a:rPr lang="en-US" sz="1800" dirty="0" smtClean="0"/>
              <a:t>(</a:t>
            </a:r>
            <a:r>
              <a:rPr lang="en-US" dirty="0"/>
              <a:t>Chapter</a:t>
            </a:r>
            <a:r>
              <a:rPr lang="en-US" sz="1800" dirty="0" smtClean="0"/>
              <a:t>.</a:t>
            </a:r>
            <a:r>
              <a:rPr lang="en-US" sz="1800" dirty="0"/>
              <a:t>8)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Inference in logic </a:t>
            </a:r>
            <a:r>
              <a:rPr lang="en-US" sz="1800" dirty="0" smtClean="0"/>
              <a:t>(</a:t>
            </a:r>
            <a:r>
              <a:rPr lang="en-US" dirty="0"/>
              <a:t>Chapter</a:t>
            </a:r>
            <a:r>
              <a:rPr lang="en-US" sz="1800" dirty="0" smtClean="0"/>
              <a:t>.</a:t>
            </a:r>
            <a:r>
              <a:rPr lang="en-US" sz="1800" dirty="0"/>
              <a:t>9)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Classification</a:t>
            </a:r>
          </a:p>
          <a:p>
            <a:pPr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57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Introduction – Chapter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010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82800"/>
          </a:xfrm>
        </p:spPr>
        <p:txBody>
          <a:bodyPr/>
          <a:lstStyle/>
          <a:p>
            <a:r>
              <a:rPr lang="en-US" sz="2000" b="1" dirty="0">
                <a:latin typeface="Tahoma" charset="0"/>
              </a:rPr>
              <a:t>The exciting new effort to make computers thinks … </a:t>
            </a:r>
            <a:r>
              <a:rPr lang="en-US" sz="2000" b="1" i="1" dirty="0">
                <a:latin typeface="Tahoma" charset="0"/>
              </a:rPr>
              <a:t>machine with minds,</a:t>
            </a:r>
            <a:r>
              <a:rPr lang="en-US" sz="2000" b="1" dirty="0">
                <a:latin typeface="Tahoma" charset="0"/>
              </a:rPr>
              <a:t> in the full and literal sense</a:t>
            </a:r>
            <a:r>
              <a:rPr lang="ja-JP" altLang="en-US" sz="2000" b="1" dirty="0">
                <a:latin typeface="Arial"/>
              </a:rPr>
              <a:t>”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dirty="0" smtClean="0">
                <a:latin typeface="Tahoma" charset="0"/>
              </a:rPr>
              <a:t>(</a:t>
            </a:r>
            <a:r>
              <a:rPr lang="en-US" sz="2000" b="1" dirty="0" err="1">
                <a:latin typeface="Tahoma" charset="0"/>
              </a:rPr>
              <a:t>Haugeland</a:t>
            </a:r>
            <a:r>
              <a:rPr lang="en-US" sz="2000" b="1" dirty="0">
                <a:latin typeface="Tahoma" charset="0"/>
              </a:rPr>
              <a:t> 1985</a:t>
            </a:r>
            <a:r>
              <a:rPr lang="en-US" sz="2000" b="1" dirty="0" smtClean="0">
                <a:latin typeface="Tahoma" charset="0"/>
              </a:rPr>
              <a:t>)</a:t>
            </a:r>
          </a:p>
          <a:p>
            <a:r>
              <a:rPr lang="en-US" sz="2000" b="1" dirty="0" smtClean="0">
                <a:latin typeface="Tahoma" charset="0"/>
              </a:rPr>
              <a:t>The automation of activities that we associate with human thinking, activities such as decision-making, problem solving, learning,…(Bellman, 1978)</a:t>
            </a:r>
            <a:endParaRPr lang="en-US" sz="2000" b="1" dirty="0">
              <a:latin typeface="Tahom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4229102"/>
            <a:ext cx="3606800" cy="119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Think Like Humans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519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Defintion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78000"/>
          </a:xfrm>
        </p:spPr>
        <p:txBody>
          <a:bodyPr/>
          <a:lstStyle/>
          <a:p>
            <a:r>
              <a:rPr lang="ja-JP" altLang="en-US" sz="2000" b="1" dirty="0">
                <a:latin typeface="Arial"/>
              </a:rPr>
              <a:t>“</a:t>
            </a:r>
            <a:r>
              <a:rPr lang="en-US" sz="2000" b="1" dirty="0">
                <a:latin typeface="Tahoma" charset="0"/>
              </a:rPr>
              <a:t>The art of creating machines that perform functions that require intelligence when performed by people</a:t>
            </a:r>
            <a:r>
              <a:rPr lang="ja-JP" altLang="en-US" sz="2000" b="1" dirty="0">
                <a:latin typeface="Arial"/>
              </a:rPr>
              <a:t>”</a:t>
            </a:r>
            <a:r>
              <a:rPr lang="en-US" sz="2000" b="1" dirty="0">
                <a:latin typeface="Tahoma" charset="0"/>
              </a:rPr>
              <a:t> (</a:t>
            </a:r>
            <a:r>
              <a:rPr lang="en-US" sz="2000" b="1" dirty="0" err="1">
                <a:latin typeface="Tahoma" charset="0"/>
              </a:rPr>
              <a:t>Kurzweil</a:t>
            </a:r>
            <a:r>
              <a:rPr lang="en-US" sz="2000" b="1" dirty="0">
                <a:latin typeface="Tahoma" charset="0"/>
              </a:rPr>
              <a:t>, 1990</a:t>
            </a:r>
            <a:r>
              <a:rPr lang="en-US" sz="2000" b="1" dirty="0" smtClean="0">
                <a:latin typeface="Tahoma" charset="0"/>
              </a:rPr>
              <a:t>)</a:t>
            </a:r>
          </a:p>
          <a:p>
            <a:r>
              <a:rPr lang="en-US" sz="2000" b="1" dirty="0" smtClean="0">
                <a:latin typeface="Tahoma" charset="0"/>
              </a:rPr>
              <a:t>“The study of how to make computers do things at which, at the moment, people do better”, (Rich and Knight, 1991)</a:t>
            </a:r>
            <a:endParaRPr lang="en-US" sz="2000" b="1" dirty="0">
              <a:latin typeface="Tahom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4229102"/>
            <a:ext cx="3606800" cy="119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Act Like Humans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848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4800"/>
          </a:xfrm>
        </p:spPr>
        <p:txBody>
          <a:bodyPr>
            <a:normAutofit/>
          </a:bodyPr>
          <a:lstStyle/>
          <a:p>
            <a:r>
              <a:rPr lang="ja-JP" altLang="en-US" sz="2000" b="1" dirty="0">
                <a:latin typeface="Arial"/>
              </a:rPr>
              <a:t>“</a:t>
            </a:r>
            <a:r>
              <a:rPr lang="en-US" sz="2000" b="1" dirty="0">
                <a:latin typeface="Tahoma" charset="0"/>
              </a:rPr>
              <a:t>The study of mental faculties through the use of computational models</a:t>
            </a:r>
            <a:r>
              <a:rPr lang="ja-JP" altLang="en-US" sz="2000" b="1" dirty="0" smtClean="0">
                <a:latin typeface="Arial"/>
              </a:rPr>
              <a:t>”</a:t>
            </a:r>
            <a:r>
              <a:rPr lang="en-US" altLang="ja-JP" sz="2000" b="1" dirty="0" smtClean="0">
                <a:latin typeface="Tahoma" charset="0"/>
              </a:rPr>
              <a:t>,</a:t>
            </a:r>
            <a:r>
              <a:rPr lang="en-US" sz="2000" b="1" dirty="0" smtClean="0">
                <a:latin typeface="Tahoma" charset="0"/>
              </a:rPr>
              <a:t>(</a:t>
            </a:r>
            <a:r>
              <a:rPr lang="en-US" sz="2000" b="1" dirty="0" err="1">
                <a:latin typeface="Tahoma" charset="0"/>
              </a:rPr>
              <a:t>Charniak</a:t>
            </a:r>
            <a:r>
              <a:rPr lang="en-US" sz="2000" b="1" dirty="0">
                <a:latin typeface="Tahoma" charset="0"/>
              </a:rPr>
              <a:t> et al. </a:t>
            </a:r>
            <a:r>
              <a:rPr lang="en-US" sz="2000" b="1" dirty="0" smtClean="0">
                <a:latin typeface="Tahoma" charset="0"/>
              </a:rPr>
              <a:t>1985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>
                <a:latin typeface="Tahoma" charset="0"/>
              </a:rPr>
              <a:t>“The study of the computations that make it possible to perceive, reason and act”,(Winston, 1992)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4229102"/>
            <a:ext cx="3606800" cy="119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Think Rationally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819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366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ahoma" charset="0"/>
              </a:rPr>
              <a:t>“Computational Intelligence is the study of the design of intelligent agents</a:t>
            </a:r>
            <a:r>
              <a:rPr lang="ja-JP" altLang="en-US" sz="2000" b="1" dirty="0" smtClean="0">
                <a:latin typeface="Arial"/>
              </a:rPr>
              <a:t>”</a:t>
            </a:r>
            <a:r>
              <a:rPr lang="en-US" sz="2000" b="1" dirty="0" smtClean="0">
                <a:latin typeface="Tahoma" charset="0"/>
              </a:rPr>
              <a:t> (Poole et al, 1998)</a:t>
            </a:r>
            <a:endParaRPr lang="en-US" sz="2000" b="1" dirty="0">
              <a:latin typeface="Tahoma" charset="0"/>
            </a:endParaRPr>
          </a:p>
          <a:p>
            <a:r>
              <a:rPr lang="en-US" sz="2000" b="1" dirty="0" smtClean="0">
                <a:latin typeface="Tahoma"/>
                <a:cs typeface="Tahoma"/>
              </a:rPr>
              <a:t>“AI….is concerned with intelligent behavior in artifact”, (Nilsson, 1998)</a:t>
            </a: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4229102"/>
            <a:ext cx="3606800" cy="119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Act Rationally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599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rtl="0"/>
            <a:r>
              <a:rPr lang="en-US" dirty="0" smtClean="0"/>
              <a:t>How to Achieve AI?</a:t>
            </a:r>
            <a:endParaRPr lang="x-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583222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304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Acting </a:t>
            </a:r>
            <a:r>
              <a:rPr lang="en-US" dirty="0" smtClean="0"/>
              <a:t>Humanly: The Turing Test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CSC 361 Artificial Intelligence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1F1E-FB3B-4ABE-9435-F38DC2454456}" type="slidenum">
              <a:rPr lang="x-none"/>
              <a:pPr/>
              <a:t>18</a:t>
            </a:fld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433030"/>
            <a:ext cx="6324600" cy="91440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GB" sz="1800" dirty="0" smtClean="0"/>
              <a:t>To be intelligent, a program should simply act like a </a:t>
            </a:r>
            <a:r>
              <a:rPr lang="en-GB" sz="1800" dirty="0" smtClean="0"/>
              <a:t>human</a:t>
            </a:r>
            <a:endParaRPr lang="en-GB" sz="1800" dirty="0"/>
          </a:p>
          <a:p>
            <a:pPr algn="l" rtl="0">
              <a:lnSpc>
                <a:spcPct val="80000"/>
              </a:lnSpc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</a:t>
            </a:r>
            <a:endParaRPr lang="en-GB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0" y="2133600"/>
            <a:ext cx="1905000" cy="3299430"/>
            <a:chOff x="6858000" y="2133600"/>
            <a:chExt cx="1905000" cy="3299430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6858000" y="4648200"/>
              <a:ext cx="19050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dirty="0" smtClean="0"/>
                <a:t>Alan Turing</a:t>
              </a:r>
              <a:endParaRPr lang="x-none" dirty="0" smtClean="0"/>
            </a:p>
            <a:p>
              <a:pPr algn="ctr" rtl="0">
                <a:spcBef>
                  <a:spcPct val="50000"/>
                </a:spcBef>
              </a:pPr>
              <a:r>
                <a:rPr lang="en-GB" dirty="0" smtClean="0"/>
                <a:t>1912-1954</a:t>
              </a:r>
              <a:endParaRPr lang="en-GB" dirty="0"/>
            </a:p>
          </p:txBody>
        </p:sp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58000" y="2133600"/>
              <a:ext cx="19050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2133600"/>
            <a:ext cx="2794000" cy="2974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172851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Turing_test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917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Turing </a:t>
            </a:r>
            <a:r>
              <a:rPr lang="en-US" dirty="0" smtClean="0"/>
              <a:t>Test - Example</a:t>
            </a:r>
            <a:endParaRPr lang="en-US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495800" y="6096000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Comic Sans MS" charset="0"/>
                <a:hlinkClick r:id="rId2"/>
              </a:rPr>
              <a:t>http://www.ai.mit.edu/projects/infolab/</a:t>
            </a:r>
            <a:endParaRPr lang="en-US" sz="180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348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chemeClr val="hlink"/>
                </a:solidFill>
                <a:latin typeface="Comic Sans MS" charset="0"/>
              </a:rPr>
              <a:t>http://aimovie.warnerbros.com</a:t>
            </a:r>
          </a:p>
        </p:txBody>
      </p:sp>
      <p:pic>
        <p:nvPicPr>
          <p:cNvPr id="84997" name="Picture 5" descr="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09600" y="6462713"/>
            <a:ext cx="2232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Laurent </a:t>
            </a:r>
            <a:r>
              <a:rPr lang="en-US" sz="1000" dirty="0" err="1"/>
              <a:t>Itti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966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Instructor: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Mishari Almishari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>
                <a:hlinkClick r:id="rId2"/>
              </a:rPr>
              <a:t>mialmishari@ksu.edu.sa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Office: building 31, room# 2119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Office Hours: Mod, Wed 9-10am  or by appointment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sz="2000" b="1" dirty="0" smtClean="0"/>
              <a:t>Book</a:t>
            </a:r>
          </a:p>
          <a:p>
            <a:pPr marL="0" indent="0">
              <a:buNone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Artificial Intelligence, A Modern Approach	</a:t>
            </a:r>
          </a:p>
          <a:p>
            <a:pPr marL="0" indent="0">
              <a:buNone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Russell &amp; 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Norvig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Prentice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Hall</a:t>
            </a:r>
          </a:p>
          <a:p>
            <a:pPr marL="0" indent="0">
              <a:buNone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Third edition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848100"/>
            <a:ext cx="3441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8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Turing Test - Example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495800" y="6096000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Comic Sans MS" charset="0"/>
                <a:hlinkClick r:id="rId2"/>
              </a:rPr>
              <a:t>http://www.ai.mit.edu/projects/infolab/</a:t>
            </a:r>
            <a:endParaRPr lang="en-US" sz="180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348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chemeClr val="hlink"/>
                </a:solidFill>
                <a:latin typeface="Comic Sans MS" charset="0"/>
              </a:rPr>
              <a:t>http://aimovie.warnerbros.com</a:t>
            </a:r>
          </a:p>
        </p:txBody>
      </p:sp>
      <p:pic>
        <p:nvPicPr>
          <p:cNvPr id="87045" name="Picture 5" descr="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a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25563"/>
            <a:ext cx="848042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09600" y="6462713"/>
            <a:ext cx="2232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Laurent </a:t>
            </a:r>
            <a:r>
              <a:rPr lang="en-US" sz="1000" dirty="0" err="1"/>
              <a:t>Itti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794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Turing Test - Example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495800" y="6096000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Comic Sans MS" charset="0"/>
                <a:hlinkClick r:id="rId2"/>
              </a:rPr>
              <a:t>http://www.ai.mit.edu/projects/infolab/</a:t>
            </a:r>
            <a:endParaRPr lang="en-US" sz="180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348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chemeClr val="hlink"/>
                </a:solidFill>
                <a:latin typeface="Comic Sans MS" charset="0"/>
              </a:rPr>
              <a:t>http://aimovie.warnerbros.com</a:t>
            </a:r>
          </a:p>
        </p:txBody>
      </p:sp>
      <p:pic>
        <p:nvPicPr>
          <p:cNvPr id="88069" name="Picture 5" descr="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a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25563"/>
            <a:ext cx="848042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a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27288"/>
            <a:ext cx="8480425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09600" y="6462713"/>
            <a:ext cx="2232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Laurent </a:t>
            </a:r>
            <a:r>
              <a:rPr lang="en-US" sz="1000" dirty="0" err="1"/>
              <a:t>Itti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2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Turing Test - 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495800" y="6096000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Comic Sans MS" charset="0"/>
                <a:hlinkClick r:id="rId2"/>
              </a:rPr>
              <a:t>http://www.ai.mit.edu/projects/infolab/</a:t>
            </a:r>
            <a:endParaRPr lang="en-US" sz="180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348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chemeClr val="hlink"/>
                </a:solidFill>
                <a:latin typeface="Comic Sans MS" charset="0"/>
              </a:rPr>
              <a:t>http://aimovie.warnerbros.com</a:t>
            </a:r>
          </a:p>
        </p:txBody>
      </p:sp>
      <p:pic>
        <p:nvPicPr>
          <p:cNvPr id="89093" name="Picture 5" descr="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a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25563"/>
            <a:ext cx="848042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a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27288"/>
            <a:ext cx="8480425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ai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494088"/>
            <a:ext cx="8469313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09600" y="6462713"/>
            <a:ext cx="2232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Laurent </a:t>
            </a:r>
            <a:r>
              <a:rPr lang="en-US" sz="1000" dirty="0" err="1"/>
              <a:t>Itti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41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Turing Test - Example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495800" y="6096000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  <a:latin typeface="Comic Sans MS" charset="0"/>
                <a:hlinkClick r:id="rId2"/>
              </a:rPr>
              <a:t>http://www.ai.mit.edu/projects/infolab/</a:t>
            </a:r>
            <a:endParaRPr lang="en-US" sz="1800" dirty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348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 dirty="0">
                <a:solidFill>
                  <a:schemeClr val="hlink"/>
                </a:solidFill>
                <a:latin typeface="Comic Sans MS" charset="0"/>
              </a:rPr>
              <a:t>http://</a:t>
            </a:r>
            <a:r>
              <a:rPr lang="en-US" sz="1800" u="sng" dirty="0" err="1">
                <a:solidFill>
                  <a:schemeClr val="hlink"/>
                </a:solidFill>
                <a:latin typeface="Comic Sans MS" charset="0"/>
              </a:rPr>
              <a:t>aimovie.warnerbros.com</a:t>
            </a:r>
            <a:endParaRPr lang="en-US" sz="1800" u="sng" dirty="0">
              <a:solidFill>
                <a:schemeClr val="hlink"/>
              </a:solidFill>
              <a:latin typeface="Comic Sans MS" charset="0"/>
            </a:endParaRPr>
          </a:p>
        </p:txBody>
      </p:sp>
      <p:pic>
        <p:nvPicPr>
          <p:cNvPr id="90117" name="Picture 5" descr="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a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25563"/>
            <a:ext cx="848042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a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27288"/>
            <a:ext cx="8480425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ai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494088"/>
            <a:ext cx="8469313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549775"/>
            <a:ext cx="8504237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2" name="WordArt 10"/>
          <p:cNvSpPr>
            <a:spLocks noChangeArrowheads="1" noChangeShapeType="1" noTextEdit="1"/>
          </p:cNvSpPr>
          <p:nvPr/>
        </p:nvSpPr>
        <p:spPr bwMode="auto">
          <a:xfrm>
            <a:off x="2590800" y="1676400"/>
            <a:ext cx="3843338" cy="2614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FAILED!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6462713"/>
            <a:ext cx="2232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Laurent </a:t>
            </a:r>
            <a:r>
              <a:rPr lang="en-US" sz="1000" dirty="0" err="1"/>
              <a:t>Itti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87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Acting Humanly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14D6-CE6A-470B-9584-7CF8D3C9747C}" type="slidenum">
              <a:rPr lang="x-none"/>
              <a:pPr/>
              <a:t>24</a:t>
            </a:fld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To </a:t>
            </a:r>
            <a:r>
              <a:rPr lang="en-US" sz="2400" dirty="0" smtClean="0"/>
              <a:t>pass the Turing test, the computer/robot needs:</a:t>
            </a:r>
            <a:endParaRPr lang="en-US" sz="2400" dirty="0"/>
          </a:p>
          <a:p>
            <a:pPr lvl="1" algn="l" rtl="0">
              <a:lnSpc>
                <a:spcPct val="150000"/>
              </a:lnSpc>
            </a:pPr>
            <a:r>
              <a:rPr lang="en-US" sz="2000" b="1" dirty="0" smtClean="0"/>
              <a:t>Natural </a:t>
            </a:r>
            <a:r>
              <a:rPr lang="en-US" sz="2000" b="1" dirty="0"/>
              <a:t>language </a:t>
            </a:r>
            <a:r>
              <a:rPr lang="en-US" sz="2000" b="1" dirty="0" smtClean="0"/>
              <a:t>processing </a:t>
            </a:r>
            <a:r>
              <a:rPr lang="en-US" sz="2000" dirty="0" smtClean="0"/>
              <a:t>to </a:t>
            </a:r>
            <a:r>
              <a:rPr lang="en-US" sz="2000" dirty="0"/>
              <a:t>communicate successfully</a:t>
            </a:r>
            <a:r>
              <a:rPr lang="en-US" sz="2000" dirty="0" smtClean="0"/>
              <a:t>.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 smtClean="0"/>
              <a:t>Knowledge </a:t>
            </a:r>
            <a:r>
              <a:rPr lang="en-US" sz="2000" b="1" dirty="0" smtClean="0"/>
              <a:t>representation </a:t>
            </a:r>
            <a:r>
              <a:rPr lang="en-US" sz="2000" dirty="0" smtClean="0"/>
              <a:t>to </a:t>
            </a:r>
            <a:r>
              <a:rPr lang="en-US" sz="2000" dirty="0"/>
              <a:t>store what it knows or hears.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/>
              <a:t>Automated </a:t>
            </a:r>
            <a:r>
              <a:rPr lang="en-US" sz="2000" b="1" dirty="0" smtClean="0"/>
              <a:t>reasoning</a:t>
            </a:r>
            <a:r>
              <a:rPr lang="en-US" sz="2000" dirty="0" smtClean="0"/>
              <a:t> to </a:t>
            </a:r>
            <a:r>
              <a:rPr lang="en-US" sz="2000" dirty="0"/>
              <a:t>answer questions and draw conclusions using stored information.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/>
              <a:t>Machine </a:t>
            </a:r>
            <a:r>
              <a:rPr lang="en-US" sz="2000" b="1" dirty="0" smtClean="0"/>
              <a:t>learning </a:t>
            </a:r>
            <a:r>
              <a:rPr lang="en-US" sz="2000" dirty="0" smtClean="0"/>
              <a:t>to </a:t>
            </a:r>
            <a:r>
              <a:rPr lang="en-US" sz="2000" dirty="0"/>
              <a:t>adapt to new circumstances and to detect and extrapolate patterns</a:t>
            </a:r>
            <a:r>
              <a:rPr lang="en-US" sz="2000" dirty="0" smtClean="0"/>
              <a:t>.</a:t>
            </a:r>
          </a:p>
          <a:p>
            <a:pPr lvl="1" algn="l" rtl="0">
              <a:lnSpc>
                <a:spcPct val="150000"/>
              </a:lnSpc>
            </a:pPr>
            <a:endParaRPr lang="en-US" sz="2000" dirty="0" smtClean="0"/>
          </a:p>
          <a:p>
            <a:pPr lvl="1" algn="l" rtl="0">
              <a:lnSpc>
                <a:spcPct val="150000"/>
              </a:lnSpc>
            </a:pPr>
            <a:r>
              <a:rPr lang="en-US" sz="2000" dirty="0" smtClean="0"/>
              <a:t>These are the main branches of AI.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001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Acting Humanly: The Turing Test</a:t>
            </a:r>
            <a:endParaRPr lang="en-GB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/>
              <a:t>CSC 361 Artificial Intelligence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AA1F1E-FB3B-4ABE-9435-F38DC2454456}" type="slidenum">
              <a:rPr lang="x-none"/>
              <a:pPr/>
              <a:t>25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543303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1800" dirty="0" smtClean="0"/>
              <a:t>To be intelligent, a program should simply act like a human</a:t>
            </a:r>
          </a:p>
          <a:p>
            <a:pPr>
              <a:lnSpc>
                <a:spcPct val="80000"/>
              </a:lnSpc>
              <a:buFont typeface="Arial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 </a:t>
            </a:r>
            <a:endParaRPr lang="en-GB" sz="1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0" y="2133600"/>
            <a:ext cx="1905000" cy="3299430"/>
            <a:chOff x="6858000" y="2133600"/>
            <a:chExt cx="1905000" cy="3299430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858000" y="4648200"/>
              <a:ext cx="19050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dirty="0" smtClean="0"/>
                <a:t>Alan Turing</a:t>
              </a:r>
              <a:endParaRPr lang="x-none" dirty="0" smtClean="0"/>
            </a:p>
            <a:p>
              <a:pPr algn="ctr" rtl="0">
                <a:spcBef>
                  <a:spcPct val="50000"/>
                </a:spcBef>
              </a:pPr>
              <a:r>
                <a:rPr lang="en-GB" dirty="0" smtClean="0"/>
                <a:t>1912-1954</a:t>
              </a:r>
              <a:endParaRPr lang="en-GB" dirty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58000" y="2133600"/>
              <a:ext cx="19050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2133600"/>
            <a:ext cx="2794000" cy="29743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400" y="172851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Turing_test</a:t>
            </a:r>
            <a:endParaRPr lang="en-US" sz="10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241800" y="2562830"/>
            <a:ext cx="2616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+ physical interaction =&gt; Total Turing Test </a:t>
            </a:r>
            <a:endParaRPr lang="en-GB" sz="1800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94200" y="3769330"/>
            <a:ext cx="2616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-"/>
            </a:pPr>
            <a:r>
              <a:rPr lang="en-US" sz="1800" b="1" dirty="0" smtClean="0"/>
              <a:t>Recognize objects and gestures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800" b="1" dirty="0" smtClean="0"/>
              <a:t>Move objects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92290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Acting </a:t>
            </a:r>
            <a:r>
              <a:rPr lang="en-US" dirty="0" smtClean="0"/>
              <a:t>Humanly – for Total Turing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4667" y="196611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To </a:t>
            </a:r>
            <a:r>
              <a:rPr lang="en-US" sz="2400" dirty="0" smtClean="0"/>
              <a:t>pass the Turing test, the computer/robot needs:</a:t>
            </a:r>
            <a:endParaRPr lang="en-US" sz="2400" dirty="0"/>
          </a:p>
          <a:p>
            <a:pPr lvl="1" algn="l" rtl="0">
              <a:lnSpc>
                <a:spcPct val="150000"/>
              </a:lnSpc>
            </a:pPr>
            <a:r>
              <a:rPr lang="en-US" sz="2000" b="1" dirty="0" smtClean="0"/>
              <a:t>Natural </a:t>
            </a:r>
            <a:r>
              <a:rPr lang="en-US" sz="2000" b="1" dirty="0"/>
              <a:t>language </a:t>
            </a:r>
            <a:r>
              <a:rPr lang="en-US" sz="2000" b="1" dirty="0" smtClean="0"/>
              <a:t>processing </a:t>
            </a:r>
            <a:r>
              <a:rPr lang="en-US" sz="2000" dirty="0" smtClean="0"/>
              <a:t>to </a:t>
            </a:r>
            <a:r>
              <a:rPr lang="en-US" sz="2000" dirty="0"/>
              <a:t>communicate successfully</a:t>
            </a:r>
            <a:r>
              <a:rPr lang="en-US" sz="2000" dirty="0" smtClean="0"/>
              <a:t>.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 smtClean="0"/>
              <a:t>Knowledge </a:t>
            </a:r>
            <a:r>
              <a:rPr lang="en-US" sz="2000" b="1" dirty="0" smtClean="0"/>
              <a:t>representation </a:t>
            </a:r>
            <a:r>
              <a:rPr lang="en-US" sz="2000" dirty="0" smtClean="0"/>
              <a:t>to </a:t>
            </a:r>
            <a:r>
              <a:rPr lang="en-US" sz="2000" dirty="0"/>
              <a:t>store what it knows or hears.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/>
              <a:t>Automated </a:t>
            </a:r>
            <a:r>
              <a:rPr lang="en-US" sz="2000" b="1" dirty="0" smtClean="0"/>
              <a:t>reasoning</a:t>
            </a:r>
            <a:r>
              <a:rPr lang="en-US" sz="2000" dirty="0" smtClean="0"/>
              <a:t> to </a:t>
            </a:r>
            <a:r>
              <a:rPr lang="en-US" sz="2000" dirty="0"/>
              <a:t>answer questions and draw conclusions using stored information.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/>
              <a:t>Machine </a:t>
            </a:r>
            <a:r>
              <a:rPr lang="en-US" sz="2000" b="1" dirty="0" smtClean="0"/>
              <a:t>learning </a:t>
            </a:r>
            <a:r>
              <a:rPr lang="en-US" sz="2000" dirty="0" smtClean="0"/>
              <a:t>to </a:t>
            </a:r>
            <a:r>
              <a:rPr lang="en-US" sz="2000" dirty="0"/>
              <a:t>adapt to new circumstances and to detect and extrapolate patterns</a:t>
            </a:r>
            <a:r>
              <a:rPr lang="en-US" sz="20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Computer vision</a:t>
            </a:r>
            <a:r>
              <a:rPr lang="en-US" sz="2000" dirty="0"/>
              <a:t> to perceive objects. (Total Turing test)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Robotics</a:t>
            </a:r>
            <a:r>
              <a:rPr lang="en-US" sz="2000" dirty="0"/>
              <a:t> to manipulate objects and move. (Total Turing test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 algn="l" rtl="0">
              <a:lnSpc>
                <a:spcPct val="150000"/>
              </a:lnSpc>
            </a:pPr>
            <a:endParaRPr lang="en-US" sz="2000" dirty="0" smtClean="0"/>
          </a:p>
          <a:p>
            <a:pPr lvl="1" algn="l" rtl="0">
              <a:lnSpc>
                <a:spcPct val="150000"/>
              </a:lnSpc>
            </a:pPr>
            <a:r>
              <a:rPr lang="en-US" sz="2000" dirty="0" smtClean="0"/>
              <a:t>These are the main branches of AI.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66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Thinking Humanly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27</a:t>
            </a:fld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Real intelligence requires thinking </a:t>
            </a:r>
            <a:r>
              <a:rPr lang="en-US" dirty="0" smtClean="0">
                <a:sym typeface="Wingdings" pitchFamily="2" charset="2"/>
              </a:rPr>
              <a:t> think like a human !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First, we should know how a human </a:t>
            </a:r>
            <a:r>
              <a:rPr lang="en-US" dirty="0" smtClean="0">
                <a:sym typeface="Wingdings" pitchFamily="2" charset="2"/>
              </a:rPr>
              <a:t>think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Introspect ones thoughts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Physiological experiment to understand how someone thinks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Brain imaging – MRI…</a:t>
            </a:r>
          </a:p>
          <a:p>
            <a:r>
              <a:rPr lang="en-US" dirty="0" smtClean="0">
                <a:sym typeface="Wingdings" pitchFamily="2" charset="2"/>
              </a:rPr>
              <a:t>Then, we can build programs and models that think like humans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Resulted </a:t>
            </a:r>
            <a:r>
              <a:rPr lang="en-US" dirty="0" smtClean="0">
                <a:sym typeface="Wingdings" pitchFamily="2" charset="2"/>
              </a:rPr>
              <a:t>in the field of cognitive science: a merger between AI and psychology.</a:t>
            </a:r>
          </a:p>
          <a:p>
            <a:pPr algn="l" rt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2824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Problems with Imitating Humans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28</a:t>
            </a:fld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human thinking process is difficult to understand: how does the mind raises from the brain ? Think also about unconscious tasks such as vision and speech understanding.</a:t>
            </a:r>
          </a:p>
          <a:p>
            <a:pPr algn="l" rtl="0"/>
            <a:r>
              <a:rPr lang="en-US" dirty="0" smtClean="0"/>
              <a:t>Humans are not perfect ! We make a lot of systemic mistakes:</a:t>
            </a:r>
          </a:p>
          <a:p>
            <a:pPr algn="l" rt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289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Thinking Rationally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29</a:t>
            </a:fld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Instead of thinking like a human : think rationally.</a:t>
            </a:r>
          </a:p>
          <a:p>
            <a:pPr algn="l" rtl="0"/>
            <a:r>
              <a:rPr lang="en-US" dirty="0" smtClean="0"/>
              <a:t>Find out how correct thinking must proceed: </a:t>
            </a:r>
            <a:r>
              <a:rPr lang="en-US" b="1" dirty="0" smtClean="0"/>
              <a:t>the laws of thought.</a:t>
            </a:r>
          </a:p>
          <a:p>
            <a:pPr algn="l" rtl="0"/>
            <a:r>
              <a:rPr lang="en-US" dirty="0" smtClean="0"/>
              <a:t>Aristotle syllogism: “Socrates is a man; all men are mortal, therefore  Socrates is mortal.”</a:t>
            </a:r>
          </a:p>
          <a:p>
            <a:pPr algn="l" rtl="0"/>
            <a:r>
              <a:rPr lang="en-US" dirty="0" smtClean="0"/>
              <a:t>This initiated logic: </a:t>
            </a:r>
            <a:r>
              <a:rPr lang="en-US" dirty="0" smtClean="0"/>
              <a:t>a traditional and important branch of mathematics and computer science.</a:t>
            </a:r>
          </a:p>
          <a:p>
            <a:pPr algn="l" rtl="0"/>
            <a:r>
              <a:rPr lang="en-US" dirty="0" smtClean="0"/>
              <a:t>Problem:  it is not always possible to model thought as a set of rules; sometimes there </a:t>
            </a:r>
            <a:r>
              <a:rPr lang="en-US" dirty="0" smtClean="0"/>
              <a:t>uncertainty.</a:t>
            </a:r>
            <a:endParaRPr lang="en-US" dirty="0" smtClean="0"/>
          </a:p>
          <a:p>
            <a:pPr algn="l" rtl="0"/>
            <a:r>
              <a:rPr lang="en-US" dirty="0" smtClean="0"/>
              <a:t>Even when a modeling is available, the complexity of the problem may be too large to allow for a solution.</a:t>
            </a:r>
          </a:p>
          <a:p>
            <a:pPr algn="l" rt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5558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Grade Distribution</a:t>
            </a:r>
          </a:p>
          <a:p>
            <a:pPr lvl="1"/>
            <a:r>
              <a:rPr lang="en-US" sz="1600" dirty="0" smtClean="0"/>
              <a:t>Midterm 1  - 20</a:t>
            </a:r>
          </a:p>
          <a:p>
            <a:pPr lvl="1"/>
            <a:r>
              <a:rPr lang="en-US" sz="1600" dirty="0" smtClean="0"/>
              <a:t>Midterm 2 – 20</a:t>
            </a:r>
          </a:p>
          <a:p>
            <a:pPr lvl="1"/>
            <a:r>
              <a:rPr lang="en-US" sz="1600" dirty="0" smtClean="0"/>
              <a:t>Project – 20</a:t>
            </a:r>
          </a:p>
          <a:p>
            <a:pPr lvl="1"/>
            <a:r>
              <a:rPr lang="en-US" sz="1600" dirty="0" smtClean="0"/>
              <a:t>Final Exam – 40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Midterm 1 Date</a:t>
            </a:r>
          </a:p>
          <a:p>
            <a:pPr lvl="1"/>
            <a:r>
              <a:rPr lang="en-US" sz="1600" dirty="0" smtClean="0"/>
              <a:t>Mod 3/1/1435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Midterm 2 Date</a:t>
            </a:r>
          </a:p>
          <a:p>
            <a:pPr lvl="1"/>
            <a:r>
              <a:rPr lang="en-US" sz="1600" dirty="0" smtClean="0"/>
              <a:t>Mod 3/3/1435</a:t>
            </a:r>
          </a:p>
          <a:p>
            <a:r>
              <a:rPr lang="en-US" sz="2000" dirty="0" smtClean="0"/>
              <a:t>Project</a:t>
            </a:r>
          </a:p>
          <a:p>
            <a:pPr lvl="1"/>
            <a:r>
              <a:rPr lang="en-US" sz="1600" dirty="0" smtClean="0"/>
              <a:t>Due in Last Week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9889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Acting Rationally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30</a:t>
            </a:fld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Rational </a:t>
            </a:r>
            <a:r>
              <a:rPr lang="en-US" dirty="0"/>
              <a:t>agent: acts as to achieve the best </a:t>
            </a:r>
            <a:r>
              <a:rPr lang="en-US" dirty="0" smtClean="0"/>
              <a:t>outcome</a:t>
            </a:r>
            <a:endParaRPr lang="en-US" dirty="0" smtClean="0"/>
          </a:p>
          <a:p>
            <a:pPr algn="l" rtl="0"/>
            <a:r>
              <a:rPr lang="en-US" dirty="0" smtClean="0"/>
              <a:t>Logical </a:t>
            </a:r>
            <a:r>
              <a:rPr lang="en-US" dirty="0" smtClean="0"/>
              <a:t>thinking is only one aspect of appropriate behavior: reactions like getting your hand out of a hot place is not the result of a careful deliberation, yet it is clearly rational.</a:t>
            </a:r>
          </a:p>
          <a:p>
            <a:pPr algn="l" rtl="0"/>
            <a:r>
              <a:rPr lang="en-US" dirty="0" smtClean="0"/>
              <a:t>Sometimes there is no correct </a:t>
            </a:r>
            <a:r>
              <a:rPr lang="en-US" dirty="0" smtClean="0"/>
              <a:t>way to </a:t>
            </a:r>
            <a:r>
              <a:rPr lang="en-US" dirty="0" smtClean="0"/>
              <a:t>do, yet something must be done.</a:t>
            </a:r>
          </a:p>
          <a:p>
            <a:pPr algn="l" rtl="0"/>
            <a:r>
              <a:rPr lang="en-US" dirty="0" smtClean="0"/>
              <a:t>Instead of insisting on how the program should think, we insist on how the program should act: we care only about the final result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more general than “thinking rationally” and more </a:t>
            </a:r>
          </a:p>
          <a:p>
            <a:pPr lvl="1"/>
            <a:r>
              <a:rPr lang="en-US" dirty="0" smtClean="0"/>
              <a:t>Mathematically principled; proven to achieve rationality unlike human behavior or thought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>
              <a:sym typeface="Wingdings" pitchFamily="2" charset="2"/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01080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Acting Rationally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31</a:t>
            </a:fld>
            <a:endParaRPr lang="x-none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1" y="1981200"/>
            <a:ext cx="2438400" cy="23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209800"/>
            <a:ext cx="2514600" cy="195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2098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4196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This is how birds fly</a:t>
            </a:r>
            <a:endParaRPr lang="x-none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419600"/>
            <a:ext cx="2514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Humans tried to mimic  </a:t>
            </a:r>
          </a:p>
          <a:p>
            <a:pPr algn="l" rtl="0"/>
            <a:r>
              <a:rPr lang="en-US" dirty="0" smtClean="0"/>
              <a:t>birds for centuries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4419600"/>
            <a:ext cx="274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This is how we finally achieved “artificial flight”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78831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Relations to Other Fields</a:t>
            </a:r>
            <a:endParaRPr lang="x-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361 Artificial Intelligence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32</a:t>
            </a:fld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Philosophy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Logic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methods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reasoning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and rationality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Mathematics	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Formal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representation and proof, algorithms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computation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(un)decidability, (in)tractability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probability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Economics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utility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decision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theory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(decide under uncertainty)</a:t>
            </a: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Neuroscience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neurons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 information processing units.</a:t>
            </a: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Psychology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/Cognitive Science      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 people behave, perceive, process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information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 represent knowledge.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		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Computer engineering	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building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fast computers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Control theory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design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systems that maximize an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objective function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over time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Linguistics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knowledge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representation, grammar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09600" y="6003052"/>
            <a:ext cx="2309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</a:t>
            </a:r>
            <a:r>
              <a:rPr lang="en-US" sz="1000" dirty="0" smtClean="0"/>
              <a:t>Max Welling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0779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Gestation of AI (1934 - 1955)</a:t>
            </a:r>
          </a:p>
          <a:p>
            <a:pPr lvl="1"/>
            <a:r>
              <a:rPr lang="en-US" dirty="0" smtClean="0"/>
              <a:t>In 1943</a:t>
            </a:r>
            <a:r>
              <a:rPr lang="en-US" dirty="0"/>
              <a:t>,</a:t>
            </a:r>
            <a:r>
              <a:rPr lang="en-US" dirty="0" smtClean="0"/>
              <a:t> proposed a binary-based model of neurons </a:t>
            </a:r>
          </a:p>
          <a:p>
            <a:pPr lvl="1"/>
            <a:r>
              <a:rPr lang="en-US" dirty="0" smtClean="0"/>
              <a:t>Any computable function can be modeled by a set of neurons </a:t>
            </a:r>
          </a:p>
          <a:p>
            <a:pPr lvl="1"/>
            <a:r>
              <a:rPr lang="en-US" dirty="0" smtClean="0"/>
              <a:t>A serious attempt to model brain</a:t>
            </a:r>
          </a:p>
          <a:p>
            <a:pPr lvl="1"/>
            <a:r>
              <a:rPr lang="en-US" dirty="0" smtClean="0"/>
              <a:t>1950, Turing’s “Computing Machinery and Intelligence ”: </a:t>
            </a:r>
            <a:r>
              <a:rPr lang="en-US" dirty="0" err="1" smtClean="0"/>
              <a:t>turing</a:t>
            </a:r>
            <a:r>
              <a:rPr lang="en-US" dirty="0" smtClean="0"/>
              <a:t> test, reinforcement learning and machine </a:t>
            </a:r>
            <a:r>
              <a:rPr lang="en-US" dirty="0"/>
              <a:t>l</a:t>
            </a:r>
            <a:r>
              <a:rPr lang="en-US" dirty="0" smtClean="0"/>
              <a:t>earning</a:t>
            </a:r>
          </a:p>
          <a:p>
            <a:r>
              <a:rPr lang="en-US" dirty="0" smtClean="0"/>
              <a:t>The Inception of AI (1956)</a:t>
            </a:r>
          </a:p>
          <a:p>
            <a:pPr lvl="1"/>
            <a:r>
              <a:rPr lang="en-US" dirty="0" smtClean="0"/>
              <a:t>Dartmouth meeting to study AI</a:t>
            </a:r>
          </a:p>
          <a:p>
            <a:pPr lvl="1"/>
            <a:r>
              <a:rPr lang="en-US" dirty="0" smtClean="0"/>
              <a:t>an AI program ”Logic Theorist” to prove many theorems </a:t>
            </a:r>
          </a:p>
          <a:p>
            <a:r>
              <a:rPr lang="en-US" dirty="0" smtClean="0"/>
              <a:t>Early Enthusiasm and great Expectation (1952-1969)</a:t>
            </a:r>
          </a:p>
          <a:p>
            <a:pPr lvl="1"/>
            <a:r>
              <a:rPr lang="en-US" dirty="0" smtClean="0"/>
              <a:t>General Problem Solver imitates the human way of thinking</a:t>
            </a:r>
          </a:p>
          <a:p>
            <a:pPr lvl="1"/>
            <a:r>
              <a:rPr lang="en-US" dirty="0" smtClean="0"/>
              <a:t>LISP (AI programming language) was defined</a:t>
            </a:r>
          </a:p>
          <a:p>
            <a:pPr lvl="1"/>
            <a:r>
              <a:rPr lang="en-US" dirty="0" smtClean="0"/>
              <a:t>1965, Robinson discovered the resolution method – logical reasoning</a:t>
            </a:r>
          </a:p>
          <a:p>
            <a:r>
              <a:rPr lang="en-US" dirty="0" smtClean="0"/>
              <a:t>AI Winter (1966-1973)</a:t>
            </a:r>
          </a:p>
          <a:p>
            <a:pPr lvl="1"/>
            <a:r>
              <a:rPr lang="en-US" dirty="0" smtClean="0"/>
              <a:t>Computational intractability of many AI problems</a:t>
            </a:r>
          </a:p>
          <a:p>
            <a:pPr lvl="1"/>
            <a:r>
              <a:rPr lang="en-US" dirty="0" smtClean="0"/>
              <a:t>Neural Network starts to disappear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00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Knowledge-based systems (1969-1979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domain knowledge to allow for stronger reasoning</a:t>
            </a:r>
          </a:p>
          <a:p>
            <a:r>
              <a:rPr lang="en-US" dirty="0" smtClean="0"/>
              <a:t>Becomes </a:t>
            </a:r>
            <a:r>
              <a:rPr lang="en-US" dirty="0"/>
              <a:t>an Industry (1980-now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Digital Equipment Corporation selling R1 “expert </a:t>
            </a:r>
            <a:r>
              <a:rPr lang="en-US" dirty="0" err="1" smtClean="0"/>
              <a:t>sytem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From few million to billions in 8 years</a:t>
            </a:r>
            <a:endParaRPr lang="en-US" dirty="0"/>
          </a:p>
          <a:p>
            <a:r>
              <a:rPr lang="en-US" dirty="0"/>
              <a:t>The return of neural network (1986-now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 the back-propagation algorithm</a:t>
            </a:r>
            <a:endParaRPr lang="en-US" dirty="0"/>
          </a:p>
          <a:p>
            <a:r>
              <a:rPr lang="en-US" dirty="0"/>
              <a:t>AI adopts scientific method (1987-now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common to base theorems on pervious ones or rigorous evidence rather than intuition</a:t>
            </a:r>
          </a:p>
          <a:p>
            <a:pPr lvl="1"/>
            <a:r>
              <a:rPr lang="en-US" dirty="0" smtClean="0"/>
              <a:t>Speech recognition and HMM </a:t>
            </a:r>
            <a:endParaRPr lang="en-US" dirty="0"/>
          </a:p>
          <a:p>
            <a:r>
              <a:rPr lang="en-US" dirty="0"/>
              <a:t>Emergence of intelligent agent (1995-now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earch engines, recommender systems,….</a:t>
            </a:r>
            <a:endParaRPr lang="en-US" dirty="0"/>
          </a:p>
          <a:p>
            <a:r>
              <a:rPr lang="en-US" dirty="0"/>
              <a:t>Availability of very large data sets (2001 – now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Worry more about the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Robotics Vehicle</a:t>
            </a:r>
          </a:p>
          <a:p>
            <a:pPr lvl="1"/>
            <a:r>
              <a:rPr lang="en-US" dirty="0" smtClean="0"/>
              <a:t>DARPA Challenge</a:t>
            </a:r>
          </a:p>
          <a:p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United Airlines</a:t>
            </a:r>
          </a:p>
          <a:p>
            <a:r>
              <a:rPr lang="en-US" dirty="0" smtClean="0"/>
              <a:t>Autonomous Planning and Scheduling</a:t>
            </a:r>
          </a:p>
          <a:p>
            <a:pPr lvl="1"/>
            <a:r>
              <a:rPr lang="en-US" dirty="0" smtClean="0"/>
              <a:t>Remote Agent: Plan and control spacecraft</a:t>
            </a:r>
          </a:p>
          <a:p>
            <a:pPr lvl="1"/>
            <a:r>
              <a:rPr lang="en-US" dirty="0" smtClean="0"/>
              <a:t>MAPGEN: daily planning of operations  on NASA’s exploration Rover</a:t>
            </a:r>
          </a:p>
          <a:p>
            <a:r>
              <a:rPr lang="en-US" dirty="0" smtClean="0"/>
              <a:t>Game Playing</a:t>
            </a:r>
          </a:p>
          <a:p>
            <a:pPr lvl="1"/>
            <a:r>
              <a:rPr lang="en-US" dirty="0" smtClean="0"/>
              <a:t>IBM Deep Blue</a:t>
            </a:r>
          </a:p>
          <a:p>
            <a:r>
              <a:rPr lang="en-US" dirty="0" smtClean="0"/>
              <a:t>Spam Fighting</a:t>
            </a:r>
          </a:p>
          <a:p>
            <a:r>
              <a:rPr lang="en-US" dirty="0" smtClean="0"/>
              <a:t>Logistic Planning</a:t>
            </a:r>
          </a:p>
          <a:p>
            <a:pPr lvl="1"/>
            <a:r>
              <a:rPr lang="en-US" dirty="0" smtClean="0"/>
              <a:t>DART – Dynamic Analysis and Replacing Tool</a:t>
            </a:r>
          </a:p>
          <a:p>
            <a:pPr lvl="1"/>
            <a:r>
              <a:rPr lang="en-US" dirty="0" smtClean="0"/>
              <a:t>Gulf War 1991</a:t>
            </a:r>
          </a:p>
          <a:p>
            <a:pPr lvl="1"/>
            <a:r>
              <a:rPr lang="en-US" dirty="0" smtClean="0"/>
              <a:t>To plan the logistic for transportation of 50k vehicles, cargo and people</a:t>
            </a:r>
          </a:p>
          <a:p>
            <a:pPr lvl="1"/>
            <a:r>
              <a:rPr lang="en-US" dirty="0" smtClean="0"/>
              <a:t>Generated in hour a plan that could take weeks</a:t>
            </a:r>
          </a:p>
          <a:p>
            <a:r>
              <a:rPr lang="en-US" dirty="0" smtClean="0"/>
              <a:t>Robotics</a:t>
            </a:r>
          </a:p>
          <a:p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Statistical models</a:t>
            </a:r>
          </a:p>
        </p:txBody>
      </p:sp>
    </p:spTree>
    <p:extLst>
      <p:ext uri="{BB962C8B-B14F-4D97-AF65-F5344CB8AC3E}">
        <p14:creationId xmlns:p14="http://schemas.microsoft.com/office/powerpoint/2010/main" val="1483252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</a:t>
            </a:r>
            <a:endParaRPr lang="x-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361 Artificial Intelligence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4E26-CEF4-4BA3-91C8-B6958B6C4799}" type="slidenum">
              <a:rPr lang="x-none" smtClean="0"/>
              <a:pPr/>
              <a:t>36</a:t>
            </a:fld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This course is concerned with creating rational agents: </a:t>
            </a:r>
            <a:r>
              <a:rPr lang="en-US" b="1" dirty="0" smtClean="0"/>
              <a:t>artificial rationality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AI has passed the era of infancy and is now attacking real life, complex problems, and it is succeeding in many of them.</a:t>
            </a:r>
          </a:p>
          <a:p>
            <a:pPr algn="l" rtl="0"/>
            <a:r>
              <a:rPr lang="en-US" dirty="0" smtClean="0"/>
              <a:t>The history of AI has had a turbulent history with many ups and downs, phenomenal successes and deep disappointments resulting in fund cutbacks and economic losses.</a:t>
            </a:r>
          </a:p>
          <a:p>
            <a:pPr algn="l" rtl="0"/>
            <a:r>
              <a:rPr lang="en-US" dirty="0" smtClean="0"/>
              <a:t>AI has flourished in the last two decades </a:t>
            </a:r>
            <a:r>
              <a:rPr lang="en-US" dirty="0" smtClean="0"/>
              <a:t>and it </a:t>
            </a:r>
            <a:r>
              <a:rPr lang="en-US" dirty="0" smtClean="0"/>
              <a:t>the </a:t>
            </a:r>
            <a:r>
              <a:rPr lang="en-US" dirty="0" smtClean="0"/>
              <a:t>researchers </a:t>
            </a:r>
            <a:r>
              <a:rPr lang="en-US" dirty="0" smtClean="0"/>
              <a:t>mentality </a:t>
            </a:r>
            <a:r>
              <a:rPr lang="en-US" dirty="0" smtClean="0"/>
              <a:t>shifted towards </a:t>
            </a:r>
            <a:r>
              <a:rPr lang="en-US" dirty="0" smtClean="0"/>
              <a:t>a rigorous scientific methodology: </a:t>
            </a:r>
          </a:p>
          <a:p>
            <a:pPr algn="ctr" rtl="0">
              <a:buNone/>
            </a:pPr>
            <a:r>
              <a:rPr lang="en-US" b="1" dirty="0" smtClean="0"/>
              <a:t>Firm theoretical basis &amp; Serious experiments</a:t>
            </a:r>
          </a:p>
        </p:txBody>
      </p:sp>
    </p:spTree>
    <p:extLst>
      <p:ext uri="{BB962C8B-B14F-4D97-AF65-F5344CB8AC3E}">
        <p14:creationId xmlns:p14="http://schemas.microsoft.com/office/powerpoint/2010/main" val="396178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8255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Any form of cheating is not tolerated and can result in getting an F in the class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Important Notes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23622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/>
              <a:t>No class next week  - Week of Sep 8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Tutorials may not be held on its scheduled time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We may have lectures on the tutorial sessions or tutorials on lecture sessions</a:t>
            </a:r>
          </a:p>
        </p:txBody>
      </p:sp>
    </p:spTree>
    <p:extLst>
      <p:ext uri="{BB962C8B-B14F-4D97-AF65-F5344CB8AC3E}">
        <p14:creationId xmlns:p14="http://schemas.microsoft.com/office/powerpoint/2010/main" val="387604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AI in Fiction</a:t>
            </a:r>
            <a:endParaRPr lang="x-none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400" y="1714500"/>
            <a:ext cx="368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5500" y="3363317"/>
            <a:ext cx="419664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2450068"/>
            <a:ext cx="3352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 intelligent killing robot</a:t>
            </a:r>
            <a:endParaRPr 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800600"/>
            <a:ext cx="3124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Smart machines that took over the human race and made them live in a simulated world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0031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interesting with AI</a:t>
            </a:r>
            <a:endParaRPr lang="en-US" dirty="0"/>
          </a:p>
        </p:txBody>
      </p:sp>
      <p:pic>
        <p:nvPicPr>
          <p:cNvPr id="5" name="Picture 4" descr="ho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ver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81125"/>
            <a:ext cx="2333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yah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6795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72200" y="2971800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Search engines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219200" y="5486400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Labor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7625" y="35814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Science</a:t>
            </a:r>
          </a:p>
        </p:txBody>
      </p:sp>
      <p:pic>
        <p:nvPicPr>
          <p:cNvPr id="12" name="Picture 12" descr="medic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97275"/>
            <a:ext cx="846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77000" y="4587875"/>
            <a:ext cx="1417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Medicine/</a:t>
            </a:r>
          </a:p>
          <a:p>
            <a:pPr>
              <a:defRPr/>
            </a:pPr>
            <a:r>
              <a:rPr lang="en-US" dirty="0"/>
              <a:t>Diagnosis</a:t>
            </a:r>
          </a:p>
        </p:txBody>
      </p:sp>
      <p:pic>
        <p:nvPicPr>
          <p:cNvPr id="14" name="Picture 15" descr="came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00" r="5000" b="5000"/>
          <a:stretch>
            <a:fillRect/>
          </a:stretch>
        </p:blipFill>
        <p:spPr bwMode="auto">
          <a:xfrm>
            <a:off x="4267200" y="42068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91000" y="48641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Appliances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38200" y="6324600"/>
            <a:ext cx="2232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slide </a:t>
            </a:r>
            <a:r>
              <a:rPr lang="en-US" sz="1000" dirty="0" smtClean="0"/>
              <a:t>mostly borrowed </a:t>
            </a:r>
            <a:r>
              <a:rPr lang="en-US" sz="1000" dirty="0"/>
              <a:t>from Laurent </a:t>
            </a:r>
            <a:r>
              <a:rPr lang="en-US" sz="1000" dirty="0" err="1"/>
              <a:t>Itti</a:t>
            </a:r>
            <a:endParaRPr lang="en-US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700" y="5803900"/>
            <a:ext cx="1851025" cy="863600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172200" y="6096000"/>
            <a:ext cx="2586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Movies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0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interesting with AI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78000"/>
            <a:ext cx="44958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/>
              <a:t>Honda AISMO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Advanced Step in Innovation </a:t>
            </a:r>
            <a:r>
              <a:rPr lang="en-US" dirty="0" err="1"/>
              <a:t>MObility</a:t>
            </a:r>
            <a:r>
              <a:rPr lang="en-US" dirty="0"/>
              <a:t>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Humanoid </a:t>
            </a:r>
            <a:r>
              <a:rPr lang="en-US" dirty="0" smtClean="0"/>
              <a:t>Robot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Capable of recognizing: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/>
              <a:t>Moving objects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/>
              <a:t>Postures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/>
              <a:t>Gestures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/>
              <a:t>Handshake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/>
              <a:t>Sounds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Capable of walking and running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3" descr="Honda_ASI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19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/wiki/ASIMO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3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interesting with AI</a:t>
            </a:r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1540988"/>
            <a:ext cx="5791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 err="1"/>
              <a:t>Darpa</a:t>
            </a:r>
            <a:r>
              <a:rPr lang="en-US" sz="1600" b="1" dirty="0"/>
              <a:t> </a:t>
            </a:r>
            <a:r>
              <a:rPr lang="en-US" sz="1600" b="1" dirty="0" smtClean="0"/>
              <a:t>Grand Challenge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/>
              <a:t>To nurture the development of autonomous ground vehicles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/>
              <a:t>Competition of Driverless vehicles</a:t>
            </a:r>
          </a:p>
          <a:p>
            <a:pPr marL="342900" indent="-342900">
              <a:buFont typeface="Arial"/>
              <a:buChar char="•"/>
            </a:pPr>
            <a:r>
              <a:rPr lang="en-US" sz="1400" b="1" dirty="0" smtClean="0"/>
              <a:t>2004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1 million 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Mojave Desert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Follows a route of 240 km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No one won: best completed 12 km</a:t>
            </a:r>
          </a:p>
          <a:p>
            <a:pPr marL="342900" indent="-342900">
              <a:buFont typeface="Arial"/>
              <a:buChar char="•"/>
            </a:pPr>
            <a:r>
              <a:rPr lang="en-US" sz="1400" b="1" dirty="0" smtClean="0"/>
              <a:t>2005 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2 million dollar prize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3 narrow </a:t>
            </a:r>
            <a:r>
              <a:rPr lang="en-US" sz="1400" dirty="0" smtClean="0"/>
              <a:t>tunnels, 100 sharp turns</a:t>
            </a:r>
            <a:endParaRPr lang="en-US" sz="1400" dirty="0" smtClean="0"/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Twisted pass with a drop-off one one </a:t>
            </a:r>
            <a:r>
              <a:rPr lang="en-US" sz="1400" dirty="0" smtClean="0"/>
              <a:t>side</a:t>
            </a:r>
            <a:endParaRPr lang="en-US" sz="1400" dirty="0" smtClean="0"/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Five succeeded</a:t>
            </a:r>
          </a:p>
          <a:p>
            <a:pPr marL="1085850" lvl="1" indent="-342900">
              <a:buFont typeface="Arial"/>
              <a:buChar char="•"/>
            </a:pPr>
            <a:r>
              <a:rPr lang="en-US" sz="1400" dirty="0" smtClean="0"/>
              <a:t>Winner: 6:54 hours, Stanford Racing Team – </a:t>
            </a:r>
            <a:r>
              <a:rPr lang="en-US" sz="1400" dirty="0" err="1" smtClean="0"/>
              <a:t>Stanely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600" b="1" dirty="0" smtClean="0"/>
              <a:t>Urban Grand Challenge</a:t>
            </a:r>
          </a:p>
          <a:p>
            <a:pPr marL="1028700" lvl="1">
              <a:buFont typeface="Arial"/>
              <a:buChar char="•"/>
            </a:pPr>
            <a:r>
              <a:rPr lang="en-US" sz="1400" dirty="0" smtClean="0"/>
              <a:t>2007</a:t>
            </a:r>
          </a:p>
          <a:p>
            <a:pPr marL="1028700"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2 million dollar </a:t>
            </a:r>
          </a:p>
          <a:p>
            <a:pPr marL="1028700"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err="1" smtClean="0"/>
              <a:t>AirForce</a:t>
            </a:r>
            <a:r>
              <a:rPr lang="en-US" sz="1400" dirty="0" smtClean="0"/>
              <a:t> Base</a:t>
            </a:r>
          </a:p>
          <a:p>
            <a:pPr marL="1028700"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To obey to all traffic rules</a:t>
            </a:r>
          </a:p>
          <a:p>
            <a:pPr marL="1028700"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96 km within less than 6 hours</a:t>
            </a:r>
          </a:p>
          <a:p>
            <a:pPr marL="1028700"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CMU team won – with 4:10</a:t>
            </a:r>
            <a:r>
              <a:rPr lang="en-US" sz="14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6611779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en.wikipedia.org</a:t>
            </a:r>
            <a:r>
              <a:rPr lang="en-US" sz="1000" dirty="0" smtClean="0"/>
              <a:t>/wiki/</a:t>
            </a:r>
            <a:r>
              <a:rPr lang="en-US" sz="1000" dirty="0" err="1" smtClean="0"/>
              <a:t>DARPA_Grand_Challenge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76400"/>
            <a:ext cx="3124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464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stanely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87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1851</Words>
  <Application>Microsoft Macintosh PowerPoint</Application>
  <PresentationFormat>On-screen Show (4:3)</PresentationFormat>
  <Paragraphs>308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CSC 361: Artificial Intelligence Prepared by Said Kerrache Modified by Mishari Almishari</vt:lpstr>
      <vt:lpstr>Class Information</vt:lpstr>
      <vt:lpstr>Grading </vt:lpstr>
      <vt:lpstr>Warning!!! </vt:lpstr>
      <vt:lpstr>Important Notes</vt:lpstr>
      <vt:lpstr>AI in Fiction</vt:lpstr>
      <vt:lpstr>What’s interesting with AI</vt:lpstr>
      <vt:lpstr>What’s interesting with AI</vt:lpstr>
      <vt:lpstr>What’s interesting with AI</vt:lpstr>
      <vt:lpstr>What’s interesting with AI</vt:lpstr>
      <vt:lpstr>Syllabus - Tentative</vt:lpstr>
      <vt:lpstr>Introduction – Chapter 1</vt:lpstr>
      <vt:lpstr>AI Definition</vt:lpstr>
      <vt:lpstr>AI Defintion</vt:lpstr>
      <vt:lpstr>AI Definition</vt:lpstr>
      <vt:lpstr>AI Definition</vt:lpstr>
      <vt:lpstr>How to Achieve AI?</vt:lpstr>
      <vt:lpstr>Acting Humanly: The Turing Test</vt:lpstr>
      <vt:lpstr> The Turing Test - Example</vt:lpstr>
      <vt:lpstr> The Turing Test - Example</vt:lpstr>
      <vt:lpstr> The Turing Test - Example</vt:lpstr>
      <vt:lpstr> The Turing Test - Example</vt:lpstr>
      <vt:lpstr> The Turing Test - Example</vt:lpstr>
      <vt:lpstr>Acting Humanly</vt:lpstr>
      <vt:lpstr>PowerPoint Presentation</vt:lpstr>
      <vt:lpstr>Acting Humanly – for Total Turing</vt:lpstr>
      <vt:lpstr>Thinking Humanly</vt:lpstr>
      <vt:lpstr>Problems with Imitating Humans</vt:lpstr>
      <vt:lpstr>Thinking Rationally</vt:lpstr>
      <vt:lpstr>Acting Rationally</vt:lpstr>
      <vt:lpstr>Acting Rationally</vt:lpstr>
      <vt:lpstr>Relations to Other Fields</vt:lpstr>
      <vt:lpstr>AI History</vt:lpstr>
      <vt:lpstr>AI History</vt:lpstr>
      <vt:lpstr>The State of the Art </vt:lpstr>
      <vt:lpstr>Summary</vt:lpstr>
    </vt:vector>
  </TitlesOfParts>
  <Company>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Mishari Almishari</dc:creator>
  <cp:lastModifiedBy>Mishari Almishari</cp:lastModifiedBy>
  <cp:revision>49</cp:revision>
  <dcterms:created xsi:type="dcterms:W3CDTF">2013-09-01T10:19:02Z</dcterms:created>
  <dcterms:modified xsi:type="dcterms:W3CDTF">2013-09-01T21:29:43Z</dcterms:modified>
</cp:coreProperties>
</file>