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2" r:id="rId6"/>
    <p:sldId id="307" r:id="rId7"/>
    <p:sldId id="308" r:id="rId8"/>
    <p:sldId id="299" r:id="rId9"/>
    <p:sldId id="300" r:id="rId10"/>
    <p:sldId id="301" r:id="rId11"/>
    <p:sldId id="302" r:id="rId12"/>
    <p:sldId id="309" r:id="rId13"/>
    <p:sldId id="303" r:id="rId14"/>
    <p:sldId id="304" r:id="rId15"/>
    <p:sldId id="305" r:id="rId16"/>
    <p:sldId id="306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BF2"/>
    <a:srgbClr val="DEE9FA"/>
    <a:srgbClr val="DDFFEE"/>
    <a:srgbClr val="CC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37"/>
  </p:normalViewPr>
  <p:slideViewPr>
    <p:cSldViewPr snapToGrid="0">
      <p:cViewPr varScale="1">
        <p:scale>
          <a:sx n="89" d="100"/>
          <a:sy n="89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7C5C6-E9BF-4466-AE1B-25D18F372A53}" type="datetimeFigureOut">
              <a:rPr lang="en-US" smtClean="0"/>
              <a:t>1/16/19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04FC7-1B0F-44F0-A396-CE9D336D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9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94DD8-11C4-4E23-A16B-18DBF0294556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552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94DD8-11C4-4E23-A16B-18DBF0294556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494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94DD8-11C4-4E23-A16B-18DBF0294556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82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9C90AA7-2E6A-4E7F-A3CF-B2732BE8B35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874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2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105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9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6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9C90AA7-2E6A-4E7F-A3CF-B2732BE8B35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7209" y="3895107"/>
            <a:ext cx="1490355" cy="1662546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36914" y="5118266"/>
            <a:ext cx="724395" cy="760020"/>
          </a:xfrm>
          <a:prstGeom prst="star5">
            <a:avLst/>
          </a:prstGeom>
          <a:solidFill>
            <a:srgbClr val="DEE9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656608" y="4690753"/>
            <a:ext cx="748146" cy="736271"/>
          </a:xfrm>
          <a:prstGeom prst="star5">
            <a:avLst/>
          </a:prstGeom>
          <a:solidFill>
            <a:srgbClr val="DDFF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02576" y="2375064"/>
            <a:ext cx="7545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25000"/>
                  </a:schemeClr>
                </a:solidFill>
              </a:rPr>
              <a:t>Introduction To MATLAB</a:t>
            </a:r>
          </a:p>
        </p:txBody>
      </p:sp>
      <p:sp>
        <p:nvSpPr>
          <p:cNvPr id="9" name="Rectangle 8"/>
          <p:cNvSpPr/>
          <p:nvPr/>
        </p:nvSpPr>
        <p:spPr>
          <a:xfrm>
            <a:off x="5239231" y="3206061"/>
            <a:ext cx="1479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Lab 1 – 2019/1440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249" y="6581001"/>
            <a:ext cx="11320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By: Elham Sunbu</a:t>
            </a:r>
          </a:p>
        </p:txBody>
      </p:sp>
    </p:spTree>
    <p:extLst>
      <p:ext uri="{BB962C8B-B14F-4D97-AF65-F5344CB8AC3E}">
        <p14:creationId xmlns:p14="http://schemas.microsoft.com/office/powerpoint/2010/main" val="282326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92382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</a:rPr>
              <a:t>Simulink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59" y="2600696"/>
            <a:ext cx="10624249" cy="3954483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altLang="en-US" sz="3200" u="sng" dirty="0">
                <a:solidFill>
                  <a:srgbClr val="7030A0"/>
                </a:solidFill>
                <a:latin typeface="Arial Narrow" panose="020B0606020202030204" pitchFamily="34" charset="0"/>
              </a:rPr>
              <a:t>Simulink</a:t>
            </a:r>
          </a:p>
          <a:p>
            <a:pPr lvl="1">
              <a:buClr>
                <a:schemeClr val="tx1"/>
              </a:buClr>
              <a:buSzPct val="90000"/>
              <a:buFontTx/>
              <a:buChar char="–"/>
            </a:pPr>
            <a:r>
              <a:rPr lang="en-US" alt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model, analyze and simulate dynamic systems using block diagrams.</a:t>
            </a:r>
          </a:p>
          <a:p>
            <a:pPr lvl="1">
              <a:buClr>
                <a:schemeClr val="tx1"/>
              </a:buClr>
              <a:buSzPct val="90000"/>
              <a:buFontTx/>
              <a:buChar char="–"/>
            </a:pPr>
            <a:r>
              <a:rPr lang="en-US" alt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Fully integrated with MATLAB , easy and fast to learn and flexible.</a:t>
            </a:r>
          </a:p>
          <a:p>
            <a:pPr lvl="1">
              <a:buClr>
                <a:schemeClr val="tx1"/>
              </a:buClr>
              <a:buSzPct val="90000"/>
              <a:buFontTx/>
              <a:buChar char="–"/>
            </a:pPr>
            <a:r>
              <a:rPr lang="en-US" alt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a graphical user interface for constructing block diagram of a system – therefore is easy to use. </a:t>
            </a:r>
          </a:p>
          <a:p>
            <a:pPr lvl="1">
              <a:buClr>
                <a:schemeClr val="tx1"/>
              </a:buClr>
              <a:buSzPct val="90000"/>
              <a:buFontTx/>
              <a:buChar char="–"/>
            </a:pPr>
            <a:r>
              <a:rPr lang="en-US" alt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codes can be generated from Simulink models for embedded applications and rapid prototyping of control systems.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292" t="10562" r="44366" b="78009"/>
          <a:stretch/>
        </p:blipFill>
        <p:spPr>
          <a:xfrm>
            <a:off x="4405745" y="4963883"/>
            <a:ext cx="1377538" cy="17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8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475013" y="3040086"/>
            <a:ext cx="10652168" cy="205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90000"/>
              <a:buFontTx/>
              <a:buChar char="–"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alt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simplified representation of a system – e.g. using mathematical equation.</a:t>
            </a:r>
          </a:p>
          <a:p>
            <a:pPr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90000"/>
              <a:buFontTx/>
              <a:buChar char="–"/>
            </a:pPr>
            <a:r>
              <a:rPr lang="en-US" alt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simulate a model to study the behavior of a system – need to verify that our model is correct – expect results.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 how to use Simulink or MATLAB 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</a:t>
            </a:r>
            <a:r>
              <a:rPr lang="en-US" altLang="en-US" sz="2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that you know how to model a system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92382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</a:rPr>
              <a:t>Simulink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1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74" t="19743" r="62514" b="70471"/>
          <a:stretch/>
        </p:blipFill>
        <p:spPr>
          <a:xfrm>
            <a:off x="1085238" y="344385"/>
            <a:ext cx="3284881" cy="2564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066" t="14372" r="10290" b="26061"/>
          <a:stretch/>
        </p:blipFill>
        <p:spPr>
          <a:xfrm>
            <a:off x="4690753" y="2505694"/>
            <a:ext cx="5284520" cy="408511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292220">
            <a:off x="2267005" y="2462040"/>
            <a:ext cx="3612149" cy="32346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611" t="39039" r="25120" b="53050"/>
          <a:stretch/>
        </p:blipFill>
        <p:spPr>
          <a:xfrm>
            <a:off x="2185060" y="4298868"/>
            <a:ext cx="4809507" cy="1116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1872" y="2315688"/>
            <a:ext cx="6373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Chose the blocks from Simulink: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Simulink -&gt; source -&gt; sine wave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Simulink -&gt; commonly used blocks -&gt; Scope</a:t>
            </a:r>
          </a:p>
        </p:txBody>
      </p:sp>
    </p:spTree>
    <p:extLst>
      <p:ext uri="{BB962C8B-B14F-4D97-AF65-F5344CB8AC3E}">
        <p14:creationId xmlns:p14="http://schemas.microsoft.com/office/powerpoint/2010/main" val="381644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863" t="8922" r="10150" b="21385"/>
          <a:stretch/>
        </p:blipFill>
        <p:spPr>
          <a:xfrm>
            <a:off x="3740726" y="1686296"/>
            <a:ext cx="3467596" cy="4916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8858" y="997527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Change some sittings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06338" y="4488873"/>
            <a:ext cx="5343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06338" y="5246914"/>
            <a:ext cx="5343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412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811" t="23376" r="15137" b="27099"/>
          <a:stretch/>
        </p:blipFill>
        <p:spPr>
          <a:xfrm>
            <a:off x="2731324" y="1722967"/>
            <a:ext cx="5438899" cy="4891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7621" y="712519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171241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</a:rPr>
              <a:t>Reference	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0" y="1805049"/>
            <a:ext cx="10018713" cy="3986152"/>
          </a:xfrm>
        </p:spPr>
        <p:txBody>
          <a:bodyPr/>
          <a:lstStyle/>
          <a:p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Internet – search engine</a:t>
            </a:r>
          </a:p>
          <a:p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Mastering MATLAB 6 (Prentice Hall)</a:t>
            </a:r>
          </a:p>
          <a:p>
            <a:pPr lvl="1"/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Duane </a:t>
            </a:r>
            <a:r>
              <a:rPr lang="en-US" altLang="en-US" dirty="0" err="1">
                <a:solidFill>
                  <a:schemeClr val="tx1">
                    <a:lumMod val="10000"/>
                  </a:schemeClr>
                </a:solidFill>
              </a:rPr>
              <a:t>Hanselman</a:t>
            </a:r>
            <a:endParaRPr lang="en-US" altLang="en-US" dirty="0">
              <a:solidFill>
                <a:schemeClr val="tx1">
                  <a:lumMod val="10000"/>
                </a:schemeClr>
              </a:solidFill>
            </a:endParaRPr>
          </a:p>
          <a:p>
            <a:pPr lvl="1"/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Bruce Littlefield </a:t>
            </a:r>
          </a:p>
        </p:txBody>
      </p:sp>
    </p:spTree>
    <p:extLst>
      <p:ext uri="{BB962C8B-B14F-4D97-AF65-F5344CB8AC3E}">
        <p14:creationId xmlns:p14="http://schemas.microsoft.com/office/powerpoint/2010/main" val="1266596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75A38B-A046-4FCF-AF9F-62DD063CECAF}" type="slidenum">
              <a:rPr lang="en-US" altLang="en-US" smtClean="0">
                <a:solidFill>
                  <a:srgbClr val="FFFFFF"/>
                </a:solidFill>
              </a:rPr>
              <a:pPr/>
              <a:t>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مستطيل 3"/>
          <p:cNvSpPr/>
          <p:nvPr/>
        </p:nvSpPr>
        <p:spPr>
          <a:xfrm>
            <a:off x="762000" y="2551113"/>
            <a:ext cx="80772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ar-SA" sz="6600" spc="-50" dirty="0">
                <a:solidFill>
                  <a:schemeClr val="accent2">
                    <a:lumMod val="75000"/>
                  </a:schemeClr>
                </a:solidFill>
                <a:latin typeface="Calibri"/>
                <a:cs typeface="Bold Italic Art" pitchFamily="2" charset="-78"/>
              </a:rPr>
              <a:t>Thank You</a:t>
            </a:r>
          </a:p>
        </p:txBody>
      </p:sp>
      <p:sp>
        <p:nvSpPr>
          <p:cNvPr id="7" name="Oval 6"/>
          <p:cNvSpPr/>
          <p:nvPr/>
        </p:nvSpPr>
        <p:spPr>
          <a:xfrm>
            <a:off x="854075" y="4114800"/>
            <a:ext cx="1203325" cy="1295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38300" y="4579938"/>
            <a:ext cx="838200" cy="9144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71600" y="3889375"/>
            <a:ext cx="990600" cy="1076325"/>
          </a:xfrm>
          <a:prstGeom prst="ellipse">
            <a:avLst/>
          </a:prstGeom>
          <a:solidFill>
            <a:srgbClr val="D4D3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Matlab introduction</a:t>
            </a:r>
          </a:p>
          <a:p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Why Matlab</a:t>
            </a:r>
          </a:p>
          <a:p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Matlab </a:t>
            </a:r>
            <a:r>
              <a:rPr lang="en-US" altLang="x-none" b="1" dirty="0">
                <a:solidFill>
                  <a:schemeClr val="tx1">
                    <a:lumMod val="10000"/>
                  </a:schemeClr>
                </a:solidFill>
              </a:rPr>
              <a:t>Software install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 and interface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5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Matlab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799" y="2417618"/>
            <a:ext cx="10018713" cy="3745676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>
                <a:solidFill>
                  <a:schemeClr val="tx1">
                    <a:lumMod val="25000"/>
                  </a:schemeClr>
                </a:solidFill>
                <a:ea typeface="宋体" panose="02010600030101010101" pitchFamily="2" charset="-122"/>
              </a:rPr>
              <a:t>MatLab</a:t>
            </a:r>
            <a:r>
              <a:rPr lang="en-US" altLang="zh-CN" dirty="0">
                <a:ea typeface="宋体" panose="02010600030101010101" pitchFamily="2" charset="-122"/>
              </a:rPr>
              <a:t> : </a:t>
            </a:r>
            <a:r>
              <a:rPr lang="en-US" altLang="zh-CN" b="1" dirty="0">
                <a:solidFill>
                  <a:srgbClr val="FF0000"/>
                </a:solidFill>
                <a:ea typeface="宋体" panose="02010600030101010101" pitchFamily="2" charset="-122"/>
              </a:rPr>
              <a:t>Mat</a:t>
            </a:r>
            <a:r>
              <a:rPr lang="en-US" altLang="zh-CN" dirty="0">
                <a:solidFill>
                  <a:schemeClr val="tx1">
                    <a:lumMod val="25000"/>
                  </a:schemeClr>
                </a:solidFill>
                <a:ea typeface="宋体" panose="02010600030101010101" pitchFamily="2" charset="-122"/>
              </a:rPr>
              <a:t>rix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ea typeface="宋体" panose="02010600030101010101" pitchFamily="2" charset="-122"/>
              </a:rPr>
              <a:t>Lab</a:t>
            </a:r>
            <a:r>
              <a:rPr lang="en-US" altLang="zh-CN" dirty="0">
                <a:solidFill>
                  <a:schemeClr val="tx1">
                    <a:lumMod val="25000"/>
                  </a:schemeClr>
                </a:solidFill>
                <a:ea typeface="宋体" panose="02010600030101010101" pitchFamily="2" charset="-122"/>
              </a:rPr>
              <a:t>oratory</a:t>
            </a:r>
          </a:p>
          <a:p>
            <a:pPr algn="just"/>
            <a:r>
              <a:rPr lang="en-US" altLang="zh-CN" dirty="0">
                <a:solidFill>
                  <a:schemeClr val="tx1">
                    <a:lumMod val="25000"/>
                  </a:schemeClr>
                </a:solidFill>
                <a:ea typeface="宋体" panose="02010600030101010101" pitchFamily="2" charset="-122"/>
              </a:rPr>
              <a:t>Numerical Computations with matrices</a:t>
            </a:r>
          </a:p>
          <a:p>
            <a:pPr lvl="2" algn="just"/>
            <a:r>
              <a:rPr lang="en-US" altLang="zh-CN" i="1" dirty="0">
                <a:solidFill>
                  <a:schemeClr val="tx1">
                    <a:lumMod val="25000"/>
                  </a:schemeClr>
                </a:solidFill>
                <a:ea typeface="宋体" panose="02010600030101010101" pitchFamily="2" charset="-122"/>
              </a:rPr>
              <a:t>Every number can be represented as matrix</a:t>
            </a:r>
          </a:p>
          <a:p>
            <a:pPr algn="just"/>
            <a:r>
              <a:rPr lang="en-US" altLang="zh-CN" dirty="0">
                <a:solidFill>
                  <a:schemeClr val="tx1">
                    <a:lumMod val="25000"/>
                  </a:schemeClr>
                </a:solidFill>
                <a:ea typeface="宋体" panose="02010600030101010101" pitchFamily="2" charset="-122"/>
              </a:rPr>
              <a:t>Why Matlab?</a:t>
            </a:r>
          </a:p>
          <a:p>
            <a:pPr lvl="2" algn="just"/>
            <a:r>
              <a:rPr lang="en-US" altLang="zh-CN" dirty="0">
                <a:solidFill>
                  <a:schemeClr val="tx1">
                    <a:lumMod val="25000"/>
                  </a:schemeClr>
                </a:solidFill>
                <a:ea typeface="宋体" panose="02010600030101010101" pitchFamily="2" charset="-122"/>
              </a:rPr>
              <a:t>User Friendly (GUI)</a:t>
            </a:r>
          </a:p>
          <a:p>
            <a:pPr lvl="2" algn="just"/>
            <a:r>
              <a:rPr lang="en-US" altLang="zh-CN" dirty="0">
                <a:solidFill>
                  <a:schemeClr val="tx1">
                    <a:lumMod val="25000"/>
                  </a:schemeClr>
                </a:solidFill>
                <a:ea typeface="宋体" panose="02010600030101010101" pitchFamily="2" charset="-122"/>
              </a:rPr>
              <a:t>Easy to work with</a:t>
            </a:r>
          </a:p>
          <a:p>
            <a:pPr lvl="2" algn="just"/>
            <a:r>
              <a:rPr lang="en-US" altLang="zh-CN" dirty="0">
                <a:solidFill>
                  <a:schemeClr val="tx1">
                    <a:lumMod val="25000"/>
                  </a:schemeClr>
                </a:solidFill>
                <a:ea typeface="宋体" panose="02010600030101010101" pitchFamily="2" charset="-122"/>
              </a:rPr>
              <a:t>Powerful tools for complex mathematics</a:t>
            </a:r>
          </a:p>
          <a:p>
            <a:pPr lvl="2" algn="just"/>
            <a:r>
              <a:rPr lang="en-US" dirty="0">
                <a:solidFill>
                  <a:schemeClr val="tx1">
                    <a:lumMod val="25000"/>
                  </a:schemeClr>
                </a:solidFill>
              </a:rPr>
              <a:t>It was originally designed for solving </a:t>
            </a:r>
            <a:r>
              <a:rPr lang="en-US" u="sng" dirty="0">
                <a:solidFill>
                  <a:srgbClr val="00B050"/>
                </a:solidFill>
              </a:rPr>
              <a:t>linear algebra </a:t>
            </a:r>
            <a:r>
              <a:rPr lang="en-US" dirty="0">
                <a:solidFill>
                  <a:schemeClr val="tx1">
                    <a:lumMod val="25000"/>
                  </a:schemeClr>
                </a:solidFill>
              </a:rPr>
              <a:t>type problems using </a:t>
            </a:r>
            <a:r>
              <a:rPr lang="en-US" u="sng" dirty="0">
                <a:solidFill>
                  <a:srgbClr val="00B050"/>
                </a:solidFill>
              </a:rPr>
              <a:t>matrices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810" y="4064367"/>
            <a:ext cx="2755073" cy="282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8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b="1" dirty="0">
                <a:solidFill>
                  <a:schemeClr val="bg2">
                    <a:lumMod val="75000"/>
                  </a:schemeClr>
                </a:solidFill>
              </a:rPr>
              <a:t>Why Matlab?</a:t>
            </a:r>
            <a:endParaRPr lang="ar-S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03731" y="2208811"/>
            <a:ext cx="8595360" cy="3990109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</a:rPr>
              <a:t>Typical uses include:</a:t>
            </a:r>
          </a:p>
          <a:p>
            <a:pPr algn="l" rtl="0">
              <a:buNone/>
            </a:pPr>
            <a:r>
              <a:rPr lang="en-US" sz="2800" dirty="0">
                <a:solidFill>
                  <a:schemeClr val="tx1">
                    <a:lumMod val="25000"/>
                  </a:schemeClr>
                </a:solidFill>
              </a:rPr>
              <a:t>• </a:t>
            </a:r>
            <a:r>
              <a:rPr lang="en-US" sz="2000" dirty="0">
                <a:solidFill>
                  <a:schemeClr val="tx1">
                    <a:lumMod val="25000"/>
                  </a:schemeClr>
                </a:solidFill>
              </a:rPr>
              <a:t>Math and computation</a:t>
            </a:r>
          </a:p>
          <a:p>
            <a:pPr algn="l" rtl="0">
              <a:buNone/>
            </a:pPr>
            <a:r>
              <a:rPr lang="en-US" sz="2000" dirty="0">
                <a:solidFill>
                  <a:schemeClr val="tx1">
                    <a:lumMod val="25000"/>
                  </a:schemeClr>
                </a:solidFill>
              </a:rPr>
              <a:t>• Algorithm development</a:t>
            </a:r>
          </a:p>
          <a:p>
            <a:pPr algn="l" rtl="0">
              <a:buNone/>
            </a:pPr>
            <a:r>
              <a:rPr lang="en-US" sz="2000" dirty="0">
                <a:solidFill>
                  <a:schemeClr val="tx1">
                    <a:lumMod val="25000"/>
                  </a:schemeClr>
                </a:solidFill>
              </a:rPr>
              <a:t>• Modeling, simulation, and prototyping</a:t>
            </a:r>
          </a:p>
          <a:p>
            <a:pPr algn="l" rtl="0">
              <a:buNone/>
            </a:pPr>
            <a:r>
              <a:rPr lang="en-US" sz="2000" dirty="0">
                <a:solidFill>
                  <a:schemeClr val="tx1">
                    <a:lumMod val="25000"/>
                  </a:schemeClr>
                </a:solidFill>
              </a:rPr>
              <a:t>• Data analysis, exploration, and visualization</a:t>
            </a:r>
          </a:p>
          <a:p>
            <a:pPr algn="l" rtl="0">
              <a:buNone/>
            </a:pPr>
            <a:r>
              <a:rPr lang="en-US" sz="2000" dirty="0">
                <a:solidFill>
                  <a:schemeClr val="tx1">
                    <a:lumMod val="25000"/>
                  </a:schemeClr>
                </a:solidFill>
              </a:rPr>
              <a:t>• Scientific and engineering graphics</a:t>
            </a:r>
          </a:p>
          <a:p>
            <a:pPr algn="l" rtl="0">
              <a:buNone/>
            </a:pPr>
            <a:endParaRPr lang="ar-SA" sz="2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90364" y="5107933"/>
            <a:ext cx="791766" cy="300082"/>
          </a:xfrm>
          <a:prstGeom prst="rect">
            <a:avLst/>
          </a:prstGeom>
          <a:solidFill>
            <a:srgbClr val="DEE9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350" dirty="0">
                <a:solidFill>
                  <a:schemeClr val="tx2">
                    <a:lumMod val="10000"/>
                  </a:schemeClr>
                </a:solidFill>
              </a:rPr>
              <a:t>PC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92746" y="5679433"/>
            <a:ext cx="791766" cy="3000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350" dirty="0">
                <a:solidFill>
                  <a:schemeClr val="tx2">
                    <a:lumMod val="10000"/>
                  </a:schemeClr>
                </a:solidFill>
              </a:rPr>
              <a:t>UNIX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213101" y="5556798"/>
            <a:ext cx="531019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 sz="135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971528" y="5478217"/>
            <a:ext cx="1052513" cy="30008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350" dirty="0"/>
              <a:t>100101010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33415" y="5885412"/>
            <a:ext cx="1378744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200" dirty="0"/>
              <a:t>Subject 1 143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1200" dirty="0"/>
              <a:t>Subject 2 982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1200" dirty="0"/>
              <a:t>Subject 3 87 …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8270501" y="5565133"/>
            <a:ext cx="531019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 sz="1350"/>
          </a:p>
        </p:txBody>
      </p:sp>
      <p:pic>
        <p:nvPicPr>
          <p:cNvPr id="10" name="Picture 10" descr="matlabworksp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81" y="4874570"/>
            <a:ext cx="2399109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matlab_5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970" y="5424641"/>
            <a:ext cx="8358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827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56" y="4857901"/>
            <a:ext cx="902494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14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119" y="186318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The MATLAB interface</a:t>
            </a:r>
            <a:endParaRPr lang="ar-SA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326" t="16653" r="9589" b="11272"/>
          <a:stretch>
            <a:fillRect/>
          </a:stretch>
        </p:blipFill>
        <p:spPr bwMode="auto">
          <a:xfrm>
            <a:off x="2351584" y="1682242"/>
            <a:ext cx="7488832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كسهم مستقيم 5"/>
          <p:cNvCxnSpPr/>
          <p:nvPr/>
        </p:nvCxnSpPr>
        <p:spPr>
          <a:xfrm>
            <a:off x="8544272" y="52292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7536160" y="6093296"/>
            <a:ext cx="2304256" cy="369332"/>
          </a:xfrm>
          <a:prstGeom prst="rect">
            <a:avLst/>
          </a:prstGeom>
          <a:solidFill>
            <a:srgbClr val="DEE9FA"/>
          </a:solidFill>
        </p:spPr>
        <p:txBody>
          <a:bodyPr wrap="square" rtlCol="1">
            <a:spAutoFit/>
          </a:bodyPr>
          <a:lstStyle/>
          <a:p>
            <a:pPr marL="0" lvl="1"/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type commands</a:t>
            </a: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3503712" y="60932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190006" y="6348334"/>
            <a:ext cx="6384032" cy="338554"/>
          </a:xfrm>
          <a:prstGeom prst="rect">
            <a:avLst/>
          </a:prstGeom>
          <a:solidFill>
            <a:srgbClr val="DEE9FA"/>
          </a:solidFill>
        </p:spPr>
        <p:txBody>
          <a:bodyPr wrap="square" rtlCol="1">
            <a:spAutoFit/>
          </a:bodyPr>
          <a:lstStyle/>
          <a:p>
            <a:pPr lvl="1" algn="l" rtl="0"/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view past commands save a whole session using diary</a:t>
            </a:r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3368370" y="36185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1397732" y="3906604"/>
            <a:ext cx="2771800" cy="338554"/>
          </a:xfrm>
          <a:prstGeom prst="rect">
            <a:avLst/>
          </a:prstGeom>
          <a:solidFill>
            <a:srgbClr val="DEE9FA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View program variables</a:t>
            </a:r>
            <a:endParaRPr lang="ar-SA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247645" y="2228518"/>
            <a:ext cx="2335708" cy="369332"/>
          </a:xfrm>
          <a:prstGeom prst="rect">
            <a:avLst/>
          </a:prstGeom>
          <a:noFill/>
          <a:ln w="25400" algn="ctr">
            <a:solidFill>
              <a:srgbClr val="00729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Current Directory</a:t>
            </a:r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3583353" y="2399846"/>
            <a:ext cx="953852" cy="110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2605502" y="259785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>
            <a:off x="1016544" y="2839932"/>
            <a:ext cx="3189127" cy="338554"/>
          </a:xfrm>
          <a:prstGeom prst="rect">
            <a:avLst/>
          </a:prstGeom>
          <a:solidFill>
            <a:srgbClr val="DEE9FA"/>
          </a:solidFill>
        </p:spPr>
        <p:txBody>
          <a:bodyPr wrap="square" rtlCol="1">
            <a:spAutoFit/>
          </a:bodyPr>
          <a:lstStyle/>
          <a:p>
            <a:pPr marL="0" lvl="1"/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View folders and m-files</a:t>
            </a:r>
          </a:p>
        </p:txBody>
      </p:sp>
    </p:spTree>
    <p:extLst>
      <p:ext uri="{BB962C8B-B14F-4D97-AF65-F5344CB8AC3E}">
        <p14:creationId xmlns:p14="http://schemas.microsoft.com/office/powerpoint/2010/main" val="123694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</a:rPr>
              <a:t>Matlab Special Variables</a:t>
            </a:r>
            <a:endParaRPr lang="ar-S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b="1" dirty="0" err="1">
                <a:solidFill>
                  <a:srgbClr val="C00000"/>
                </a:solidFill>
              </a:rPr>
              <a:t>ans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default variable name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</a:rPr>
              <a:t>pi: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ratio of circle circumference to its diameter,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π = 3.1415926...</a:t>
            </a:r>
          </a:p>
          <a:p>
            <a:pPr algn="l" rtl="0"/>
            <a:r>
              <a:rPr lang="en-US" b="1" dirty="0" err="1">
                <a:solidFill>
                  <a:srgbClr val="C00000"/>
                </a:solidFill>
              </a:rPr>
              <a:t>eps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smallest amount by which two numbers can differ</a:t>
            </a:r>
          </a:p>
          <a:p>
            <a:pPr algn="l" rtl="0"/>
            <a:r>
              <a:rPr lang="en-US" b="1" dirty="0" err="1">
                <a:solidFill>
                  <a:srgbClr val="C00000"/>
                </a:solidFill>
              </a:rPr>
              <a:t>inf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or </a:t>
            </a:r>
            <a:r>
              <a:rPr lang="en-US" b="1" dirty="0" err="1">
                <a:solidFill>
                  <a:srgbClr val="C00000"/>
                </a:solidFill>
              </a:rPr>
              <a:t>Inf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infinity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</a:rPr>
              <a:t>nan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not-a-number, e.g. 0/0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</a:rPr>
              <a:t>date: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current date in a character string format, such as 19-Mar-1998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5460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</a:rPr>
              <a:t>Commands Involving Variables</a:t>
            </a:r>
            <a:endParaRPr lang="ar-S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who: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lists the names of defined variables</a:t>
            </a:r>
          </a:p>
          <a:p>
            <a:pPr algn="l" rtl="0"/>
            <a:r>
              <a:rPr lang="en-US" dirty="0" err="1">
                <a:solidFill>
                  <a:srgbClr val="C00000"/>
                </a:solidFill>
              </a:rPr>
              <a:t>whos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lists the names and sizes of defined variables</a:t>
            </a:r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clear: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clears all variables, resets default values of special variables</a:t>
            </a:r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clear </a:t>
            </a:r>
            <a:r>
              <a:rPr lang="en-US" dirty="0" err="1">
                <a:solidFill>
                  <a:srgbClr val="C00000"/>
                </a:solidFill>
              </a:rPr>
              <a:t>var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clears variable </a:t>
            </a:r>
            <a:r>
              <a:rPr lang="en-US" dirty="0" err="1">
                <a:solidFill>
                  <a:schemeClr val="tx1">
                    <a:lumMod val="10000"/>
                  </a:schemeClr>
                </a:solidFill>
              </a:rPr>
              <a:t>var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  <a:p>
            <a:pPr algn="l" rtl="0"/>
            <a:r>
              <a:rPr lang="en-US" dirty="0" err="1">
                <a:solidFill>
                  <a:srgbClr val="C00000"/>
                </a:solidFill>
              </a:rPr>
              <a:t>clc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clears the command window, homes the cursor (moves the prompt to the top line), but does not affect variables</a:t>
            </a:r>
          </a:p>
          <a:p>
            <a:pPr algn="l" rtl="0"/>
            <a:r>
              <a:rPr lang="en-US" dirty="0" err="1">
                <a:solidFill>
                  <a:srgbClr val="C00000"/>
                </a:solidFill>
              </a:rPr>
              <a:t>clf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clears the current figure and thus clears the graph window.</a:t>
            </a:r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more on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: enables paging of the output in the command window</a:t>
            </a:r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more off: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disables paging of the output in the command window.</a:t>
            </a:r>
          </a:p>
          <a:p>
            <a:pPr algn="l" rtl="0"/>
            <a:endParaRPr lang="en-US" dirty="0">
              <a:solidFill>
                <a:srgbClr val="00B050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4421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7209" y="3895107"/>
            <a:ext cx="1490355" cy="1662546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36914" y="5118266"/>
            <a:ext cx="724395" cy="760020"/>
          </a:xfrm>
          <a:prstGeom prst="star5">
            <a:avLst/>
          </a:prstGeom>
          <a:solidFill>
            <a:srgbClr val="DEE9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656608" y="4690753"/>
            <a:ext cx="748146" cy="736271"/>
          </a:xfrm>
          <a:prstGeom prst="star5">
            <a:avLst/>
          </a:prstGeom>
          <a:solidFill>
            <a:srgbClr val="DDFF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02576" y="2375064"/>
            <a:ext cx="7447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25000"/>
                  </a:schemeClr>
                </a:solidFill>
              </a:rPr>
              <a:t>Introduction To Simulink</a:t>
            </a:r>
          </a:p>
        </p:txBody>
      </p:sp>
      <p:sp>
        <p:nvSpPr>
          <p:cNvPr id="9" name="Rectangle 8"/>
          <p:cNvSpPr/>
          <p:nvPr/>
        </p:nvSpPr>
        <p:spPr>
          <a:xfrm>
            <a:off x="5239231" y="3206061"/>
            <a:ext cx="1901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Lab sheet 3 – 2017/1439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249" y="6581001"/>
            <a:ext cx="11320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By: Elham Sunbu</a:t>
            </a:r>
          </a:p>
        </p:txBody>
      </p:sp>
    </p:spTree>
    <p:extLst>
      <p:ext uri="{BB962C8B-B14F-4D97-AF65-F5344CB8AC3E}">
        <p14:creationId xmlns:p14="http://schemas.microsoft.com/office/powerpoint/2010/main" val="167741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1261872" y="2048494"/>
            <a:ext cx="2133600" cy="685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Contents</a:t>
            </a:r>
          </a:p>
        </p:txBody>
      </p:sp>
      <p:sp>
        <p:nvSpPr>
          <p:cNvPr id="8" name="Rectangle 1034"/>
          <p:cNvSpPr>
            <a:spLocks noChangeArrowheads="1"/>
          </p:cNvSpPr>
          <p:nvPr/>
        </p:nvSpPr>
        <p:spPr bwMode="auto">
          <a:xfrm>
            <a:off x="1261872" y="2855026"/>
            <a:ext cx="502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Simulink</a:t>
            </a:r>
          </a:p>
        </p:txBody>
      </p:sp>
      <p:sp>
        <p:nvSpPr>
          <p:cNvPr id="9" name="Rectangle 1035"/>
          <p:cNvSpPr>
            <a:spLocks noChangeArrowheads="1"/>
          </p:cNvSpPr>
          <p:nvPr/>
        </p:nvSpPr>
        <p:spPr bwMode="auto">
          <a:xfrm>
            <a:off x="1795272" y="3388426"/>
            <a:ext cx="502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Modeling examples</a:t>
            </a:r>
          </a:p>
        </p:txBody>
      </p:sp>
      <p:grpSp>
        <p:nvGrpSpPr>
          <p:cNvPr id="14" name="Group 1043"/>
          <p:cNvGrpSpPr>
            <a:grpSpLocks/>
          </p:cNvGrpSpPr>
          <p:nvPr/>
        </p:nvGrpSpPr>
        <p:grpSpPr bwMode="auto">
          <a:xfrm>
            <a:off x="4881372" y="2864448"/>
            <a:ext cx="3352800" cy="1219200"/>
            <a:chOff x="3552" y="3312"/>
            <a:chExt cx="2112" cy="768"/>
          </a:xfrm>
        </p:grpSpPr>
        <p:sp>
          <p:nvSpPr>
            <p:cNvPr id="15" name="AutoShape 1037"/>
            <p:cNvSpPr>
              <a:spLocks/>
            </p:cNvSpPr>
            <p:nvPr/>
          </p:nvSpPr>
          <p:spPr bwMode="auto">
            <a:xfrm>
              <a:off x="3552" y="3312"/>
              <a:ext cx="336" cy="768"/>
            </a:xfrm>
            <a:prstGeom prst="rightBrace">
              <a:avLst>
                <a:gd name="adj1" fmla="val 19048"/>
                <a:gd name="adj2" fmla="val 50000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040"/>
            <p:cNvSpPr txBox="1">
              <a:spLocks noChangeArrowheads="1"/>
            </p:cNvSpPr>
            <p:nvPr/>
          </p:nvSpPr>
          <p:spPr bwMode="auto">
            <a:xfrm>
              <a:off x="4128" y="3523"/>
              <a:ext cx="15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SIMULINK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0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Custom 9">
      <a:dk1>
        <a:srgbClr val="E7E5E1"/>
      </a:dk1>
      <a:lt1>
        <a:srgbClr val="FFFFFF"/>
      </a:lt1>
      <a:dk2>
        <a:srgbClr val="EDECE9"/>
      </a:dk2>
      <a:lt2>
        <a:srgbClr val="F3F2F0"/>
      </a:lt2>
      <a:accent1>
        <a:srgbClr val="6F6F74"/>
      </a:accent1>
      <a:accent2>
        <a:srgbClr val="D2CFC7"/>
      </a:accent2>
      <a:accent3>
        <a:srgbClr val="E7E5E1"/>
      </a:accent3>
      <a:accent4>
        <a:srgbClr val="D2CFC7"/>
      </a:accent4>
      <a:accent5>
        <a:srgbClr val="E7E5E1"/>
      </a:accent5>
      <a:accent6>
        <a:srgbClr val="D2CFC7"/>
      </a:accent6>
      <a:hlink>
        <a:srgbClr val="D2CFC7"/>
      </a:hlink>
      <a:folHlink>
        <a:srgbClr val="D2CFC7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97</TotalTime>
  <Words>488</Words>
  <Application>Microsoft Macintosh PowerPoint</Application>
  <PresentationFormat>Widescreen</PresentationFormat>
  <Paragraphs>88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新細明體</vt:lpstr>
      <vt:lpstr>宋体</vt:lpstr>
      <vt:lpstr>Arial</vt:lpstr>
      <vt:lpstr>Arial Narrow</vt:lpstr>
      <vt:lpstr>Bold Italic Art</vt:lpstr>
      <vt:lpstr>Calibri</vt:lpstr>
      <vt:lpstr>Century Schoolbook</vt:lpstr>
      <vt:lpstr>Tahoma</vt:lpstr>
      <vt:lpstr>Times New Roman</vt:lpstr>
      <vt:lpstr>Wingdings</vt:lpstr>
      <vt:lpstr>Wingdings 2</vt:lpstr>
      <vt:lpstr>View</vt:lpstr>
      <vt:lpstr>PowerPoint Presentation</vt:lpstr>
      <vt:lpstr>OUTLINE</vt:lpstr>
      <vt:lpstr>Matlab introduction</vt:lpstr>
      <vt:lpstr>Why Matlab?</vt:lpstr>
      <vt:lpstr>The MATLAB interface</vt:lpstr>
      <vt:lpstr>Matlab Special Variables</vt:lpstr>
      <vt:lpstr>Commands Involving Variables</vt:lpstr>
      <vt:lpstr>PowerPoint Presentation</vt:lpstr>
      <vt:lpstr>OUTLINE</vt:lpstr>
      <vt:lpstr>Simulink</vt:lpstr>
      <vt:lpstr>Simulink</vt:lpstr>
      <vt:lpstr>PowerPoint Presentation</vt:lpstr>
      <vt:lpstr>Example</vt:lpstr>
      <vt:lpstr>PowerPoint Presentation</vt:lpstr>
      <vt:lpstr>PowerPoint Presentation</vt:lpstr>
      <vt:lpstr>Reference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Elham Sunbu</cp:lastModifiedBy>
  <cp:revision>12</cp:revision>
  <dcterms:created xsi:type="dcterms:W3CDTF">2017-10-14T05:22:23Z</dcterms:created>
  <dcterms:modified xsi:type="dcterms:W3CDTF">2019-01-15T21:10:19Z</dcterms:modified>
</cp:coreProperties>
</file>