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7"/>
  </p:notesMasterIdLst>
  <p:sldIdLst>
    <p:sldId id="257" r:id="rId2"/>
    <p:sldId id="258" r:id="rId3"/>
    <p:sldId id="259" r:id="rId4"/>
    <p:sldId id="281" r:id="rId5"/>
    <p:sldId id="282" r:id="rId6"/>
    <p:sldId id="260" r:id="rId7"/>
    <p:sldId id="261" r:id="rId8"/>
    <p:sldId id="262" r:id="rId9"/>
    <p:sldId id="263" r:id="rId10"/>
    <p:sldId id="264" r:id="rId11"/>
    <p:sldId id="265" r:id="rId12"/>
    <p:sldId id="266" r:id="rId13"/>
    <p:sldId id="284"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3" r:id="rId29"/>
    <p:sldId id="285" r:id="rId30"/>
    <p:sldId id="286" r:id="rId31"/>
    <p:sldId id="287" r:id="rId32"/>
    <p:sldId id="288" r:id="rId33"/>
    <p:sldId id="289" r:id="rId34"/>
    <p:sldId id="291"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D35F64-8A7A-48D4-B026-5B8B3EACFD7B}" type="datetimeFigureOut">
              <a:rPr lang="en-US" smtClean="0"/>
              <a:t>3/23/2016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F18CC1-064D-4F8A-A054-2AA6043AFE9B}" type="slidenum">
              <a:rPr lang="en-US" smtClean="0"/>
              <a:t>‹#›</a:t>
            </a:fld>
            <a:endParaRPr lang="en-US"/>
          </a:p>
        </p:txBody>
      </p:sp>
    </p:spTree>
    <p:extLst>
      <p:ext uri="{BB962C8B-B14F-4D97-AF65-F5344CB8AC3E}">
        <p14:creationId xmlns:p14="http://schemas.microsoft.com/office/powerpoint/2010/main" val="381359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3D6E278-AB1A-46BB-9A7A-AA8270B82FD0}" type="slidenum">
              <a:rPr lang="en-US" altLang="en-US" smtClean="0"/>
              <a:pPr/>
              <a:t>4</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5A56368-2051-433A-9C47-AB719961CF98}" type="slidenum">
              <a:rPr lang="en-US" altLang="en-US" smtClean="0"/>
              <a:pPr/>
              <a:t>5</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55191AF-AF62-4471-9233-A2BC1D3A64D3}" type="slidenum">
              <a:rPr lang="en-US" altLang="en-US" smtClean="0"/>
              <a:pPr/>
              <a:t>13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B8E506E-19A6-4869-830C-3B6D55FF4345}" type="slidenum">
              <a:rPr lang="en-US" altLang="en-US" smtClean="0"/>
              <a:pPr/>
              <a:t>28</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1FF6FB-D08F-4633-9AD8-58694A14C032}" type="slidenum">
              <a:rPr lang="en-US" altLang="en-US" smtClean="0"/>
              <a:pPr/>
              <a:t>29</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3A0C0E0-F232-4875-825D-B40BCEA9F183}" type="slidenum">
              <a:rPr lang="en-US" altLang="en-US" smtClean="0"/>
              <a:pPr/>
              <a:t>30</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3907E8A-9C51-489E-8CC4-0C29B7D98AA0}" type="slidenum">
              <a:rPr lang="en-US" altLang="en-US" smtClean="0"/>
              <a:pPr/>
              <a:t>31</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4F0EE0E-522F-4E9B-B576-A30F3894B761}" type="slidenum">
              <a:rPr lang="en-US" altLang="en-US" smtClean="0"/>
              <a:pPr/>
              <a:t>32</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208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9059964-0757-4DC5-AE5A-8F1765E19226}" type="slidenum">
              <a:rPr lang="en-US" altLang="en-US" smtClean="0"/>
              <a:pPr/>
              <a:t>33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70491-059E-42F5-8EB4-993A00BE4FA9}" type="datetime1">
              <a:rPr lang="ar-SA" smtClean="0"/>
              <a:t>14/06/1437</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2F7D3-9CA5-4307-81EC-14A357EAB2D7}" type="datetime1">
              <a:rPr lang="ar-SA" smtClean="0"/>
              <a:t>14/06/1437</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FB664-941E-479B-B939-C5905446482A}" type="datetime1">
              <a:rPr lang="ar-SA" smtClean="0"/>
              <a:t>14/06/1437</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EF8E647-2CC9-4594-93D0-15507903D3E5}" type="slidenum">
              <a:rPr lang="en-US"/>
              <a:pPr>
                <a:defRPr/>
              </a:pPr>
              <a:t>‹#›</a:t>
            </a:fld>
            <a:endParaRPr lang="en-US"/>
          </a:p>
        </p:txBody>
      </p:sp>
    </p:spTree>
    <p:extLst>
      <p:ext uri="{BB962C8B-B14F-4D97-AF65-F5344CB8AC3E}">
        <p14:creationId xmlns:p14="http://schemas.microsoft.com/office/powerpoint/2010/main" val="3884119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49E998-1631-4BC8-92DA-06BEEC1A891B}" type="datetime1">
              <a:rPr lang="ar-SA" smtClean="0"/>
              <a:t>14/06/1437</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A81779-8CF5-4A12-8587-4FA50549A2B5}" type="datetime1">
              <a:rPr lang="ar-SA" smtClean="0"/>
              <a:t>14/06/1437</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E4B31C-5E62-4CD2-9CCF-C692AC8A8144}" type="datetime1">
              <a:rPr lang="ar-SA" smtClean="0"/>
              <a:t>14/06/1437</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BC3862-50BF-4F14-8DA3-EC5AF75AF074}" type="datetime1">
              <a:rPr lang="ar-SA" smtClean="0"/>
              <a:t>14/06/1437</a:t>
            </a:fld>
            <a:endParaRPr lang="en-US"/>
          </a:p>
        </p:txBody>
      </p:sp>
      <p:sp>
        <p:nvSpPr>
          <p:cNvPr id="8" name="Footer Placeholder 7"/>
          <p:cNvSpPr>
            <a:spLocks noGrp="1"/>
          </p:cNvSpPr>
          <p:nvPr>
            <p:ph type="ftr" sz="quarter" idx="11"/>
          </p:nvPr>
        </p:nvSpPr>
        <p:spPr/>
        <p:txBody>
          <a:bodyPr/>
          <a:lstStyle/>
          <a:p>
            <a:r>
              <a:rPr lang="en-US" smtClean="0"/>
              <a:t>Mohammed Alnaif Ph,D</a:t>
            </a:r>
            <a:endParaRPr lang="en-US"/>
          </a:p>
        </p:txBody>
      </p:sp>
      <p:sp>
        <p:nvSpPr>
          <p:cNvPr id="9" name="Slide Number Placeholder 8"/>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94FC5D-ACDB-42E8-BD12-76B175B166DE}" type="datetime1">
              <a:rPr lang="ar-SA" smtClean="0"/>
              <a:t>14/06/1437</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68B84-4BB2-4FB9-8F7B-B96B4057E5EF}" type="datetime1">
              <a:rPr lang="ar-SA" smtClean="0"/>
              <a:t>14/06/1437</a:t>
            </a:fld>
            <a:endParaRPr lang="en-US"/>
          </a:p>
        </p:txBody>
      </p:sp>
      <p:sp>
        <p:nvSpPr>
          <p:cNvPr id="3" name="Footer Placeholder 2"/>
          <p:cNvSpPr>
            <a:spLocks noGrp="1"/>
          </p:cNvSpPr>
          <p:nvPr>
            <p:ph type="ftr" sz="quarter" idx="11"/>
          </p:nvPr>
        </p:nvSpPr>
        <p:spPr/>
        <p:txBody>
          <a:bodyPr/>
          <a:lstStyle/>
          <a:p>
            <a:r>
              <a:rPr lang="en-US" smtClean="0"/>
              <a:t>Mohammed Alnaif Ph,D</a:t>
            </a:r>
            <a:endParaRPr lang="en-US"/>
          </a:p>
        </p:txBody>
      </p:sp>
      <p:sp>
        <p:nvSpPr>
          <p:cNvPr id="4" name="Slide Number Placeholder 3"/>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DF5F6-7264-48FF-9110-DA53D4B45D91}" type="datetime1">
              <a:rPr lang="ar-SA" smtClean="0"/>
              <a:t>14/06/1437</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BBE1CF-C182-4E04-9550-BB33D0D7880D}" type="datetime1">
              <a:rPr lang="ar-SA" smtClean="0"/>
              <a:t>14/06/1437</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51C831F0-8796-4BB8-825D-DD250CB66013}" type="datetime1">
              <a:rPr lang="ar-SA" smtClean="0"/>
              <a:t>14/06/1437</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r>
              <a:rPr lang="en-US" smtClean="0"/>
              <a:t>Mohammed Alnaif Ph,D</a:t>
            </a:r>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EEEECDCC-63C2-4492-ADC6-A6890B1EB7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Lst>
  <p:hf hdr="0"/>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9552" y="404664"/>
            <a:ext cx="7851648" cy="1036712"/>
          </a:xfrm>
        </p:spPr>
        <p:txBody>
          <a:bodyPr/>
          <a:lstStyle/>
          <a:p>
            <a:pPr algn="ctr"/>
            <a:r>
              <a:rPr lang="en-US" i="1" dirty="0" smtClean="0">
                <a:solidFill>
                  <a:srgbClr val="002060"/>
                </a:solidFill>
                <a:effectLst/>
                <a:latin typeface="Times New Roman" pitchFamily="18" charset="0"/>
                <a:cs typeface="Times New Roman" pitchFamily="18" charset="0"/>
              </a:rPr>
              <a:t>Communication Skills</a:t>
            </a:r>
            <a:endParaRPr lang="ar-SA" dirty="0">
              <a:solidFill>
                <a:srgbClr val="002060"/>
              </a:solidFill>
              <a:effectLst/>
              <a:latin typeface="Times New Roman" pitchFamily="18" charset="0"/>
              <a:cs typeface="Times New Roman" pitchFamily="18" charset="0"/>
            </a:endParaRPr>
          </a:p>
        </p:txBody>
      </p:sp>
      <p:sp>
        <p:nvSpPr>
          <p:cNvPr id="3" name="Subtitle 2"/>
          <p:cNvSpPr>
            <a:spLocks noGrp="1"/>
          </p:cNvSpPr>
          <p:nvPr>
            <p:ph type="subTitle" sz="quarter" idx="1"/>
          </p:nvPr>
        </p:nvSpPr>
        <p:spPr>
          <a:xfrm>
            <a:off x="611560" y="2060848"/>
            <a:ext cx="7854696" cy="3672408"/>
          </a:xfrm>
        </p:spPr>
        <p:txBody>
          <a:bodyPr>
            <a:normAutofit fontScale="92500" lnSpcReduction="10000"/>
          </a:bodyPr>
          <a:lstStyle/>
          <a:p>
            <a:pPr algn="ctr" rtl="0"/>
            <a:r>
              <a:rPr lang="en-US" sz="4000" b="1" dirty="0" smtClean="0">
                <a:solidFill>
                  <a:srgbClr val="002060"/>
                </a:solidFill>
                <a:latin typeface="Times New Roman" pitchFamily="18" charset="0"/>
                <a:cs typeface="Times New Roman" pitchFamily="18" charset="0"/>
              </a:rPr>
              <a:t>CHS 446 </a:t>
            </a:r>
          </a:p>
          <a:p>
            <a:pPr algn="ctr" rtl="0"/>
            <a:r>
              <a:rPr lang="en-US" sz="4000" b="1" dirty="0" smtClean="0">
                <a:latin typeface="Times New Roman" pitchFamily="18" charset="0"/>
                <a:cs typeface="Times New Roman" pitchFamily="18" charset="0"/>
              </a:rPr>
              <a:t>Communication Skills for the </a:t>
            </a:r>
            <a:endParaRPr lang="ar-SA" sz="4000" b="1" dirty="0" smtClean="0">
              <a:latin typeface="Times New Roman" pitchFamily="18" charset="0"/>
              <a:cs typeface="Times New Roman" pitchFamily="18" charset="0"/>
            </a:endParaRPr>
          </a:p>
          <a:p>
            <a:pPr algn="ctr" rtl="0"/>
            <a:r>
              <a:rPr lang="en-US" sz="4000" b="1" dirty="0" smtClean="0">
                <a:latin typeface="Times New Roman" pitchFamily="18" charset="0"/>
                <a:cs typeface="Times New Roman" pitchFamily="18" charset="0"/>
              </a:rPr>
              <a:t>Healthcare Professional </a:t>
            </a:r>
          </a:p>
          <a:p>
            <a:pPr algn="ctr" rtl="0"/>
            <a:r>
              <a:rPr lang="en-US" sz="4000" dirty="0" smtClean="0">
                <a:latin typeface="Times New Roman" panose="02020603050405020304" pitchFamily="18" charset="0"/>
                <a:cs typeface="Times New Roman" panose="02020603050405020304" pitchFamily="18" charset="0"/>
              </a:rPr>
              <a:t>Mohammed S. Alnaif, Ph.D.</a:t>
            </a:r>
          </a:p>
          <a:p>
            <a:pPr algn="ctr" rtl="0"/>
            <a:r>
              <a:rPr lang="en-US" sz="4000" dirty="0" smtClean="0">
                <a:latin typeface="Times New Roman" panose="02020603050405020304" pitchFamily="18" charset="0"/>
                <a:cs typeface="Times New Roman" panose="02020603050405020304" pitchFamily="18" charset="0"/>
                <a:hlinkClick r:id="rId2"/>
              </a:rPr>
              <a:t>alnaif@ksu.edu.sa</a:t>
            </a:r>
            <a:endParaRPr lang="en-US" sz="4000" dirty="0" smtClean="0">
              <a:latin typeface="Times New Roman" panose="02020603050405020304" pitchFamily="18" charset="0"/>
              <a:cs typeface="Times New Roman" panose="02020603050405020304" pitchFamily="18" charset="0"/>
            </a:endParaRPr>
          </a:p>
          <a:p>
            <a:pPr algn="ctr" rtl="0"/>
            <a:endParaRPr lang="en-US" sz="4000" dirty="0" smtClean="0"/>
          </a:p>
          <a:p>
            <a:pPr algn="ctr" rtl="0"/>
            <a:endParaRPr lang="ar-SA" sz="4000" b="1" dirty="0">
              <a:latin typeface="Times New Roman" pitchFamily="18" charset="0"/>
              <a:cs typeface="Times New Roman"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69E975B8-FA74-4306-9E96-6608826CABBA}"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2158055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676400"/>
            <a:ext cx="7999040" cy="4495800"/>
          </a:xfrm>
        </p:spPr>
        <p:txBody>
          <a:bodyPr>
            <a:normAutofit fontScale="77500" lnSpcReduction="20000"/>
          </a:bodyPr>
          <a:lstStyle/>
          <a:p>
            <a:r>
              <a:rPr lang="en-US" sz="4600" b="1" dirty="0">
                <a:solidFill>
                  <a:srgbClr val="0000FF"/>
                </a:solidFill>
                <a:latin typeface="Times New Roman" panose="02020603050405020304" pitchFamily="18" charset="0"/>
                <a:cs typeface="Times New Roman" panose="02020603050405020304" pitchFamily="18" charset="0"/>
              </a:rPr>
              <a:t>The Interviewee</a:t>
            </a:r>
          </a:p>
          <a:p>
            <a:pPr marL="182880"/>
            <a:r>
              <a:rPr lang="en-US" sz="2800" b="1" dirty="0">
                <a:solidFill>
                  <a:schemeClr val="tx1"/>
                </a:solidFill>
                <a:latin typeface="Times New Roman" panose="02020603050405020304" pitchFamily="18" charset="0"/>
                <a:cs typeface="Times New Roman" panose="02020603050405020304" pitchFamily="18" charset="0"/>
              </a:rPr>
              <a:t>The presence of family members during the visit may offer many significant benefits during the medical interview.</a:t>
            </a:r>
          </a:p>
          <a:p>
            <a:pPr marL="64008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Family members may help communicate the patient’s concerns to the HCP</a:t>
            </a:r>
          </a:p>
          <a:p>
            <a:pPr marL="64008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Improve the HCPs understanding of the patient’s problem</a:t>
            </a:r>
          </a:p>
          <a:p>
            <a:pPr marL="64008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Improve the patient’s understanding of the diagnosis and treatment</a:t>
            </a:r>
          </a:p>
          <a:p>
            <a:pPr marL="64008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Help the patient to remember clinical information and recommendation</a:t>
            </a:r>
          </a:p>
          <a:p>
            <a:pPr marL="64008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Express concerns regarding the patient</a:t>
            </a:r>
          </a:p>
          <a:p>
            <a:pPr marL="64008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Assist the patient in making decisions</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BEB12D58-3443-470F-B1D9-BE33C7F51689}"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10</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1356153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524000"/>
            <a:ext cx="8303840" cy="4648200"/>
          </a:xfrm>
        </p:spPr>
        <p:txBody>
          <a:bodyPr>
            <a:noAutofit/>
          </a:bodyPr>
          <a:lstStyle/>
          <a:p>
            <a:r>
              <a:rPr lang="en-US" sz="3200" b="1" dirty="0">
                <a:solidFill>
                  <a:srgbClr val="0000FF"/>
                </a:solidFill>
                <a:latin typeface="Times New Roman" panose="02020603050405020304" pitchFamily="18" charset="0"/>
                <a:cs typeface="Times New Roman" panose="02020603050405020304" pitchFamily="18" charset="0"/>
              </a:rPr>
              <a:t>The Setting</a:t>
            </a:r>
          </a:p>
          <a:p>
            <a:pPr marL="182880"/>
            <a:r>
              <a:rPr lang="en-US" sz="2200" b="1" dirty="0">
                <a:solidFill>
                  <a:schemeClr val="tx1"/>
                </a:solidFill>
                <a:latin typeface="Times New Roman" panose="02020603050405020304" pitchFamily="18" charset="0"/>
                <a:cs typeface="Times New Roman" panose="02020603050405020304" pitchFamily="18" charset="0"/>
              </a:rPr>
              <a:t>The interview between the HCP and the patient may take place face-to-face in the doctor’s office or in a hospital or a clinic. </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Patients should be escorted to an area that is both private and comfortable, usually the examination room.</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This way patient confidentiality is maintained </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The HCP provider is able to observed any nonverbal behaviors exhibited by the patient</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These observations which may be helpful in diagnosing the patient or in developing the treatment plan should be noted on the medical history form. </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32EA4063-B924-473F-9E6C-516F24333B5E}"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11</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644318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828800"/>
            <a:ext cx="8303840" cy="4343400"/>
          </a:xfrm>
        </p:spPr>
        <p:txBody>
          <a:bodyPr>
            <a:noAutofit/>
          </a:bodyPr>
          <a:lstStyle/>
          <a:p>
            <a:r>
              <a:rPr lang="en-US" sz="3200" b="1" dirty="0">
                <a:solidFill>
                  <a:srgbClr val="0000FF"/>
                </a:solidFill>
                <a:latin typeface="Times New Roman" panose="02020603050405020304" pitchFamily="18" charset="0"/>
                <a:cs typeface="Times New Roman" panose="02020603050405020304" pitchFamily="18" charset="0"/>
              </a:rPr>
              <a:t>The Setting</a:t>
            </a:r>
          </a:p>
          <a:p>
            <a:pPr marL="182880"/>
            <a:r>
              <a:rPr lang="en-US" sz="2400" b="1" dirty="0">
                <a:solidFill>
                  <a:schemeClr val="tx1"/>
                </a:solidFill>
                <a:latin typeface="Times New Roman" panose="02020603050405020304" pitchFamily="18" charset="0"/>
                <a:cs typeface="Times New Roman" panose="02020603050405020304" pitchFamily="18" charset="0"/>
              </a:rPr>
              <a:t>The patient interview may also take place on the telephone.</a:t>
            </a:r>
          </a:p>
          <a:p>
            <a:pPr marL="52578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In this case, the HCP is unable to observe the patient’s facial expressions, cannot make eye contact with the patient, and is unable to receive any visual feedback, such as body language.</a:t>
            </a:r>
          </a:p>
          <a:p>
            <a:pPr marL="52578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Instead the practitioner conducting the interview relies on the patient’s tone, pacing of speech, and word selection to interpret their condition and attitude</a:t>
            </a:r>
            <a:r>
              <a:rPr lang="en-US" sz="2400" b="1" dirty="0" smtClean="0">
                <a:solidFill>
                  <a:schemeClr val="tx1"/>
                </a:solidFill>
                <a:latin typeface="Times New Roman" panose="02020603050405020304" pitchFamily="18" charset="0"/>
                <a:cs typeface="Times New Roman" panose="02020603050405020304" pitchFamily="18" charset="0"/>
              </a:rPr>
              <a:t>. </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F4D50A34-2882-43A4-A193-CFF2593993AB}"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12</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3114607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a:xfrm>
            <a:off x="1143000" y="381000"/>
            <a:ext cx="7125113" cy="924475"/>
          </a:xfrm>
        </p:spPr>
        <p:txBody>
          <a:bodyPr/>
          <a:lstStyle/>
          <a:p>
            <a:pPr algn="ctr"/>
            <a:r>
              <a:rPr lang="en-US" sz="3600" b="1" dirty="0">
                <a:solidFill>
                  <a:schemeClr val="tx1"/>
                </a:solidFill>
                <a:latin typeface="Times New Roman" panose="02020603050405020304" pitchFamily="18" charset="0"/>
                <a:cs typeface="Times New Roman" panose="02020603050405020304" pitchFamily="18" charset="0"/>
              </a:rPr>
              <a:t>Interviewing Techniques</a:t>
            </a:r>
            <a:endParaRPr lang="en-US" altLang="en-US" sz="3600" dirty="0" smtClean="0">
              <a:solidFill>
                <a:srgbClr val="7B9899"/>
              </a:solidFill>
            </a:endParaRPr>
          </a:p>
        </p:txBody>
      </p:sp>
      <p:sp>
        <p:nvSpPr>
          <p:cNvPr id="8195" name="Rectangle 3"/>
          <p:cNvSpPr>
            <a:spLocks noGrp="1" noChangeArrowheads="1"/>
          </p:cNvSpPr>
          <p:nvPr>
            <p:ph sz="quarter" idx="1"/>
          </p:nvPr>
        </p:nvSpPr>
        <p:spPr>
          <a:xfrm>
            <a:off x="533400" y="1447800"/>
            <a:ext cx="8305800" cy="4800600"/>
          </a:xfrm>
        </p:spPr>
        <p:txBody>
          <a:bodyPr>
            <a:noAutofit/>
          </a:bodyPr>
          <a:lstStyle/>
          <a:p>
            <a:pPr marL="0" indent="0">
              <a:spcBef>
                <a:spcPts val="600"/>
              </a:spcBef>
              <a:spcAft>
                <a:spcPts val="0"/>
              </a:spcAft>
              <a:buNone/>
              <a:defRPr/>
            </a:pPr>
            <a:r>
              <a:rPr lang="en-US" altLang="en-US" sz="3200" b="1" dirty="0">
                <a:solidFill>
                  <a:srgbClr val="0000FF"/>
                </a:solidFill>
                <a:latin typeface="Times New Roman" panose="02020603050405020304" pitchFamily="18" charset="0"/>
                <a:cs typeface="Times New Roman" panose="02020603050405020304" pitchFamily="18" charset="0"/>
              </a:rPr>
              <a:t>How to ask Questions?</a:t>
            </a:r>
            <a:endParaRPr lang="en-US" sz="3200" b="1" dirty="0" smtClean="0">
              <a:solidFill>
                <a:srgbClr val="0000FF"/>
              </a:solidFill>
              <a:latin typeface="Times New Roman" panose="02020603050405020304" pitchFamily="18" charset="0"/>
              <a:cs typeface="Times New Roman" panose="02020603050405020304" pitchFamily="18" charset="0"/>
            </a:endParaRPr>
          </a:p>
          <a:p>
            <a:pPr eaLnBrk="1" fontAlgn="auto" hangingPunct="1">
              <a:spcBef>
                <a:spcPts val="600"/>
              </a:spcBef>
              <a:spcAft>
                <a:spcPts val="0"/>
              </a:spcAft>
              <a:buClr>
                <a:srgbClr val="C00000"/>
              </a:buClr>
              <a:buFont typeface="Arial" panose="020B0604020202020204" pitchFamily="34" charset="0"/>
              <a:buChar char="•"/>
              <a:defRPr/>
            </a:pPr>
            <a:r>
              <a:rPr lang="en-US" sz="2400" b="1" dirty="0" smtClean="0">
                <a:solidFill>
                  <a:schemeClr val="tx1"/>
                </a:solidFill>
                <a:latin typeface="Times New Roman" panose="02020603050405020304" pitchFamily="18" charset="0"/>
                <a:cs typeface="Times New Roman" panose="02020603050405020304" pitchFamily="18" charset="0"/>
              </a:rPr>
              <a:t>Ask about the main problem first = chief complaint</a:t>
            </a:r>
          </a:p>
          <a:p>
            <a:pPr eaLnBrk="1" fontAlgn="auto" hangingPunct="1">
              <a:spcBef>
                <a:spcPts val="600"/>
              </a:spcBef>
              <a:spcAft>
                <a:spcPts val="0"/>
              </a:spcAft>
              <a:buClr>
                <a:srgbClr val="C00000"/>
              </a:buClr>
              <a:buFont typeface="Arial" panose="020B0604020202020204" pitchFamily="34" charset="0"/>
              <a:buChar char="•"/>
              <a:defRPr/>
            </a:pPr>
            <a:r>
              <a:rPr lang="en-US" sz="2400" b="1" dirty="0" smtClean="0">
                <a:solidFill>
                  <a:schemeClr val="tx1"/>
                </a:solidFill>
                <a:latin typeface="Times New Roman" panose="02020603050405020304" pitchFamily="18" charset="0"/>
                <a:cs typeface="Times New Roman" panose="02020603050405020304" pitchFamily="18" charset="0"/>
              </a:rPr>
              <a:t>Focus your questions to gain specific information about the signs and symptoms</a:t>
            </a:r>
          </a:p>
          <a:p>
            <a:pPr eaLnBrk="1" fontAlgn="auto" hangingPunct="1">
              <a:spcBef>
                <a:spcPts val="600"/>
              </a:spcBef>
              <a:spcAft>
                <a:spcPts val="0"/>
              </a:spcAft>
              <a:buClr>
                <a:srgbClr val="C00000"/>
              </a:buClr>
              <a:buFont typeface="Arial" panose="020B0604020202020204" pitchFamily="34" charset="0"/>
              <a:buChar char="•"/>
              <a:defRPr/>
            </a:pPr>
            <a:r>
              <a:rPr lang="en-US" sz="2400" b="1" dirty="0" smtClean="0">
                <a:solidFill>
                  <a:schemeClr val="tx1"/>
                </a:solidFill>
                <a:latin typeface="Times New Roman" panose="02020603050405020304" pitchFamily="18" charset="0"/>
                <a:cs typeface="Times New Roman" panose="02020603050405020304" pitchFamily="18" charset="0"/>
              </a:rPr>
              <a:t>Don’t lead the witness</a:t>
            </a:r>
          </a:p>
          <a:p>
            <a:pPr>
              <a:spcBef>
                <a:spcPts val="600"/>
              </a:spcBef>
              <a:spcAft>
                <a:spcPts val="0"/>
              </a:spcAft>
              <a:buClr>
                <a:srgbClr val="C00000"/>
              </a:buClr>
              <a:buFont typeface="Arial" panose="020B0604020202020204" pitchFamily="34" charset="0"/>
              <a:buChar char="•"/>
            </a:pPr>
            <a:r>
              <a:rPr lang="en-US" altLang="en-US" sz="2400" b="1" dirty="0">
                <a:solidFill>
                  <a:schemeClr val="tx1"/>
                </a:solidFill>
                <a:latin typeface="Times New Roman" panose="02020603050405020304" pitchFamily="18" charset="0"/>
                <a:cs typeface="Times New Roman" panose="02020603050405020304" pitchFamily="18" charset="0"/>
              </a:rPr>
              <a:t>Carefully assess areas connected to verbal cues</a:t>
            </a:r>
          </a:p>
          <a:p>
            <a:pPr>
              <a:spcBef>
                <a:spcPts val="600"/>
              </a:spcBef>
              <a:spcAft>
                <a:spcPts val="0"/>
              </a:spcAft>
              <a:buClr>
                <a:srgbClr val="C00000"/>
              </a:buClr>
              <a:buFont typeface="Arial" panose="020B0604020202020204" pitchFamily="34" charset="0"/>
              <a:buChar char="•"/>
            </a:pPr>
            <a:r>
              <a:rPr lang="en-US" altLang="en-US" sz="2400" b="1" dirty="0">
                <a:solidFill>
                  <a:schemeClr val="tx1"/>
                </a:solidFill>
                <a:latin typeface="Times New Roman" panose="02020603050405020304" pitchFamily="18" charset="0"/>
                <a:cs typeface="Times New Roman" panose="02020603050405020304" pitchFamily="18" charset="0"/>
              </a:rPr>
              <a:t>Use your senses</a:t>
            </a:r>
          </a:p>
          <a:p>
            <a:pPr>
              <a:spcBef>
                <a:spcPts val="600"/>
              </a:spcBef>
              <a:spcAft>
                <a:spcPts val="0"/>
              </a:spcAft>
              <a:buClr>
                <a:srgbClr val="C00000"/>
              </a:buClr>
              <a:buFont typeface="Arial" panose="020B0604020202020204" pitchFamily="34" charset="0"/>
              <a:buChar char="•"/>
            </a:pPr>
            <a:r>
              <a:rPr lang="en-US" altLang="en-US" sz="2400" b="1" dirty="0">
                <a:solidFill>
                  <a:schemeClr val="tx1"/>
                </a:solidFill>
                <a:latin typeface="Times New Roman" panose="02020603050405020304" pitchFamily="18" charset="0"/>
                <a:cs typeface="Times New Roman" panose="02020603050405020304" pitchFamily="18" charset="0"/>
              </a:rPr>
              <a:t>Note general appearance</a:t>
            </a:r>
          </a:p>
          <a:p>
            <a:pPr>
              <a:spcBef>
                <a:spcPts val="600"/>
              </a:spcBef>
              <a:spcAft>
                <a:spcPts val="0"/>
              </a:spcAft>
              <a:buClr>
                <a:srgbClr val="C00000"/>
              </a:buClr>
              <a:buFont typeface="Arial" panose="020B0604020202020204" pitchFamily="34" charset="0"/>
              <a:buChar char="•"/>
            </a:pPr>
            <a:r>
              <a:rPr lang="en-US" altLang="en-US" sz="2400" b="1" dirty="0">
                <a:solidFill>
                  <a:schemeClr val="tx1"/>
                </a:solidFill>
                <a:latin typeface="Times New Roman" panose="02020603050405020304" pitchFamily="18" charset="0"/>
                <a:cs typeface="Times New Roman" panose="02020603050405020304" pitchFamily="18" charset="0"/>
              </a:rPr>
              <a:t>Observe body language</a:t>
            </a:r>
          </a:p>
          <a:p>
            <a:pPr>
              <a:spcBef>
                <a:spcPts val="600"/>
              </a:spcBef>
              <a:spcAft>
                <a:spcPts val="0"/>
              </a:spcAft>
              <a:buClr>
                <a:srgbClr val="C00000"/>
              </a:buClr>
              <a:buFont typeface="Arial" panose="020B0604020202020204" pitchFamily="34" charset="0"/>
              <a:buChar char="•"/>
            </a:pPr>
            <a:r>
              <a:rPr lang="en-US" altLang="en-US" sz="2400" b="1" dirty="0">
                <a:solidFill>
                  <a:schemeClr val="tx1"/>
                </a:solidFill>
                <a:latin typeface="Times New Roman" panose="02020603050405020304" pitchFamily="18" charset="0"/>
                <a:cs typeface="Times New Roman" panose="02020603050405020304" pitchFamily="18" charset="0"/>
              </a:rPr>
              <a:t>Notice interaction patterns</a:t>
            </a:r>
          </a:p>
        </p:txBody>
      </p:sp>
    </p:spTree>
    <p:extLst>
      <p:ext uri="{BB962C8B-B14F-4D97-AF65-F5344CB8AC3E}">
        <p14:creationId xmlns:p14="http://schemas.microsoft.com/office/powerpoint/2010/main" val="312385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524000"/>
            <a:ext cx="8303840" cy="4648200"/>
          </a:xfrm>
        </p:spPr>
        <p:txBody>
          <a:bodyPr>
            <a:noAutofit/>
          </a:bodyPr>
          <a:lstStyle/>
          <a:p>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Questions</a:t>
            </a:r>
          </a:p>
          <a:p>
            <a:pPr marL="182880"/>
            <a:r>
              <a:rPr lang="en-US" sz="2200" b="1" dirty="0">
                <a:solidFill>
                  <a:schemeClr val="tx1"/>
                </a:solidFill>
                <a:latin typeface="Times New Roman" panose="02020603050405020304" pitchFamily="18" charset="0"/>
                <a:cs typeface="Times New Roman" panose="02020603050405020304" pitchFamily="18" charset="0"/>
              </a:rPr>
              <a:t>There are two types of questions that the HCP will ask the patient during the interview:</a:t>
            </a:r>
          </a:p>
          <a:p>
            <a:pPr marL="182880">
              <a:buClr>
                <a:srgbClr val="0000FF"/>
              </a:buClr>
            </a:pPr>
            <a:r>
              <a:rPr lang="en-US" sz="2200" b="1" dirty="0">
                <a:solidFill>
                  <a:srgbClr val="0000FF"/>
                </a:solidFill>
                <a:latin typeface="Times New Roman" panose="02020603050405020304" pitchFamily="18" charset="0"/>
                <a:cs typeface="Times New Roman" panose="02020603050405020304" pitchFamily="18" charset="0"/>
              </a:rPr>
              <a:t>Closed</a:t>
            </a:r>
            <a:r>
              <a:rPr lang="en-US" sz="2200" b="1" dirty="0">
                <a:solidFill>
                  <a:schemeClr val="tx1"/>
                </a:solidFill>
                <a:latin typeface="Times New Roman" panose="02020603050405020304" pitchFamily="18" charset="0"/>
                <a:cs typeface="Times New Roman" panose="02020603050405020304" pitchFamily="18" charset="0"/>
              </a:rPr>
              <a:t> direct questions and </a:t>
            </a:r>
            <a:r>
              <a:rPr lang="en-US" sz="2200" b="1" dirty="0">
                <a:solidFill>
                  <a:srgbClr val="0000FF"/>
                </a:solidFill>
                <a:latin typeface="Times New Roman" panose="02020603050405020304" pitchFamily="18" charset="0"/>
                <a:cs typeface="Times New Roman" panose="02020603050405020304" pitchFamily="18" charset="0"/>
              </a:rPr>
              <a:t>open-ended</a:t>
            </a:r>
            <a:r>
              <a:rPr lang="en-US" sz="2200" b="1" dirty="0">
                <a:solidFill>
                  <a:schemeClr val="tx1"/>
                </a:solidFill>
                <a:latin typeface="Times New Roman" panose="02020603050405020304" pitchFamily="18" charset="0"/>
                <a:cs typeface="Times New Roman" panose="02020603050405020304" pitchFamily="18" charset="0"/>
              </a:rPr>
              <a:t> questions.</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Closed questions are designed to elicit short, focused responses such as simple </a:t>
            </a:r>
            <a:r>
              <a:rPr lang="en-US" sz="2200" b="1" dirty="0">
                <a:solidFill>
                  <a:srgbClr val="0000FF"/>
                </a:solidFill>
                <a:latin typeface="Times New Roman" panose="02020603050405020304" pitchFamily="18" charset="0"/>
                <a:cs typeface="Times New Roman" panose="02020603050405020304" pitchFamily="18" charset="0"/>
              </a:rPr>
              <a:t>yes </a:t>
            </a:r>
            <a:r>
              <a:rPr lang="en-US" sz="2200" b="1" dirty="0">
                <a:solidFill>
                  <a:schemeClr val="tx1"/>
                </a:solidFill>
                <a:latin typeface="Times New Roman" panose="02020603050405020304" pitchFamily="18" charset="0"/>
                <a:cs typeface="Times New Roman" panose="02020603050405020304" pitchFamily="18" charset="0"/>
              </a:rPr>
              <a:t>and </a:t>
            </a:r>
            <a:r>
              <a:rPr lang="en-US" sz="2200" b="1" dirty="0">
                <a:solidFill>
                  <a:srgbClr val="0000FF"/>
                </a:solidFill>
                <a:latin typeface="Times New Roman" panose="02020603050405020304" pitchFamily="18" charset="0"/>
                <a:cs typeface="Times New Roman" panose="02020603050405020304" pitchFamily="18" charset="0"/>
              </a:rPr>
              <a:t>no</a:t>
            </a:r>
            <a:r>
              <a:rPr lang="en-US" sz="2200" b="1" dirty="0">
                <a:solidFill>
                  <a:schemeClr val="tx1"/>
                </a:solidFill>
                <a:latin typeface="Times New Roman" panose="02020603050405020304" pitchFamily="18" charset="0"/>
                <a:cs typeface="Times New Roman" panose="02020603050405020304" pitchFamily="18" charset="0"/>
              </a:rPr>
              <a:t>.</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Have you ever had rheumatic fever?</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Have you ever had jaundice or hepatitis?</a:t>
            </a:r>
          </a:p>
          <a:p>
            <a:pPr marL="525780" indent="-342900">
              <a:buClr>
                <a:srgbClr val="0000FF"/>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Do you use tobacco</a:t>
            </a:r>
            <a:r>
              <a:rPr lang="en-US" sz="2200" b="1" dirty="0" smtClean="0">
                <a:solidFill>
                  <a:schemeClr val="tx1"/>
                </a:solidFill>
                <a:latin typeface="Times New Roman" panose="02020603050405020304" pitchFamily="18" charset="0"/>
                <a:cs typeface="Times New Roman" panose="02020603050405020304" pitchFamily="18" charset="0"/>
              </a:rPr>
              <a:t>?</a:t>
            </a:r>
            <a:endParaRPr lang="en-US" sz="2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1C5EF64D-723D-4F0A-AA0D-FEFAB96A296F}"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14</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340886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524000"/>
            <a:ext cx="8303840" cy="4648200"/>
          </a:xfrm>
        </p:spPr>
        <p:txBody>
          <a:bodyPr>
            <a:noAutofit/>
          </a:bodyPr>
          <a:lstStyle/>
          <a:p>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Questions</a:t>
            </a:r>
          </a:p>
          <a:p>
            <a:pPr marL="182880"/>
            <a:r>
              <a:rPr lang="en-US" sz="2400" b="1" dirty="0">
                <a:solidFill>
                  <a:schemeClr val="tx1"/>
                </a:solidFill>
                <a:latin typeface="Times New Roman" panose="02020603050405020304" pitchFamily="18" charset="0"/>
                <a:cs typeface="Times New Roman" panose="02020603050405020304" pitchFamily="18" charset="0"/>
              </a:rPr>
              <a:t>Other examples of </a:t>
            </a:r>
            <a:r>
              <a:rPr lang="en-US" sz="2400" b="1" dirty="0">
                <a:solidFill>
                  <a:srgbClr val="0000FF"/>
                </a:solidFill>
                <a:latin typeface="Times New Roman" panose="02020603050405020304" pitchFamily="18" charset="0"/>
                <a:cs typeface="Times New Roman" panose="02020603050405020304" pitchFamily="18" charset="0"/>
              </a:rPr>
              <a:t>closed questions</a:t>
            </a:r>
          </a:p>
          <a:p>
            <a:pPr marL="52578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Where does it hurt?</a:t>
            </a:r>
          </a:p>
          <a:p>
            <a:pPr marL="52578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Did you have a fever this morning? </a:t>
            </a:r>
          </a:p>
          <a:p>
            <a:pPr marL="52578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Closed questions quickly provide a great deal of objective information about the patient.</a:t>
            </a:r>
          </a:p>
          <a:p>
            <a:pPr marL="52578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 HCP will only have 15 minutes with the patient, and these questions will allow for the most efficient communication.</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30C8CDAD-5A93-4A42-ACFB-5C6785B96322}"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15</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2431128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524000"/>
            <a:ext cx="8303840" cy="4648200"/>
          </a:xfrm>
        </p:spPr>
        <p:txBody>
          <a:bodyPr>
            <a:noAutofit/>
          </a:bodyPr>
          <a:lstStyle/>
          <a:p>
            <a:pPr>
              <a:spcBef>
                <a:spcPts val="0"/>
              </a:spcBef>
            </a:pPr>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a:t>
            </a:r>
            <a:r>
              <a:rPr lang="en-US" sz="3200" b="1" dirty="0" smtClean="0">
                <a:solidFill>
                  <a:srgbClr val="0000FF"/>
                </a:solidFill>
                <a:latin typeface="Times New Roman" panose="02020603050405020304" pitchFamily="18" charset="0"/>
                <a:cs typeface="Times New Roman" panose="02020603050405020304" pitchFamily="18" charset="0"/>
              </a:rPr>
              <a:t>Questions</a:t>
            </a:r>
          </a:p>
          <a:p>
            <a:pPr>
              <a:spcBef>
                <a:spcPts val="0"/>
              </a:spcBef>
            </a:pPr>
            <a:r>
              <a:rPr lang="en-US" sz="3200" b="1" dirty="0">
                <a:solidFill>
                  <a:srgbClr val="0000FF"/>
                </a:solidFill>
                <a:latin typeface="Times New Roman" panose="02020603050405020304" pitchFamily="18" charset="0"/>
                <a:cs typeface="Times New Roman" panose="02020603050405020304" pitchFamily="18" charset="0"/>
              </a:rPr>
              <a:t>Open-ended questions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Conversely much important information, both objective and subjective, regarding the current physical and emotional conditions of the patient can be obtained only by way of open-ended questions.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These questions often begin with </a:t>
            </a:r>
            <a:r>
              <a:rPr lang="en-US" sz="2400" b="1" dirty="0">
                <a:solidFill>
                  <a:srgbClr val="0000FF"/>
                </a:solidFill>
                <a:latin typeface="Times New Roman" panose="02020603050405020304" pitchFamily="18" charset="0"/>
                <a:cs typeface="Times New Roman" panose="02020603050405020304" pitchFamily="18" charset="0"/>
              </a:rPr>
              <a:t>who, what, where, when, how, </a:t>
            </a:r>
            <a:r>
              <a:rPr lang="en-US" sz="2400" b="1" dirty="0">
                <a:solidFill>
                  <a:schemeClr val="tx1"/>
                </a:solidFill>
                <a:latin typeface="Times New Roman" panose="02020603050405020304" pitchFamily="18" charset="0"/>
                <a:cs typeface="Times New Roman" panose="02020603050405020304" pitchFamily="18" charset="0"/>
              </a:rPr>
              <a:t>and</a:t>
            </a:r>
            <a:r>
              <a:rPr lang="en-US" sz="2400" b="1" dirty="0">
                <a:solidFill>
                  <a:srgbClr val="0000FF"/>
                </a:solidFill>
                <a:latin typeface="Times New Roman" panose="02020603050405020304" pitchFamily="18" charset="0"/>
                <a:cs typeface="Times New Roman" panose="02020603050405020304" pitchFamily="18" charset="0"/>
              </a:rPr>
              <a:t> why.</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Open-ended questions cannot be answered simply and require more discussion regarding a given health issue.</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48EFF468-179F-48B1-831B-E13B2D53996F}"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16</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3647343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295400"/>
            <a:ext cx="8303840" cy="4876800"/>
          </a:xfrm>
        </p:spPr>
        <p:txBody>
          <a:bodyPr>
            <a:noAutofit/>
          </a:bodyPr>
          <a:lstStyle/>
          <a:p>
            <a:pPr>
              <a:spcBef>
                <a:spcPts val="0"/>
              </a:spcBef>
            </a:pPr>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a:t>
            </a:r>
            <a:r>
              <a:rPr lang="en-US" sz="3200" b="1" dirty="0" smtClean="0">
                <a:solidFill>
                  <a:srgbClr val="0000FF"/>
                </a:solidFill>
                <a:latin typeface="Times New Roman" panose="02020603050405020304" pitchFamily="18" charset="0"/>
                <a:cs typeface="Times New Roman" panose="02020603050405020304" pitchFamily="18" charset="0"/>
              </a:rPr>
              <a:t>Questions</a:t>
            </a:r>
          </a:p>
          <a:p>
            <a:pPr>
              <a:spcBef>
                <a:spcPts val="0"/>
              </a:spcBef>
            </a:pPr>
            <a:r>
              <a:rPr lang="en-US" sz="3200" b="1" dirty="0">
                <a:solidFill>
                  <a:srgbClr val="0000FF"/>
                </a:solidFill>
                <a:latin typeface="Times New Roman" panose="02020603050405020304" pitchFamily="18" charset="0"/>
                <a:cs typeface="Times New Roman" panose="02020603050405020304" pitchFamily="18" charset="0"/>
              </a:rPr>
              <a:t>Open-ended questions</a:t>
            </a:r>
          </a:p>
          <a:p>
            <a:pPr marL="342900" indent="-342900">
              <a:spcBef>
                <a:spcPts val="0"/>
              </a:spcBef>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These are the questions that help to establish therapeutic communication and relationship between the patient and the HCP</a:t>
            </a:r>
          </a:p>
          <a:p>
            <a:pPr marL="342900" indent="-342900">
              <a:spcBef>
                <a:spcPts val="0"/>
              </a:spcBef>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 patient is required to provide more explanation when responding to these questions.</a:t>
            </a:r>
          </a:p>
          <a:p>
            <a:pPr marL="342900" indent="-342900">
              <a:spcBef>
                <a:spcPts val="0"/>
              </a:spcBef>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Open-ended questions often begin with how or what. Examples of these questions include the following: </a:t>
            </a:r>
          </a:p>
          <a:p>
            <a:pPr marL="342900" indent="-342900">
              <a:spcBef>
                <a:spcPts val="0"/>
              </a:spcBef>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How are your stress levels at work?</a:t>
            </a:r>
          </a:p>
          <a:p>
            <a:pPr marL="342900" indent="-342900">
              <a:spcBef>
                <a:spcPts val="0"/>
              </a:spcBef>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How does this pain feel like?</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B73D2372-2C9A-4197-AD89-5EADD3A947A6}"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17</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3934139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295400"/>
            <a:ext cx="8303840" cy="4876800"/>
          </a:xfrm>
        </p:spPr>
        <p:txBody>
          <a:bodyPr>
            <a:noAutofit/>
          </a:bodyPr>
          <a:lstStyle/>
          <a:p>
            <a:pPr>
              <a:spcBef>
                <a:spcPts val="0"/>
              </a:spcBef>
            </a:pPr>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a:t>
            </a:r>
            <a:r>
              <a:rPr lang="en-US" sz="3200" b="1" dirty="0" smtClean="0">
                <a:solidFill>
                  <a:srgbClr val="0000FF"/>
                </a:solidFill>
                <a:latin typeface="Times New Roman" panose="02020603050405020304" pitchFamily="18" charset="0"/>
                <a:cs typeface="Times New Roman" panose="02020603050405020304" pitchFamily="18" charset="0"/>
              </a:rPr>
              <a:t>Questions</a:t>
            </a:r>
          </a:p>
          <a:p>
            <a:pPr>
              <a:spcBef>
                <a:spcPts val="0"/>
              </a:spcBef>
            </a:pPr>
            <a:r>
              <a:rPr lang="en-US" sz="3200" b="1" dirty="0">
                <a:solidFill>
                  <a:srgbClr val="0000FF"/>
                </a:solidFill>
                <a:latin typeface="Times New Roman" panose="02020603050405020304" pitchFamily="18" charset="0"/>
                <a:cs typeface="Times New Roman" panose="02020603050405020304" pitchFamily="18" charset="0"/>
              </a:rPr>
              <a:t>Open-ended questions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Open-ended statements may also be useful</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Describe when this occurs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Give me an example</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Why don’t you take your medication?</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Why did you do that?</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There may be no one true answer to the why question, as a patient’s motivation is often complex.</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C1E53ACA-2CDD-4670-9C21-CE067A4ECC42}"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18</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514668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295400"/>
            <a:ext cx="8303840" cy="4876800"/>
          </a:xfrm>
        </p:spPr>
        <p:txBody>
          <a:bodyPr>
            <a:noAutofit/>
          </a:bodyPr>
          <a:lstStyle/>
          <a:p>
            <a:pPr>
              <a:spcBef>
                <a:spcPts val="0"/>
              </a:spcBef>
            </a:pPr>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a:t>
            </a:r>
            <a:r>
              <a:rPr lang="en-US" sz="3200" b="1" dirty="0" smtClean="0">
                <a:solidFill>
                  <a:srgbClr val="0000FF"/>
                </a:solidFill>
                <a:latin typeface="Times New Roman" panose="02020603050405020304" pitchFamily="18" charset="0"/>
                <a:cs typeface="Times New Roman" panose="02020603050405020304" pitchFamily="18" charset="0"/>
              </a:rPr>
              <a:t>Questions</a:t>
            </a:r>
          </a:p>
          <a:p>
            <a:pPr>
              <a:spcBef>
                <a:spcPts val="0"/>
              </a:spcBef>
            </a:pPr>
            <a:r>
              <a:rPr lang="en-US" sz="3200" b="1" dirty="0">
                <a:solidFill>
                  <a:srgbClr val="0000FF"/>
                </a:solidFill>
                <a:latin typeface="Times New Roman" panose="02020603050405020304" pitchFamily="18" charset="0"/>
                <a:cs typeface="Times New Roman" panose="02020603050405020304" pitchFamily="18" charset="0"/>
              </a:rPr>
              <a:t>Open-ended questions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In addition, these questions may be perceived as confrontational.</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 patient may feel as though they have to defend themselves, this likely to inhibit further communication and damage the therapeutic relationship between the practitioner and the patient.</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On the other hand, there are times when “WHY” questions are useful.</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05C2E335-F467-4A96-9FDA-40EE2D2E1BA4}"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19</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2238001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2060848"/>
            <a:ext cx="7854696" cy="3672408"/>
          </a:xfrm>
        </p:spPr>
        <p:txBody>
          <a:bodyPr>
            <a:normAutofit fontScale="77500" lnSpcReduction="20000"/>
          </a:bodyPr>
          <a:lstStyle/>
          <a:p>
            <a:r>
              <a:rPr lang="en-US" sz="4000" b="1" dirty="0">
                <a:solidFill>
                  <a:srgbClr val="0000FF"/>
                </a:solidFill>
                <a:latin typeface="Times New Roman" panose="02020603050405020304" pitchFamily="18" charset="0"/>
                <a:cs typeface="Times New Roman" panose="02020603050405020304" pitchFamily="18" charset="0"/>
              </a:rPr>
              <a:t>Interviewing Techniques</a:t>
            </a:r>
          </a:p>
          <a:p>
            <a:pPr marL="182880"/>
            <a:r>
              <a:rPr lang="en-US" sz="4000" b="1" dirty="0">
                <a:solidFill>
                  <a:schemeClr val="tx1"/>
                </a:solidFill>
                <a:latin typeface="Times New Roman" panose="02020603050405020304" pitchFamily="18" charset="0"/>
                <a:cs typeface="Times New Roman" panose="02020603050405020304" pitchFamily="18" charset="0"/>
              </a:rPr>
              <a:t>An important and fundamental step in providing medical care is the patient interview. To properly diagnose the patient’s conditions and to develop the appropriate treatment plan, the healthcare professional, needs to obtain thorough and accurate medical history from the patient.</a:t>
            </a:r>
          </a:p>
          <a:p>
            <a:pPr algn="ctr" rtl="0"/>
            <a:endParaRPr lang="en-US" sz="4000" dirty="0" smtClean="0"/>
          </a:p>
          <a:p>
            <a:pPr algn="ctr" rtl="0"/>
            <a:endParaRPr lang="ar-SA" sz="4000" b="1" dirty="0">
              <a:latin typeface="Times New Roman" pitchFamily="18" charset="0"/>
              <a:cs typeface="Times New Roman"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420B1E67-5760-4AFD-BDFB-1C8379342AD2}"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2944250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295400"/>
            <a:ext cx="8303840" cy="4876800"/>
          </a:xfrm>
        </p:spPr>
        <p:txBody>
          <a:bodyPr>
            <a:noAutofit/>
          </a:bodyPr>
          <a:lstStyle/>
          <a:p>
            <a:pPr>
              <a:spcBef>
                <a:spcPts val="0"/>
              </a:spcBef>
            </a:pPr>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a:t>
            </a:r>
            <a:r>
              <a:rPr lang="en-US" sz="3200" b="1" dirty="0" smtClean="0">
                <a:solidFill>
                  <a:srgbClr val="0000FF"/>
                </a:solidFill>
                <a:latin typeface="Times New Roman" panose="02020603050405020304" pitchFamily="18" charset="0"/>
                <a:cs typeface="Times New Roman" panose="02020603050405020304" pitchFamily="18" charset="0"/>
              </a:rPr>
              <a:t>Questions</a:t>
            </a:r>
          </a:p>
          <a:p>
            <a:pPr>
              <a:spcBef>
                <a:spcPts val="0"/>
              </a:spcBef>
            </a:pPr>
            <a:r>
              <a:rPr lang="en-US" sz="3200" b="1" dirty="0">
                <a:solidFill>
                  <a:srgbClr val="0000FF"/>
                </a:solidFill>
                <a:latin typeface="Times New Roman" panose="02020603050405020304" pitchFamily="18" charset="0"/>
                <a:cs typeface="Times New Roman" panose="02020603050405020304" pitchFamily="18" charset="0"/>
              </a:rPr>
              <a:t>Open-ended questions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For example, to engage in true collaborative decision making it is necessary for the HCP to know what motivates the patient.</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 HCP will often need to ask the patient about the factors that might influence their ability to follow a certain treatment regimen.</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Why are concerned about taking this medication?</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Why are you worried about starting this diet?</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AA001328-7B4D-4C6E-A5AF-2D9A10CB1E3C}"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20</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1154160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295400"/>
            <a:ext cx="8303840" cy="4876800"/>
          </a:xfrm>
        </p:spPr>
        <p:txBody>
          <a:bodyPr>
            <a:noAutofit/>
          </a:bodyPr>
          <a:lstStyle/>
          <a:p>
            <a:pPr>
              <a:spcBef>
                <a:spcPts val="0"/>
              </a:spcBef>
            </a:pPr>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a:t>
            </a:r>
            <a:r>
              <a:rPr lang="en-US" sz="3200" b="1" dirty="0" smtClean="0">
                <a:solidFill>
                  <a:srgbClr val="0000FF"/>
                </a:solidFill>
                <a:latin typeface="Times New Roman" panose="02020603050405020304" pitchFamily="18" charset="0"/>
                <a:cs typeface="Times New Roman" panose="02020603050405020304" pitchFamily="18" charset="0"/>
              </a:rPr>
              <a:t>Questions</a:t>
            </a:r>
          </a:p>
          <a:p>
            <a:pPr>
              <a:spcBef>
                <a:spcPts val="0"/>
              </a:spcBef>
            </a:pPr>
            <a:r>
              <a:rPr lang="en-US" sz="3200" b="1" dirty="0">
                <a:solidFill>
                  <a:srgbClr val="0000FF"/>
                </a:solidFill>
                <a:latin typeface="Times New Roman" panose="02020603050405020304" pitchFamily="18" charset="0"/>
                <a:cs typeface="Times New Roman" panose="02020603050405020304" pitchFamily="18" charset="0"/>
              </a:rPr>
              <a:t>Open-ended questions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These questions are meant to improve the HCP’s understanding of how the patient feels about a given issue.</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 use of leading questions and statements should be avoided</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“I assume you have shortness of breath.”</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These types of questions or statements are likely to prompt or encourage the patient to provide what they perceive is the desired answer.</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60980970-4D62-4C21-959E-9E2EDD51E15F}"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21</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2773919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295400"/>
            <a:ext cx="8303840" cy="4876800"/>
          </a:xfrm>
        </p:spPr>
        <p:txBody>
          <a:bodyPr>
            <a:noAutofit/>
          </a:bodyPr>
          <a:lstStyle/>
          <a:p>
            <a:pPr>
              <a:spcBef>
                <a:spcPts val="0"/>
              </a:spcBef>
            </a:pPr>
            <a:r>
              <a:rPr lang="en-US" sz="3200" b="1" dirty="0" smtClean="0">
                <a:solidFill>
                  <a:srgbClr val="0000FF"/>
                </a:solidFill>
                <a:latin typeface="Times New Roman" panose="02020603050405020304" pitchFamily="18" charset="0"/>
                <a:cs typeface="Times New Roman" panose="02020603050405020304" pitchFamily="18" charset="0"/>
              </a:rPr>
              <a:t>Type </a:t>
            </a:r>
            <a:r>
              <a:rPr lang="en-US" sz="3200" b="1" dirty="0">
                <a:solidFill>
                  <a:srgbClr val="0000FF"/>
                </a:solidFill>
                <a:latin typeface="Times New Roman" panose="02020603050405020304" pitchFamily="18" charset="0"/>
                <a:cs typeface="Times New Roman" panose="02020603050405020304" pitchFamily="18" charset="0"/>
              </a:rPr>
              <a:t>of </a:t>
            </a:r>
            <a:r>
              <a:rPr lang="en-US" sz="3200" b="1" dirty="0" smtClean="0">
                <a:solidFill>
                  <a:srgbClr val="0000FF"/>
                </a:solidFill>
                <a:latin typeface="Times New Roman" panose="02020603050405020304" pitchFamily="18" charset="0"/>
                <a:cs typeface="Times New Roman" panose="02020603050405020304" pitchFamily="18" charset="0"/>
              </a:rPr>
              <a:t>Questions</a:t>
            </a:r>
          </a:p>
          <a:p>
            <a:pPr>
              <a:spcBef>
                <a:spcPts val="0"/>
              </a:spcBef>
            </a:pPr>
            <a:r>
              <a:rPr lang="en-US" sz="3200" b="1" dirty="0">
                <a:solidFill>
                  <a:srgbClr val="0000FF"/>
                </a:solidFill>
                <a:latin typeface="Times New Roman" panose="02020603050405020304" pitchFamily="18" charset="0"/>
                <a:cs typeface="Times New Roman" panose="02020603050405020304" pitchFamily="18" charset="0"/>
              </a:rPr>
              <a:t>Open-ended questions</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If the patient does not fully understand the content of the question, they may compelled to simply go along with the HCP to avoid appearing disagreeable. </a:t>
            </a:r>
            <a:endParaRPr lang="en-US" sz="2400" b="1" dirty="0" smtClean="0">
              <a:solidFill>
                <a:schemeClr val="tx1"/>
              </a:solidFill>
              <a:latin typeface="Times New Roman" panose="02020603050405020304" pitchFamily="18" charset="0"/>
              <a:cs typeface="Times New Roman" panose="02020603050405020304" pitchFamily="18" charset="0"/>
            </a:endParaRP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These </a:t>
            </a:r>
            <a:r>
              <a:rPr lang="en-US" sz="2400" b="1" dirty="0">
                <a:solidFill>
                  <a:schemeClr val="tx1"/>
                </a:solidFill>
                <a:latin typeface="Times New Roman" panose="02020603050405020304" pitchFamily="18" charset="0"/>
                <a:cs typeface="Times New Roman" panose="02020603050405020304" pitchFamily="18" charset="0"/>
              </a:rPr>
              <a:t>responses may in fact, be inaccurate and have a negative impact </a:t>
            </a:r>
            <a:r>
              <a:rPr lang="en-US" sz="2400" b="1" dirty="0" smtClean="0">
                <a:solidFill>
                  <a:schemeClr val="tx1"/>
                </a:solidFill>
                <a:latin typeface="Times New Roman" panose="02020603050405020304" pitchFamily="18" charset="0"/>
                <a:cs typeface="Times New Roman" panose="02020603050405020304" pitchFamily="18" charset="0"/>
              </a:rPr>
              <a:t>on </a:t>
            </a:r>
            <a:r>
              <a:rPr lang="en-US" sz="2400" b="1" dirty="0">
                <a:solidFill>
                  <a:schemeClr val="tx1"/>
                </a:solidFill>
                <a:latin typeface="Times New Roman" panose="02020603050405020304" pitchFamily="18" charset="0"/>
                <a:cs typeface="Times New Roman" panose="02020603050405020304" pitchFamily="18" charset="0"/>
              </a:rPr>
              <a:t>the medical interview</a:t>
            </a:r>
            <a:r>
              <a:rPr lang="en-US" sz="2400" b="1" dirty="0" smtClean="0">
                <a:solidFill>
                  <a:schemeClr val="tx1"/>
                </a:solidFill>
                <a:latin typeface="Times New Roman" panose="02020603050405020304" pitchFamily="18" charset="0"/>
                <a:cs typeface="Times New Roman" panose="02020603050405020304" pitchFamily="18" charset="0"/>
              </a:rPr>
              <a:t>.</a:t>
            </a: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Indirect statements are used to establish therapeutic communication and relationship between the practitioner and the patient.</a:t>
            </a: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“till me about the diet you are on”</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EB93846A-FD07-4235-98E8-3E2F2E88654B}"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22</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3271142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295400"/>
            <a:ext cx="8303840" cy="4876800"/>
          </a:xfrm>
        </p:spPr>
        <p:txBody>
          <a:bodyPr>
            <a:noAutofit/>
          </a:bodyPr>
          <a:lstStyle/>
          <a:p>
            <a:r>
              <a:rPr lang="en-US" sz="2400" b="1" dirty="0" smtClean="0">
                <a:solidFill>
                  <a:srgbClr val="0000FF"/>
                </a:solidFill>
                <a:latin typeface="Times New Roman" panose="02020603050405020304" pitchFamily="18" charset="0"/>
                <a:cs typeface="Times New Roman" panose="02020603050405020304" pitchFamily="18" charset="0"/>
              </a:rPr>
              <a:t>The </a:t>
            </a:r>
            <a:r>
              <a:rPr lang="en-US" sz="2400" b="1" dirty="0">
                <a:solidFill>
                  <a:srgbClr val="0000FF"/>
                </a:solidFill>
                <a:latin typeface="Times New Roman" panose="02020603050405020304" pitchFamily="18" charset="0"/>
                <a:cs typeface="Times New Roman" panose="02020603050405020304" pitchFamily="18" charset="0"/>
              </a:rPr>
              <a:t>HCP-centered Interview versus the Patient-centered Interview</a:t>
            </a: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Consider </a:t>
            </a:r>
            <a:r>
              <a:rPr lang="en-US" sz="2400" b="1" dirty="0">
                <a:solidFill>
                  <a:schemeClr val="tx1"/>
                </a:solidFill>
                <a:latin typeface="Times New Roman" panose="02020603050405020304" pitchFamily="18" charset="0"/>
                <a:cs typeface="Times New Roman" panose="02020603050405020304" pitchFamily="18" charset="0"/>
              </a:rPr>
              <a:t>the following interview between a healthcare professional and their patient:</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HCP: “What brings you hear today?”</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Patient: “I have chest pain.”</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HCP: “How severe is it?” “When does it occur?” “What do you do to relieve it?”</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This is an example of a healthcare centered interview where the healthcare provider controls the dialog</a:t>
            </a:r>
            <a:r>
              <a:rPr lang="en-US" sz="2400" b="1" dirty="0">
                <a:latin typeface="Times New Roman" panose="02020603050405020304" pitchFamily="18" charset="0"/>
                <a:cs typeface="Times New Roman" panose="02020603050405020304" pitchFamily="18" charset="0"/>
              </a:rPr>
              <a:t>.</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387FE99C-AF12-46FA-B53D-659233D8B3BA}"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23</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1704729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981200"/>
            <a:ext cx="7922840" cy="4191000"/>
          </a:xfrm>
        </p:spPr>
        <p:txBody>
          <a:bodyPr>
            <a:noAutofit/>
          </a:bodyPr>
          <a:lstStyle/>
          <a:p>
            <a:r>
              <a:rPr lang="en-US" sz="3200" b="1" dirty="0" smtClean="0">
                <a:solidFill>
                  <a:srgbClr val="0000FF"/>
                </a:solidFill>
                <a:latin typeface="Times New Roman" panose="02020603050405020304" pitchFamily="18" charset="0"/>
                <a:cs typeface="Times New Roman" panose="02020603050405020304" pitchFamily="18" charset="0"/>
              </a:rPr>
              <a:t>The </a:t>
            </a:r>
            <a:r>
              <a:rPr lang="en-US" sz="3200" b="1" dirty="0">
                <a:solidFill>
                  <a:srgbClr val="0000FF"/>
                </a:solidFill>
                <a:latin typeface="Times New Roman" panose="02020603050405020304" pitchFamily="18" charset="0"/>
                <a:cs typeface="Times New Roman" panose="02020603050405020304" pitchFamily="18" charset="0"/>
              </a:rPr>
              <a:t>HCP-centered Interview versus the Patient-centered Interview</a:t>
            </a:r>
          </a:p>
          <a:p>
            <a:pPr marL="182880"/>
            <a:r>
              <a:rPr lang="en-US" sz="3200" b="1" dirty="0">
                <a:solidFill>
                  <a:schemeClr val="tx1"/>
                </a:solidFill>
                <a:latin typeface="Times New Roman" panose="02020603050405020304" pitchFamily="18" charset="0"/>
                <a:cs typeface="Times New Roman" panose="02020603050405020304" pitchFamily="18" charset="0"/>
              </a:rPr>
              <a:t>The stream of questions in response to the patient’s first compliant may, in fact, interrupts the patient, and may prevent the patient from continuing to express all of their concerns</a:t>
            </a:r>
            <a:r>
              <a:rPr lang="en-US" sz="3200" b="1" dirty="0" smtClean="0">
                <a:solidFill>
                  <a:schemeClr val="tx1"/>
                </a:solidFill>
                <a:latin typeface="Times New Roman" panose="02020603050405020304" pitchFamily="18" charset="0"/>
                <a:cs typeface="Times New Roman" panose="02020603050405020304" pitchFamily="18" charset="0"/>
              </a:rPr>
              <a:t>.</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72F25023-3031-4C51-B0A7-5F0AC39AED9B}"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24</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2422698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905000"/>
            <a:ext cx="8303840" cy="4267200"/>
          </a:xfrm>
        </p:spPr>
        <p:txBody>
          <a:bodyPr>
            <a:noAutofit/>
          </a:bodyPr>
          <a:lstStyle/>
          <a:p>
            <a:r>
              <a:rPr lang="en-US" sz="2400" b="1" dirty="0" smtClean="0">
                <a:solidFill>
                  <a:srgbClr val="0000FF"/>
                </a:solidFill>
                <a:latin typeface="Times New Roman" panose="02020603050405020304" pitchFamily="18" charset="0"/>
                <a:cs typeface="Times New Roman" panose="02020603050405020304" pitchFamily="18" charset="0"/>
              </a:rPr>
              <a:t>The </a:t>
            </a:r>
            <a:r>
              <a:rPr lang="en-US" sz="2400" b="1" dirty="0">
                <a:solidFill>
                  <a:srgbClr val="0000FF"/>
                </a:solidFill>
                <a:latin typeface="Times New Roman" panose="02020603050405020304" pitchFamily="18" charset="0"/>
                <a:cs typeface="Times New Roman" panose="02020603050405020304" pitchFamily="18" charset="0"/>
              </a:rPr>
              <a:t>HCP-centered Interview versus the Patient-centered Interview</a:t>
            </a:r>
          </a:p>
          <a:p>
            <a:pPr marL="342900" indent="-342900">
              <a:spcBef>
                <a:spcPts val="0"/>
              </a:spcBef>
              <a:spcAft>
                <a:spcPts val="0"/>
              </a:spcAft>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Contrast </a:t>
            </a:r>
            <a:r>
              <a:rPr lang="en-US" sz="2400" b="1" dirty="0">
                <a:solidFill>
                  <a:schemeClr val="tx1"/>
                </a:solidFill>
                <a:latin typeface="Times New Roman" panose="02020603050405020304" pitchFamily="18" charset="0"/>
                <a:cs typeface="Times New Roman" panose="02020603050405020304" pitchFamily="18" charset="0"/>
              </a:rPr>
              <a:t>the previous interview with the following interview:</a:t>
            </a:r>
          </a:p>
          <a:p>
            <a:pPr marL="342900" indent="-342900">
              <a:spcBef>
                <a:spcPts val="0"/>
              </a:spcBef>
              <a:spcAft>
                <a:spcPts val="0"/>
              </a:spcAft>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HCP: “What brings you hear today?”</a:t>
            </a:r>
          </a:p>
          <a:p>
            <a:pPr marL="342900" indent="-342900">
              <a:spcBef>
                <a:spcPts val="0"/>
              </a:spcBef>
              <a:spcAft>
                <a:spcPts val="0"/>
              </a:spcAft>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Patient: “I have chest pain.”</a:t>
            </a:r>
          </a:p>
          <a:p>
            <a:pPr marL="342900" indent="-342900">
              <a:spcBef>
                <a:spcPts val="0"/>
              </a:spcBef>
              <a:spcAft>
                <a:spcPts val="0"/>
              </a:spcAft>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HCP: “What else?”</a:t>
            </a:r>
          </a:p>
          <a:p>
            <a:pPr marL="342900" indent="-342900">
              <a:spcBef>
                <a:spcPts val="0"/>
              </a:spcBef>
              <a:spcAft>
                <a:spcPts val="0"/>
              </a:spcAft>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Patient: “I have been having a lot of trouble sleeping.”</a:t>
            </a:r>
          </a:p>
          <a:p>
            <a:pPr marL="342900" indent="-342900">
              <a:spcBef>
                <a:spcPts val="0"/>
              </a:spcBef>
              <a:spcAft>
                <a:spcPts val="0"/>
              </a:spcAft>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HCP: “Anything else?”</a:t>
            </a:r>
          </a:p>
          <a:p>
            <a:pPr marL="342900" indent="-342900">
              <a:spcBef>
                <a:spcPts val="0"/>
              </a:spcBef>
              <a:spcAft>
                <a:spcPts val="0"/>
              </a:spcAft>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Patient: “Well I have been very worried about my job . I am afraid that I may be laid off.”</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760FD880-82DE-4D9C-8BBC-9099C3F27AB3}"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25</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dirty="0" smtClean="0"/>
              <a:t>Mohammed Alnaif </a:t>
            </a:r>
            <a:r>
              <a:rPr lang="en-US" dirty="0" err="1" smtClean="0"/>
              <a:t>Ph,D</a:t>
            </a:r>
            <a:endParaRPr lang="en-US" dirty="0"/>
          </a:p>
        </p:txBody>
      </p:sp>
    </p:spTree>
    <p:extLst>
      <p:ext uri="{BB962C8B-B14F-4D97-AF65-F5344CB8AC3E}">
        <p14:creationId xmlns:p14="http://schemas.microsoft.com/office/powerpoint/2010/main" val="279645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905000"/>
            <a:ext cx="8303840" cy="4267200"/>
          </a:xfrm>
        </p:spPr>
        <p:txBody>
          <a:bodyPr>
            <a:noAutofit/>
          </a:bodyPr>
          <a:lstStyle/>
          <a:p>
            <a:r>
              <a:rPr lang="en-US" sz="2400" b="1" dirty="0" smtClean="0">
                <a:solidFill>
                  <a:srgbClr val="0000FF"/>
                </a:solidFill>
                <a:latin typeface="Times New Roman" panose="02020603050405020304" pitchFamily="18" charset="0"/>
                <a:cs typeface="Times New Roman" panose="02020603050405020304" pitchFamily="18" charset="0"/>
              </a:rPr>
              <a:t>The </a:t>
            </a:r>
            <a:r>
              <a:rPr lang="en-US" sz="2400" b="1" dirty="0">
                <a:solidFill>
                  <a:srgbClr val="0000FF"/>
                </a:solidFill>
                <a:latin typeface="Times New Roman" panose="02020603050405020304" pitchFamily="18" charset="0"/>
                <a:cs typeface="Times New Roman" panose="02020603050405020304" pitchFamily="18" charset="0"/>
              </a:rPr>
              <a:t>HCP-centered Interview versus the Patient-centered Interview</a:t>
            </a:r>
          </a:p>
          <a:p>
            <a:pPr marL="342900" indent="-342900">
              <a:buClr>
                <a:srgbClr val="0000FF"/>
              </a:buCl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This is an example of a patient-centered interview where the HCP uses “continuers” expressions that encourage the patient to reveal all of their concerns at the beginning of the interview. </a:t>
            </a:r>
            <a:endParaRPr lang="en-US" sz="2400" b="1" dirty="0" smtClean="0">
              <a:solidFill>
                <a:schemeClr val="tx1"/>
              </a:solidFill>
              <a:latin typeface="Times New Roman" panose="02020603050405020304" pitchFamily="18" charset="0"/>
              <a:cs typeface="Times New Roman" panose="02020603050405020304" pitchFamily="18" charset="0"/>
            </a:endParaRP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The </a:t>
            </a:r>
            <a:r>
              <a:rPr lang="en-US" sz="2400" b="1" dirty="0">
                <a:solidFill>
                  <a:schemeClr val="tx1"/>
                </a:solidFill>
                <a:latin typeface="Times New Roman" panose="02020603050405020304" pitchFamily="18" charset="0"/>
                <a:cs typeface="Times New Roman" panose="02020603050405020304" pitchFamily="18" charset="0"/>
              </a:rPr>
              <a:t>HCP allows the patient to tell their story and guides the patient to provide the important details by using both open-ended questions and indirect statements as well as specific closed questions. This approach provides the best information</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DE3DB6CB-C691-42F8-ACFB-8D71E818695E}"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26</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dirty="0" smtClean="0"/>
              <a:t>Mohammed Alnaif </a:t>
            </a:r>
            <a:r>
              <a:rPr lang="en-US" dirty="0" err="1" smtClean="0"/>
              <a:t>Ph,D</a:t>
            </a:r>
            <a:endParaRPr lang="en-US" dirty="0"/>
          </a:p>
        </p:txBody>
      </p:sp>
    </p:spTree>
    <p:extLst>
      <p:ext uri="{BB962C8B-B14F-4D97-AF65-F5344CB8AC3E}">
        <p14:creationId xmlns:p14="http://schemas.microsoft.com/office/powerpoint/2010/main" val="3446517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381000" y="1905000"/>
            <a:ext cx="8534400" cy="4267200"/>
          </a:xfrm>
        </p:spPr>
        <p:txBody>
          <a:bodyPr>
            <a:noAutofit/>
          </a:bodyPr>
          <a:lstStyle/>
          <a:p>
            <a:r>
              <a:rPr lang="en-US" sz="2400" b="1" dirty="0" smtClean="0">
                <a:solidFill>
                  <a:srgbClr val="0000FF"/>
                </a:solidFill>
                <a:latin typeface="Times New Roman" panose="02020603050405020304" pitchFamily="18" charset="0"/>
                <a:cs typeface="Times New Roman" panose="02020603050405020304" pitchFamily="18" charset="0"/>
              </a:rPr>
              <a:t>The </a:t>
            </a:r>
            <a:r>
              <a:rPr lang="en-US" sz="2400" b="1" dirty="0">
                <a:solidFill>
                  <a:srgbClr val="0000FF"/>
                </a:solidFill>
                <a:latin typeface="Times New Roman" panose="02020603050405020304" pitchFamily="18" charset="0"/>
                <a:cs typeface="Times New Roman" panose="02020603050405020304" pitchFamily="18" charset="0"/>
              </a:rPr>
              <a:t>HCP-centered Interview versus the Patient-centered Interview</a:t>
            </a: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This </a:t>
            </a:r>
            <a:r>
              <a:rPr lang="en-US" sz="2400" b="1" dirty="0">
                <a:solidFill>
                  <a:schemeClr val="tx1"/>
                </a:solidFill>
                <a:latin typeface="Times New Roman" panose="02020603050405020304" pitchFamily="18" charset="0"/>
                <a:cs typeface="Times New Roman" panose="02020603050405020304" pitchFamily="18" charset="0"/>
              </a:rPr>
              <a:t>approach provides the best </a:t>
            </a:r>
            <a:r>
              <a:rPr lang="en-US" sz="2400" b="1" dirty="0" smtClean="0">
                <a:solidFill>
                  <a:schemeClr val="tx1"/>
                </a:solidFill>
                <a:latin typeface="Times New Roman" panose="02020603050405020304" pitchFamily="18" charset="0"/>
                <a:cs typeface="Times New Roman" panose="02020603050405020304" pitchFamily="18" charset="0"/>
              </a:rPr>
              <a:t>information.</a:t>
            </a: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The use of continuers also contributes to the development of relationship between the HCP and their patient at the outset of their interaction.</a:t>
            </a:r>
          </a:p>
          <a:p>
            <a:pPr marL="342900" indent="-342900">
              <a:buClr>
                <a:srgbClr val="0000FF"/>
              </a:buClr>
              <a:buFont typeface="Wingdings" panose="05000000000000000000" pitchFamily="2" charset="2"/>
              <a:buChar char="v"/>
            </a:pPr>
            <a:r>
              <a:rPr lang="en-US" sz="2400" b="1" dirty="0" smtClean="0">
                <a:solidFill>
                  <a:schemeClr val="tx1"/>
                </a:solidFill>
                <a:latin typeface="Times New Roman" panose="02020603050405020304" pitchFamily="18" charset="0"/>
                <a:cs typeface="Times New Roman" panose="02020603050405020304" pitchFamily="18" charset="0"/>
              </a:rPr>
              <a:t>Finally the patient-centered approach allows the HCP to be more attentive to the nonverbal messages expressed by </a:t>
            </a:r>
            <a:r>
              <a:rPr lang="en-US" sz="2400" b="1" smtClean="0">
                <a:solidFill>
                  <a:schemeClr val="tx1"/>
                </a:solidFill>
                <a:latin typeface="Times New Roman" panose="02020603050405020304" pitchFamily="18" charset="0"/>
                <a:cs typeface="Times New Roman" panose="02020603050405020304" pitchFamily="18" charset="0"/>
              </a:rPr>
              <a:t>the patient.</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FB0D7588-35FA-4183-BBC7-9BA85E8F9B94}"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27</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dirty="0" smtClean="0"/>
              <a:t>Mohammed Alnaif </a:t>
            </a:r>
            <a:r>
              <a:rPr lang="en-US" dirty="0" err="1" smtClean="0"/>
              <a:t>Ph,D</a:t>
            </a:r>
            <a:endParaRPr lang="en-US" dirty="0"/>
          </a:p>
        </p:txBody>
      </p:sp>
    </p:spTree>
    <p:extLst>
      <p:ext uri="{BB962C8B-B14F-4D97-AF65-F5344CB8AC3E}">
        <p14:creationId xmlns:p14="http://schemas.microsoft.com/office/powerpoint/2010/main" val="2229036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a:xfrm>
            <a:off x="609600" y="344488"/>
            <a:ext cx="7696200" cy="1143000"/>
          </a:xfrm>
        </p:spPr>
        <p:txBody>
          <a:bodyPr/>
          <a:lstStyle/>
          <a:p>
            <a:pPr algn="ctr"/>
            <a:r>
              <a:rPr lang="en-US" sz="3600" b="1" dirty="0">
                <a:solidFill>
                  <a:schemeClr val="tx1"/>
                </a:solidFill>
                <a:latin typeface="Times New Roman" panose="02020603050405020304" pitchFamily="18" charset="0"/>
                <a:cs typeface="Times New Roman" panose="02020603050405020304" pitchFamily="18" charset="0"/>
              </a:rPr>
              <a:t>Interviewing Techniques</a:t>
            </a:r>
            <a:endParaRPr lang="en-US" altLang="en-US" sz="3600" b="1" dirty="0" smtClean="0">
              <a:solidFill>
                <a:srgbClr val="0000FF"/>
              </a:solidFill>
              <a:latin typeface="Times New Roman" panose="02020603050405020304" pitchFamily="18" charset="0"/>
              <a:cs typeface="Times New Roman" panose="02020603050405020304" pitchFamily="18" charset="0"/>
            </a:endParaRPr>
          </a:p>
        </p:txBody>
      </p:sp>
      <p:sp>
        <p:nvSpPr>
          <p:cNvPr id="37891" name="Rectangle 3"/>
          <p:cNvSpPr>
            <a:spLocks noGrp="1" noChangeArrowheads="1"/>
          </p:cNvSpPr>
          <p:nvPr>
            <p:ph type="body" sz="half" idx="1"/>
          </p:nvPr>
        </p:nvSpPr>
        <p:spPr>
          <a:xfrm>
            <a:off x="533400" y="1676400"/>
            <a:ext cx="7315200" cy="4410075"/>
          </a:xfrm>
          <a:noFill/>
        </p:spPr>
        <p:txBody>
          <a:bodyPr>
            <a:normAutofit lnSpcReduction="10000"/>
          </a:bodyPr>
          <a:lstStyle/>
          <a:p>
            <a:pPr marL="0" indent="0">
              <a:buClr>
                <a:srgbClr val="C00000"/>
              </a:buClr>
              <a:buNone/>
            </a:pPr>
            <a:r>
              <a:rPr lang="en-US" altLang="en-US" sz="3200" b="1" dirty="0">
                <a:solidFill>
                  <a:srgbClr val="0000FF"/>
                </a:solidFill>
                <a:latin typeface="Times New Roman" panose="02020603050405020304" pitchFamily="18" charset="0"/>
                <a:cs typeface="Times New Roman" panose="02020603050405020304" pitchFamily="18" charset="0"/>
              </a:rPr>
              <a:t>How to listen</a:t>
            </a:r>
            <a:endParaRPr lang="en-US" altLang="en-US" sz="3200" b="1" dirty="0" smtClean="0">
              <a:solidFill>
                <a:schemeClr val="tx1"/>
              </a:solidFill>
              <a:latin typeface="Times New Roman" panose="02020603050405020304" pitchFamily="18" charset="0"/>
              <a:cs typeface="Times New Roman" panose="02020603050405020304" pitchFamily="18" charset="0"/>
            </a:endParaRP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Be an empathetic listener</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Use short supplementary phrases</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Listen for feelings as well as words</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Let the person know when you see body language that conflicts with what they say</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Be patient if the patient has a memory block</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Avoid the impulse to interrupt</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Allow for pauses</a:t>
            </a:r>
          </a:p>
        </p:txBody>
      </p:sp>
      <p:pic>
        <p:nvPicPr>
          <p:cNvPr id="6146" name="Picture 2" descr="https://encrypted-tbn1.gstatic.com/images?q=tbn:ANd9GcTEWmH4zEFrLgGau9wK3He6cg8aIBdPC2mQN-plwicRHY5vxIS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399" y="1797051"/>
            <a:ext cx="2600325" cy="1762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8219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6"/>
          <p:cNvSpPr>
            <a:spLocks noChangeArrowheads="1"/>
          </p:cNvSpPr>
          <p:nvPr/>
        </p:nvSpPr>
        <p:spPr bwMode="auto">
          <a:xfrm>
            <a:off x="8151813" y="6429375"/>
            <a:ext cx="9906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6075" indent="-3460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90000"/>
              </a:lnSpc>
              <a:spcBef>
                <a:spcPct val="75000"/>
              </a:spcBef>
              <a:buClr>
                <a:srgbClr val="000066"/>
              </a:buClr>
              <a:buSzPct val="80000"/>
              <a:buFont typeface="Wingdings" pitchFamily="2" charset="2"/>
              <a:buNone/>
            </a:pPr>
            <a:endParaRPr lang="en-US" altLang="en-US" sz="1100" b="1"/>
          </a:p>
        </p:txBody>
      </p:sp>
      <p:sp>
        <p:nvSpPr>
          <p:cNvPr id="40963" name="Rectangle 17"/>
          <p:cNvSpPr>
            <a:spLocks noChangeArrowheads="1"/>
          </p:cNvSpPr>
          <p:nvPr/>
        </p:nvSpPr>
        <p:spPr bwMode="auto">
          <a:xfrm>
            <a:off x="228600" y="38100"/>
            <a:ext cx="1500188"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40964" name="Rectangle 18"/>
          <p:cNvSpPr>
            <a:spLocks noChangeArrowheads="1"/>
          </p:cNvSpPr>
          <p:nvPr/>
        </p:nvSpPr>
        <p:spPr bwMode="auto">
          <a:xfrm>
            <a:off x="228600" y="446088"/>
            <a:ext cx="7386638"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chemeClr val="bg1"/>
                </a:solidFill>
              </a:rPr>
              <a:t>The Interview</a:t>
            </a:r>
          </a:p>
        </p:txBody>
      </p:sp>
      <p:sp>
        <p:nvSpPr>
          <p:cNvPr id="8197" name="Rectangle 19"/>
          <p:cNvSpPr>
            <a:spLocks noGrp="1" noChangeArrowheads="1"/>
          </p:cNvSpPr>
          <p:nvPr>
            <p:ph type="title"/>
          </p:nvPr>
        </p:nvSpPr>
        <p:spPr>
          <a:xfrm>
            <a:off x="1143000" y="301625"/>
            <a:ext cx="6858000" cy="946150"/>
          </a:xfrm>
        </p:spPr>
        <p:txBody>
          <a:bodyPr>
            <a:noAutofit/>
          </a:bodyPr>
          <a:lstStyle/>
          <a:p>
            <a:pPr algn="ctr" eaLnBrk="1" fontAlgn="auto" hangingPunct="1">
              <a:spcAft>
                <a:spcPts val="0"/>
              </a:spcAft>
              <a:defRPr/>
            </a:pPr>
            <a:r>
              <a:rPr lang="en-US" sz="3600" b="1" dirty="0" smtClean="0">
                <a:solidFill>
                  <a:schemeClr val="tx1"/>
                </a:solidFill>
                <a:latin typeface="Times New Roman" panose="02020603050405020304" pitchFamily="18" charset="0"/>
                <a:cs typeface="Times New Roman" panose="02020603050405020304" pitchFamily="18" charset="0"/>
              </a:rPr>
              <a:t>Techniques of Communication</a:t>
            </a:r>
          </a:p>
        </p:txBody>
      </p:sp>
      <p:sp>
        <p:nvSpPr>
          <p:cNvPr id="8198" name="Rectangle 20"/>
          <p:cNvSpPr>
            <a:spLocks noGrp="1" noChangeArrowheads="1"/>
          </p:cNvSpPr>
          <p:nvPr>
            <p:ph idx="1"/>
          </p:nvPr>
        </p:nvSpPr>
        <p:spPr>
          <a:xfrm>
            <a:off x="609600" y="1371600"/>
            <a:ext cx="8183563" cy="4953000"/>
          </a:xfrm>
        </p:spPr>
        <p:txBody>
          <a:bodyPr>
            <a:normAutofit fontScale="92500" lnSpcReduction="20000"/>
          </a:bodyPr>
          <a:lstStyle/>
          <a:p>
            <a:pPr marL="519113" indent="-519113" eaLnBrk="1" fontAlgn="auto" hangingPunct="1">
              <a:spcAft>
                <a:spcPts val="0"/>
              </a:spcAft>
              <a:buFont typeface="Wingdings" pitchFamily="2" charset="2"/>
              <a:buNone/>
              <a:tabLst>
                <a:tab pos="395288" algn="r"/>
              </a:tabLst>
              <a:defRPr/>
            </a:pPr>
            <a:r>
              <a:rPr lang="en-US" sz="3900" b="1" dirty="0" smtClean="0">
                <a:solidFill>
                  <a:srgbClr val="0000FF"/>
                </a:solidFill>
                <a:latin typeface="Times New Roman" panose="02020603050405020304" pitchFamily="18" charset="0"/>
                <a:cs typeface="Times New Roman" panose="02020603050405020304" pitchFamily="18" charset="0"/>
              </a:rPr>
              <a:t>Ten Traps of Interviewing</a:t>
            </a:r>
          </a:p>
          <a:p>
            <a:pPr marL="519113" indent="-519113" eaLnBrk="1" fontAlgn="auto" hangingPunct="1">
              <a:spcBef>
                <a:spcPct val="40000"/>
              </a:spcBef>
              <a:spcAft>
                <a:spcPts val="0"/>
              </a:spcAft>
              <a:buFont typeface="Wingdings" pitchFamily="2" charset="2"/>
              <a:buNone/>
              <a:tabLst>
                <a:tab pos="395288" algn="r"/>
              </a:tabLst>
              <a:defRPr/>
            </a:pPr>
            <a:r>
              <a:rPr lang="en-US" sz="2000" b="1" dirty="0" smtClean="0">
                <a:solidFill>
                  <a:schemeClr val="tx1"/>
                </a:solidFill>
                <a:latin typeface="Times New Roman" panose="02020603050405020304" pitchFamily="18" charset="0"/>
                <a:cs typeface="Times New Roman" panose="02020603050405020304" pitchFamily="18" charset="0"/>
              </a:rPr>
              <a:t>	</a:t>
            </a:r>
            <a:r>
              <a:rPr lang="en-US" sz="2600" b="1" dirty="0" smtClean="0">
                <a:solidFill>
                  <a:schemeClr val="tx1"/>
                </a:solidFill>
                <a:latin typeface="Times New Roman" panose="02020603050405020304" pitchFamily="18" charset="0"/>
                <a:cs typeface="Times New Roman" panose="02020603050405020304" pitchFamily="18" charset="0"/>
              </a:rPr>
              <a:t>1.	Providing false assurance or reassurance</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2.	Giving unwanted advice</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3.	Using authority</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4.	Using avoidance language</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5.	Engaging in distancing</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6.	Using professional jargon</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7.	Using leading or biased questions</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8.	Talking too much</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9.	Interrupting</a:t>
            </a:r>
          </a:p>
          <a:p>
            <a:pPr marL="519113" indent="-519113" eaLnBrk="1" fontAlgn="auto" hangingPunct="1">
              <a:spcBef>
                <a:spcPct val="40000"/>
              </a:spcBef>
              <a:spcAft>
                <a:spcPts val="0"/>
              </a:spcAft>
              <a:buFont typeface="Wingdings" pitchFamily="2" charset="2"/>
              <a:buNone/>
              <a:tabLst>
                <a:tab pos="395288" algn="r"/>
              </a:tabLst>
              <a:defRPr/>
            </a:pPr>
            <a:r>
              <a:rPr lang="en-US" sz="2600" b="1" dirty="0" smtClean="0">
                <a:solidFill>
                  <a:schemeClr val="tx1"/>
                </a:solidFill>
                <a:latin typeface="Times New Roman" panose="02020603050405020304" pitchFamily="18" charset="0"/>
                <a:cs typeface="Times New Roman" panose="02020603050405020304" pitchFamily="18" charset="0"/>
              </a:rPr>
              <a:t>	10.	Using “why” questions</a:t>
            </a:r>
          </a:p>
        </p:txBody>
      </p:sp>
      <p:pic>
        <p:nvPicPr>
          <p:cNvPr id="9218" name="Picture 2" descr="https://encrypted-tbn0.gstatic.com/images?q=tbn:ANd9GcTULQd7TXO2cbanLjTus6w7LjCnZSCuUHg-2hKQegrQf8DZV3aBD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805734"/>
            <a:ext cx="2981325" cy="2233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57932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2060848"/>
            <a:ext cx="7854696" cy="3672408"/>
          </a:xfrm>
        </p:spPr>
        <p:txBody>
          <a:bodyPr>
            <a:normAutofit fontScale="92500" lnSpcReduction="10000"/>
          </a:bodyPr>
          <a:lstStyle/>
          <a:p>
            <a:r>
              <a:rPr lang="en-US" sz="4000" b="1" dirty="0">
                <a:solidFill>
                  <a:srgbClr val="0000FF"/>
                </a:solidFill>
                <a:latin typeface="Times New Roman" panose="02020603050405020304" pitchFamily="18" charset="0"/>
                <a:cs typeface="Times New Roman" panose="02020603050405020304" pitchFamily="18" charset="0"/>
              </a:rPr>
              <a:t>Interviewing Techniques</a:t>
            </a:r>
          </a:p>
          <a:p>
            <a:pPr marL="182880"/>
            <a:r>
              <a:rPr lang="en-US" sz="3200" b="1" dirty="0">
                <a:solidFill>
                  <a:schemeClr val="tx1"/>
                </a:solidFill>
                <a:latin typeface="Times New Roman" panose="02020603050405020304" pitchFamily="18" charset="0"/>
                <a:cs typeface="Times New Roman" panose="02020603050405020304" pitchFamily="18" charset="0"/>
              </a:rPr>
              <a:t>There are three primary functions of the medical interview:</a:t>
            </a:r>
          </a:p>
          <a:p>
            <a:pPr marL="457200" lvl="0" indent="-457200">
              <a:buClr>
                <a:srgbClr val="0000FF"/>
              </a:buClr>
              <a:buFont typeface="Wingdings" panose="05000000000000000000" pitchFamily="2" charset="2"/>
              <a:buChar char="v"/>
            </a:pPr>
            <a:r>
              <a:rPr lang="en-US" sz="3200" b="1" dirty="0">
                <a:solidFill>
                  <a:schemeClr val="tx1"/>
                </a:solidFill>
                <a:latin typeface="Times New Roman" panose="02020603050405020304" pitchFamily="18" charset="0"/>
                <a:cs typeface="Times New Roman" panose="02020603050405020304" pitchFamily="18" charset="0"/>
              </a:rPr>
              <a:t>Information gathering</a:t>
            </a:r>
          </a:p>
          <a:p>
            <a:pPr marL="457200" lvl="0" indent="-457200">
              <a:buClr>
                <a:srgbClr val="0000FF"/>
              </a:buClr>
              <a:buFont typeface="Wingdings" panose="05000000000000000000" pitchFamily="2" charset="2"/>
              <a:buChar char="v"/>
            </a:pPr>
            <a:r>
              <a:rPr lang="en-US" sz="3200" b="1" dirty="0">
                <a:solidFill>
                  <a:schemeClr val="tx1"/>
                </a:solidFill>
                <a:latin typeface="Times New Roman" panose="02020603050405020304" pitchFamily="18" charset="0"/>
                <a:cs typeface="Times New Roman" panose="02020603050405020304" pitchFamily="18" charset="0"/>
              </a:rPr>
              <a:t>Relationship building</a:t>
            </a:r>
          </a:p>
          <a:p>
            <a:pPr marL="457200" lvl="0" indent="-457200">
              <a:buClr>
                <a:srgbClr val="0000FF"/>
              </a:buClr>
              <a:buFont typeface="Wingdings" panose="05000000000000000000" pitchFamily="2" charset="2"/>
              <a:buChar char="v"/>
            </a:pPr>
            <a:r>
              <a:rPr lang="en-US" sz="3200" b="1" dirty="0">
                <a:solidFill>
                  <a:schemeClr val="tx1"/>
                </a:solidFill>
                <a:latin typeface="Times New Roman" panose="02020603050405020304" pitchFamily="18" charset="0"/>
                <a:cs typeface="Times New Roman" panose="02020603050405020304" pitchFamily="18" charset="0"/>
              </a:rPr>
              <a:t>Patient education</a:t>
            </a:r>
          </a:p>
          <a:p>
            <a:pPr marL="182880"/>
            <a:endParaRPr lang="en-US" sz="4000" b="1" dirty="0">
              <a:solidFill>
                <a:schemeClr val="tx1"/>
              </a:solidFill>
              <a:latin typeface="Times New Roman" panose="02020603050405020304" pitchFamily="18" charset="0"/>
              <a:cs typeface="Times New Roman" panose="02020603050405020304" pitchFamily="18" charset="0"/>
            </a:endParaRPr>
          </a:p>
          <a:p>
            <a:pPr algn="ctr" rtl="0"/>
            <a:endParaRPr lang="en-US" sz="4000" dirty="0" smtClean="0"/>
          </a:p>
          <a:p>
            <a:pPr algn="ctr" rtl="0"/>
            <a:endParaRPr lang="ar-SA" sz="4000" b="1" dirty="0">
              <a:latin typeface="Times New Roman" pitchFamily="18" charset="0"/>
              <a:cs typeface="Times New Roman"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07D5599D-15ED-441C-A0C5-2C6737CAD0BE}"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3</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pic>
        <p:nvPicPr>
          <p:cNvPr id="14338" name="Picture 2" descr="https://encrypted-tbn3.gstatic.com/images?q=tbn:ANd9GcQrVduiSoADrO9XOs6ZY6gv1wIIewPJUrZP9yDATxFUAXJAx2J_P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4132729"/>
            <a:ext cx="3505200" cy="2268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81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5"/>
          <p:cNvSpPr>
            <a:spLocks noChangeArrowheads="1"/>
          </p:cNvSpPr>
          <p:nvPr/>
        </p:nvSpPr>
        <p:spPr bwMode="auto">
          <a:xfrm>
            <a:off x="8151813" y="6429375"/>
            <a:ext cx="9906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6075" indent="-3460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90000"/>
              </a:lnSpc>
              <a:spcBef>
                <a:spcPct val="75000"/>
              </a:spcBef>
              <a:buClr>
                <a:srgbClr val="000066"/>
              </a:buClr>
              <a:buSzPct val="80000"/>
              <a:buFont typeface="Wingdings" pitchFamily="2" charset="2"/>
              <a:buNone/>
            </a:pPr>
            <a:endParaRPr lang="en-US" altLang="en-US" sz="1100" b="1"/>
          </a:p>
        </p:txBody>
      </p:sp>
      <p:sp>
        <p:nvSpPr>
          <p:cNvPr id="41987" name="Rectangle 16"/>
          <p:cNvSpPr>
            <a:spLocks noChangeArrowheads="1"/>
          </p:cNvSpPr>
          <p:nvPr/>
        </p:nvSpPr>
        <p:spPr bwMode="auto">
          <a:xfrm>
            <a:off x="228600" y="38100"/>
            <a:ext cx="1500188"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41988" name="Rectangle 17"/>
          <p:cNvSpPr>
            <a:spLocks noChangeArrowheads="1"/>
          </p:cNvSpPr>
          <p:nvPr/>
        </p:nvSpPr>
        <p:spPr bwMode="auto">
          <a:xfrm>
            <a:off x="228600" y="446088"/>
            <a:ext cx="7386638"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chemeClr val="bg1"/>
                </a:solidFill>
              </a:rPr>
              <a:t>The Interview</a:t>
            </a:r>
          </a:p>
        </p:txBody>
      </p:sp>
      <p:sp>
        <p:nvSpPr>
          <p:cNvPr id="9221" name="Rectangle 23"/>
          <p:cNvSpPr>
            <a:spLocks noGrp="1" noChangeArrowheads="1"/>
          </p:cNvSpPr>
          <p:nvPr>
            <p:ph type="title"/>
          </p:nvPr>
        </p:nvSpPr>
        <p:spPr>
          <a:xfrm>
            <a:off x="457200" y="228600"/>
            <a:ext cx="8686800" cy="946150"/>
          </a:xfrm>
        </p:spPr>
        <p:txBody>
          <a:bodyPr>
            <a:normAutofit/>
          </a:bodyPr>
          <a:lstStyle/>
          <a:p>
            <a:pPr algn="ctr" eaLnBrk="1" fontAlgn="auto" hangingPunct="1">
              <a:spcAft>
                <a:spcPts val="0"/>
              </a:spcAft>
              <a:defRPr/>
            </a:pPr>
            <a:r>
              <a:rPr lang="en-US" sz="3600" b="1" dirty="0" smtClean="0">
                <a:solidFill>
                  <a:schemeClr val="tx1"/>
                </a:solidFill>
                <a:latin typeface="Times New Roman" panose="02020603050405020304" pitchFamily="18" charset="0"/>
                <a:cs typeface="Times New Roman" panose="02020603050405020304" pitchFamily="18" charset="0"/>
              </a:rPr>
              <a:t>Techniques of Communication</a:t>
            </a:r>
          </a:p>
        </p:txBody>
      </p:sp>
      <p:sp>
        <p:nvSpPr>
          <p:cNvPr id="41990" name="Rectangle 24"/>
          <p:cNvSpPr>
            <a:spLocks noGrp="1" noChangeArrowheads="1"/>
          </p:cNvSpPr>
          <p:nvPr>
            <p:ph idx="1"/>
          </p:nvPr>
        </p:nvSpPr>
        <p:spPr>
          <a:xfrm>
            <a:off x="609600" y="1447800"/>
            <a:ext cx="7772400" cy="4648200"/>
          </a:xfrm>
        </p:spPr>
        <p:txBody>
          <a:bodyPr>
            <a:noAutofit/>
          </a:bodyPr>
          <a:lstStyle/>
          <a:p>
            <a:pPr eaLnBrk="1" hangingPunct="1">
              <a:buClr>
                <a:srgbClr val="C00000"/>
              </a:buClr>
              <a:buFont typeface="Wingdings" panose="05000000000000000000" pitchFamily="2" charset="2"/>
              <a:buChar char="v"/>
            </a:pPr>
            <a:r>
              <a:rPr lang="en-US" altLang="en-US" sz="2400" b="1" dirty="0" smtClean="0">
                <a:solidFill>
                  <a:srgbClr val="0000FF"/>
                </a:solidFill>
                <a:latin typeface="Times New Roman" panose="02020603050405020304" pitchFamily="18" charset="0"/>
                <a:cs typeface="Times New Roman" panose="02020603050405020304" pitchFamily="18" charset="0"/>
              </a:rPr>
              <a:t>Nonverbal skills</a:t>
            </a:r>
          </a:p>
          <a:p>
            <a:pPr lvl="1"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Physical appearance</a:t>
            </a:r>
          </a:p>
          <a:p>
            <a:pPr lvl="1"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Posture</a:t>
            </a:r>
          </a:p>
          <a:p>
            <a:pPr lvl="1"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Gestures</a:t>
            </a:r>
          </a:p>
          <a:p>
            <a:pPr lvl="1"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Facial expression</a:t>
            </a:r>
          </a:p>
          <a:p>
            <a:pPr lvl="1"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Eye contact </a:t>
            </a:r>
          </a:p>
          <a:p>
            <a:pPr lvl="1"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Voice</a:t>
            </a:r>
          </a:p>
          <a:p>
            <a:pPr lvl="1"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Touch</a:t>
            </a:r>
          </a:p>
          <a:p>
            <a:pPr eaLnBrk="1" hangingPunct="1">
              <a:buClr>
                <a:srgbClr val="C00000"/>
              </a:buClr>
              <a:buFont typeface="Wingdings" panose="05000000000000000000" pitchFamily="2" charset="2"/>
              <a:buChar char="v"/>
            </a:pPr>
            <a:r>
              <a:rPr lang="en-US" altLang="en-US" sz="2400" b="1" dirty="0" smtClean="0">
                <a:solidFill>
                  <a:schemeClr val="tx1"/>
                </a:solidFill>
                <a:latin typeface="Times New Roman" panose="02020603050405020304" pitchFamily="18" charset="0"/>
                <a:cs typeface="Times New Roman" panose="02020603050405020304" pitchFamily="18" charset="0"/>
              </a:rPr>
              <a:t>Closing the interview</a:t>
            </a:r>
          </a:p>
        </p:txBody>
      </p:sp>
      <p:pic>
        <p:nvPicPr>
          <p:cNvPr id="13314" name="Picture 2" descr="https://encrypted-tbn2.gstatic.com/images?q=tbn:ANd9GcT4dUzHO09c2UiuM5yBYHQQsHLXFGQUteKShjioG4AGuS9Eoq_Fy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895600"/>
            <a:ext cx="4387269"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77473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5"/>
          <p:cNvSpPr>
            <a:spLocks noChangeArrowheads="1"/>
          </p:cNvSpPr>
          <p:nvPr/>
        </p:nvSpPr>
        <p:spPr bwMode="auto">
          <a:xfrm>
            <a:off x="8151813" y="6429375"/>
            <a:ext cx="9906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6075" indent="-3460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90000"/>
              </a:lnSpc>
              <a:spcBef>
                <a:spcPct val="75000"/>
              </a:spcBef>
              <a:buClr>
                <a:srgbClr val="000066"/>
              </a:buClr>
              <a:buSzPct val="80000"/>
              <a:buFont typeface="Wingdings" pitchFamily="2" charset="2"/>
              <a:buNone/>
            </a:pPr>
            <a:endParaRPr lang="en-US" altLang="en-US" sz="1100" b="1"/>
          </a:p>
        </p:txBody>
      </p:sp>
      <p:sp>
        <p:nvSpPr>
          <p:cNvPr id="43011" name="Rectangle 16"/>
          <p:cNvSpPr>
            <a:spLocks noChangeArrowheads="1"/>
          </p:cNvSpPr>
          <p:nvPr/>
        </p:nvSpPr>
        <p:spPr bwMode="auto">
          <a:xfrm>
            <a:off x="228600" y="38100"/>
            <a:ext cx="1500188"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43012" name="Rectangle 17"/>
          <p:cNvSpPr>
            <a:spLocks noChangeArrowheads="1"/>
          </p:cNvSpPr>
          <p:nvPr/>
        </p:nvSpPr>
        <p:spPr bwMode="auto">
          <a:xfrm>
            <a:off x="228600" y="446088"/>
            <a:ext cx="7386638"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chemeClr val="bg1"/>
                </a:solidFill>
              </a:rPr>
              <a:t>The Interview</a:t>
            </a:r>
          </a:p>
        </p:txBody>
      </p:sp>
      <p:sp>
        <p:nvSpPr>
          <p:cNvPr id="10245" name="Rectangle 18"/>
          <p:cNvSpPr>
            <a:spLocks noGrp="1" noChangeArrowheads="1"/>
          </p:cNvSpPr>
          <p:nvPr>
            <p:ph type="title"/>
          </p:nvPr>
        </p:nvSpPr>
        <p:spPr>
          <a:xfrm>
            <a:off x="455613" y="301625"/>
            <a:ext cx="8191500" cy="946150"/>
          </a:xfrm>
        </p:spPr>
        <p:txBody>
          <a:bodyPr>
            <a:normAutofit/>
          </a:bodyPr>
          <a:lstStyle/>
          <a:p>
            <a:pPr algn="ctr" eaLnBrk="1" fontAlgn="auto" hangingPunct="1">
              <a:spcAft>
                <a:spcPts val="0"/>
              </a:spcAft>
              <a:defRPr/>
            </a:pPr>
            <a:r>
              <a:rPr lang="en-US" b="1" dirty="0" smtClean="0">
                <a:solidFill>
                  <a:schemeClr val="tx1"/>
                </a:solidFill>
                <a:latin typeface="Times New Roman" panose="02020603050405020304" pitchFamily="18" charset="0"/>
                <a:cs typeface="Times New Roman" panose="02020603050405020304" pitchFamily="18" charset="0"/>
              </a:rPr>
              <a:t>Interviewing People  With Special Needs</a:t>
            </a:r>
          </a:p>
        </p:txBody>
      </p:sp>
      <p:sp>
        <p:nvSpPr>
          <p:cNvPr id="10246" name="Rectangle 19"/>
          <p:cNvSpPr>
            <a:spLocks noGrp="1" noChangeArrowheads="1"/>
          </p:cNvSpPr>
          <p:nvPr>
            <p:ph idx="1"/>
          </p:nvPr>
        </p:nvSpPr>
        <p:spPr>
          <a:xfrm>
            <a:off x="762000" y="1676400"/>
            <a:ext cx="8001000" cy="4752975"/>
          </a:xfrm>
        </p:spPr>
        <p:txBody>
          <a:bodyPr>
            <a:noAutofit/>
          </a:bodyPr>
          <a:lstStyle/>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Hearing-impaired people</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Acutely ill people</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People under the influence of street drugs or alcohol</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Personal questions</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Sexually aggressive people</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Crying </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Anger</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Threat of violence</a:t>
            </a:r>
          </a:p>
          <a:p>
            <a:pPr marL="265176" indent="-265176" eaLnBrk="1" fontAlgn="auto" hangingPunct="1">
              <a:spcBef>
                <a:spcPct val="45000"/>
              </a:spcBef>
              <a:spcAft>
                <a:spcPts val="0"/>
              </a:spcAft>
              <a:buClr>
                <a:srgbClr val="C00000"/>
              </a:buClr>
              <a:buFont typeface="Wingdings 2"/>
              <a:buChar char=""/>
              <a:defRPr/>
            </a:pPr>
            <a:r>
              <a:rPr lang="en-US" sz="2400" b="1" dirty="0" smtClean="0">
                <a:solidFill>
                  <a:schemeClr val="tx1"/>
                </a:solidFill>
                <a:latin typeface="Times New Roman" panose="02020603050405020304" pitchFamily="18" charset="0"/>
                <a:cs typeface="Times New Roman" panose="02020603050405020304" pitchFamily="18" charset="0"/>
              </a:rPr>
              <a:t>Anxiety</a:t>
            </a:r>
          </a:p>
        </p:txBody>
      </p:sp>
      <p:pic>
        <p:nvPicPr>
          <p:cNvPr id="18434" name="Picture 2" descr="https://encrypted-tbn3.gstatic.com/images?q=tbn:ANd9GcQ11JChjdPJO6uEXmELICo8WJG24-qgW9yzmJ2WFmoz04Bd1Jqu1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9876" y="3733800"/>
            <a:ext cx="345885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74631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AutoShape 2"/>
          <p:cNvSpPr>
            <a:spLocks noGrp="1" noChangeArrowheads="1"/>
          </p:cNvSpPr>
          <p:nvPr>
            <p:ph type="title"/>
          </p:nvPr>
        </p:nvSpPr>
        <p:spPr>
          <a:xfrm>
            <a:off x="990600" y="152400"/>
            <a:ext cx="7125113" cy="924475"/>
          </a:xfrm>
        </p:spPr>
        <p:txBody>
          <a:bodyPr/>
          <a:lstStyle/>
          <a:p>
            <a:pPr algn="ctr" eaLnBrk="1" hangingPunct="1"/>
            <a:r>
              <a:rPr lang="en-US" altLang="en-US" sz="3600" b="1" dirty="0" smtClean="0">
                <a:solidFill>
                  <a:schemeClr val="tx1"/>
                </a:solidFill>
                <a:latin typeface="Times New Roman" panose="02020603050405020304" pitchFamily="18" charset="0"/>
                <a:cs typeface="Times New Roman" panose="02020603050405020304" pitchFamily="18" charset="0"/>
              </a:rPr>
              <a:t>Charting &amp; Documentation </a:t>
            </a:r>
          </a:p>
        </p:txBody>
      </p:sp>
      <p:sp>
        <p:nvSpPr>
          <p:cNvPr id="64515" name="Rectangle 3"/>
          <p:cNvSpPr>
            <a:spLocks noGrp="1" noChangeArrowheads="1"/>
          </p:cNvSpPr>
          <p:nvPr>
            <p:ph sz="quarter" idx="1"/>
          </p:nvPr>
        </p:nvSpPr>
        <p:spPr>
          <a:xfrm>
            <a:off x="301625" y="1527175"/>
            <a:ext cx="8504238" cy="4572000"/>
          </a:xfrm>
        </p:spPr>
        <p:txBody>
          <a:bodyPr>
            <a:normAutofit/>
          </a:bodyPr>
          <a:lstStyle/>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If it isn’t written, then it wasn’t done</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Chart at the time it occurs – if possible</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Follow facility guidelines</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Is the information clear and logical?</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Is it true?</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Is it non - judgmental?</a:t>
            </a:r>
          </a:p>
          <a:p>
            <a:pPr eaLnBrk="1" hangingPunct="1">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Record all abnormal and normal</a:t>
            </a:r>
          </a:p>
        </p:txBody>
      </p:sp>
      <p:pic>
        <p:nvPicPr>
          <p:cNvPr id="16386" name="Picture 2" descr="https://encrypted-tbn3.gstatic.com/images?q=tbn:ANd9GcRPCb0ykgMYqEjxdlkan7ntrAK4Id9_auN2AVJVuHCz4oEBXzOI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362326"/>
            <a:ext cx="2895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26250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Grp="1" noChangeArrowheads="1"/>
          </p:cNvSpPr>
          <p:nvPr>
            <p:ph type="title"/>
          </p:nvPr>
        </p:nvSpPr>
        <p:spPr/>
        <p:txBody>
          <a:bodyPr/>
          <a:lstStyle/>
          <a:p>
            <a:pPr algn="ctr" eaLnBrk="1" hangingPunct="1"/>
            <a:r>
              <a:rPr lang="en-US" altLang="en-US" sz="3600" b="1" dirty="0" smtClean="0">
                <a:solidFill>
                  <a:schemeClr val="tx1"/>
                </a:solidFill>
                <a:latin typeface="Times New Roman" panose="02020603050405020304" pitchFamily="18" charset="0"/>
                <a:cs typeface="Times New Roman" panose="02020603050405020304" pitchFamily="18" charset="0"/>
              </a:rPr>
              <a:t>Charting guidelines</a:t>
            </a:r>
          </a:p>
        </p:txBody>
      </p:sp>
      <p:sp>
        <p:nvSpPr>
          <p:cNvPr id="65539" name="Rectangle 3"/>
          <p:cNvSpPr>
            <a:spLocks noGrp="1" noChangeArrowheads="1"/>
          </p:cNvSpPr>
          <p:nvPr>
            <p:ph sz="quarter" idx="1"/>
          </p:nvPr>
        </p:nvSpPr>
        <p:spPr>
          <a:xfrm>
            <a:off x="301625" y="1981199"/>
            <a:ext cx="8504238" cy="4117975"/>
          </a:xfrm>
        </p:spPr>
        <p:txBody>
          <a:bodyPr>
            <a:normAutofit/>
          </a:bodyPr>
          <a:lstStyle/>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Be precise</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Stick to the facts</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Sign your name after each entry</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SOAP format – focuses on specific problems</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AIR, DAR, PIE, DIE formats – focus on nursing interventions and client response</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Prioritize the client problems</a:t>
            </a:r>
          </a:p>
        </p:txBody>
      </p:sp>
      <p:pic>
        <p:nvPicPr>
          <p:cNvPr id="20482" name="Picture 2" descr="http://3cqhi7vgapm3mqdueu7aqd15db.wpengine.netdna-cdn.com/wp-content/uploads/2013/07/medicalassistantintervi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371599"/>
            <a:ext cx="2571750" cy="2496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3148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25113" cy="924475"/>
          </a:xfrm>
        </p:spPr>
        <p:txBody>
          <a:bodyPr/>
          <a:lstStyle/>
          <a:p>
            <a:endParaRPr lang="en-US" dirty="0"/>
          </a:p>
        </p:txBody>
      </p:sp>
      <p:sp>
        <p:nvSpPr>
          <p:cNvPr id="3" name="Date Placeholder 2"/>
          <p:cNvSpPr>
            <a:spLocks noGrp="1"/>
          </p:cNvSpPr>
          <p:nvPr>
            <p:ph type="dt" sz="half" idx="10"/>
          </p:nvPr>
        </p:nvSpPr>
        <p:spPr/>
        <p:txBody>
          <a:bodyPr/>
          <a:lstStyle/>
          <a:p>
            <a:fld id="{EF94FC5D-ACDB-42E8-BD12-76B175B166DE}" type="datetime1">
              <a:rPr lang="ar-SA" smtClean="0"/>
              <a:t>14/06/1437</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34</a:t>
            </a:fld>
            <a:endParaRPr lang="en-US"/>
          </a:p>
        </p:txBody>
      </p:sp>
      <p:pic>
        <p:nvPicPr>
          <p:cNvPr id="1026" name="Picture 2" descr="http://image.slidesharecdn.com/introductiontomedicaltranscription-130702212320-phpapp02/95/introduction-to-medical-transcription-18-638.jpg?cb=13728002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94921"/>
            <a:ext cx="8286750" cy="5134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0517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09800"/>
            <a:ext cx="7125113" cy="2524675"/>
          </a:xfrm>
        </p:spPr>
        <p:txBody>
          <a:bodyPr/>
          <a:lstStyle/>
          <a:p>
            <a:pPr algn="ctr"/>
            <a:r>
              <a:rPr lang="en-US" sz="8800" b="1" dirty="0" smtClean="0">
                <a:solidFill>
                  <a:srgbClr val="0000FF"/>
                </a:solidFill>
                <a:latin typeface="AR DECODE" panose="02000000000000000000" pitchFamily="2" charset="0"/>
              </a:rPr>
              <a:t>THANK YOU</a:t>
            </a:r>
            <a:endParaRPr lang="en-US" sz="8800" b="1" dirty="0">
              <a:solidFill>
                <a:srgbClr val="0000FF"/>
              </a:solidFill>
              <a:latin typeface="AR DECODE" panose="02000000000000000000" pitchFamily="2" charset="0"/>
            </a:endParaRPr>
          </a:p>
        </p:txBody>
      </p:sp>
      <p:sp>
        <p:nvSpPr>
          <p:cNvPr id="3" name="Date Placeholder 2"/>
          <p:cNvSpPr>
            <a:spLocks noGrp="1"/>
          </p:cNvSpPr>
          <p:nvPr>
            <p:ph type="dt" sz="half" idx="10"/>
          </p:nvPr>
        </p:nvSpPr>
        <p:spPr/>
        <p:txBody>
          <a:bodyPr/>
          <a:lstStyle/>
          <a:p>
            <a:fld id="{EF94FC5D-ACDB-42E8-BD12-76B175B166DE}" type="datetime1">
              <a:rPr lang="ar-SA" smtClean="0"/>
              <a:t>14/06/1437</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35</a:t>
            </a:fld>
            <a:endParaRPr lang="en-US"/>
          </a:p>
        </p:txBody>
      </p:sp>
    </p:spTree>
    <p:extLst>
      <p:ext uri="{BB962C8B-B14F-4D97-AF65-F5344CB8AC3E}">
        <p14:creationId xmlns:p14="http://schemas.microsoft.com/office/powerpoint/2010/main" val="4110427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6"/>
          <p:cNvSpPr>
            <a:spLocks noChangeArrowheads="1"/>
          </p:cNvSpPr>
          <p:nvPr/>
        </p:nvSpPr>
        <p:spPr bwMode="auto">
          <a:xfrm>
            <a:off x="228600" y="38100"/>
            <a:ext cx="1500188"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0483" name="Rectangle 27"/>
          <p:cNvSpPr>
            <a:spLocks noChangeArrowheads="1"/>
          </p:cNvSpPr>
          <p:nvPr/>
        </p:nvSpPr>
        <p:spPr bwMode="auto">
          <a:xfrm>
            <a:off x="228600" y="446088"/>
            <a:ext cx="7386638"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chemeClr val="bg1"/>
                </a:solidFill>
              </a:rPr>
              <a:t>The Interview</a:t>
            </a:r>
          </a:p>
        </p:txBody>
      </p:sp>
      <p:sp>
        <p:nvSpPr>
          <p:cNvPr id="20484" name="Rectangle 28"/>
          <p:cNvSpPr>
            <a:spLocks noChangeArrowheads="1"/>
          </p:cNvSpPr>
          <p:nvPr/>
        </p:nvSpPr>
        <p:spPr bwMode="auto">
          <a:xfrm>
            <a:off x="8151813" y="6429375"/>
            <a:ext cx="9906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6075" indent="-3460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90000"/>
              </a:lnSpc>
              <a:spcBef>
                <a:spcPct val="75000"/>
              </a:spcBef>
              <a:buClr>
                <a:srgbClr val="000066"/>
              </a:buClr>
              <a:buSzPct val="80000"/>
              <a:buFont typeface="Wingdings" pitchFamily="2" charset="2"/>
              <a:buNone/>
            </a:pPr>
            <a:endParaRPr lang="en-US" altLang="en-US" sz="1100" b="1"/>
          </a:p>
        </p:txBody>
      </p:sp>
      <p:sp>
        <p:nvSpPr>
          <p:cNvPr id="5125" name="Rectangle 29"/>
          <p:cNvSpPr>
            <a:spLocks noGrp="1" noChangeArrowheads="1"/>
          </p:cNvSpPr>
          <p:nvPr>
            <p:ph type="title"/>
          </p:nvPr>
        </p:nvSpPr>
        <p:spPr>
          <a:xfrm>
            <a:off x="1728788" y="332077"/>
            <a:ext cx="6126163" cy="1052513"/>
          </a:xfrm>
        </p:spPr>
        <p:txBody>
          <a:bodyPr>
            <a:normAutofit/>
          </a:bodyPr>
          <a:lstStyle/>
          <a:p>
            <a:pPr algn="ctr"/>
            <a:r>
              <a:rPr lang="en-US" sz="3600"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20486" name="Rectangle 30"/>
          <p:cNvSpPr>
            <a:spLocks noGrp="1" noChangeArrowheads="1"/>
          </p:cNvSpPr>
          <p:nvPr>
            <p:ph idx="1"/>
          </p:nvPr>
        </p:nvSpPr>
        <p:spPr>
          <a:xfrm>
            <a:off x="463550" y="1371600"/>
            <a:ext cx="8183563" cy="5257006"/>
          </a:xfrm>
        </p:spPr>
        <p:txBody>
          <a:bodyPr>
            <a:noAutofit/>
          </a:bodyPr>
          <a:lstStyle/>
          <a:p>
            <a:pPr marL="0" indent="0">
              <a:spcBef>
                <a:spcPts val="0"/>
              </a:spcBef>
              <a:buClr>
                <a:srgbClr val="C00000"/>
              </a:buClr>
              <a:buNone/>
            </a:pPr>
            <a:r>
              <a:rPr lang="en-US" sz="3200" b="1" dirty="0">
                <a:solidFill>
                  <a:srgbClr val="0000FF"/>
                </a:solidFill>
                <a:latin typeface="Times New Roman" panose="02020603050405020304" pitchFamily="18" charset="0"/>
                <a:cs typeface="Times New Roman" panose="02020603050405020304" pitchFamily="18" charset="0"/>
              </a:rPr>
              <a:t>Interviewing Techniques</a:t>
            </a:r>
          </a:p>
          <a:p>
            <a:pPr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Subjective data </a:t>
            </a:r>
          </a:p>
          <a:p>
            <a:pPr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The interview as a contract between patient </a:t>
            </a:r>
            <a:br>
              <a:rPr lang="en-US" altLang="en-US" sz="2400" b="1" dirty="0" smtClean="0">
                <a:solidFill>
                  <a:schemeClr val="tx1"/>
                </a:solidFill>
                <a:latin typeface="Times New Roman" panose="02020603050405020304" pitchFamily="18" charset="0"/>
                <a:cs typeface="Times New Roman" panose="02020603050405020304" pitchFamily="18" charset="0"/>
              </a:rPr>
            </a:br>
            <a:r>
              <a:rPr lang="en-US" altLang="en-US" sz="2400" b="1" dirty="0" smtClean="0">
                <a:solidFill>
                  <a:schemeClr val="tx1"/>
                </a:solidFill>
                <a:latin typeface="Times New Roman" panose="02020603050405020304" pitchFamily="18" charset="0"/>
                <a:cs typeface="Times New Roman" panose="02020603050405020304" pitchFamily="18" charset="0"/>
              </a:rPr>
              <a:t>and examiner</a:t>
            </a:r>
          </a:p>
          <a:p>
            <a:pPr marL="885825" lvl="1" indent="-342900"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Time and place</a:t>
            </a:r>
          </a:p>
          <a:p>
            <a:pPr marL="885825" lvl="1" indent="-342900"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Introduction and explanation</a:t>
            </a:r>
          </a:p>
          <a:p>
            <a:pPr marL="885825" lvl="1" indent="-342900"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Purpose</a:t>
            </a:r>
          </a:p>
          <a:p>
            <a:pPr marL="885825" lvl="1" indent="-342900"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Length</a:t>
            </a:r>
          </a:p>
          <a:p>
            <a:pPr marL="885825" lvl="1" indent="-342900"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Expectations</a:t>
            </a:r>
          </a:p>
          <a:p>
            <a:pPr marL="885825" lvl="1" indent="-342900" eaLnBrk="1" hangingPunct="1">
              <a:spcBef>
                <a:spcPts val="0"/>
              </a:spcBef>
              <a:buClr>
                <a:srgbClr val="C00000"/>
              </a:buClr>
              <a:buFont typeface="Arial" panose="020B0604020202020204" pitchFamily="34" charset="0"/>
              <a:buChar char="•"/>
            </a:pPr>
            <a:r>
              <a:rPr lang="en-US" altLang="en-US" sz="2400" b="1" dirty="0" smtClean="0">
                <a:solidFill>
                  <a:schemeClr val="tx1"/>
                </a:solidFill>
                <a:latin typeface="Times New Roman" panose="02020603050405020304" pitchFamily="18" charset="0"/>
                <a:cs typeface="Times New Roman" panose="02020603050405020304" pitchFamily="18" charset="0"/>
              </a:rPr>
              <a:t>Confidentiality</a:t>
            </a:r>
          </a:p>
        </p:txBody>
      </p:sp>
      <p:sp>
        <p:nvSpPr>
          <p:cNvPr id="2" name="Date Placeholder 1"/>
          <p:cNvSpPr>
            <a:spLocks noGrp="1"/>
          </p:cNvSpPr>
          <p:nvPr>
            <p:ph type="dt" sz="half" idx="10"/>
          </p:nvPr>
        </p:nvSpPr>
        <p:spPr/>
        <p:txBody>
          <a:bodyPr/>
          <a:lstStyle/>
          <a:p>
            <a:fld id="{3602EE40-BAB8-4C23-B1B7-68D9CC571D3E}" type="datetime1">
              <a:rPr lang="ar-SA" smtClean="0"/>
              <a:t>14/06/1437</a:t>
            </a:fld>
            <a:endParaRPr lang="en-US"/>
          </a:p>
        </p:txBody>
      </p:sp>
      <p:sp>
        <p:nvSpPr>
          <p:cNvPr id="3" name="Footer Placeholder 2"/>
          <p:cNvSpPr>
            <a:spLocks noGrp="1"/>
          </p:cNvSpPr>
          <p:nvPr>
            <p:ph type="ftr" sz="quarter" idx="11"/>
          </p:nvPr>
        </p:nvSpPr>
        <p:spPr/>
        <p:txBody>
          <a:bodyPr/>
          <a:lstStyle/>
          <a:p>
            <a:r>
              <a:rPr lang="en-US" smtClean="0"/>
              <a:t>Mohammed Alnaif Ph,D</a:t>
            </a:r>
            <a:endParaRPr lang="en-US"/>
          </a:p>
        </p:txBody>
      </p:sp>
      <p:sp>
        <p:nvSpPr>
          <p:cNvPr id="4" name="Slide Number Placeholder 3"/>
          <p:cNvSpPr>
            <a:spLocks noGrp="1"/>
          </p:cNvSpPr>
          <p:nvPr>
            <p:ph type="sldNum" sz="quarter" idx="12"/>
          </p:nvPr>
        </p:nvSpPr>
        <p:spPr/>
        <p:txBody>
          <a:bodyPr/>
          <a:lstStyle/>
          <a:p>
            <a:fld id="{EEEECDCC-63C2-4492-ADC6-A6890B1EB79E}" type="slidenum">
              <a:rPr lang="en-US" smtClean="0"/>
              <a:t>4</a:t>
            </a:fld>
            <a:endParaRPr lang="en-US"/>
          </a:p>
        </p:txBody>
      </p:sp>
      <p:pic>
        <p:nvPicPr>
          <p:cNvPr id="10" name="Picture 2" descr="http://users.umassmed.edu/Kenneth.Fletcher/respem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9404" y="3316089"/>
            <a:ext cx="2831668" cy="3312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293630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a:xfrm>
            <a:off x="1009443" y="304800"/>
            <a:ext cx="7125113" cy="924475"/>
          </a:xfrm>
        </p:spPr>
        <p:txBody>
          <a:bodyPr/>
          <a:lstStyle/>
          <a:p>
            <a:pPr algn="ctr" eaLnBrk="1" hangingPunct="1"/>
            <a:r>
              <a:rPr lang="en-US" altLang="en-US" sz="3600" b="1" dirty="0" smtClean="0">
                <a:solidFill>
                  <a:schemeClr val="tx1"/>
                </a:solidFill>
                <a:latin typeface="Times New Roman" panose="02020603050405020304" pitchFamily="18" charset="0"/>
                <a:cs typeface="Times New Roman" panose="02020603050405020304" pitchFamily="18" charset="0"/>
              </a:rPr>
              <a:t>Establish Rapport</a:t>
            </a:r>
          </a:p>
        </p:txBody>
      </p:sp>
      <p:sp>
        <p:nvSpPr>
          <p:cNvPr id="25603" name="Rectangle 3"/>
          <p:cNvSpPr>
            <a:spLocks noGrp="1" noChangeArrowheads="1"/>
          </p:cNvSpPr>
          <p:nvPr>
            <p:ph sz="quarter" idx="1"/>
          </p:nvPr>
        </p:nvSpPr>
        <p:spPr>
          <a:xfrm>
            <a:off x="381000" y="1600200"/>
            <a:ext cx="8351838" cy="4800600"/>
          </a:xfrm>
        </p:spPr>
        <p:txBody>
          <a:bodyPr>
            <a:normAutofit/>
          </a:bodyPr>
          <a:lstStyle/>
          <a:p>
            <a:pPr marL="0" indent="0">
              <a:buNone/>
            </a:pPr>
            <a:r>
              <a:rPr lang="en-US" altLang="en-US" sz="3200" b="1" dirty="0">
                <a:solidFill>
                  <a:srgbClr val="0000FF"/>
                </a:solidFill>
                <a:latin typeface="Times New Roman" panose="02020603050405020304" pitchFamily="18" charset="0"/>
                <a:cs typeface="Times New Roman" panose="02020603050405020304" pitchFamily="18" charset="0"/>
              </a:rPr>
              <a:t>Establish Rapport</a:t>
            </a:r>
            <a:endParaRPr lang="en-US" altLang="en-US" sz="3200" b="1" dirty="0" smtClean="0">
              <a:solidFill>
                <a:srgbClr val="0000FF"/>
              </a:solidFill>
              <a:latin typeface="Times New Roman" panose="02020603050405020304" pitchFamily="18" charset="0"/>
              <a:cs typeface="Times New Roman" panose="02020603050405020304" pitchFamily="18" charset="0"/>
            </a:endParaRP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Get organized</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Do not rely on memory</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Plan enough time</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Ensure privacy</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Get focused</a:t>
            </a:r>
          </a:p>
          <a:p>
            <a:pPr eaLnBrk="1" hangingPunct="1">
              <a:buClr>
                <a:srgbClr val="C00000"/>
              </a:buClr>
              <a:buFont typeface="Arial" panose="020B0604020202020204" pitchFamily="34" charset="0"/>
              <a:buChar char="•"/>
            </a:pPr>
            <a:r>
              <a:rPr lang="en-US" altLang="en-US" sz="2800" b="1" dirty="0" smtClean="0">
                <a:solidFill>
                  <a:schemeClr val="tx1"/>
                </a:solidFill>
                <a:latin typeface="Times New Roman" panose="02020603050405020304" pitchFamily="18" charset="0"/>
                <a:cs typeface="Times New Roman" panose="02020603050405020304" pitchFamily="18" charset="0"/>
              </a:rPr>
              <a:t>Be calm, confident, warm, and helpful</a:t>
            </a:r>
          </a:p>
        </p:txBody>
      </p:sp>
      <p:pic>
        <p:nvPicPr>
          <p:cNvPr id="2050" name="Picture 2" descr="https://d14rmgtrwzf5a.cloudfront.net/sites/default/files/images/2-nida-micmece-002-thumbnai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794164"/>
            <a:ext cx="4457696"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298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676400"/>
            <a:ext cx="7999040" cy="4495800"/>
          </a:xfrm>
        </p:spPr>
        <p:txBody>
          <a:bodyPr>
            <a:normAutofit fontScale="55000" lnSpcReduction="20000"/>
          </a:bodyPr>
          <a:lstStyle/>
          <a:p>
            <a:r>
              <a:rPr lang="en-US" sz="5800" b="1" dirty="0" smtClean="0">
                <a:solidFill>
                  <a:srgbClr val="0000FF"/>
                </a:solidFill>
                <a:latin typeface="Times New Roman" panose="02020603050405020304" pitchFamily="18" charset="0"/>
                <a:cs typeface="Times New Roman" panose="02020603050405020304" pitchFamily="18" charset="0"/>
              </a:rPr>
              <a:t>Patient Interview </a:t>
            </a:r>
          </a:p>
          <a:p>
            <a:pPr marL="182880"/>
            <a:r>
              <a:rPr lang="en-US" sz="4400" b="1" dirty="0" smtClean="0">
                <a:solidFill>
                  <a:schemeClr val="tx1"/>
                </a:solidFill>
                <a:latin typeface="Times New Roman" panose="02020603050405020304" pitchFamily="18" charset="0"/>
                <a:cs typeface="Times New Roman" panose="02020603050405020304" pitchFamily="18" charset="0"/>
              </a:rPr>
              <a:t>There </a:t>
            </a:r>
            <a:r>
              <a:rPr lang="en-US" sz="4400" b="1" dirty="0">
                <a:solidFill>
                  <a:schemeClr val="tx1"/>
                </a:solidFill>
                <a:latin typeface="Times New Roman" panose="02020603050405020304" pitchFamily="18" charset="0"/>
                <a:cs typeface="Times New Roman" panose="02020603050405020304" pitchFamily="18" charset="0"/>
              </a:rPr>
              <a:t>are two common approaches to the patient interview: </a:t>
            </a:r>
          </a:p>
          <a:p>
            <a:pPr marL="571500" lvl="0" indent="-571500">
              <a:buClr>
                <a:srgbClr val="0000FF"/>
              </a:buClr>
              <a:buFont typeface="Wingdings" panose="05000000000000000000" pitchFamily="2" charset="2"/>
              <a:buChar char="v"/>
            </a:pPr>
            <a:r>
              <a:rPr lang="en-US" sz="4400" b="1" dirty="0">
                <a:solidFill>
                  <a:schemeClr val="tx1"/>
                </a:solidFill>
                <a:latin typeface="Times New Roman" panose="02020603050405020304" pitchFamily="18" charset="0"/>
                <a:cs typeface="Times New Roman" panose="02020603050405020304" pitchFamily="18" charset="0"/>
              </a:rPr>
              <a:t>The primary care provider only approach, primary care providers interview the patient themselves. In this way the patient is required to relate their medical history only once.</a:t>
            </a:r>
          </a:p>
          <a:p>
            <a:pPr marL="571500" lvl="0" indent="-571500">
              <a:buClr>
                <a:srgbClr val="0000FF"/>
              </a:buClr>
              <a:buFont typeface="Wingdings" panose="05000000000000000000" pitchFamily="2" charset="2"/>
              <a:buChar char="v"/>
            </a:pPr>
            <a:r>
              <a:rPr lang="en-US" sz="4400" b="1" dirty="0">
                <a:solidFill>
                  <a:schemeClr val="tx1"/>
                </a:solidFill>
                <a:latin typeface="Times New Roman" panose="02020603050405020304" pitchFamily="18" charset="0"/>
                <a:cs typeface="Times New Roman" panose="02020603050405020304" pitchFamily="18" charset="0"/>
              </a:rPr>
              <a:t>The team approach, the patient is interviewed more than once. The first interview is conducted by a member of the healthcare team, such as a nurse or a medical assistant. This is followed by a subsequence interview conducted by the primary provider, such as a physician, physician assistant, or nurse practitioner</a:t>
            </a:r>
            <a:r>
              <a:rPr lang="en-US" sz="4400" b="1" dirty="0" smtClean="0">
                <a:solidFill>
                  <a:schemeClr val="tx1"/>
                </a:solidFill>
                <a:latin typeface="Times New Roman" panose="02020603050405020304" pitchFamily="18" charset="0"/>
                <a:cs typeface="Times New Roman" panose="02020603050405020304" pitchFamily="18" charset="0"/>
              </a:rPr>
              <a:t>.</a:t>
            </a:r>
            <a:endParaRPr lang="ar-SA" sz="4400" b="1" dirty="0">
              <a:latin typeface="Times New Roman" pitchFamily="18" charset="0"/>
              <a:cs typeface="Times New Roman"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87F35532-EB1C-4C3B-A801-73C7E2CB2276}"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6</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1983940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676400"/>
            <a:ext cx="7999040" cy="4495800"/>
          </a:xfrm>
        </p:spPr>
        <p:txBody>
          <a:bodyPr>
            <a:normAutofit/>
          </a:bodyPr>
          <a:lstStyle/>
          <a:p>
            <a:r>
              <a:rPr lang="en-US" sz="3200" b="1" dirty="0" smtClean="0">
                <a:solidFill>
                  <a:srgbClr val="0000FF"/>
                </a:solidFill>
                <a:latin typeface="Times New Roman" panose="02020603050405020304" pitchFamily="18" charset="0"/>
                <a:cs typeface="Times New Roman" panose="02020603050405020304" pitchFamily="18" charset="0"/>
              </a:rPr>
              <a:t>Patient Interview </a:t>
            </a:r>
          </a:p>
          <a:p>
            <a:pPr marL="45720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The practitioner patient relationship is often an unequal one. </a:t>
            </a:r>
            <a:endParaRPr lang="en-US" sz="2800" b="1" dirty="0" smtClean="0">
              <a:solidFill>
                <a:schemeClr val="tx1"/>
              </a:solidFill>
              <a:latin typeface="Times New Roman" panose="02020603050405020304" pitchFamily="18" charset="0"/>
              <a:cs typeface="Times New Roman" panose="02020603050405020304" pitchFamily="18" charset="0"/>
            </a:endParaRPr>
          </a:p>
          <a:p>
            <a:pPr marL="457200" indent="-457200">
              <a:buClr>
                <a:srgbClr val="0000FF"/>
              </a:buClr>
              <a:buFont typeface="Wingdings" panose="05000000000000000000" pitchFamily="2" charset="2"/>
              <a:buChar char="v"/>
            </a:pPr>
            <a:r>
              <a:rPr lang="en-US" sz="2800" b="1" dirty="0" smtClean="0">
                <a:solidFill>
                  <a:schemeClr val="tx1"/>
                </a:solidFill>
                <a:latin typeface="Times New Roman" panose="02020603050405020304" pitchFamily="18" charset="0"/>
                <a:cs typeface="Times New Roman" panose="02020603050405020304" pitchFamily="18" charset="0"/>
              </a:rPr>
              <a:t>Healthcare Professionals are knowledgeable about their area of practice and the patient is dependent upon this expertise</a:t>
            </a:r>
            <a:endParaRPr lang="en-US" sz="2800" b="1" dirty="0">
              <a:solidFill>
                <a:schemeClr val="tx1"/>
              </a:solidFill>
              <a:latin typeface="Times New Roman" panose="02020603050405020304" pitchFamily="18" charset="0"/>
              <a:cs typeface="Times New Roman" panose="02020603050405020304" pitchFamily="18" charset="0"/>
            </a:endParaRPr>
          </a:p>
          <a:p>
            <a:pPr marL="457200" indent="-457200">
              <a:buClr>
                <a:srgbClr val="0000FF"/>
              </a:buClr>
              <a:buFont typeface="Wingdings" panose="05000000000000000000" pitchFamily="2" charset="2"/>
              <a:buChar char="v"/>
            </a:pPr>
            <a:r>
              <a:rPr lang="en-US" sz="2800" b="1" dirty="0">
                <a:solidFill>
                  <a:schemeClr val="tx1"/>
                </a:solidFill>
                <a:latin typeface="Times New Roman" panose="02020603050405020304" pitchFamily="18" charset="0"/>
                <a:cs typeface="Times New Roman" panose="02020603050405020304" pitchFamily="18" charset="0"/>
              </a:rPr>
              <a:t>HCP should display an attitude of competence and professionalism and also communicate a sense of trust and confidentiality</a:t>
            </a:r>
            <a:r>
              <a:rPr lang="en-US" sz="2800" b="1" dirty="0" smtClean="0">
                <a:solidFill>
                  <a:schemeClr val="tx1"/>
                </a:solidFill>
                <a:latin typeface="Times New Roman" panose="02020603050405020304" pitchFamily="18" charset="0"/>
                <a:cs typeface="Times New Roman" panose="02020603050405020304" pitchFamily="18" charset="0"/>
              </a:rPr>
              <a:t>.</a:t>
            </a:r>
            <a:endParaRPr lang="ar-SA" sz="28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40B3575A-EA20-4DE8-A965-B7FD16D0696C}"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7</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862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905000"/>
            <a:ext cx="7999040" cy="4267200"/>
          </a:xfrm>
        </p:spPr>
        <p:txBody>
          <a:bodyPr>
            <a:normAutofit/>
          </a:bodyPr>
          <a:lstStyle/>
          <a:p>
            <a:r>
              <a:rPr lang="en-US" sz="3200" b="1" dirty="0">
                <a:solidFill>
                  <a:srgbClr val="0000FF"/>
                </a:solidFill>
                <a:latin typeface="Times New Roman" panose="02020603050405020304" pitchFamily="18" charset="0"/>
                <a:cs typeface="Times New Roman" panose="02020603050405020304" pitchFamily="18" charset="0"/>
              </a:rPr>
              <a:t>The Interviewee</a:t>
            </a:r>
          </a:p>
          <a:p>
            <a:pPr marL="182880"/>
            <a:r>
              <a:rPr lang="en-US" sz="3200" b="1" dirty="0">
                <a:solidFill>
                  <a:schemeClr val="tx1"/>
                </a:solidFill>
                <a:latin typeface="Times New Roman" panose="02020603050405020304" pitchFamily="18" charset="0"/>
                <a:cs typeface="Times New Roman" panose="02020603050405020304" pitchFamily="18" charset="0"/>
              </a:rPr>
              <a:t>The patient is typically the primary source of medical information for this reason; the HCP will interview the patient directly.</a:t>
            </a:r>
          </a:p>
          <a:p>
            <a:pPr marL="182880"/>
            <a:r>
              <a:rPr lang="en-US" sz="3200" b="1" dirty="0">
                <a:solidFill>
                  <a:schemeClr val="tx1"/>
                </a:solidFill>
                <a:latin typeface="Times New Roman" panose="02020603050405020304" pitchFamily="18" charset="0"/>
                <a:cs typeface="Times New Roman" panose="02020603050405020304" pitchFamily="18" charset="0"/>
              </a:rPr>
              <a:t>There are also instances in which the patient may be unable to provide their medical history directly to the practitioner.</a:t>
            </a: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908D5BC0-3A2A-4FAF-9089-C7FA733D9189}"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8</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1980589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457200"/>
            <a:ext cx="7851648" cy="755576"/>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Interviewing Techniques</a:t>
            </a:r>
          </a:p>
        </p:txBody>
      </p:sp>
      <p:sp>
        <p:nvSpPr>
          <p:cNvPr id="3" name="Subtitle 2"/>
          <p:cNvSpPr>
            <a:spLocks noGrp="1"/>
          </p:cNvSpPr>
          <p:nvPr>
            <p:ph type="subTitle" sz="quarter" idx="1"/>
          </p:nvPr>
        </p:nvSpPr>
        <p:spPr>
          <a:xfrm>
            <a:off x="611560" y="1905000"/>
            <a:ext cx="7999040" cy="4267200"/>
          </a:xfrm>
        </p:spPr>
        <p:txBody>
          <a:bodyPr>
            <a:normAutofit fontScale="70000" lnSpcReduction="20000"/>
          </a:bodyPr>
          <a:lstStyle/>
          <a:p>
            <a:r>
              <a:rPr lang="en-US" sz="4600" b="1" dirty="0">
                <a:solidFill>
                  <a:srgbClr val="0000FF"/>
                </a:solidFill>
                <a:latin typeface="Times New Roman" panose="02020603050405020304" pitchFamily="18" charset="0"/>
                <a:cs typeface="Times New Roman" panose="02020603050405020304" pitchFamily="18" charset="0"/>
              </a:rPr>
              <a:t>The Interviewee</a:t>
            </a:r>
          </a:p>
          <a:p>
            <a:pPr marL="182880"/>
            <a:r>
              <a:rPr lang="en-US" sz="3600" b="1" dirty="0">
                <a:solidFill>
                  <a:schemeClr val="tx1"/>
                </a:solidFill>
                <a:latin typeface="Times New Roman" panose="02020603050405020304" pitchFamily="18" charset="0"/>
                <a:cs typeface="Times New Roman" panose="02020603050405020304" pitchFamily="18" charset="0"/>
              </a:rPr>
              <a:t>Patients who are critically ill, or even unconscious, mentally impaired, or very young cannot effectively communicate with their caregivers. </a:t>
            </a:r>
          </a:p>
          <a:p>
            <a:pPr marL="182880"/>
            <a:r>
              <a:rPr lang="en-US" sz="3600" b="1" dirty="0" smtClean="0">
                <a:solidFill>
                  <a:schemeClr val="tx1"/>
                </a:solidFill>
                <a:latin typeface="Times New Roman" panose="02020603050405020304" pitchFamily="18" charset="0"/>
                <a:cs typeface="Times New Roman" panose="02020603050405020304" pitchFamily="18" charset="0"/>
              </a:rPr>
              <a:t>In </a:t>
            </a:r>
            <a:r>
              <a:rPr lang="en-US" sz="3600" b="1" dirty="0">
                <a:solidFill>
                  <a:schemeClr val="tx1"/>
                </a:solidFill>
                <a:latin typeface="Times New Roman" panose="02020603050405020304" pitchFamily="18" charset="0"/>
                <a:cs typeface="Times New Roman" panose="02020603050405020304" pitchFamily="18" charset="0"/>
              </a:rPr>
              <a:t>these cases, other sources are necessary to provide the required medical information.</a:t>
            </a:r>
          </a:p>
          <a:p>
            <a:pPr marL="571500" indent="-571500">
              <a:buClr>
                <a:srgbClr val="0000FF"/>
              </a:buClr>
              <a:buFont typeface="Wingdings" panose="05000000000000000000" pitchFamily="2" charset="2"/>
              <a:buChar char="v"/>
            </a:pPr>
            <a:r>
              <a:rPr lang="en-US" sz="3600" b="1" dirty="0" smtClean="0">
                <a:solidFill>
                  <a:schemeClr val="tx1"/>
                </a:solidFill>
                <a:latin typeface="Times New Roman" panose="02020603050405020304" pitchFamily="18" charset="0"/>
                <a:cs typeface="Times New Roman" panose="02020603050405020304" pitchFamily="18" charset="0"/>
              </a:rPr>
              <a:t>Family </a:t>
            </a:r>
            <a:r>
              <a:rPr lang="en-US" sz="3600" b="1" dirty="0">
                <a:solidFill>
                  <a:schemeClr val="tx1"/>
                </a:solidFill>
                <a:latin typeface="Times New Roman" panose="02020603050405020304" pitchFamily="18" charset="0"/>
                <a:cs typeface="Times New Roman" panose="02020603050405020304" pitchFamily="18" charset="0"/>
              </a:rPr>
              <a:t>Members</a:t>
            </a:r>
          </a:p>
          <a:p>
            <a:pPr marL="571500" indent="-571500">
              <a:buClr>
                <a:srgbClr val="0000FF"/>
              </a:buClr>
              <a:buFont typeface="Wingdings" panose="05000000000000000000" pitchFamily="2" charset="2"/>
              <a:buChar char="v"/>
            </a:pPr>
            <a:r>
              <a:rPr lang="en-US" sz="3600" b="1" dirty="0" smtClean="0">
                <a:solidFill>
                  <a:schemeClr val="tx1"/>
                </a:solidFill>
                <a:latin typeface="Times New Roman" panose="02020603050405020304" pitchFamily="18" charset="0"/>
                <a:cs typeface="Times New Roman" panose="02020603050405020304" pitchFamily="18" charset="0"/>
              </a:rPr>
              <a:t>Other </a:t>
            </a:r>
            <a:r>
              <a:rPr lang="en-US" sz="3600" b="1" dirty="0">
                <a:solidFill>
                  <a:schemeClr val="tx1"/>
                </a:solidFill>
                <a:latin typeface="Times New Roman" panose="02020603050405020304" pitchFamily="18" charset="0"/>
                <a:cs typeface="Times New Roman" panose="02020603050405020304" pitchFamily="18" charset="0"/>
              </a:rPr>
              <a:t>healthcare team members</a:t>
            </a:r>
          </a:p>
          <a:p>
            <a:pPr marL="571500" indent="-571500">
              <a:buClr>
                <a:srgbClr val="0000FF"/>
              </a:buClr>
              <a:buFont typeface="Wingdings" panose="05000000000000000000" pitchFamily="2" charset="2"/>
              <a:buChar char="v"/>
            </a:pPr>
            <a:r>
              <a:rPr lang="en-US" sz="3600" b="1" dirty="0" smtClean="0">
                <a:solidFill>
                  <a:schemeClr val="tx1"/>
                </a:solidFill>
                <a:latin typeface="Times New Roman" panose="02020603050405020304" pitchFamily="18" charset="0"/>
                <a:cs typeface="Times New Roman" panose="02020603050405020304" pitchFamily="18" charset="0"/>
              </a:rPr>
              <a:t>Medical records</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4294967295"/>
          </p:nvPr>
        </p:nvSpPr>
        <p:spPr>
          <a:xfrm>
            <a:off x="685800" y="6324600"/>
            <a:ext cx="1905000" cy="457200"/>
          </a:xfrm>
          <a:prstGeom prst="rect">
            <a:avLst/>
          </a:prstGeom>
        </p:spPr>
        <p:txBody>
          <a:bodyPr/>
          <a:lstStyle/>
          <a:p>
            <a:fld id="{6A332B9C-F89B-4553-A25B-D78E6B1C74BF}" type="datetime1">
              <a:rPr lang="ar-SA" smtClean="0"/>
              <a:t>14/06/1437</a:t>
            </a:fld>
            <a:endParaRPr lang="en-US"/>
          </a:p>
        </p:txBody>
      </p:sp>
      <p:sp>
        <p:nvSpPr>
          <p:cNvPr id="5" name="Slide Number Placeholder 4"/>
          <p:cNvSpPr>
            <a:spLocks noGrp="1"/>
          </p:cNvSpPr>
          <p:nvPr>
            <p:ph type="sldNum" sz="quarter" idx="4294967295"/>
          </p:nvPr>
        </p:nvSpPr>
        <p:spPr>
          <a:xfrm>
            <a:off x="6553200" y="6324600"/>
            <a:ext cx="1905000" cy="457200"/>
          </a:xfrm>
          <a:prstGeom prst="rect">
            <a:avLst/>
          </a:prstGeom>
        </p:spPr>
        <p:txBody>
          <a:bodyPr/>
          <a:lstStyle/>
          <a:p>
            <a:pPr>
              <a:defRPr/>
            </a:pPr>
            <a:fld id="{25186ABA-8463-4D86-BA23-67A3109223BD}" type="slidenum">
              <a:rPr lang="en-US" smtClean="0"/>
              <a:pPr>
                <a:defRPr/>
              </a:pPr>
              <a:t>9</a:t>
            </a:fld>
            <a:endParaRPr lang="en-US"/>
          </a:p>
        </p:txBody>
      </p:sp>
      <p:sp>
        <p:nvSpPr>
          <p:cNvPr id="6" name="Footer Placeholder 5"/>
          <p:cNvSpPr>
            <a:spLocks noGrp="1"/>
          </p:cNvSpPr>
          <p:nvPr>
            <p:ph type="ftr" sz="quarter" idx="4294967295"/>
          </p:nvPr>
        </p:nvSpPr>
        <p:spPr>
          <a:xfrm>
            <a:off x="3124200" y="6324600"/>
            <a:ext cx="2895600" cy="457200"/>
          </a:xfrm>
          <a:prstGeom prst="rect">
            <a:avLst/>
          </a:prstGeom>
        </p:spPr>
        <p:txBody>
          <a:bodyPr/>
          <a:lstStyle/>
          <a:p>
            <a:pPr>
              <a:defRPr/>
            </a:pPr>
            <a:r>
              <a:rPr lang="en-US" smtClean="0"/>
              <a:t>Mohammed Alnaif Ph,D</a:t>
            </a:r>
            <a:endParaRPr lang="en-US"/>
          </a:p>
        </p:txBody>
      </p:sp>
    </p:spTree>
    <p:extLst>
      <p:ext uri="{BB962C8B-B14F-4D97-AF65-F5344CB8AC3E}">
        <p14:creationId xmlns:p14="http://schemas.microsoft.com/office/powerpoint/2010/main" val="3386568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292</TotalTime>
  <Words>1965</Words>
  <Application>Microsoft Office PowerPoint</Application>
  <PresentationFormat>On-screen Show (4:3)</PresentationFormat>
  <Paragraphs>330</Paragraphs>
  <Slides>35</Slides>
  <Notes>9</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Spring</vt:lpstr>
      <vt:lpstr>Communication Skills</vt:lpstr>
      <vt:lpstr>Interviewing Techniques</vt:lpstr>
      <vt:lpstr>Interviewing Techniques</vt:lpstr>
      <vt:lpstr>Interviewing Techniques</vt:lpstr>
      <vt:lpstr>Establish Rapport</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Interviewing Techniques</vt:lpstr>
      <vt:lpstr>Techniques of Communication</vt:lpstr>
      <vt:lpstr>Techniques of Communication</vt:lpstr>
      <vt:lpstr>Interviewing People  With Special Needs</vt:lpstr>
      <vt:lpstr>Charting &amp; Documentation </vt:lpstr>
      <vt:lpstr>Charting guidelines</vt:lpstr>
      <vt:lpstr>PowerPoint Presentation</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dc:title>
  <dc:creator>alnaif</dc:creator>
  <cp:lastModifiedBy>alnaif</cp:lastModifiedBy>
  <cp:revision>22</cp:revision>
  <dcterms:created xsi:type="dcterms:W3CDTF">2015-11-18T18:00:06Z</dcterms:created>
  <dcterms:modified xsi:type="dcterms:W3CDTF">2016-03-23T21:07:57Z</dcterms:modified>
</cp:coreProperties>
</file>