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D50A3056-7B81-490C-BBB5-BC4053D14F18}" type="datetimeFigureOut">
              <a:rPr lang="en-US" smtClean="0"/>
              <a:t>9/25/2017</a:t>
            </a:fld>
            <a:endParaRPr lang="en-US"/>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en-US"/>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2F97A82F-D42B-4B65-A996-B87DCB6F3CB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50A3056-7B81-490C-BBB5-BC4053D14F18}" type="datetimeFigureOut">
              <a:rPr lang="en-US" smtClean="0"/>
              <a:t>9/25/2017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F97A82F-D42B-4B65-A996-B87DCB6F3CB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50A3056-7B81-490C-BBB5-BC4053D14F18}" type="datetimeFigureOut">
              <a:rPr lang="en-US" smtClean="0"/>
              <a:t>9/25/2017</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F97A82F-D42B-4B65-A996-B87DCB6F3CB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D50A3056-7B81-490C-BBB5-BC4053D14F18}" type="datetimeFigureOut">
              <a:rPr lang="en-US" smtClean="0"/>
              <a:t>9/25/2017</a:t>
            </a:fld>
            <a:endParaRPr lang="en-US"/>
          </a:p>
        </p:txBody>
      </p:sp>
      <p:sp>
        <p:nvSpPr>
          <p:cNvPr id="9" name="عنصر نائب لرقم الشريحة 8"/>
          <p:cNvSpPr>
            <a:spLocks noGrp="1"/>
          </p:cNvSpPr>
          <p:nvPr>
            <p:ph type="sldNum" sz="quarter" idx="15"/>
          </p:nvPr>
        </p:nvSpPr>
        <p:spPr/>
        <p:txBody>
          <a:bodyPr rtlCol="0"/>
          <a:lstStyle/>
          <a:p>
            <a:fld id="{2F97A82F-D42B-4B65-A996-B87DCB6F3CB4}" type="slidenum">
              <a:rPr lang="en-US" smtClean="0"/>
              <a:t>‹#›</a:t>
            </a:fld>
            <a:endParaRPr lang="en-US"/>
          </a:p>
        </p:txBody>
      </p:sp>
      <p:sp>
        <p:nvSpPr>
          <p:cNvPr id="10" name="عنصر نائب للتذييل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D50A3056-7B81-490C-BBB5-BC4053D14F18}" type="datetimeFigureOut">
              <a:rPr lang="en-US" smtClean="0"/>
              <a:t>9/25/2017</a:t>
            </a:fld>
            <a:endParaRPr lang="en-US"/>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en-US"/>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2F97A82F-D42B-4B65-A996-B87DCB6F3CB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D50A3056-7B81-490C-BBB5-BC4053D14F18}" type="datetimeFigureOut">
              <a:rPr lang="en-US" smtClean="0"/>
              <a:t>9/25/2017</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F97A82F-D42B-4B65-A996-B87DCB6F3CB4}" type="slidenum">
              <a:rPr lang="en-US" smtClean="0"/>
              <a:t>‹#›</a:t>
            </a:fld>
            <a:endParaRPr lang="en-US"/>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D50A3056-7B81-490C-BBB5-BC4053D14F18}" type="datetimeFigureOut">
              <a:rPr lang="en-US" smtClean="0"/>
              <a:t>9/25/2017</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2F97A82F-D42B-4B65-A996-B87DCB6F3CB4}" type="slidenum">
              <a:rPr lang="en-US" smtClean="0"/>
              <a:t>‹#›</a:t>
            </a:fld>
            <a:endParaRPr lang="en-US"/>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D50A3056-7B81-490C-BBB5-BC4053D14F18}" type="datetimeFigureOut">
              <a:rPr lang="en-US" smtClean="0"/>
              <a:t>9/25/2017</a:t>
            </a:fld>
            <a:endParaRPr lang="en-US"/>
          </a:p>
        </p:txBody>
      </p:sp>
      <p:sp>
        <p:nvSpPr>
          <p:cNvPr id="7" name="عنصر نائب لرقم الشريحة 6"/>
          <p:cNvSpPr>
            <a:spLocks noGrp="1"/>
          </p:cNvSpPr>
          <p:nvPr>
            <p:ph type="sldNum" sz="quarter" idx="11"/>
          </p:nvPr>
        </p:nvSpPr>
        <p:spPr/>
        <p:txBody>
          <a:bodyPr rtlCol="0"/>
          <a:lstStyle/>
          <a:p>
            <a:fld id="{2F97A82F-D42B-4B65-A996-B87DCB6F3CB4}" type="slidenum">
              <a:rPr lang="en-US" smtClean="0"/>
              <a:t>‹#›</a:t>
            </a:fld>
            <a:endParaRPr lang="en-US"/>
          </a:p>
        </p:txBody>
      </p:sp>
      <p:sp>
        <p:nvSpPr>
          <p:cNvPr id="8" name="عنصر نائب للتذييل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50A3056-7B81-490C-BBB5-BC4053D14F18}" type="datetimeFigureOut">
              <a:rPr lang="en-US" smtClean="0"/>
              <a:t>9/25/2017</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2F97A82F-D42B-4B65-A996-B87DCB6F3CB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D50A3056-7B81-490C-BBB5-BC4053D14F18}" type="datetimeFigureOut">
              <a:rPr lang="en-US" smtClean="0"/>
              <a:t>9/25/2017</a:t>
            </a:fld>
            <a:endParaRPr lang="en-US"/>
          </a:p>
        </p:txBody>
      </p:sp>
      <p:sp>
        <p:nvSpPr>
          <p:cNvPr id="22" name="عنصر نائب لرقم الشريحة 21"/>
          <p:cNvSpPr>
            <a:spLocks noGrp="1"/>
          </p:cNvSpPr>
          <p:nvPr>
            <p:ph type="sldNum" sz="quarter" idx="15"/>
          </p:nvPr>
        </p:nvSpPr>
        <p:spPr/>
        <p:txBody>
          <a:bodyPr rtlCol="0"/>
          <a:lstStyle/>
          <a:p>
            <a:fld id="{2F97A82F-D42B-4B65-A996-B87DCB6F3CB4}" type="slidenum">
              <a:rPr lang="en-US" smtClean="0"/>
              <a:t>‹#›</a:t>
            </a:fld>
            <a:endParaRPr lang="en-US"/>
          </a:p>
        </p:txBody>
      </p:sp>
      <p:sp>
        <p:nvSpPr>
          <p:cNvPr id="23" name="عنصر نائب للتذييل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D50A3056-7B81-490C-BBB5-BC4053D14F18}" type="datetimeFigureOut">
              <a:rPr lang="en-US" smtClean="0"/>
              <a:t>9/25/2017</a:t>
            </a:fld>
            <a:endParaRPr lang="en-US"/>
          </a:p>
        </p:txBody>
      </p:sp>
      <p:sp>
        <p:nvSpPr>
          <p:cNvPr id="18" name="عنصر نائب لرقم الشريحة 17"/>
          <p:cNvSpPr>
            <a:spLocks noGrp="1"/>
          </p:cNvSpPr>
          <p:nvPr>
            <p:ph type="sldNum" sz="quarter" idx="11"/>
          </p:nvPr>
        </p:nvSpPr>
        <p:spPr/>
        <p:txBody>
          <a:bodyPr rtlCol="0"/>
          <a:lstStyle/>
          <a:p>
            <a:fld id="{2F97A82F-D42B-4B65-A996-B87DCB6F3CB4}" type="slidenum">
              <a:rPr lang="en-US" smtClean="0"/>
              <a:t>‹#›</a:t>
            </a:fld>
            <a:endParaRPr lang="en-US"/>
          </a:p>
        </p:txBody>
      </p:sp>
      <p:sp>
        <p:nvSpPr>
          <p:cNvPr id="21" name="عنصر نائب للتذييل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50A3056-7B81-490C-BBB5-BC4053D14F18}" type="datetimeFigureOut">
              <a:rPr lang="en-US" smtClean="0"/>
              <a:t>9/25/2017</a:t>
            </a:fld>
            <a:endParaRPr lang="en-US"/>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F97A82F-D42B-4B65-A996-B87DCB6F3CB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en-US" sz="1200" baseline="0" dirty="0" smtClean="0">
                <a:solidFill>
                  <a:srgbClr val="000000"/>
                </a:solidFill>
                <a:latin typeface="Tw Cen MT"/>
              </a:rPr>
              <a:t/>
            </a:r>
            <a:br>
              <a:rPr lang="en-US" sz="1200" baseline="0" dirty="0" smtClean="0">
                <a:solidFill>
                  <a:srgbClr val="000000"/>
                </a:solidFill>
                <a:latin typeface="Tw Cen MT"/>
              </a:rPr>
            </a:br>
            <a:r>
              <a:rPr lang="en-US" sz="1200" baseline="0" dirty="0" smtClean="0">
                <a:latin typeface="Tw Cen MT"/>
              </a:rPr>
              <a:t/>
            </a:r>
            <a:br>
              <a:rPr lang="en-US" sz="1200" baseline="0" dirty="0" smtClean="0">
                <a:latin typeface="Tw Cen MT"/>
              </a:rPr>
            </a:br>
            <a:r>
              <a:rPr lang="en-US" sz="1200" baseline="0" dirty="0" smtClean="0">
                <a:latin typeface="Tw Cen MT"/>
              </a:rPr>
              <a:t> </a:t>
            </a:r>
            <a:r>
              <a:rPr lang="en-US" dirty="0">
                <a:latin typeface="Times New Roman" pitchFamily="18" charset="0"/>
                <a:cs typeface="Times New Roman" pitchFamily="18" charset="0"/>
              </a:rPr>
              <a:t>INTERPRETING </a:t>
            </a:r>
          </a:p>
        </p:txBody>
      </p:sp>
      <p:sp>
        <p:nvSpPr>
          <p:cNvPr id="3" name="عنوان فرعي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1200" baseline="0" dirty="0" smtClean="0">
                <a:solidFill>
                  <a:srgbClr val="000000"/>
                </a:solidFill>
                <a:latin typeface="Tw Cen MT"/>
              </a:rPr>
              <a:t/>
            </a:r>
            <a:br>
              <a:rPr lang="en-US" sz="1200" baseline="0" dirty="0" smtClean="0">
                <a:solidFill>
                  <a:srgbClr val="000000"/>
                </a:solidFill>
                <a:latin typeface="Tw Cen MT"/>
              </a:rPr>
            </a:br>
            <a:r>
              <a:rPr lang="en-US" dirty="0">
                <a:latin typeface="Times New Roman" pitchFamily="18" charset="0"/>
                <a:cs typeface="Times New Roman" pitchFamily="18" charset="0"/>
              </a:rPr>
              <a:t>What is Interpreting </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عنصر نائب للمحتوى 2"/>
          <p:cNvSpPr>
            <a:spLocks noGrp="1"/>
          </p:cNvSpPr>
          <p:nvPr>
            <p:ph sz="quarter" idx="1"/>
          </p:nvPr>
        </p:nvSpPr>
        <p:spPr/>
        <p:txBody>
          <a:bodyPr>
            <a:normAutofit/>
          </a:bodyPr>
          <a:lstStyle/>
          <a:p>
            <a:endParaRPr lang="en-US" dirty="0"/>
          </a:p>
          <a:p>
            <a:endParaRPr lang="en-US" dirty="0"/>
          </a:p>
          <a:p>
            <a:r>
              <a:rPr lang="en-US" dirty="0">
                <a:latin typeface="Times New Roman" pitchFamily="18" charset="0"/>
                <a:cs typeface="Times New Roman" pitchFamily="18" charset="0"/>
              </a:rPr>
              <a:t>It is transferring the meaning from a language (Source Language) to another (Target Language). </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r>
              <a:rPr lang="en-US" b="0" dirty="0" smtClean="0">
                <a:solidFill>
                  <a:srgbClr val="3F312E"/>
                </a:solidFill>
                <a:latin typeface="Times New Roman" pitchFamily="18" charset="0"/>
                <a:cs typeface="Times New Roman" pitchFamily="18" charset="0"/>
              </a:rPr>
              <a:t>“Interpreting is the transfer of one spoken or signed language to another. Interpreters work in a wide range of different settings – from international conferences and business meetings to courts and doctors’ surgeries.”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1200" baseline="0" dirty="0" smtClean="0">
                <a:solidFill>
                  <a:srgbClr val="000000"/>
                </a:solidFill>
                <a:latin typeface="Tw Cen MT"/>
              </a:rPr>
              <a:t/>
            </a:r>
            <a:br>
              <a:rPr lang="en-US" sz="1200" baseline="0" dirty="0" smtClean="0">
                <a:solidFill>
                  <a:srgbClr val="000000"/>
                </a:solidFill>
                <a:latin typeface="Tw Cen MT"/>
              </a:rPr>
            </a:br>
            <a:r>
              <a:rPr lang="en-US" dirty="0">
                <a:latin typeface="Times New Roman" pitchFamily="18" charset="0"/>
                <a:cs typeface="Times New Roman" pitchFamily="18" charset="0"/>
              </a:rPr>
              <a:t>Types of Interpreting </a:t>
            </a:r>
          </a:p>
        </p:txBody>
      </p:sp>
      <p:sp>
        <p:nvSpPr>
          <p:cNvPr id="3" name="عنصر نائب للمحتوى 2"/>
          <p:cNvSpPr>
            <a:spLocks noGrp="1"/>
          </p:cNvSpPr>
          <p:nvPr>
            <p:ph sz="quarter" idx="1"/>
          </p:nvPr>
        </p:nvSpPr>
        <p:spPr/>
        <p:txBody>
          <a:bodyPr/>
          <a:lstStyle/>
          <a:p>
            <a:endParaRPr lang="en-US" dirty="0"/>
          </a:p>
          <a:p>
            <a:endParaRPr lang="en-US" dirty="0"/>
          </a:p>
          <a:p>
            <a:r>
              <a:rPr lang="en-US" dirty="0">
                <a:latin typeface="Times New Roman" pitchFamily="18" charset="0"/>
                <a:cs typeface="Times New Roman" pitchFamily="18" charset="0"/>
              </a:rPr>
              <a:t>On-Sight </a:t>
            </a:r>
          </a:p>
          <a:p>
            <a:r>
              <a:rPr lang="en-US" dirty="0" smtClean="0">
                <a:latin typeface="Times New Roman" pitchFamily="18" charset="0"/>
                <a:cs typeface="Times New Roman" pitchFamily="18" charset="0"/>
              </a:rPr>
              <a:t>Simultaneous </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Consecutive </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Bilateral </a:t>
            </a:r>
            <a:endParaRPr lang="en-US" dirty="0">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a:t/>
            </a:r>
            <a:br>
              <a:rPr lang="en-US" dirty="0"/>
            </a:br>
            <a:r>
              <a:rPr lang="en-US" dirty="0">
                <a:latin typeface="Times New Roman" pitchFamily="18" charset="0"/>
                <a:cs typeface="Times New Roman" pitchFamily="18" charset="0"/>
              </a:rPr>
              <a:t>On-Sight </a:t>
            </a:r>
          </a:p>
        </p:txBody>
      </p:sp>
      <p:sp>
        <p:nvSpPr>
          <p:cNvPr id="3" name="عنصر نائب للمحتوى 2"/>
          <p:cNvSpPr>
            <a:spLocks noGrp="1"/>
          </p:cNvSpPr>
          <p:nvPr>
            <p:ph sz="quarter" idx="1"/>
          </p:nvPr>
        </p:nvSpPr>
        <p:spPr/>
        <p:txBody>
          <a:bodyPr>
            <a:normAutofit/>
          </a:bodyPr>
          <a:lstStyle/>
          <a:p>
            <a:endParaRPr lang="en-US" sz="1400" baseline="0" dirty="0" smtClean="0">
              <a:solidFill>
                <a:srgbClr val="000000"/>
              </a:solidFill>
              <a:latin typeface="Tw Cen MT"/>
            </a:endParaRPr>
          </a:p>
          <a:p>
            <a:endParaRPr lang="en-US" sz="1400" baseline="0" dirty="0" smtClean="0">
              <a:latin typeface="Tw Cen MT"/>
            </a:endParaRPr>
          </a:p>
          <a:p>
            <a:r>
              <a:rPr lang="en-US" sz="2800" baseline="0" dirty="0" smtClean="0">
                <a:latin typeface="Times New Roman" pitchFamily="18" charset="0"/>
                <a:cs typeface="Times New Roman" pitchFamily="18" charset="0"/>
              </a:rPr>
              <a:t>An interpreter is given a written document in one language and asked to read it out loud in another language. </a:t>
            </a:r>
          </a:p>
          <a:p>
            <a:pPr>
              <a:buNone/>
            </a:pPr>
            <a:endParaRPr lang="en-US" sz="2800" baseline="0" dirty="0" smtClean="0">
              <a:latin typeface="Times New Roman" pitchFamily="18" charset="0"/>
              <a:cs typeface="Times New Roman" pitchFamily="18" charset="0"/>
            </a:endParaRPr>
          </a:p>
          <a:p>
            <a:r>
              <a:rPr lang="en-US" sz="2800" baseline="0" dirty="0" smtClean="0">
                <a:latin typeface="Times New Roman" pitchFamily="18" charset="0"/>
                <a:cs typeface="Times New Roman" pitchFamily="18" charset="0"/>
              </a:rPr>
              <a:t>It involves reading comprehension, scanning for main ideas, fast reading, analysis of language, vocabulary enrichment and comprehension verification through paraphrasing.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a:t/>
            </a:r>
            <a:br>
              <a:rPr lang="en-US" dirty="0"/>
            </a:br>
            <a:r>
              <a:rPr lang="en-US" dirty="0">
                <a:latin typeface="Times New Roman" pitchFamily="18" charset="0"/>
                <a:cs typeface="Times New Roman" pitchFamily="18" charset="0"/>
              </a:rPr>
              <a:t>Simultaneous </a:t>
            </a:r>
          </a:p>
        </p:txBody>
      </p:sp>
      <p:sp>
        <p:nvSpPr>
          <p:cNvPr id="3" name="عنصر نائب للمحتوى 2"/>
          <p:cNvSpPr>
            <a:spLocks noGrp="1"/>
          </p:cNvSpPr>
          <p:nvPr>
            <p:ph sz="quarter" idx="1"/>
          </p:nvPr>
        </p:nvSpPr>
        <p:spPr>
          <a:xfrm>
            <a:off x="457200" y="1447800"/>
            <a:ext cx="8229600" cy="4876800"/>
          </a:xfrm>
        </p:spPr>
        <p:txBody>
          <a:bodyPr>
            <a:normAutofit fontScale="92500" lnSpcReduction="10000"/>
          </a:bodyPr>
          <a:lstStyle/>
          <a:p>
            <a:endParaRPr lang="en-US" sz="1400" baseline="0" dirty="0" smtClean="0">
              <a:solidFill>
                <a:srgbClr val="000000"/>
              </a:solidFill>
              <a:latin typeface="Tw Cen MT"/>
            </a:endParaRPr>
          </a:p>
          <a:p>
            <a:endParaRPr lang="en-US" sz="1400" baseline="0" dirty="0" smtClean="0">
              <a:latin typeface="Tw Cen MT"/>
            </a:endParaRPr>
          </a:p>
          <a:p>
            <a:r>
              <a:rPr lang="en-US" sz="3000" baseline="0" dirty="0" smtClean="0">
                <a:latin typeface="Times New Roman" pitchFamily="18" charset="0"/>
                <a:cs typeface="Times New Roman" pitchFamily="18" charset="0"/>
              </a:rPr>
              <a:t>Most effective for large meetings and conferences.</a:t>
            </a:r>
          </a:p>
          <a:p>
            <a:pPr>
              <a:buNone/>
            </a:pPr>
            <a:endParaRPr lang="en-US" sz="3000" baseline="0" dirty="0" smtClean="0">
              <a:latin typeface="Times New Roman" pitchFamily="18" charset="0"/>
              <a:cs typeface="Times New Roman" pitchFamily="18" charset="0"/>
            </a:endParaRPr>
          </a:p>
          <a:p>
            <a:r>
              <a:rPr lang="en-US" sz="3000" baseline="0" dirty="0" smtClean="0">
                <a:latin typeface="Times New Roman" pitchFamily="18" charset="0"/>
                <a:cs typeface="Times New Roman" pitchFamily="18" charset="0"/>
              </a:rPr>
              <a:t>Requires specialized equipment: all contributions are relayed by microphone to the team of interpreters working from soundproof booths within the room – their interpretation is then transmitted back to the delegates through individual headsets. </a:t>
            </a:r>
          </a:p>
          <a:p>
            <a:pPr>
              <a:buNone/>
            </a:pPr>
            <a:endParaRPr lang="en-US" sz="3000" baseline="0" dirty="0" smtClean="0">
              <a:latin typeface="Times New Roman" pitchFamily="18" charset="0"/>
              <a:cs typeface="Times New Roman" pitchFamily="18" charset="0"/>
            </a:endParaRPr>
          </a:p>
          <a:p>
            <a:r>
              <a:rPr lang="en-US" sz="3000" baseline="0" dirty="0" smtClean="0">
                <a:latin typeface="Times New Roman" pitchFamily="18" charset="0"/>
                <a:cs typeface="Times New Roman" pitchFamily="18" charset="0"/>
              </a:rPr>
              <a:t>It is recommended for large meetings, especially those with more than two languages.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t/>
            </a:r>
            <a:br>
              <a:rPr lang="en-US" dirty="0"/>
            </a:br>
            <a:r>
              <a:rPr lang="en-US" sz="4900" dirty="0">
                <a:latin typeface="Times New Roman" pitchFamily="18" charset="0"/>
                <a:cs typeface="Times New Roman" pitchFamily="18" charset="0"/>
              </a:rPr>
              <a:t>Consecutive </a:t>
            </a:r>
          </a:p>
        </p:txBody>
      </p:sp>
      <p:sp>
        <p:nvSpPr>
          <p:cNvPr id="3" name="عنصر نائب للمحتوى 2"/>
          <p:cNvSpPr>
            <a:spLocks noGrp="1"/>
          </p:cNvSpPr>
          <p:nvPr>
            <p:ph sz="quarter" idx="1"/>
          </p:nvPr>
        </p:nvSpPr>
        <p:spPr>
          <a:xfrm>
            <a:off x="381000" y="1371600"/>
            <a:ext cx="8305800" cy="4754563"/>
          </a:xfrm>
        </p:spPr>
        <p:txBody>
          <a:bodyPr>
            <a:normAutofit fontScale="55000" lnSpcReduction="20000"/>
          </a:bodyPr>
          <a:lstStyle/>
          <a:p>
            <a:endParaRPr lang="en-US" sz="1400" baseline="0" dirty="0" smtClean="0">
              <a:solidFill>
                <a:srgbClr val="000000"/>
              </a:solidFill>
              <a:latin typeface="Tw Cen MT"/>
            </a:endParaRPr>
          </a:p>
          <a:p>
            <a:endParaRPr lang="en-US" sz="1400" baseline="0" dirty="0" smtClean="0">
              <a:latin typeface="Tw Cen MT"/>
            </a:endParaRPr>
          </a:p>
          <a:p>
            <a:r>
              <a:rPr lang="en-US" sz="4400" baseline="0" dirty="0" smtClean="0">
                <a:latin typeface="Times New Roman" pitchFamily="18" charset="0"/>
                <a:cs typeface="Times New Roman" pitchFamily="18" charset="0"/>
              </a:rPr>
              <a:t>Most efficient at meetings and presentations with a small audience. </a:t>
            </a:r>
          </a:p>
          <a:p>
            <a:pPr>
              <a:buNone/>
            </a:pPr>
            <a:endParaRPr lang="en-US" sz="4400" baseline="0" dirty="0" smtClean="0">
              <a:latin typeface="Times New Roman" pitchFamily="18" charset="0"/>
              <a:cs typeface="Times New Roman" pitchFamily="18" charset="0"/>
            </a:endParaRPr>
          </a:p>
          <a:p>
            <a:r>
              <a:rPr lang="en-US" sz="4400" dirty="0">
                <a:latin typeface="Times New Roman" pitchFamily="18" charset="0"/>
                <a:cs typeface="Times New Roman" pitchFamily="18" charset="0"/>
              </a:rPr>
              <a:t>During Consecutive Interpreting the speaker stops every 1–5 minutes (usually at the end of every “paragraph” or complete thought) and the interpreter then steps in to render what was said into the target language. A key skill involved in consecutive interpreting is note-taking, since few people can memorize a full paragraph in one hearing without loss of detail</a:t>
            </a:r>
            <a:r>
              <a:rPr lang="en-US" sz="4400" dirty="0" smtClean="0">
                <a:latin typeface="Times New Roman" pitchFamily="18" charset="0"/>
                <a:cs typeface="Times New Roman" pitchFamily="18" charset="0"/>
              </a:rPr>
              <a:t>.</a:t>
            </a:r>
          </a:p>
          <a:p>
            <a:pPr>
              <a:buNone/>
            </a:pPr>
            <a:endParaRPr lang="en-US" sz="4400" baseline="0" dirty="0" smtClean="0">
              <a:latin typeface="Times New Roman" pitchFamily="18" charset="0"/>
              <a:cs typeface="Times New Roman" pitchFamily="18" charset="0"/>
            </a:endParaRPr>
          </a:p>
          <a:p>
            <a:r>
              <a:rPr lang="en-US" sz="4400" baseline="0" dirty="0" smtClean="0">
                <a:latin typeface="Times New Roman" pitchFamily="18" charset="0"/>
                <a:cs typeface="Times New Roman" pitchFamily="18" charset="0"/>
              </a:rPr>
              <a:t>Samples of situations when consecutive interpreting is used are question and answer sessions, presentations, press conferences, speeches, court hearings, conference calls and interviews. </a:t>
            </a:r>
          </a:p>
          <a:p>
            <a:endParaRPr lang="en-US" sz="4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sz="4900" dirty="0">
                <a:latin typeface="Times New Roman" pitchFamily="18" charset="0"/>
                <a:cs typeface="Times New Roman" pitchFamily="18" charset="0"/>
              </a:rPr>
              <a:t>Bilateral </a:t>
            </a:r>
          </a:p>
        </p:txBody>
      </p:sp>
      <p:sp>
        <p:nvSpPr>
          <p:cNvPr id="3" name="عنصر نائب للمحتوى 2"/>
          <p:cNvSpPr>
            <a:spLocks noGrp="1"/>
          </p:cNvSpPr>
          <p:nvPr>
            <p:ph sz="quarter" idx="1"/>
          </p:nvPr>
        </p:nvSpPr>
        <p:spPr>
          <a:xfrm>
            <a:off x="533400" y="1447800"/>
            <a:ext cx="8153400" cy="4678363"/>
          </a:xfrm>
        </p:spPr>
        <p:txBody>
          <a:bodyPr>
            <a:normAutofit fontScale="70000" lnSpcReduction="20000"/>
          </a:bodyPr>
          <a:lstStyle/>
          <a:p>
            <a:endParaRPr lang="en-US" sz="1400" baseline="0" dirty="0" smtClean="0">
              <a:solidFill>
                <a:srgbClr val="000000"/>
              </a:solidFill>
              <a:latin typeface="Tw Cen MT"/>
            </a:endParaRPr>
          </a:p>
          <a:p>
            <a:endParaRPr lang="en-US" sz="1400" baseline="0" dirty="0" smtClean="0">
              <a:latin typeface="Tw Cen MT"/>
            </a:endParaRPr>
          </a:p>
          <a:p>
            <a:r>
              <a:rPr lang="en-US" sz="3400" baseline="0" dirty="0" smtClean="0">
                <a:latin typeface="Times New Roman" pitchFamily="18" charset="0"/>
                <a:cs typeface="Times New Roman" pitchFamily="18" charset="0"/>
              </a:rPr>
              <a:t>This type of interpreting is often used for interpreting in the community, at the request of doctors, lawyers, hospitals, social services and schools. </a:t>
            </a:r>
          </a:p>
          <a:p>
            <a:pPr>
              <a:buNone/>
            </a:pPr>
            <a:endParaRPr lang="en-US" sz="3400" baseline="0" dirty="0" smtClean="0">
              <a:latin typeface="Times New Roman" pitchFamily="18" charset="0"/>
              <a:cs typeface="Times New Roman" pitchFamily="18" charset="0"/>
            </a:endParaRPr>
          </a:p>
          <a:p>
            <a:r>
              <a:rPr lang="en-US" sz="3400" baseline="0" dirty="0" smtClean="0">
                <a:latin typeface="Times New Roman" pitchFamily="18" charset="0"/>
                <a:cs typeface="Times New Roman" pitchFamily="18" charset="0"/>
              </a:rPr>
              <a:t>It can also be used over the phone for telephone interpreting. </a:t>
            </a:r>
          </a:p>
          <a:p>
            <a:pPr>
              <a:buNone/>
            </a:pPr>
            <a:endParaRPr lang="en-US" sz="3400" baseline="0" dirty="0" smtClean="0">
              <a:latin typeface="Times New Roman" pitchFamily="18" charset="0"/>
              <a:cs typeface="Times New Roman" pitchFamily="18" charset="0"/>
            </a:endParaRPr>
          </a:p>
          <a:p>
            <a:r>
              <a:rPr lang="en-US" sz="3400" baseline="0" dirty="0" smtClean="0">
                <a:latin typeface="Times New Roman" pitchFamily="18" charset="0"/>
                <a:cs typeface="Times New Roman" pitchFamily="18" charset="0"/>
              </a:rPr>
              <a:t>The interpreters are required to interpret for one or two delegates in a variety of settings ranging from business and diplomatic gatherings to factory visits. </a:t>
            </a:r>
          </a:p>
          <a:p>
            <a:pPr>
              <a:buNone/>
            </a:pPr>
            <a:endParaRPr lang="en-US" sz="3400" baseline="0" dirty="0" smtClean="0">
              <a:latin typeface="Times New Roman" pitchFamily="18" charset="0"/>
              <a:cs typeface="Times New Roman" pitchFamily="18" charset="0"/>
            </a:endParaRPr>
          </a:p>
          <a:p>
            <a:r>
              <a:rPr lang="en-US" sz="3400" baseline="0" dirty="0" smtClean="0">
                <a:latin typeface="Times New Roman" pitchFamily="18" charset="0"/>
                <a:cs typeface="Times New Roman" pitchFamily="18" charset="0"/>
              </a:rPr>
              <a:t>The Interpreter does not work in a booth.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a:t/>
            </a:r>
            <a:br>
              <a:rPr lang="en-US" dirty="0"/>
            </a:br>
            <a:r>
              <a:rPr lang="en-US" dirty="0">
                <a:latin typeface="Times New Roman" pitchFamily="18" charset="0"/>
                <a:cs typeface="Times New Roman" pitchFamily="18" charset="0"/>
              </a:rPr>
              <a:t>General Skills Needed </a:t>
            </a:r>
          </a:p>
        </p:txBody>
      </p:sp>
      <p:sp>
        <p:nvSpPr>
          <p:cNvPr id="3" name="عنصر نائب للمحتوى 2"/>
          <p:cNvSpPr>
            <a:spLocks noGrp="1"/>
          </p:cNvSpPr>
          <p:nvPr>
            <p:ph sz="quarter" idx="1"/>
          </p:nvPr>
        </p:nvSpPr>
        <p:spPr/>
        <p:txBody>
          <a:bodyPr>
            <a:normAutofit fontScale="70000" lnSpcReduction="20000"/>
          </a:bodyPr>
          <a:lstStyle/>
          <a:p>
            <a:endParaRPr lang="en-US" dirty="0"/>
          </a:p>
          <a:p>
            <a:endParaRPr lang="en-US" dirty="0"/>
          </a:p>
          <a:p>
            <a:r>
              <a:rPr lang="en-US" sz="3400" dirty="0">
                <a:latin typeface="Times New Roman" pitchFamily="18" charset="0"/>
                <a:cs typeface="Times New Roman" pitchFamily="18" charset="0"/>
              </a:rPr>
              <a:t>Knowledge of the general subject and technical field of the material to be </a:t>
            </a:r>
            <a:r>
              <a:rPr lang="en-US" sz="3400" dirty="0" smtClean="0">
                <a:latin typeface="Times New Roman" pitchFamily="18" charset="0"/>
                <a:cs typeface="Times New Roman" pitchFamily="18" charset="0"/>
              </a:rPr>
              <a:t>interpreted.</a:t>
            </a:r>
            <a:endParaRPr lang="en-US" sz="3400" dirty="0">
              <a:latin typeface="Times New Roman" pitchFamily="18" charset="0"/>
              <a:cs typeface="Times New Roman" pitchFamily="18" charset="0"/>
            </a:endParaRPr>
          </a:p>
          <a:p>
            <a:endParaRPr lang="en-US" sz="3400" dirty="0">
              <a:latin typeface="Times New Roman" pitchFamily="18" charset="0"/>
              <a:cs typeface="Times New Roman" pitchFamily="18" charset="0"/>
            </a:endParaRPr>
          </a:p>
          <a:p>
            <a:r>
              <a:rPr lang="en-US" sz="3400" dirty="0" smtClean="0">
                <a:latin typeface="Times New Roman" pitchFamily="18" charset="0"/>
                <a:cs typeface="Times New Roman" pitchFamily="18" charset="0"/>
              </a:rPr>
              <a:t>Intimate </a:t>
            </a:r>
            <a:r>
              <a:rPr lang="en-US" sz="3400" dirty="0">
                <a:latin typeface="Times New Roman" pitchFamily="18" charset="0"/>
                <a:cs typeface="Times New Roman" pitchFamily="18" charset="0"/>
              </a:rPr>
              <a:t>familiarity with both </a:t>
            </a:r>
            <a:r>
              <a:rPr lang="en-US" sz="3400" dirty="0" smtClean="0">
                <a:latin typeface="Times New Roman" pitchFamily="18" charset="0"/>
                <a:cs typeface="Times New Roman" pitchFamily="18" charset="0"/>
              </a:rPr>
              <a:t>cultures.</a:t>
            </a:r>
            <a:endParaRPr lang="en-US" sz="3400" dirty="0">
              <a:latin typeface="Times New Roman" pitchFamily="18" charset="0"/>
              <a:cs typeface="Times New Roman" pitchFamily="18" charset="0"/>
            </a:endParaRPr>
          </a:p>
          <a:p>
            <a:pPr>
              <a:buNone/>
            </a:pPr>
            <a:endParaRPr lang="en-US" sz="3400" dirty="0">
              <a:latin typeface="Times New Roman" pitchFamily="18" charset="0"/>
              <a:cs typeface="Times New Roman" pitchFamily="18" charset="0"/>
            </a:endParaRPr>
          </a:p>
          <a:p>
            <a:r>
              <a:rPr lang="en-US" sz="3400" dirty="0" smtClean="0">
                <a:latin typeface="Times New Roman" pitchFamily="18" charset="0"/>
                <a:cs typeface="Times New Roman" pitchFamily="18" charset="0"/>
              </a:rPr>
              <a:t>Solid </a:t>
            </a:r>
            <a:r>
              <a:rPr lang="en-US" sz="3400" dirty="0">
                <a:latin typeface="Times New Roman" pitchFamily="18" charset="0"/>
                <a:cs typeface="Times New Roman" pitchFamily="18" charset="0"/>
              </a:rPr>
              <a:t>general education and extensive vocabulary in both </a:t>
            </a:r>
            <a:r>
              <a:rPr lang="en-US" sz="3400" dirty="0" smtClean="0">
                <a:latin typeface="Times New Roman" pitchFamily="18" charset="0"/>
                <a:cs typeface="Times New Roman" pitchFamily="18" charset="0"/>
              </a:rPr>
              <a:t>languages. </a:t>
            </a:r>
            <a:endParaRPr lang="en-US" sz="3400" dirty="0">
              <a:latin typeface="Times New Roman" pitchFamily="18" charset="0"/>
              <a:cs typeface="Times New Roman" pitchFamily="18" charset="0"/>
            </a:endParaRPr>
          </a:p>
          <a:p>
            <a:endParaRPr lang="en-US" sz="3400" dirty="0">
              <a:latin typeface="Times New Roman" pitchFamily="18" charset="0"/>
              <a:cs typeface="Times New Roman" pitchFamily="18" charset="0"/>
            </a:endParaRPr>
          </a:p>
          <a:p>
            <a:r>
              <a:rPr lang="en-US" sz="3400" dirty="0" smtClean="0">
                <a:latin typeface="Times New Roman" pitchFamily="18" charset="0"/>
                <a:cs typeface="Times New Roman" pitchFamily="18" charset="0"/>
              </a:rPr>
              <a:t>Ability </a:t>
            </a:r>
            <a:r>
              <a:rPr lang="en-US" sz="3400" dirty="0">
                <a:latin typeface="Times New Roman" pitchFamily="18" charset="0"/>
                <a:cs typeface="Times New Roman" pitchFamily="18" charset="0"/>
              </a:rPr>
              <a:t>to express thoughts clearly and concisely in both </a:t>
            </a:r>
            <a:r>
              <a:rPr lang="en-US" sz="3400" dirty="0" smtClean="0">
                <a:latin typeface="Times New Roman" pitchFamily="18" charset="0"/>
                <a:cs typeface="Times New Roman" pitchFamily="18" charset="0"/>
              </a:rPr>
              <a:t>languages. </a:t>
            </a:r>
            <a:endParaRPr lang="en-US" sz="3400" dirty="0">
              <a:latin typeface="Times New Roman" pitchFamily="18" charset="0"/>
              <a:cs typeface="Times New Roman" pitchFamily="18" charset="0"/>
            </a:endParaRPr>
          </a:p>
          <a:p>
            <a:endParaRPr lang="en-US" sz="3400" dirty="0">
              <a:latin typeface="Times New Roman" pitchFamily="18" charset="0"/>
              <a:cs typeface="Times New Roman" pitchFamily="18" charset="0"/>
            </a:endParaRPr>
          </a:p>
          <a:p>
            <a:r>
              <a:rPr lang="en-US" sz="3400" dirty="0" smtClean="0">
                <a:latin typeface="Times New Roman" pitchFamily="18" charset="0"/>
                <a:cs typeface="Times New Roman" pitchFamily="18" charset="0"/>
              </a:rPr>
              <a:t>Excellent </a:t>
            </a:r>
            <a:r>
              <a:rPr lang="en-US" sz="3400" dirty="0">
                <a:latin typeface="Times New Roman" pitchFamily="18" charset="0"/>
                <a:cs typeface="Times New Roman" pitchFamily="18" charset="0"/>
              </a:rPr>
              <a:t>note-taking </a:t>
            </a:r>
            <a:r>
              <a:rPr lang="en-US" sz="3400" dirty="0" smtClean="0">
                <a:latin typeface="Times New Roman" pitchFamily="18" charset="0"/>
                <a:cs typeface="Times New Roman" pitchFamily="18" charset="0"/>
              </a:rPr>
              <a:t>techniques.</a:t>
            </a:r>
            <a:endParaRPr lang="en-US" sz="34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i="0" dirty="0" smtClean="0">
                <a:solidFill>
                  <a:srgbClr val="000000"/>
                </a:solidFill>
                <a:latin typeface="Times New Roman" pitchFamily="18" charset="0"/>
                <a:cs typeface="Times New Roman" pitchFamily="18" charset="0"/>
              </a:rPr>
              <a:t>T</a:t>
            </a:r>
            <a:r>
              <a:rPr lang="en-US" b="0" i="0" dirty="0" smtClean="0">
                <a:solidFill>
                  <a:srgbClr val="000000"/>
                </a:solidFill>
                <a:latin typeface="Times New Roman" pitchFamily="18" charset="0"/>
                <a:cs typeface="Times New Roman" pitchFamily="18" charset="0"/>
              </a:rPr>
              <a:t>ranslating v. Interpreting</a:t>
            </a:r>
            <a:br>
              <a:rPr lang="en-US" b="0" i="0" dirty="0" smtClean="0">
                <a:solidFill>
                  <a:srgbClr val="000000"/>
                </a:solidFill>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عنصر نائب للمحتوى 2"/>
          <p:cNvSpPr>
            <a:spLocks noGrp="1"/>
          </p:cNvSpPr>
          <p:nvPr>
            <p:ph sz="quarter" idx="1"/>
          </p:nvPr>
        </p:nvSpPr>
        <p:spPr/>
        <p:txBody>
          <a:bodyPr/>
          <a:lstStyle/>
          <a:p>
            <a:r>
              <a:rPr lang="en-US" dirty="0" smtClean="0">
                <a:latin typeface="Times New Roman" pitchFamily="18" charset="0"/>
                <a:cs typeface="Times New Roman" pitchFamily="18" charset="0"/>
              </a:rPr>
              <a:t>https://www.youtube.com/watch?v=jhqmGFKkJ_E&amp;feature=youtu.be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48</TotalTime>
  <Words>304</Words>
  <Application>Microsoft Office PowerPoint</Application>
  <PresentationFormat>عرض على الشاشة (3:4)‏</PresentationFormat>
  <Paragraphs>61</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مشربية</vt:lpstr>
      <vt:lpstr>   INTERPRETING </vt:lpstr>
      <vt:lpstr> What is Interpreting ?</vt:lpstr>
      <vt:lpstr> Types of Interpreting </vt:lpstr>
      <vt:lpstr> On-Sight </vt:lpstr>
      <vt:lpstr> Simultaneous </vt:lpstr>
      <vt:lpstr> Consecutive </vt:lpstr>
      <vt:lpstr> Bilateral </vt:lpstr>
      <vt:lpstr> General Skills Needed </vt:lpstr>
      <vt:lpstr>Translating v. Interpreting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INTERPRETING</dc:title>
  <dc:creator>Ghadah</dc:creator>
  <cp:lastModifiedBy>Ghadah</cp:lastModifiedBy>
  <cp:revision>14</cp:revision>
  <dcterms:created xsi:type="dcterms:W3CDTF">2017-09-24T21:44:10Z</dcterms:created>
  <dcterms:modified xsi:type="dcterms:W3CDTF">2017-09-24T22:32:22Z</dcterms:modified>
</cp:coreProperties>
</file>