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58" r:id="rId7"/>
    <p:sldId id="266" r:id="rId8"/>
    <p:sldId id="262" r:id="rId9"/>
    <p:sldId id="263" r:id="rId10"/>
    <p:sldId id="264" r:id="rId11"/>
    <p:sldId id="268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B2468-2777-4BBD-BEC9-571C2D6960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Rate of Interest</a:t>
            </a:r>
          </a:p>
        </p:txBody>
      </p:sp>
    </p:spTree>
    <p:extLst>
      <p:ext uri="{BB962C8B-B14F-4D97-AF65-F5344CB8AC3E}">
        <p14:creationId xmlns:p14="http://schemas.microsoft.com/office/powerpoint/2010/main" val="325364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D31D-313D-4D05-B9AC-C0548249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Example-2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F14C6-F18B-48A6-B940-79337F3EA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2" y="2943808"/>
                <a:ext cx="9601196" cy="86308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u="sng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𝑵𝒐𝒎𝒊𝒏𝒂𝒍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𝒂𝒏𝒏𝒖𝒂𝒍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𝒊𝒏𝒕𝒆𝒓𝒆𝒔𝒕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𝒓𝒂𝒕𝒆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𝒑𝒂𝒊𝒅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𝒎𝒐𝒏𝒕𝒉𝒍𝒚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b="1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F14C6-F18B-48A6-B940-79337F3EA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2" y="2943808"/>
                <a:ext cx="9601196" cy="86308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AF75DC7-8F27-4549-B7F3-B048F9569F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5402" y="2538098"/>
                <a:ext cx="9601196" cy="178180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𝑨𝒔𝒔𝒖𝒎𝒆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𝒚𝒆𝒂𝒓𝒍𝒚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𝒑𝒂𝒚𝒎𝒆𝒏𝒕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chemeClr val="tx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AF75DC7-8F27-4549-B7F3-B048F9569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2" y="2538098"/>
                <a:ext cx="9601196" cy="1781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915BFBC-2D70-42E1-ACF7-4344556883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26973" y="4140201"/>
                <a:ext cx="6010274" cy="35940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𝑊h𝑎𝑡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𝑖𝑛𝑡𝑒𝑟𝑒𝑠𝑡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𝑠h𝑜𝑢𝑙𝑑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𝑦𝑜𝑢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𝑓𝑖𝑛𝑑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915BFBC-2D70-42E1-ACF7-434455688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973" y="4140201"/>
                <a:ext cx="6010274" cy="359401"/>
              </a:xfrm>
              <a:prstGeom prst="rect">
                <a:avLst/>
              </a:prstGeom>
              <a:blipFill>
                <a:blip r:embed="rId4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782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D31D-313D-4D05-B9AC-C0548249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Example-2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F14C6-F18B-48A6-B940-79337F3EA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2" y="2943808"/>
                <a:ext cx="9601196" cy="86308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u="sng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𝑵𝒐𝒎𝒊𝒏𝒂𝒍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𝒂𝒏𝒏𝒖𝒂𝒍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𝒊𝒏𝒕𝒆𝒓𝒆𝒔𝒕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𝒓𝒂𝒕𝒆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𝒑𝒂𝒊𝒅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𝒎𝒐𝒏𝒕𝒉𝒍𝒚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b="1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F14C6-F18B-48A6-B940-79337F3EA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2" y="2943808"/>
                <a:ext cx="9601196" cy="86308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AF75DC7-8F27-4549-B7F3-B048F9569F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5402" y="2538098"/>
                <a:ext cx="9601196" cy="178180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𝑨𝒔𝒔𝒖𝒎𝒆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𝒚𝒆𝒂𝒓𝒍𝒚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𝒑𝒂𝒚𝒎𝒆𝒏𝒕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chemeClr val="tx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AF75DC7-8F27-4549-B7F3-B048F9569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2" y="2538098"/>
                <a:ext cx="9601196" cy="1781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915BFBC-2D70-42E1-ACF7-4344556883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0863" y="4140201"/>
                <a:ext cx="6010274" cy="35940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𝑖𝑛𝑡𝑒𝑟𝑒𝑠𝑡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𝑜𝑢𝑙𝑑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𝑦𝑜𝑢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𝑓𝑖𝑛𝑑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915BFBC-2D70-42E1-ACF7-434455688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863" y="4140201"/>
                <a:ext cx="6010274" cy="359401"/>
              </a:xfrm>
              <a:prstGeom prst="rect">
                <a:avLst/>
              </a:prstGeom>
              <a:blipFill>
                <a:blip r:embed="rId4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C25B98F-DF3E-4CC3-AD83-E23FE587E6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3880" y="4725612"/>
                <a:ext cx="5464239" cy="49469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𝐴𝑛𝑛𝑢𝑎𝑙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𝐸𝑓𝑓𝑒𝑐𝑡𝑖𝑣𝑒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𝑖𝑛𝑡𝑒𝑟𝑒𝑠𝑡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𝑟𝑎𝑡𝑒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C25B98F-DF3E-4CC3-AD83-E23FE587E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880" y="4725612"/>
                <a:ext cx="5464239" cy="4946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507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D31D-313D-4D05-B9AC-C0548249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Example-2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F14C6-F18B-48A6-B940-79337F3EA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2" y="2943808"/>
                <a:ext cx="9601196" cy="86308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u="sng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𝑵𝒐𝒎𝒊𝒏𝒂𝒍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𝒂𝒏𝒏𝒖𝒂𝒍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𝒊𝒏𝒕𝒆𝒓𝒆𝒔𝒕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𝒓𝒂𝒕𝒆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𝒑𝒂𝒊𝒅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𝒒𝒖𝒂𝒓𝒕𝒆𝒓𝒍𝒚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b="1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F14C6-F18B-48A6-B940-79337F3EA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2" y="2943808"/>
                <a:ext cx="9601196" cy="86308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AF75DC7-8F27-4549-B7F3-B048F9569F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5402" y="2538098"/>
                <a:ext cx="9601196" cy="178180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𝑨𝒔𝒔𝒖𝒎𝒆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𝒚𝒆𝒂𝒓𝒍𝒚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𝒑𝒂𝒚𝒎𝒆𝒏𝒕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chemeClr val="tx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AF75DC7-8F27-4549-B7F3-B048F9569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2" y="2538098"/>
                <a:ext cx="9601196" cy="1781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915BFBC-2D70-42E1-ACF7-4344556883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0863" y="4140201"/>
                <a:ext cx="6010274" cy="35940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𝑊h𝑎𝑡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𝑖𝑛𝑡𝑒𝑟𝑒𝑠𝑡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𝑠h𝑜𝑢𝑙𝑑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𝑦𝑜𝑢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𝑓𝑖𝑛𝑑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915BFBC-2D70-42E1-ACF7-434455688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863" y="4140201"/>
                <a:ext cx="6010274" cy="359401"/>
              </a:xfrm>
              <a:prstGeom prst="rect">
                <a:avLst/>
              </a:prstGeom>
              <a:blipFill>
                <a:blip r:embed="rId4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C25B98F-DF3E-4CC3-AD83-E23FE587E6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9491" y="4832913"/>
                <a:ext cx="7273018" cy="115025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𝐴𝑛𝑛𝑢𝑎𝑙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𝐸𝑓𝑓𝑒𝑐𝑡𝑖𝑣𝑒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𝑖𝑛𝑡𝑒𝑟𝑒𝑠𝑡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0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−1=0.12551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C25B98F-DF3E-4CC3-AD83-E23FE587E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491" y="4832913"/>
                <a:ext cx="7273018" cy="11502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56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D31D-313D-4D05-B9AC-C0548249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Example-3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F14C6-F18B-48A6-B940-79337F3EA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2" y="2943808"/>
                <a:ext cx="9601196" cy="48519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u="sng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𝑵𝒐𝒎𝒊𝒏𝒂𝒍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𝒂𝒏𝒏𝒖𝒂𝒍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𝒊𝒏𝒕𝒆𝒓𝒆𝒔𝒕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𝒓𝒂𝒕𝒆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𝒑𝒂𝒊𝒅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𝒎𝒐𝒏𝒕𝒉𝒍𝒚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b="1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F14C6-F18B-48A6-B940-79337F3EA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2" y="2943808"/>
                <a:ext cx="9601196" cy="48519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AF75DC7-8F27-4549-B7F3-B048F9569F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5402" y="2538098"/>
                <a:ext cx="9601196" cy="178180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𝑨𝒔𝒔𝒖𝒎𝒆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𝒒𝒖𝒂𝒓𝒕𝒆𝒓𝒍𝒚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𝒑𝒂𝒚𝒎𝒆𝒏𝒕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chemeClr val="tx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AF75DC7-8F27-4549-B7F3-B048F9569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2" y="2538098"/>
                <a:ext cx="9601196" cy="1781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7EDDAD-657B-4639-BDC7-E4F3596228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5402" y="4240420"/>
                <a:ext cx="9601196" cy="48519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𝑾𝒉𝒂𝒕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𝒊𝒏𝒕𝒆𝒓𝒆𝒔𝒕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𝒓𝒂𝒕𝒆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𝒔𝒉𝒐𝒖𝒍𝒅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𝒚𝒐𝒖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𝒖𝒔𝒆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?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𝑪𝒂𝒍𝒄𝒖𝒍𝒂𝒕𝒆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𝒊𝒕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7EDDAD-657B-4639-BDC7-E4F359622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2" y="4240420"/>
                <a:ext cx="9601196" cy="4851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619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D31D-313D-4D05-B9AC-C0548249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Example-3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F14C6-F18B-48A6-B940-79337F3EA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2" y="2943808"/>
                <a:ext cx="9601196" cy="48519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u="sng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𝑵𝒐𝒎𝒊𝒏𝒂𝒍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𝒂𝒏𝒏𝒖𝒂𝒍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𝒊𝒏𝒕𝒆𝒓𝒆𝒔𝒕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𝒓𝒂𝒕𝒆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𝒑𝒂𝒊𝒅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𝒎𝒐𝒏𝒕𝒉𝒍𝒚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b="1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F14C6-F18B-48A6-B940-79337F3EA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2" y="2943808"/>
                <a:ext cx="9601196" cy="48519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AF75DC7-8F27-4549-B7F3-B048F9569F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5402" y="2538098"/>
                <a:ext cx="9601196" cy="178180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𝑨𝒔𝒔𝒖𝒎𝒆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𝒒𝒖𝒂𝒓𝒕𝒆𝒓𝒍𝒚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𝒑𝒂𝒚𝒎𝒆𝒏𝒕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chemeClr val="tx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AF75DC7-8F27-4549-B7F3-B048F9569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2" y="2538098"/>
                <a:ext cx="9601196" cy="1781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7EDDAD-657B-4639-BDC7-E4F3596228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861" y="3601617"/>
                <a:ext cx="10823509" cy="263123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𝑾𝒉𝒂𝒕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𝒊𝒏𝒕𝒆𝒓𝒆𝒔𝒕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𝒓𝒂𝒕𝒆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𝒔𝒉𝒐𝒖𝒍𝒅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𝒚𝒐𝒖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𝒖𝒔𝒆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?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𝑻𝒉𝒆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𝑬𝒇𝒇𝒆𝒄𝒕𝒊𝒗𝒆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𝒊𝒏𝒕𝒆𝒓𝒆𝒔𝒕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𝒓𝒂𝒕𝒆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𝒑𝒆𝒓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𝒒𝒖𝒂𝒓𝒕𝒆𝒓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𝑯𝒊𝒏𝒕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𝒖𝒔𝒆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𝒇𝒐𝒍𝒍𝒘𝒊𝒏𝒈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𝒓𝒆𝒍𝒂𝒕𝒊𝒐𝒏𝒔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7EDDAD-657B-4639-BDC7-E4F359622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61" y="3601617"/>
                <a:ext cx="10823509" cy="26312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844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D31D-313D-4D05-B9AC-C0548249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Example-3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F14C6-F18B-48A6-B940-79337F3EA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2" y="2943808"/>
                <a:ext cx="9601196" cy="48519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u="sng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𝑵𝒐𝒎𝒊𝒏𝒂𝒍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𝒂𝒏𝒏𝒖𝒂𝒍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𝒊𝒏𝒕𝒆𝒓𝒆𝒔𝒕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𝒓𝒂𝒕𝒆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𝒑𝒂𝒊𝒅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𝒎𝒐𝒏𝒕𝒉𝒍𝒚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b="1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F14C6-F18B-48A6-B940-79337F3EA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2" y="2943808"/>
                <a:ext cx="9601196" cy="48519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AF75DC7-8F27-4549-B7F3-B048F9569F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5402" y="2538098"/>
                <a:ext cx="9601196" cy="178180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𝑨𝒔𝒔𝒖𝒎𝒆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𝒒𝒖𝒂𝒓𝒕𝒆𝒓𝒍𝒚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𝒑𝒂𝒚𝒎𝒆𝒏𝒕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chemeClr val="tx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AF75DC7-8F27-4549-B7F3-B048F9569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2" y="2538098"/>
                <a:ext cx="9601196" cy="1781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7EDDAD-657B-4639-BDC7-E4F3596228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861" y="3340359"/>
                <a:ext cx="10823509" cy="289249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85000" lnSpcReduction="100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𝑾𝒉𝒂𝒕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𝒊𝒏𝒕𝒆𝒓𝒆𝒔𝒕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𝒓𝒂𝒕𝒆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𝒔𝒉𝒐𝒖𝒍𝒅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𝒚𝒐𝒖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𝒖𝒔𝒆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?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𝑻𝒉𝒆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𝑬𝒇𝒇𝒆𝒄𝒕𝒊𝒗𝒆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𝒊𝒏𝒕𝒆𝒓𝒆𝒔𝒕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𝒓𝒂𝒕𝒆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𝒑𝒆𝒓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𝒒𝒖𝒂𝒓𝒕𝒆𝒓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𝑯𝒊𝒏𝒕</m:t>
                      </m:r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𝒖𝒔𝒆</m:t>
                      </m:r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𝒇𝒐𝒍𝒍𝒘𝒊𝒏𝒈</m:t>
                      </m:r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𝒓𝒆𝒍𝒂𝒕𝒊𝒐𝒏𝒔</m:t>
                      </m:r>
                    </m:oMath>
                  </m:oMathPara>
                </a14:m>
                <a:endParaRPr lang="en-US" sz="18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sz="1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8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1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sz="18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8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  <m:r>
                                        <a:rPr lang="en-US" sz="18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</m:oMath>
                  </m:oMathPara>
                </a14:m>
                <a:endParaRPr lang="en-US" sz="18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sz="18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8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18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r>
                                    <a:rPr lang="en-US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%</m:t>
                                  </m:r>
                                </m:num>
                                <m:den>
                                  <m:r>
                                    <a:rPr lang="en-US" sz="1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%</m:t>
                                  </m:r>
                                </m:num>
                                <m:den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092727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7EDDAD-657B-4639-BDC7-E4F359622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61" y="3340359"/>
                <a:ext cx="10823509" cy="28924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0948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79CFC4-AC4A-4879-9936-A23A74EFF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24" y="285458"/>
            <a:ext cx="11325517" cy="623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68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1BBD62-C48D-46F4-B6DB-5E9C85EBC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41" y="140409"/>
            <a:ext cx="11333318" cy="657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35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92A54-3AE8-4DD2-934C-A00B7A13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of Discount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E3C0C0-6B0C-4BB8-A6BC-3E8CB51696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𝑅𝑒𝑚𝑒𝑚𝑏𝑒𝑟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𝑚𝑎𝑡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𝑒𝑚𝑎𝑡𝑖𝑐𝑎𝑙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𝑟𝑒𝑙𝑎𝑡𝑖𝑜𝑛𝑠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𝑖𝑝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𝑏𝑒𝑡𝑤𝑒𝑒𝑛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𝐴𝑠𝑠𝑢𝑚𝑒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𝑤𝑎𝑛𝑡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𝑑𝑖𝑠𝑐𝑜𝑢𝑛𝑡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𝑎𝑚𝑜𝑢𝑛𝑡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𝑝𝑎𝑖𝑑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𝑦𝑒𝑎𝑟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𝑓𝑟𝑜𝑚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𝑛𝑜𝑤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𝑒𝑠𝑒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𝑡𝑤𝑜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𝑎𝑝𝑝𝑟𝑜𝑎𝑐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𝑒𝑠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𝑎𝑟𝑒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𝑒𝑞𝑢𝑖𝑣𝑎𝑙𝑒𝑛𝑡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en-US" b="0" u="sng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dirty="0">
                    <a:solidFill>
                      <a:srgbClr val="7030A0"/>
                    </a:solidFill>
                  </a:rPr>
                  <a:t>  </a:t>
                </a:r>
                <a:r>
                  <a:rPr lang="en-US" b="0" dirty="0"/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endParaRPr lang="en-US" b="0" dirty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𝑾𝒉𝒂𝒕</m:t>
                      </m:r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𝒅𝒐</m:t>
                      </m:r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𝒚𝒐𝒖</m:t>
                      </m:r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𝒕𝒉𝒊𝒏𝒌</m:t>
                      </m:r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?</m:t>
                      </m:r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𝑰𝒔</m:t>
                      </m:r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𝒕𝒉𝒂𝒕</m:t>
                      </m:r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𝒄𝒐𝒓𝒓𝒆𝒄𝒕</m:t>
                      </m:r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b="1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E3C0C0-6B0C-4BB8-A6BC-3E8CB51696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449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92A54-3AE8-4DD2-934C-A00B7A13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of Discount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E3C0C0-6B0C-4BB8-A6BC-3E8CB51696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𝑚𝑎𝑡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𝑒𝑚𝑎𝑡𝑖𝑐𝑎𝑙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𝑟𝑒𝑙𝑎𝑡𝑖𝑜𝑛𝑠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𝑖𝑝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𝑏𝑒𝑡𝑤𝑒𝑒𝑛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𝑒𝑟𝑒𝑓𝑜𝑟𝑒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…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                          </m:t>
                    </m:r>
                  </m:oMath>
                </a14:m>
                <a:r>
                  <a:rPr lang="en-US" b="0" dirty="0">
                    <a:solidFill>
                      <a:srgbClr val="7030A0"/>
                    </a:solidFill>
                  </a:rPr>
                  <a:t> </a:t>
                </a:r>
                <a:r>
                  <a:rPr lang="en-US" b="0" i="0" u="sng" dirty="0">
                    <a:latin typeface="+mj-lt"/>
                  </a:rPr>
                  <a:t>is </a:t>
                </a:r>
                <a:r>
                  <a:rPr lang="en-US" i="0" u="sng" dirty="0">
                    <a:latin typeface="+mj-lt"/>
                  </a:rPr>
                  <a:t>equivalent</a:t>
                </a:r>
                <a:r>
                  <a:rPr lang="en-US" b="0" i="0" u="sng" dirty="0">
                    <a:latin typeface="+mj-lt"/>
                  </a:rPr>
                  <a:t> to</a:t>
                </a:r>
                <a:r>
                  <a:rPr lang="en-US" b="0" dirty="0"/>
                  <a:t>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E3C0C0-6B0C-4BB8-A6BC-3E8CB51696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81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6228-DDAD-46A9-BED2-92DF5FAC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426" y="1070203"/>
            <a:ext cx="3209486" cy="13038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Effective</a:t>
            </a:r>
            <a:r>
              <a:rPr lang="en-US" dirty="0"/>
              <a:t>    VS.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DB96-E11B-49A0-9635-453C6783E5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20143" y="3237722"/>
                <a:ext cx="5551714" cy="20807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40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0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e>
                                      </m:d>
                                    </m:sup>
                                  </m:sSup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DB96-E11B-49A0-9635-453C6783E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20143" y="3237722"/>
                <a:ext cx="5551714" cy="208072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96F58ECE-D973-483C-8135-A4CD6719B95E}"/>
              </a:ext>
            </a:extLst>
          </p:cNvPr>
          <p:cNvSpPr txBox="1">
            <a:spLocks/>
          </p:cNvSpPr>
          <p:nvPr/>
        </p:nvSpPr>
        <p:spPr>
          <a:xfrm>
            <a:off x="6244206" y="1070210"/>
            <a:ext cx="320948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7030A0"/>
                </a:solidFill>
              </a:rPr>
              <a:t>Nominal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73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205DC-40A7-4701-B392-36929BFA2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Nominal and Effective rate of Discount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CCB4CF-4AC4-440A-9174-D62CA788BE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2" y="3331373"/>
                <a:ext cx="9601196" cy="176314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CCB4CF-4AC4-440A-9174-D62CA788BE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2" y="3331373"/>
                <a:ext cx="9601196" cy="17631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169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205DC-40A7-4701-B392-36929BFA2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Nominal and Effective rate of Discount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CCB4CF-4AC4-440A-9174-D62CA788BE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𝑁𝑜𝑚𝑖𝑛𝑎𝑙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𝐷𝑖𝑠𝑐𝑜𝑢𝑛𝑡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𝑐𝑜𝑚𝑝𝑜𝑢𝑛𝑑𝑒𝑑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𝑞𝑢𝑎𝑟𝑡𝑒𝑟𝑙𝑦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=12%</m:t>
                      </m:r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𝐸𝑓𝑓𝑒𝑐𝑡𝑖𝑣𝑒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𝑑𝑖𝑠𝑐𝑜𝑢𝑛𝑡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𝑞𝑢𝑎𝑟𝑡𝑒𝑟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𝑒𝑓𝑓𝑒𝑐𝑡𝑖𝑣𝑒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𝑎𝑛𝑛𝑢𝑎𝑙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𝐷𝑖𝑠𝑐𝑜𝑢𝑛𝑡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CCB4CF-4AC4-440A-9174-D62CA788BE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193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205DC-40A7-4701-B392-36929BFA2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Nominal and Effective rate of Discount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CCB4CF-4AC4-440A-9174-D62CA788BE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8051" y="2545184"/>
                <a:ext cx="10255897" cy="331893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𝑁𝑜𝑚𝑖𝑛𝑎𝑙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𝐷𝑖𝑠𝑐𝑜𝑢𝑛𝑡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𝑐𝑜𝑚𝑝𝑜𝑢𝑛𝑑𝑒𝑑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𝑞𝑢𝑎𝑟𝑡𝑒𝑟𝑙𝑦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𝐸𝑓𝑓𝑒𝑐𝑡𝑖𝑣𝑒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𝑑𝑖𝑠𝑐𝑜𝑢𝑛𝑡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𝑞𝑢𝑎𝑟𝑡𝑒𝑟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%=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%.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𝑒𝑓𝑓𝑒𝑐𝑡𝑖𝑣𝑒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𝑎𝑛𝑛𝑢𝑎𝑙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𝐷𝑖𝑠𝑐𝑜𝑢𝑛𝑡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11362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CCB4CF-4AC4-440A-9174-D62CA788BE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8051" y="2545184"/>
                <a:ext cx="10255897" cy="33189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3573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42D44D-ABB2-4673-A244-F78AB412F1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 t="19259" r="25648" b="19836"/>
          <a:stretch/>
        </p:blipFill>
        <p:spPr>
          <a:xfrm>
            <a:off x="417689" y="338667"/>
            <a:ext cx="11367911" cy="61583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0A8605-8C14-4C3B-898F-44E92D1033DE}"/>
              </a:ext>
            </a:extLst>
          </p:cNvPr>
          <p:cNvSpPr/>
          <p:nvPr/>
        </p:nvSpPr>
        <p:spPr>
          <a:xfrm>
            <a:off x="1896533" y="4954554"/>
            <a:ext cx="1695753" cy="3638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70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9FC04-5186-4209-89F5-93902436A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 using the Annual Effective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3A2C6-28D3-4365-97DE-92392AAE04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1"/>
                <a:ext cx="9601196" cy="3526627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For a payment of 100 made in the middle of the year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𝑝𝑟𝑒𝑠𝑒𝑛𝑡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Is mathematically equivalent to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𝑝𝑟𝑒𝑠𝑒𝑛𝑡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100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Remember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3A2C6-28D3-4365-97DE-92392AAE04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1"/>
                <a:ext cx="9601196" cy="3526627"/>
              </a:xfrm>
              <a:blipFill>
                <a:blip r:embed="rId2"/>
                <a:stretch>
                  <a:fillRect l="-699" t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64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12264-511C-4337-BF48-AC1DE9A4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Two-year Effective interest rate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42B79F-21AA-490C-8E66-FD43B6159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𝐿𝑒𝑡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𝑢𝑠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𝑠𝑎𝑦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𝑡h𝑎𝑡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𝑡h𝑒𝑟𝑒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𝑤𝑖𝑙𝑙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𝑏𝑒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100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𝑝𝑎𝑖𝑑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𝑡𝑤𝑜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𝑦𝑒𝑎𝑟𝑠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=10% :</m:t>
                      </m:r>
                    </m:oMath>
                  </m:oMathPara>
                </a14:m>
                <a:endParaRPr lang="en-US" sz="1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𝑊𝑒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𝑐𝑜𝑢𝑙𝑑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𝐶𝑎𝑙𝑐𝑢𝑙𝑎𝑡𝑒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𝑝𝑟𝑒𝑠𝑒𝑛𝑡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𝑎𝑠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en-US" sz="1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100 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1.1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82.645</m:t>
                      </m:r>
                    </m:oMath>
                  </m:oMathPara>
                </a14:m>
                <a:endParaRPr lang="en-US" sz="1800" b="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𝑂𝑟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𝑤𝑒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𝑐𝑜𝑢𝑙𝑑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𝑓𝑖𝑛𝑑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𝑡𝑤𝑜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𝑒𝑓𝑓𝑒𝑐𝑡𝑖𝑣𝑒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𝑖𝑛𝑡𝑒𝑟𝑒𝑠𝑡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𝑐𝑎𝑙𝑙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1.1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1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1.1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−1=0.21</m:t>
                      </m:r>
                    </m:oMath>
                  </m:oMathPara>
                </a14:m>
                <a:endParaRPr lang="en-US" sz="1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𝐻𝑒𝑛𝑐𝑒</m:t>
                      </m:r>
                    </m:oMath>
                  </m:oMathPara>
                </a14:m>
                <a:endParaRPr lang="en-US" sz="1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100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1+0.21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82.645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1800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42B79F-21AA-490C-8E66-FD43B6159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692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F8AF09-B014-438A-8F8B-02887D9349F7}"/>
                  </a:ext>
                </a:extLst>
              </p:cNvPr>
              <p:cNvSpPr txBox="1"/>
              <p:nvPr/>
            </p:nvSpPr>
            <p:spPr>
              <a:xfrm>
                <a:off x="849086" y="1436914"/>
                <a:ext cx="10300996" cy="167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𝐶𝑜𝑛𝑠𝑖𝑑𝑒𝑟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𝑝𝑒𝑟𝑝𝑒𝑡𝑢𝑖𝑡𝑦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𝑝𝑎𝑦𝑠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𝑒𝑣𝑒𝑟𝑦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𝑟𝑒𝑒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𝑦𝑒𝑎𝑟𝑠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𝑔𝑖𝑣𝑒𝑛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𝑎𝑛𝑛𝑢𝑎𝑙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𝑒𝑓𝑓𝑒𝑐𝑡𝑖𝑣𝑒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%.</m:t>
                      </m:r>
                    </m:oMath>
                  </m:oMathPara>
                </a14:m>
                <a:endParaRPr lang="en-US" sz="20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𝐶𝑎𝑙𝑐𝑢𝑙𝑎𝑡𝑒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𝑝𝑟𝑒𝑠𝑒𝑛𝑡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𝐻𝑖𝑛𝑡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acc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F8AF09-B014-438A-8F8B-02887D934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6" y="1436914"/>
                <a:ext cx="10300996" cy="1676421"/>
              </a:xfrm>
              <a:prstGeom prst="rect">
                <a:avLst/>
              </a:prstGeom>
              <a:blipFill>
                <a:blip r:embed="rId2"/>
                <a:stretch>
                  <a:fillRect r="-3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720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F8AF09-B014-438A-8F8B-02887D9349F7}"/>
                  </a:ext>
                </a:extLst>
              </p:cNvPr>
              <p:cNvSpPr txBox="1"/>
              <p:nvPr/>
            </p:nvSpPr>
            <p:spPr>
              <a:xfrm>
                <a:off x="849085" y="1436914"/>
                <a:ext cx="10692881" cy="2390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𝐶𝑜𝑛𝑠𝑖𝑑𝑒𝑟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𝑝𝑒𝑟𝑝𝑒𝑡𝑢𝑖𝑡𝑦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𝑝𝑎𝑦𝑠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𝑒𝑣𝑒𝑟𝑦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𝑟𝑒𝑒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𝑦𝑒𝑎𝑟𝑠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𝑔𝑖𝑣𝑒𝑛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𝑎𝑛𝑛𝑢𝑎𝑙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𝑒𝑓𝑓𝑒𝑐𝑡𝑖𝑣𝑒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%.</m:t>
                      </m:r>
                    </m:oMath>
                  </m:oMathPara>
                </a14:m>
                <a:endParaRPr lang="en-US" sz="20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𝐶𝑎𝑙𝑐𝑢𝑙𝑎𝑡𝑒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𝑝𝑟𝑒𝑠𝑒𝑛𝑡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𝐻𝑖𝑛𝑡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acc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08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259712</m:t>
                      </m:r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acc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2597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59712</m:t>
                    </m:r>
                  </m:oMath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F8AF09-B014-438A-8F8B-02887D934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5" y="1436914"/>
                <a:ext cx="10692881" cy="23905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705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6228-DDAD-46A9-BED2-92DF5FAC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426" y="1070203"/>
            <a:ext cx="3209486" cy="13038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Effective</a:t>
            </a:r>
            <a:r>
              <a:rPr lang="en-US" dirty="0"/>
              <a:t>    VS.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DB96-E11B-49A0-9635-453C6783E5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34143" y="2985795"/>
                <a:ext cx="10123714" cy="262471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40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0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e>
                                      </m:d>
                                    </m:sup>
                                  </m:sSup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3200" b="1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𝑾𝒉𝒆𝒓𝒆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dirty="0" err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𝒊𝒔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𝒂𝒏𝒏𝒖𝒂𝒍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𝒆𝒇𝒇𝒆𝒄𝒕𝒊𝒗𝒆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𝒊𝒏𝒕𝒆𝒓𝒆𝒔𝒕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𝒓𝒂𝒕𝒆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DB96-E11B-49A0-9635-453C6783E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4143" y="2985795"/>
                <a:ext cx="10123714" cy="26247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96F58ECE-D973-483C-8135-A4CD6719B95E}"/>
              </a:ext>
            </a:extLst>
          </p:cNvPr>
          <p:cNvSpPr txBox="1">
            <a:spLocks/>
          </p:cNvSpPr>
          <p:nvPr/>
        </p:nvSpPr>
        <p:spPr>
          <a:xfrm>
            <a:off x="6244206" y="1070210"/>
            <a:ext cx="320948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7030A0"/>
                </a:solidFill>
              </a:rPr>
              <a:t>Nominal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29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6228-DDAD-46A9-BED2-92DF5FAC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426" y="1070203"/>
            <a:ext cx="3209486" cy="13038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Effective</a:t>
            </a:r>
            <a:r>
              <a:rPr lang="en-US" dirty="0"/>
              <a:t>    VS.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DB96-E11B-49A0-9635-453C6783E5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34143" y="2985795"/>
                <a:ext cx="10123714" cy="262471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40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0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e>
                                      </m:d>
                                    </m:sup>
                                  </m:sSup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3200" b="1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𝑾𝒉𝒆𝒓𝒆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dirty="0" err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𝒊𝒔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𝒂𝒏𝒏𝒖𝒂𝒍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𝒆𝒇𝒇𝒆𝒄𝒕𝒊𝒗𝒆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𝒊𝒏𝒕𝒆𝒓𝒆𝒔𝒕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𝒓𝒂𝒕𝒆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DB96-E11B-49A0-9635-453C6783E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4143" y="2985795"/>
                <a:ext cx="10123714" cy="26247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96F58ECE-D973-483C-8135-A4CD6719B95E}"/>
              </a:ext>
            </a:extLst>
          </p:cNvPr>
          <p:cNvSpPr txBox="1">
            <a:spLocks/>
          </p:cNvSpPr>
          <p:nvPr/>
        </p:nvSpPr>
        <p:spPr>
          <a:xfrm>
            <a:off x="6244206" y="1070210"/>
            <a:ext cx="320948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7030A0"/>
                </a:solidFill>
              </a:rPr>
              <a:t>Nominal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62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6228-DDAD-46A9-BED2-92DF5FAC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426" y="1070203"/>
            <a:ext cx="3209486" cy="13038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Effective</a:t>
            </a:r>
            <a:r>
              <a:rPr lang="en-US" dirty="0"/>
              <a:t>    VS.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7DB96-E11B-49A0-9635-453C6783E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556" y="3677946"/>
            <a:ext cx="10141416" cy="1054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Interest is charged on the same basis  as the payment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F58ECE-D973-483C-8135-A4CD6719B95E}"/>
              </a:ext>
            </a:extLst>
          </p:cNvPr>
          <p:cNvSpPr txBox="1">
            <a:spLocks/>
          </p:cNvSpPr>
          <p:nvPr/>
        </p:nvSpPr>
        <p:spPr>
          <a:xfrm>
            <a:off x="6244206" y="1070210"/>
            <a:ext cx="320948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7030A0"/>
                </a:solidFill>
              </a:rPr>
              <a:t>Nominal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0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D31D-313D-4D05-B9AC-C0548249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F14C6-F18B-48A6-B940-79337F3EA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2" y="2943807"/>
                <a:ext cx="10199912" cy="188945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u="sng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𝑵𝒐𝒎𝒊𝒏𝒂𝒍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𝒂𝒏𝒏𝒖𝒂𝒍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𝒊𝒏𝒕𝒆𝒓𝒆𝒔𝒕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𝒓𝒂𝒕𝒆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𝒑𝒂𝒊𝒅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𝒒𝒖𝒂𝒓𝒕𝒆𝒓𝒍𝒚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𝑤𝑜𝑟𝑑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𝑛𝑜𝑚𝑖𝑛𝑎𝑙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𝑚𝑒𝑎𝑛𝑠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“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𝑛𝑎𝑚𝑒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𝑜𝑛𝑙𝑦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”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𝑐𝑎𝑛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𝑁𝑂𝑇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𝑢𝑠𝑒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𝑔𝑖𝑣𝑒𝑛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𝑟𝑎𝑡𝑒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𝑑𝑖𝑟𝑒𝑐𝑡𝑙𝑦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  <a:p>
                <a:pPr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𝐼𝑛𝑠𝑡𝑒𝑎𝑑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𝑦𝑜𝑢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𝑐𝑎𝑛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𝑓𝑖𝑛𝑑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𝑒𝑓𝑓𝑒𝑐𝑡𝑖𝑣𝑒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𝑟𝑎𝑡𝑒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𝑠𝑢𝑖𝑡𝑠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𝑝𝑎𝑦𝑚𝑒𝑛𝑡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𝑝𝑒𝑟𝑖𝑜𝑑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F14C6-F18B-48A6-B940-79337F3EA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2" y="2943807"/>
                <a:ext cx="10199912" cy="1889450"/>
              </a:xfrm>
              <a:blipFill>
                <a:blip r:embed="rId2"/>
                <a:stretch>
                  <a:fillRect l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AF75DC7-8F27-4549-B7F3-B048F9569F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5402" y="2538098"/>
                <a:ext cx="9601196" cy="178180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𝑨𝒔𝒔𝒖𝒎𝒆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𝒒𝒖𝒂𝒓𝒕𝒆𝒓𝒍𝒚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𝒑𝒂𝒚𝒎𝒆𝒏𝒕𝒔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chemeClr val="tx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AF75DC7-8F27-4549-B7F3-B048F9569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2" y="2538098"/>
                <a:ext cx="9601196" cy="1781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94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D31D-313D-4D05-B9AC-C0548249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F14C6-F18B-48A6-B940-79337F3EA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2" y="2943807"/>
                <a:ext cx="10199912" cy="188945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u="sng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𝑵𝒐𝒎𝒊𝒏𝒂𝒍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𝒂𝒏𝒏𝒖𝒂𝒍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𝒊𝒏𝒕𝒆𝒓𝒆𝒔𝒕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𝒓𝒂𝒕𝒆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𝒑𝒂𝒊𝒅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𝒒𝒖𝒂𝒓𝒕𝒆𝒓𝒍𝒚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𝑇h𝑒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𝑤𝑜𝑟𝑑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𝑛𝑜𝑚𝑖𝑛𝑎𝑙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𝑚𝑒𝑎𝑛𝑠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: “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𝑛𝑎𝑚𝑒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𝑜𝑛𝑙𝑦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”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𝑐𝑎𝑛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𝑁𝑂𝑇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𝑢𝑠𝑒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𝑔𝑖𝑣𝑒𝑛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𝑟𝑎𝑡𝑒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𝑑𝑖𝑟𝑒𝑐𝑡𝑙𝑦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  <a:p>
                <a:pPr/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𝐼𝑛𝑠𝑡𝑒𝑎𝑑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𝑦𝑜𝑢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𝑐𝑎𝑛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𝑓𝑖𝑛𝑑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𝑒𝑓𝑓𝑒𝑐𝑡𝑖𝑣𝑒</m:t>
                    </m:r>
                    <m:r>
                      <a:rPr lang="ar-SA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𝑟𝑎𝑡𝑒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𝑠𝑢𝑖𝑡𝑠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𝑝𝑎𝑦𝑚𝑒𝑛𝑡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𝑝𝑒𝑟𝑖𝑜𝑑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𝑆𝑜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F14C6-F18B-48A6-B940-79337F3EA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2" y="2943807"/>
                <a:ext cx="10199912" cy="1889450"/>
              </a:xfrm>
              <a:blipFill>
                <a:blip r:embed="rId2"/>
                <a:stretch>
                  <a:fillRect l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AF75DC7-8F27-4549-B7F3-B048F9569F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5402" y="2538098"/>
                <a:ext cx="9601196" cy="178180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𝑨𝒔𝒔𝒖𝒎𝒆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𝒒𝒖𝒂𝒓𝒕𝒆𝒓𝒍𝒚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𝒑𝒂𝒚𝒎𝒆𝒏𝒕𝒔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chemeClr val="tx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AF75DC7-8F27-4549-B7F3-B048F9569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2" y="2538098"/>
                <a:ext cx="9601196" cy="1781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F90A6D7-9C7F-4B18-A405-F2A6DAD718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28463" y="5071016"/>
                <a:ext cx="7270100" cy="80485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𝐸𝑓𝑓𝑒𝑐𝑡𝑖𝑣𝑒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𝑖𝑛𝑡𝑒𝑟𝑒𝑠𝑡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𝑞𝑢𝑎𝑟𝑡𝑒𝑟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%=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%=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F90A6D7-9C7F-4B18-A405-F2A6DAD71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463" y="5071016"/>
                <a:ext cx="7270100" cy="804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01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D31D-313D-4D05-B9AC-C0548249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Example-1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F14C6-F18B-48A6-B940-79337F3EA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2" y="2943808"/>
                <a:ext cx="9601196" cy="86308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u="sng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𝑵𝒐𝒎𝒊𝒏𝒂𝒍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𝒂𝒏𝒏𝒖𝒂𝒍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𝒊𝒏𝒕𝒆𝒓𝒆𝒔𝒕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𝒓𝒂𝒕𝒆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𝒑𝒂𝒊𝒅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𝒎𝒐𝒏𝒕𝒉𝒍𝒚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b="1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F14C6-F18B-48A6-B940-79337F3EA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2" y="2943808"/>
                <a:ext cx="9601196" cy="86308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AF75DC7-8F27-4549-B7F3-B048F9569F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5402" y="2538098"/>
                <a:ext cx="9601196" cy="178180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𝑨𝒔𝒔𝒖𝒎𝒆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𝒎𝒐𝒏𝒕𝒉𝒍𝒚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𝒑𝒂𝒚𝒎𝒆𝒏𝒕𝒔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chemeClr val="tx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AF75DC7-8F27-4549-B7F3-B048F9569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2" y="2538098"/>
                <a:ext cx="9601196" cy="1781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915BFBC-2D70-42E1-ACF7-4344556883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06757" y="4212600"/>
                <a:ext cx="6103774" cy="67647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𝐸𝑓𝑓𝑒𝑐𝑡𝑖𝑣𝑒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𝑖𝑛𝑡𝑒𝑟𝑒𝑠𝑡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𝑚𝑜𝑛𝑡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915BFBC-2D70-42E1-ACF7-434455688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757" y="4212600"/>
                <a:ext cx="6103774" cy="676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734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D31D-313D-4D05-B9AC-C0548249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Example-1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F14C6-F18B-48A6-B940-79337F3EA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2" y="2943808"/>
                <a:ext cx="9601196" cy="86308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u="sng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𝑵𝒐𝒎𝒊𝒏𝒂𝒍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𝒂𝒏𝒏𝒖𝒂𝒍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𝒊𝒏𝒕𝒆𝒓𝒆𝒔𝒕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𝒓𝒂𝒕𝒆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𝒑𝒂𝒊𝒅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𝒎𝒐𝒏𝒕𝒉𝒍𝒚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b="1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F14C6-F18B-48A6-B940-79337F3EA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2" y="2943808"/>
                <a:ext cx="9601196" cy="86308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AF75DC7-8F27-4549-B7F3-B048F9569F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5402" y="2538098"/>
                <a:ext cx="9601196" cy="178180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𝑨𝒔𝒔𝒖𝒎𝒆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𝒎𝒐𝒏𝒕𝒉𝒍𝒚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𝒑𝒂𝒚𝒎𝒆𝒏𝒕𝒔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chemeClr val="tx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AF75DC7-8F27-4549-B7F3-B048F9569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2" y="2538098"/>
                <a:ext cx="9601196" cy="1781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915BFBC-2D70-42E1-ACF7-4344556883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6234" y="4319902"/>
                <a:ext cx="8079531" cy="107785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𝐸𝑓𝑓𝑒𝑐𝑡𝑖𝑣𝑒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𝑖𝑛𝑡𝑒𝑟𝑒𝑠𝑡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𝑚𝑜𝑛𝑡h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(12)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(12)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=1%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915BFBC-2D70-42E1-ACF7-434455688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234" y="4319902"/>
                <a:ext cx="8079531" cy="10778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005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180</TotalTime>
  <Words>889</Words>
  <Application>Microsoft Office PowerPoint</Application>
  <PresentationFormat>Widescreen</PresentationFormat>
  <Paragraphs>121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Cambria Math</vt:lpstr>
      <vt:lpstr>Garamond</vt:lpstr>
      <vt:lpstr>Organic</vt:lpstr>
      <vt:lpstr>Rate of Interest</vt:lpstr>
      <vt:lpstr>Effective    VS.</vt:lpstr>
      <vt:lpstr>Effective    VS.</vt:lpstr>
      <vt:lpstr>Effective    VS.</vt:lpstr>
      <vt:lpstr>Effective    VS.</vt:lpstr>
      <vt:lpstr>Explanation </vt:lpstr>
      <vt:lpstr>Explanation </vt:lpstr>
      <vt:lpstr>Example-1 </vt:lpstr>
      <vt:lpstr>Example-1 </vt:lpstr>
      <vt:lpstr>Example-2 </vt:lpstr>
      <vt:lpstr>Example-2 </vt:lpstr>
      <vt:lpstr>Example-2 </vt:lpstr>
      <vt:lpstr>Example-3 </vt:lpstr>
      <vt:lpstr>Example-3 </vt:lpstr>
      <vt:lpstr>Example-3 </vt:lpstr>
      <vt:lpstr>PowerPoint Presentation</vt:lpstr>
      <vt:lpstr>PowerPoint Presentation</vt:lpstr>
      <vt:lpstr>Rate of Discount</vt:lpstr>
      <vt:lpstr>Rate of Discount</vt:lpstr>
      <vt:lpstr>Nominal and Effective rate of Discount</vt:lpstr>
      <vt:lpstr>Nominal and Effective rate of Discount</vt:lpstr>
      <vt:lpstr>Nominal and Effective rate of Discount</vt:lpstr>
      <vt:lpstr>PowerPoint Presentation</vt:lpstr>
      <vt:lpstr>Discounting using the Annual Effective</vt:lpstr>
      <vt:lpstr>Two-year Effective interest rate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Rate of Interest</dc:title>
  <dc:creator>مرام العمري</dc:creator>
  <cp:lastModifiedBy>مرام العمري</cp:lastModifiedBy>
  <cp:revision>18</cp:revision>
  <dcterms:created xsi:type="dcterms:W3CDTF">2019-01-13T03:45:56Z</dcterms:created>
  <dcterms:modified xsi:type="dcterms:W3CDTF">2019-01-13T06:46:05Z</dcterms:modified>
</cp:coreProperties>
</file>