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71" r:id="rId4"/>
    <p:sldId id="257" r:id="rId5"/>
    <p:sldId id="260" r:id="rId6"/>
    <p:sldId id="259" r:id="rId7"/>
    <p:sldId id="272" r:id="rId8"/>
    <p:sldId id="275" r:id="rId9"/>
    <p:sldId id="258" r:id="rId10"/>
    <p:sldId id="270" r:id="rId11"/>
    <p:sldId id="261" r:id="rId12"/>
    <p:sldId id="262" r:id="rId13"/>
    <p:sldId id="267" r:id="rId14"/>
    <p:sldId id="268" r:id="rId15"/>
    <p:sldId id="269" r:id="rId16"/>
    <p:sldId id="263" r:id="rId17"/>
    <p:sldId id="264" r:id="rId18"/>
    <p:sldId id="265" r:id="rId19"/>
    <p:sldId id="273" r:id="rId20"/>
    <p:sldId id="266"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00" autoAdjust="0"/>
  </p:normalViewPr>
  <p:slideViewPr>
    <p:cSldViewPr>
      <p:cViewPr>
        <p:scale>
          <a:sx n="75" d="100"/>
          <a:sy n="75" d="100"/>
        </p:scale>
        <p:origin x="-1589" y="-1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50AB0A-C065-41AC-844A-6CB687B010BF}" type="datetimeFigureOut">
              <a:rPr lang="en-US" smtClean="0"/>
              <a:pPr/>
              <a:t>4/10/2013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E2F05-F653-49C7-9635-11CE8C0C096A}" type="slidenum">
              <a:rPr lang="en-US" smtClean="0"/>
              <a:pPr/>
              <a:t>‹#›</a:t>
            </a:fld>
            <a:endParaRPr lang="en-US"/>
          </a:p>
        </p:txBody>
      </p:sp>
    </p:spTree>
    <p:extLst>
      <p:ext uri="{BB962C8B-B14F-4D97-AF65-F5344CB8AC3E}">
        <p14:creationId xmlns:p14="http://schemas.microsoft.com/office/powerpoint/2010/main" val="1142505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F9A9FB-AD70-431F-976A-68341DCC01D1}" type="slidenum">
              <a:rPr lang="en-US" smtClean="0"/>
              <a:pPr/>
              <a:t>2</a:t>
            </a:fld>
            <a:endParaRPr lang="en-US"/>
          </a:p>
        </p:txBody>
      </p:sp>
    </p:spTree>
    <p:extLst>
      <p:ext uri="{BB962C8B-B14F-4D97-AF65-F5344CB8AC3E}">
        <p14:creationId xmlns:p14="http://schemas.microsoft.com/office/powerpoint/2010/main" val="281626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AE2F05-F653-49C7-9635-11CE8C0C096A}" type="slidenum">
              <a:rPr lang="en-US" smtClean="0"/>
              <a:pPr/>
              <a:t>5</a:t>
            </a:fld>
            <a:endParaRPr lang="en-US"/>
          </a:p>
        </p:txBody>
      </p:sp>
    </p:spTree>
    <p:extLst>
      <p:ext uri="{BB962C8B-B14F-4D97-AF65-F5344CB8AC3E}">
        <p14:creationId xmlns:p14="http://schemas.microsoft.com/office/powerpoint/2010/main" val="1037627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glucocorticoids : A corticosteroid hormone secreted by adrenal</a:t>
            </a:r>
            <a:r>
              <a:rPr lang="en-US" baseline="0" dirty="0" smtClean="0"/>
              <a:t> cortex that influences glucose metabolism and immune function </a:t>
            </a:r>
          </a:p>
          <a:p>
            <a:r>
              <a:rPr lang="en-US" baseline="0" dirty="0" smtClean="0"/>
              <a:t>Corticosteroids : A family of steroids synthesized by and released from the adrenal cortex.</a:t>
            </a:r>
          </a:p>
          <a:p>
            <a:pPr rtl="0" eaLnBrk="1" fontAlgn="t" latinLnBrk="0" hangingPunct="1"/>
            <a:r>
              <a:rPr lang="en-US" sz="1200" b="0" i="0" u="none" strike="noStrike" kern="1200" dirty="0" smtClean="0">
                <a:solidFill>
                  <a:schemeClr val="tx1"/>
                </a:solidFill>
                <a:effectLst/>
                <a:latin typeface="+mn-lt"/>
                <a:ea typeface="+mn-ea"/>
                <a:cs typeface="+mn-cs"/>
              </a:rPr>
              <a:t>CRH= </a:t>
            </a:r>
            <a:r>
              <a:rPr lang="en-US" sz="1200" b="0" i="0" u="none" strike="noStrike" kern="1200" dirty="0" err="1" smtClean="0">
                <a:solidFill>
                  <a:schemeClr val="tx1"/>
                </a:solidFill>
                <a:effectLst/>
                <a:latin typeface="+mn-lt"/>
                <a:ea typeface="+mn-ea"/>
                <a:cs typeface="+mn-cs"/>
              </a:rPr>
              <a:t>Corticotropin</a:t>
            </a:r>
            <a:r>
              <a:rPr lang="en-US" sz="1200" b="0" i="0" u="none" strike="noStrike" kern="1200" dirty="0" smtClean="0">
                <a:solidFill>
                  <a:schemeClr val="tx1"/>
                </a:solidFill>
                <a:effectLst/>
                <a:latin typeface="+mn-lt"/>
                <a:ea typeface="+mn-ea"/>
                <a:cs typeface="+mn-cs"/>
              </a:rPr>
              <a:t>-releasing hormone</a:t>
            </a:r>
          </a:p>
          <a:p>
            <a:pPr rtl="0" eaLnBrk="1" fontAlgn="t" latinLnBrk="0" hangingPunct="1"/>
            <a:r>
              <a:rPr lang="en-US" sz="1200" b="0" i="0" u="none" strike="noStrike" kern="1200" dirty="0" smtClean="0">
                <a:solidFill>
                  <a:schemeClr val="tx1"/>
                </a:solidFill>
                <a:effectLst/>
                <a:latin typeface="+mn-lt"/>
                <a:ea typeface="+mn-ea"/>
                <a:cs typeface="+mn-cs"/>
              </a:rPr>
              <a:t>ACTH</a:t>
            </a:r>
            <a:r>
              <a:rPr lang="en-US" sz="1200" b="0" i="0" u="none" strike="noStrike" kern="1200" baseline="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rPr>
              <a:t>Adrenocorticotropic hormone</a:t>
            </a:r>
          </a:p>
          <a:p>
            <a:endParaRPr lang="en-US" dirty="0"/>
          </a:p>
        </p:txBody>
      </p:sp>
      <p:sp>
        <p:nvSpPr>
          <p:cNvPr id="4" name="Slide Number Placeholder 3"/>
          <p:cNvSpPr>
            <a:spLocks noGrp="1"/>
          </p:cNvSpPr>
          <p:nvPr>
            <p:ph type="sldNum" sz="quarter" idx="10"/>
          </p:nvPr>
        </p:nvSpPr>
        <p:spPr/>
        <p:txBody>
          <a:bodyPr/>
          <a:lstStyle/>
          <a:p>
            <a:fld id="{E1AE2F05-F653-49C7-9635-11CE8C0C096A}" type="slidenum">
              <a:rPr lang="en-US" smtClean="0"/>
              <a:pPr/>
              <a:t>11</a:t>
            </a:fld>
            <a:endParaRPr lang="en-US"/>
          </a:p>
        </p:txBody>
      </p:sp>
    </p:spTree>
    <p:extLst>
      <p:ext uri="{BB962C8B-B14F-4D97-AF65-F5344CB8AC3E}">
        <p14:creationId xmlns:p14="http://schemas.microsoft.com/office/powerpoint/2010/main" val="107097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Plethysmometer : Any instrument designed to measure small changes in volume, usually via the displacement</a:t>
            </a:r>
            <a:r>
              <a:rPr lang="en-US" baseline="0" dirty="0" smtClean="0"/>
              <a:t> </a:t>
            </a:r>
            <a:r>
              <a:rPr lang="en-US" dirty="0" smtClean="0"/>
              <a:t>of water </a:t>
            </a:r>
            <a:endParaRPr lang="en-US" dirty="0"/>
          </a:p>
        </p:txBody>
      </p:sp>
      <p:sp>
        <p:nvSpPr>
          <p:cNvPr id="4" name="Slide Number Placeholder 3"/>
          <p:cNvSpPr>
            <a:spLocks noGrp="1"/>
          </p:cNvSpPr>
          <p:nvPr>
            <p:ph type="sldNum" sz="quarter" idx="10"/>
          </p:nvPr>
        </p:nvSpPr>
        <p:spPr/>
        <p:txBody>
          <a:bodyPr/>
          <a:lstStyle/>
          <a:p>
            <a:fld id="{E1AE2F05-F653-49C7-9635-11CE8C0C096A}" type="slidenum">
              <a:rPr lang="en-US" smtClean="0"/>
              <a:pPr/>
              <a:t>16</a:t>
            </a:fld>
            <a:endParaRPr lang="en-US"/>
          </a:p>
        </p:txBody>
      </p:sp>
    </p:spTree>
    <p:extLst>
      <p:ext uri="{BB962C8B-B14F-4D97-AF65-F5344CB8AC3E}">
        <p14:creationId xmlns:p14="http://schemas.microsoft.com/office/powerpoint/2010/main" val="73996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167210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147880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3612329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77310-E3E3-4D8F-B5B1-CB37487745B6}" type="datetimeFigureOut">
              <a:rPr lang="en-US" smtClean="0"/>
              <a:pPr/>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77310-E3E3-4D8F-B5B1-CB37487745B6}"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77310-E3E3-4D8F-B5B1-CB37487745B6}"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33322085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77310-E3E3-4D8F-B5B1-CB37487745B6}" type="datetimeFigureOut">
              <a:rPr lang="en-US" smtClean="0"/>
              <a:pPr/>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1188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94190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277310-E3E3-4D8F-B5B1-CB37487745B6}" type="datetimeFigureOut">
              <a:rPr lang="en-US" smtClean="0"/>
              <a:pPr/>
              <a:t>4/10/2013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226271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277310-E3E3-4D8F-B5B1-CB37487745B6}" type="datetimeFigureOut">
              <a:rPr lang="en-US" smtClean="0"/>
              <a:pPr/>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95631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77310-E3E3-4D8F-B5B1-CB37487745B6}" type="datetimeFigureOut">
              <a:rPr lang="en-US" smtClean="0"/>
              <a:pPr/>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228372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53599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77310-E3E3-4D8F-B5B1-CB37487745B6}" type="datetimeFigureOut">
              <a:rPr lang="en-US" smtClean="0"/>
              <a:pPr/>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0ADFB-68D5-4E1D-917A-F27C85C5BDAA}" type="slidenum">
              <a:rPr lang="en-US" smtClean="0"/>
              <a:pPr/>
              <a:t>‹#›</a:t>
            </a:fld>
            <a:endParaRPr lang="en-US"/>
          </a:p>
        </p:txBody>
      </p:sp>
    </p:spTree>
    <p:extLst>
      <p:ext uri="{BB962C8B-B14F-4D97-AF65-F5344CB8AC3E}">
        <p14:creationId xmlns:p14="http://schemas.microsoft.com/office/powerpoint/2010/main" val="2474370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77310-E3E3-4D8F-B5B1-CB37487745B6}" type="datetimeFigureOut">
              <a:rPr lang="en-US" smtClean="0"/>
              <a:pPr/>
              <a:t>4/10/2013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0ADFB-68D5-4E1D-917A-F27C85C5BDAA}" type="slidenum">
              <a:rPr lang="en-US" smtClean="0"/>
              <a:pPr/>
              <a:t>‹#›</a:t>
            </a:fld>
            <a:endParaRPr lang="en-US"/>
          </a:p>
        </p:txBody>
      </p:sp>
    </p:spTree>
    <p:extLst>
      <p:ext uri="{BB962C8B-B14F-4D97-AF65-F5344CB8AC3E}">
        <p14:creationId xmlns:p14="http://schemas.microsoft.com/office/powerpoint/2010/main" val="3835686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7D277310-E3E3-4D8F-B5B1-CB37487745B6}" type="datetimeFigureOut">
              <a:rPr lang="en-US" smtClean="0"/>
              <a:pPr/>
              <a:t>4/10/2013</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5420ADFB-68D5-4E1D-917A-F27C85C5BD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imagesu.net/data/media/54/mouse_animal_expression_058.jpg" TargetMode="External"/><Relationship Id="rId7" Type="http://schemas.openxmlformats.org/officeDocument/2006/relationships/hyperlink" Target="http://www.google.com.sa/url?sa=i&amp;rct=j&amp;q=frog+pictures+in+lab&amp;source=images&amp;cd=&amp;cad=rja&amp;docid=Kvsf-10G5fWM8M&amp;tbnid=91r3J3SwVgQjyM:&amp;ved=0CAUQjRw&amp;url=http://www.flickr.com/photos/artour_a/312066810/&amp;ei=zL8PUfWaOOec0AWL0IGwBg&amp;psig=AFQjCNEywP8rLWfE-c2wIZfXxwb8WfKarg&amp;ust=1360072964862123" TargetMode="External"/><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3.jpeg"/><Relationship Id="rId5" Type="http://schemas.openxmlformats.org/officeDocument/2006/relationships/hyperlink" Target="http://www.google.com.sa/url?sa=i&amp;rct=j&amp;q=white+rat&amp;source=images&amp;cd=&amp;cad=rja&amp;docid=nuwX6MnDkGvRrM&amp;tbnid=Gj9b8BoFwpmYUM:&amp;ved=0CAUQjRw&amp;url=http://www.criver.com/EN-US/PRODSERV/BYTYPE/RESMODOVER/RESMOD/Pages/SS-13BNRat.aspx&amp;ei=e74PUbjlI46o0AW9pICgCQ&amp;psig=AFQjCNHf1kdoSI0hlTdGDKPE1ZLmZLqQMw&amp;ust=1360072379938900" TargetMode="External"/><Relationship Id="rId4" Type="http://schemas.openxmlformats.org/officeDocument/2006/relationships/image" Target="../media/image2.jpeg"/><Relationship Id="rId9" Type="http://schemas.openxmlformats.org/officeDocument/2006/relationships/image" Target="../media/image5.gif"/></Relationships>
</file>

<file path=ppt/slides/_rels/slide2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9.gi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faculty.riohondo.edu/rbethel/videos/micro_inflammation.swf"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38000" r="-38000"/>
          </a:stretch>
        </a:blipFill>
        <a:effectLst/>
      </p:bgPr>
    </p:bg>
    <p:spTree>
      <p:nvGrpSpPr>
        <p:cNvPr id="1" name=""/>
        <p:cNvGrpSpPr/>
        <p:nvPr/>
      </p:nvGrpSpPr>
      <p:grpSpPr>
        <a:xfrm>
          <a:off x="0" y="0"/>
          <a:ext cx="0" cy="0"/>
          <a:chOff x="0" y="0"/>
          <a:chExt cx="0" cy="0"/>
        </a:xfrm>
      </p:grpSpPr>
      <p:sp>
        <p:nvSpPr>
          <p:cNvPr id="2" name="Rectangle 1"/>
          <p:cNvSpPr/>
          <p:nvPr/>
        </p:nvSpPr>
        <p:spPr>
          <a:xfrm>
            <a:off x="6660232" y="332656"/>
            <a:ext cx="2201244" cy="923330"/>
          </a:xfrm>
          <a:prstGeom prst="rect">
            <a:avLst/>
          </a:prstGeom>
          <a:noFill/>
        </p:spPr>
        <p:txBody>
          <a:bodyPr wrap="none" lIns="91440" tIns="45720" rIns="91440" bIns="45720">
            <a:spAutoFit/>
          </a:bodyPr>
          <a:lstStyle/>
          <a:p>
            <a:pPr algn="ctr"/>
            <a:r>
              <a:rPr lang="en-US" sz="5400" b="1" dirty="0" smtClean="0">
                <a:ln w="18415" cmpd="sng">
                  <a:solidFill>
                    <a:schemeClr val="bg1"/>
                  </a:solidFill>
                  <a:prstDash val="solid"/>
                </a:ln>
                <a:solidFill>
                  <a:schemeClr val="bg1"/>
                </a:solidFill>
                <a:effectLst>
                  <a:outerShdw blurRad="38100" dist="38100" dir="2700000" algn="tl">
                    <a:srgbClr val="000000">
                      <a:alpha val="43137"/>
                    </a:srgbClr>
                  </a:outerShdw>
                </a:effectLst>
              </a:rPr>
              <a:t>Lab # 4</a:t>
            </a:r>
            <a:endParaRPr lang="en-US" sz="5400" b="1" dirty="0">
              <a:ln w="18415" cmpd="sng">
                <a:solidFill>
                  <a:schemeClr val="bg1"/>
                </a:solidFill>
                <a:prstDash val="solid"/>
              </a:ln>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2555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48680"/>
            <a:ext cx="741478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Anti-inflammatory drugs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Left Brace 2"/>
          <p:cNvSpPr/>
          <p:nvPr/>
        </p:nvSpPr>
        <p:spPr>
          <a:xfrm rot="5400000">
            <a:off x="3815916" y="-1268858"/>
            <a:ext cx="1008112" cy="6552728"/>
          </a:xfrm>
          <a:prstGeom prst="leftBrace">
            <a:avLst>
              <a:gd name="adj1" fmla="val 0"/>
              <a:gd name="adj2" fmla="val 50000"/>
            </a:avLst>
          </a:prstGeom>
          <a:ln>
            <a:headEnd type="arrow" w="med" len="med"/>
            <a:tailEnd type="arrow" w="med" len="med"/>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4" name="Rectangle 3"/>
          <p:cNvSpPr/>
          <p:nvPr/>
        </p:nvSpPr>
        <p:spPr>
          <a:xfrm>
            <a:off x="524491" y="2505728"/>
            <a:ext cx="1743253" cy="369332"/>
          </a:xfrm>
          <a:prstGeom prst="rect">
            <a:avLst/>
          </a:prstGeom>
        </p:spPr>
        <p:txBody>
          <a:bodyPr wrap="square">
            <a:spAutoFit/>
          </a:bodyPr>
          <a:lstStyle/>
          <a:p>
            <a:r>
              <a:rPr lang="en-US" b="1" dirty="0" smtClean="0">
                <a:solidFill>
                  <a:schemeClr val="accent2"/>
                </a:solidFill>
              </a:rPr>
              <a:t>Steroidal</a:t>
            </a:r>
          </a:p>
        </p:txBody>
      </p:sp>
      <p:sp>
        <p:nvSpPr>
          <p:cNvPr id="5" name="Rectangle 4"/>
          <p:cNvSpPr/>
          <p:nvPr/>
        </p:nvSpPr>
        <p:spPr>
          <a:xfrm>
            <a:off x="6830087" y="2511562"/>
            <a:ext cx="1487715" cy="646331"/>
          </a:xfrm>
          <a:prstGeom prst="rect">
            <a:avLst/>
          </a:prstGeom>
        </p:spPr>
        <p:txBody>
          <a:bodyPr wrap="none">
            <a:spAutoFit/>
          </a:bodyPr>
          <a:lstStyle/>
          <a:p>
            <a:r>
              <a:rPr lang="en-US" b="1" dirty="0" smtClean="0">
                <a:solidFill>
                  <a:schemeClr val="accent2"/>
                </a:solidFill>
              </a:rPr>
              <a:t>Non-steroidal</a:t>
            </a:r>
          </a:p>
          <a:p>
            <a:pPr algn="ctr"/>
            <a:endParaRPr lang="en-US" dirty="0"/>
          </a:p>
        </p:txBody>
      </p:sp>
      <p:sp>
        <p:nvSpPr>
          <p:cNvPr id="9" name="Rectangle 8"/>
          <p:cNvSpPr/>
          <p:nvPr/>
        </p:nvSpPr>
        <p:spPr>
          <a:xfrm>
            <a:off x="395536" y="2875060"/>
            <a:ext cx="1632819" cy="369332"/>
          </a:xfrm>
          <a:prstGeom prst="rect">
            <a:avLst/>
          </a:prstGeom>
        </p:spPr>
        <p:txBody>
          <a:bodyPr wrap="none">
            <a:spAutoFit/>
          </a:bodyPr>
          <a:lstStyle/>
          <a:p>
            <a:r>
              <a:rPr lang="en-US" dirty="0" smtClean="0"/>
              <a:t>Glucocorticoids</a:t>
            </a:r>
            <a:endParaRPr lang="en-US" dirty="0"/>
          </a:p>
        </p:txBody>
      </p:sp>
      <p:sp>
        <p:nvSpPr>
          <p:cNvPr id="10" name="Rectangle 9"/>
          <p:cNvSpPr/>
          <p:nvPr/>
        </p:nvSpPr>
        <p:spPr>
          <a:xfrm>
            <a:off x="6849509" y="2978466"/>
            <a:ext cx="1284839" cy="923330"/>
          </a:xfrm>
          <a:prstGeom prst="rect">
            <a:avLst/>
          </a:prstGeom>
        </p:spPr>
        <p:txBody>
          <a:bodyPr wrap="none">
            <a:spAutoFit/>
          </a:bodyPr>
          <a:lstStyle/>
          <a:p>
            <a:r>
              <a:rPr lang="en-US" dirty="0" smtClean="0"/>
              <a:t>NSAIDs like </a:t>
            </a:r>
          </a:p>
          <a:p>
            <a:pPr marL="285750" indent="-285750">
              <a:buFontTx/>
              <a:buChar char="-"/>
            </a:pPr>
            <a:r>
              <a:rPr lang="en-US" dirty="0" smtClean="0"/>
              <a:t>Aspirin </a:t>
            </a:r>
          </a:p>
          <a:p>
            <a:pPr marL="285750" indent="-285750">
              <a:buFontTx/>
              <a:buChar char="-"/>
            </a:pPr>
            <a:r>
              <a:rPr lang="en-US" dirty="0" smtClean="0"/>
              <a:t>aspirin </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216" y="4221088"/>
            <a:ext cx="1943100" cy="150876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42559"/>
            <a:ext cx="3168352" cy="2616777"/>
          </a:xfrm>
          <a:prstGeom prst="rect">
            <a:avLst/>
          </a:prstGeom>
        </p:spPr>
      </p:pic>
      <p:sp>
        <p:nvSpPr>
          <p:cNvPr id="13" name="Rectangle 12"/>
          <p:cNvSpPr/>
          <p:nvPr/>
        </p:nvSpPr>
        <p:spPr>
          <a:xfrm>
            <a:off x="1619672" y="5991602"/>
            <a:ext cx="2655983" cy="369332"/>
          </a:xfrm>
          <a:prstGeom prst="rect">
            <a:avLst/>
          </a:prstGeom>
        </p:spPr>
        <p:txBody>
          <a:bodyPr wrap="none">
            <a:spAutoFit/>
          </a:bodyPr>
          <a:lstStyle/>
          <a:p>
            <a:r>
              <a:rPr lang="en-US" dirty="0" smtClean="0"/>
              <a:t>Containing steroid </a:t>
            </a:r>
            <a:r>
              <a:rPr lang="en-US" dirty="0"/>
              <a:t>moiety </a:t>
            </a:r>
          </a:p>
        </p:txBody>
      </p:sp>
      <p:sp>
        <p:nvSpPr>
          <p:cNvPr id="14" name="Rectangle 13"/>
          <p:cNvSpPr/>
          <p:nvPr/>
        </p:nvSpPr>
        <p:spPr>
          <a:xfrm>
            <a:off x="5994409" y="5943977"/>
            <a:ext cx="2844818" cy="369332"/>
          </a:xfrm>
          <a:prstGeom prst="rect">
            <a:avLst/>
          </a:prstGeom>
        </p:spPr>
        <p:txBody>
          <a:bodyPr wrap="none">
            <a:spAutoFit/>
          </a:bodyPr>
          <a:lstStyle/>
          <a:p>
            <a:r>
              <a:rPr lang="en-US" dirty="0"/>
              <a:t>don’t contain steroid moiety</a:t>
            </a:r>
          </a:p>
        </p:txBody>
      </p:sp>
      <p:sp>
        <p:nvSpPr>
          <p:cNvPr id="16" name="Oval 15"/>
          <p:cNvSpPr/>
          <p:nvPr/>
        </p:nvSpPr>
        <p:spPr>
          <a:xfrm rot="19820064">
            <a:off x="559785" y="4490993"/>
            <a:ext cx="2485793" cy="132201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623062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28444"/>
            <a:ext cx="1927860" cy="151638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96103" y="188639"/>
            <a:ext cx="3233050" cy="2487933"/>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89543" y="271441"/>
            <a:ext cx="2691358" cy="2929199"/>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68665" y="4188117"/>
            <a:ext cx="2853474" cy="1902316"/>
          </a:xfrm>
          <a:prstGeom prst="rect">
            <a:avLst/>
          </a:prstGeom>
        </p:spPr>
      </p:pic>
      <p:sp>
        <p:nvSpPr>
          <p:cNvPr id="6" name="TextBox 5"/>
          <p:cNvSpPr txBox="1"/>
          <p:nvPr/>
        </p:nvSpPr>
        <p:spPr>
          <a:xfrm>
            <a:off x="66559" y="1880057"/>
            <a:ext cx="2088232" cy="369332"/>
          </a:xfrm>
          <a:prstGeom prst="rect">
            <a:avLst/>
          </a:prstGeom>
          <a:solidFill>
            <a:schemeClr val="bg2">
              <a:lumMod val="90000"/>
            </a:schemeClr>
          </a:solidFill>
        </p:spPr>
        <p:txBody>
          <a:bodyPr wrap="square" rtlCol="0">
            <a:spAutoFit/>
          </a:bodyPr>
          <a:lstStyle/>
          <a:p>
            <a:r>
              <a:rPr lang="en-US" dirty="0" smtClean="0"/>
              <a:t>Under CNS control </a:t>
            </a:r>
            <a:endParaRPr lang="en-US" dirty="0"/>
          </a:p>
        </p:txBody>
      </p:sp>
      <p:sp>
        <p:nvSpPr>
          <p:cNvPr id="7" name="TextBox 6"/>
          <p:cNvSpPr txBox="1"/>
          <p:nvPr/>
        </p:nvSpPr>
        <p:spPr>
          <a:xfrm>
            <a:off x="2280476" y="2702633"/>
            <a:ext cx="3495278" cy="369332"/>
          </a:xfrm>
          <a:prstGeom prst="rect">
            <a:avLst/>
          </a:prstGeom>
          <a:solidFill>
            <a:schemeClr val="accent4">
              <a:lumMod val="20000"/>
              <a:lumOff val="80000"/>
            </a:schemeClr>
          </a:solidFill>
        </p:spPr>
        <p:txBody>
          <a:bodyPr wrap="square" rtlCol="0">
            <a:spAutoFit/>
          </a:bodyPr>
          <a:lstStyle/>
          <a:p>
            <a:r>
              <a:rPr lang="en-US" dirty="0" smtClean="0"/>
              <a:t>Secreted  CRH from hypothalamus </a:t>
            </a:r>
            <a:endParaRPr lang="en-US" dirty="0"/>
          </a:p>
        </p:txBody>
      </p:sp>
      <p:sp>
        <p:nvSpPr>
          <p:cNvPr id="8" name="TextBox 7"/>
          <p:cNvSpPr txBox="1"/>
          <p:nvPr/>
        </p:nvSpPr>
        <p:spPr>
          <a:xfrm>
            <a:off x="5748743" y="3218561"/>
            <a:ext cx="3050324" cy="646331"/>
          </a:xfrm>
          <a:prstGeom prst="rect">
            <a:avLst/>
          </a:prstGeom>
          <a:solidFill>
            <a:schemeClr val="accent6">
              <a:lumMod val="20000"/>
              <a:lumOff val="80000"/>
            </a:schemeClr>
          </a:solidFill>
        </p:spPr>
        <p:txBody>
          <a:bodyPr wrap="square" rtlCol="0">
            <a:spAutoFit/>
          </a:bodyPr>
          <a:lstStyle/>
          <a:p>
            <a:r>
              <a:rPr lang="en-US" dirty="0" smtClean="0"/>
              <a:t>Secreted  ACTH from anterior pituitary gland </a:t>
            </a:r>
            <a:endParaRPr lang="en-US" dirty="0"/>
          </a:p>
        </p:txBody>
      </p:sp>
      <p:sp>
        <p:nvSpPr>
          <p:cNvPr id="9" name="TextBox 8"/>
          <p:cNvSpPr txBox="1"/>
          <p:nvPr/>
        </p:nvSpPr>
        <p:spPr>
          <a:xfrm>
            <a:off x="5414691" y="6058537"/>
            <a:ext cx="3384376" cy="646331"/>
          </a:xfrm>
          <a:prstGeom prst="rect">
            <a:avLst/>
          </a:prstGeom>
          <a:solidFill>
            <a:srgbClr val="FFFF00"/>
          </a:solidFill>
        </p:spPr>
        <p:txBody>
          <a:bodyPr wrap="square" rtlCol="0">
            <a:spAutoFit/>
          </a:bodyPr>
          <a:lstStyle/>
          <a:p>
            <a:r>
              <a:rPr lang="en-US" dirty="0" smtClean="0"/>
              <a:t>Secreted glucocorticoids  from adrenal cortex </a:t>
            </a:r>
            <a:endParaRPr lang="en-US" dirty="0"/>
          </a:p>
        </p:txBody>
      </p:sp>
      <p:sp>
        <p:nvSpPr>
          <p:cNvPr id="10" name="TextBox 9"/>
          <p:cNvSpPr txBox="1"/>
          <p:nvPr/>
        </p:nvSpPr>
        <p:spPr>
          <a:xfrm>
            <a:off x="5212581" y="4509120"/>
            <a:ext cx="1512168" cy="369332"/>
          </a:xfrm>
          <a:prstGeom prst="rect">
            <a:avLst/>
          </a:prstGeom>
          <a:noFill/>
        </p:spPr>
        <p:txBody>
          <a:bodyPr wrap="square" rtlCol="0">
            <a:spAutoFit/>
          </a:bodyPr>
          <a:lstStyle/>
          <a:p>
            <a:r>
              <a:rPr lang="en-US" dirty="0" smtClean="0"/>
              <a:t>Adrenal gland </a:t>
            </a:r>
            <a:endParaRPr lang="en-US" dirty="0"/>
          </a:p>
        </p:txBody>
      </p:sp>
      <p:sp>
        <p:nvSpPr>
          <p:cNvPr id="11" name="Rectangle 10"/>
          <p:cNvSpPr/>
          <p:nvPr/>
        </p:nvSpPr>
        <p:spPr>
          <a:xfrm>
            <a:off x="4572000" y="1592025"/>
            <a:ext cx="864096" cy="2880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601218" y="2887298"/>
            <a:ext cx="864096" cy="3133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2106" y="6046833"/>
            <a:ext cx="4693285" cy="646331"/>
          </a:xfrm>
          <a:prstGeom prst="rect">
            <a:avLst/>
          </a:prstGeom>
          <a:solidFill>
            <a:schemeClr val="accent6">
              <a:lumMod val="20000"/>
              <a:lumOff val="80000"/>
            </a:schemeClr>
          </a:solidFill>
        </p:spPr>
        <p:txBody>
          <a:bodyPr wrap="square">
            <a:spAutoFit/>
          </a:bodyPr>
          <a:lstStyle/>
          <a:p>
            <a:r>
              <a:rPr lang="en-US" dirty="0"/>
              <a:t>glucocorticoids </a:t>
            </a:r>
            <a:r>
              <a:rPr lang="en-US" dirty="0" smtClean="0"/>
              <a:t>: are steroids hormones which include cortisone and cortisol (hydrocortisone) </a:t>
            </a:r>
            <a:endParaRPr lang="en-US" dirty="0"/>
          </a:p>
        </p:txBody>
      </p:sp>
      <p:sp>
        <p:nvSpPr>
          <p:cNvPr id="16" name="Rectangle 15"/>
          <p:cNvSpPr/>
          <p:nvPr/>
        </p:nvSpPr>
        <p:spPr>
          <a:xfrm>
            <a:off x="-12046" y="5116638"/>
            <a:ext cx="4976042" cy="369332"/>
          </a:xfrm>
          <a:prstGeom prst="rect">
            <a:avLst/>
          </a:prstGeom>
          <a:solidFill>
            <a:schemeClr val="accent1">
              <a:lumMod val="20000"/>
              <a:lumOff val="80000"/>
            </a:schemeClr>
          </a:solidFill>
        </p:spPr>
        <p:txBody>
          <a:bodyPr wrap="none">
            <a:spAutoFit/>
          </a:bodyPr>
          <a:lstStyle/>
          <a:p>
            <a:r>
              <a:rPr lang="en-US" dirty="0"/>
              <a:t>cortisol </a:t>
            </a:r>
            <a:r>
              <a:rPr lang="en-US" dirty="0" smtClean="0"/>
              <a:t>: is predominant glucocorticoids in human  </a:t>
            </a:r>
            <a:endParaRPr lang="en-US" dirty="0"/>
          </a:p>
        </p:txBody>
      </p:sp>
      <p:cxnSp>
        <p:nvCxnSpPr>
          <p:cNvPr id="18" name="Elbow Connector 17"/>
          <p:cNvCxnSpPr>
            <a:stCxn id="6" idx="2"/>
            <a:endCxn id="7" idx="1"/>
          </p:cNvCxnSpPr>
          <p:nvPr/>
        </p:nvCxnSpPr>
        <p:spPr>
          <a:xfrm rot="16200000" flipH="1">
            <a:off x="1376620" y="1983443"/>
            <a:ext cx="637910" cy="1169801"/>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20" name="Elbow Connector 19"/>
          <p:cNvCxnSpPr>
            <a:stCxn id="7" idx="2"/>
            <a:endCxn id="8" idx="1"/>
          </p:cNvCxnSpPr>
          <p:nvPr/>
        </p:nvCxnSpPr>
        <p:spPr>
          <a:xfrm rot="16200000" flipH="1">
            <a:off x="4653548" y="2446532"/>
            <a:ext cx="469762" cy="1720628"/>
          </a:xfrm>
          <a:prstGeom prst="bentConnector2">
            <a:avLst/>
          </a:prstGeom>
          <a:ln>
            <a:tailEnd type="arrow"/>
          </a:ln>
        </p:spPr>
        <p:style>
          <a:lnRef idx="3">
            <a:schemeClr val="dk1"/>
          </a:lnRef>
          <a:fillRef idx="0">
            <a:schemeClr val="dk1"/>
          </a:fillRef>
          <a:effectRef idx="2">
            <a:schemeClr val="dk1"/>
          </a:effectRef>
          <a:fontRef idx="minor">
            <a:schemeClr val="tx1"/>
          </a:fontRef>
        </p:style>
      </p:cxnSp>
      <p:cxnSp>
        <p:nvCxnSpPr>
          <p:cNvPr id="22" name="Elbow Connector 21"/>
          <p:cNvCxnSpPr>
            <a:stCxn id="8" idx="3"/>
            <a:endCxn id="9" idx="3"/>
          </p:cNvCxnSpPr>
          <p:nvPr/>
        </p:nvCxnSpPr>
        <p:spPr>
          <a:xfrm>
            <a:off x="8799067" y="3541727"/>
            <a:ext cx="12700" cy="2839976"/>
          </a:xfrm>
          <a:prstGeom prst="bentConnector3">
            <a:avLst>
              <a:gd name="adj1" fmla="val 1800000"/>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1133947" y="2555807"/>
            <a:ext cx="1020844" cy="646331"/>
          </a:xfrm>
          <a:prstGeom prst="rect">
            <a:avLst/>
          </a:prstGeom>
          <a:noFill/>
        </p:spPr>
        <p:txBody>
          <a:bodyPr wrap="square" rtlCol="0">
            <a:spAutoFit/>
          </a:bodyPr>
          <a:lstStyle/>
          <a:p>
            <a:pPr algn="ctr"/>
            <a:r>
              <a:rPr lang="en-US" dirty="0" smtClean="0"/>
              <a:t>Trigger to </a:t>
            </a:r>
            <a:endParaRPr lang="en-US" dirty="0"/>
          </a:p>
        </p:txBody>
      </p:sp>
      <p:sp>
        <p:nvSpPr>
          <p:cNvPr id="21" name="TextBox 20"/>
          <p:cNvSpPr txBox="1"/>
          <p:nvPr/>
        </p:nvSpPr>
        <p:spPr>
          <a:xfrm>
            <a:off x="4134688" y="3219190"/>
            <a:ext cx="1301407" cy="646331"/>
          </a:xfrm>
          <a:prstGeom prst="rect">
            <a:avLst/>
          </a:prstGeom>
          <a:noFill/>
        </p:spPr>
        <p:txBody>
          <a:bodyPr wrap="square" rtlCol="0">
            <a:spAutoFit/>
          </a:bodyPr>
          <a:lstStyle/>
          <a:p>
            <a:pPr algn="ctr"/>
            <a:r>
              <a:rPr lang="en-US" dirty="0" smtClean="0"/>
              <a:t>Stimulation  to </a:t>
            </a:r>
            <a:endParaRPr lang="en-US" dirty="0"/>
          </a:p>
        </p:txBody>
      </p:sp>
      <p:sp>
        <p:nvSpPr>
          <p:cNvPr id="23" name="TextBox 22"/>
          <p:cNvSpPr txBox="1"/>
          <p:nvPr/>
        </p:nvSpPr>
        <p:spPr>
          <a:xfrm rot="16200000">
            <a:off x="8047219" y="4995578"/>
            <a:ext cx="1802832" cy="369332"/>
          </a:xfrm>
          <a:prstGeom prst="rect">
            <a:avLst/>
          </a:prstGeom>
          <a:noFill/>
        </p:spPr>
        <p:txBody>
          <a:bodyPr wrap="square" rtlCol="0">
            <a:spAutoFit/>
          </a:bodyPr>
          <a:lstStyle/>
          <a:p>
            <a:pPr algn="ctr"/>
            <a:r>
              <a:rPr lang="en-US" dirty="0" smtClean="0"/>
              <a:t>Stimulation  to </a:t>
            </a:r>
            <a:endParaRPr lang="en-US" dirty="0"/>
          </a:p>
        </p:txBody>
      </p:sp>
      <p:sp>
        <p:nvSpPr>
          <p:cNvPr id="17" name="Oval 16"/>
          <p:cNvSpPr/>
          <p:nvPr/>
        </p:nvSpPr>
        <p:spPr>
          <a:xfrm>
            <a:off x="7884368" y="5127519"/>
            <a:ext cx="648072" cy="3147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165707" y="4509120"/>
            <a:ext cx="1566260" cy="3693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Arrow Connector 24"/>
          <p:cNvCxnSpPr>
            <a:stCxn id="9" idx="1"/>
            <a:endCxn id="15" idx="3"/>
          </p:cNvCxnSpPr>
          <p:nvPr/>
        </p:nvCxnSpPr>
        <p:spPr>
          <a:xfrm flipH="1" flipV="1">
            <a:off x="4785391" y="6369999"/>
            <a:ext cx="629300" cy="1170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V="1">
            <a:off x="2296103" y="5485970"/>
            <a:ext cx="0" cy="560864"/>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136310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barn(inVertical)">
                                      <p:cBhvr>
                                        <p:cTn id="16" dur="500"/>
                                        <p:tgtEl>
                                          <p:spTgt spid="18"/>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arn(inVertical)">
                                      <p:cBhvr>
                                        <p:cTn id="19" dur="500"/>
                                        <p:tgtEl>
                                          <p:spTgt spid="14"/>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randombar(horizontal)">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additive="base">
                                        <p:cTn id="35" dur="500" fill="hold"/>
                                        <p:tgtEl>
                                          <p:spTgt spid="21"/>
                                        </p:tgtEl>
                                        <p:attrNameLst>
                                          <p:attrName>ppt_x</p:attrName>
                                        </p:attrNameLst>
                                      </p:cBhvr>
                                      <p:tavLst>
                                        <p:tav tm="0">
                                          <p:val>
                                            <p:strVal val="#ppt_x"/>
                                          </p:val>
                                        </p:tav>
                                        <p:tav tm="100000">
                                          <p:val>
                                            <p:strVal val="#ppt_x"/>
                                          </p:val>
                                        </p:tav>
                                      </p:tavLst>
                                    </p:anim>
                                    <p:anim calcmode="lin" valueType="num">
                                      <p:cBhvr additive="base">
                                        <p:cTn id="36" dur="500" fill="hold"/>
                                        <p:tgtEl>
                                          <p:spTgt spid="2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500" fill="hold"/>
                                        <p:tgtEl>
                                          <p:spTgt spid="20"/>
                                        </p:tgtEl>
                                        <p:attrNameLst>
                                          <p:attrName>ppt_x</p:attrName>
                                        </p:attrNameLst>
                                      </p:cBhvr>
                                      <p:tavLst>
                                        <p:tav tm="0">
                                          <p:val>
                                            <p:strVal val="#ppt_x"/>
                                          </p:val>
                                        </p:tav>
                                        <p:tav tm="100000">
                                          <p:val>
                                            <p:strVal val="#ppt_x"/>
                                          </p:val>
                                        </p:tav>
                                      </p:tavLst>
                                    </p:anim>
                                    <p:anim calcmode="lin" valueType="num">
                                      <p:cBhvr additive="base">
                                        <p:cTn id="40" dur="500" fill="hold"/>
                                        <p:tgtEl>
                                          <p:spTgt spid="2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animEffect transition="in" filter="wipe(down)">
                                      <p:cBhvr>
                                        <p:cTn id="49" dur="500"/>
                                        <p:tgtEl>
                                          <p:spTgt spid="2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10" presetClass="entr" presetSubtype="0" fill="hold" nodeType="with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down)">
                                      <p:cBhvr>
                                        <p:cTn id="60" dur="500"/>
                                        <p:tgtEl>
                                          <p:spTgt spid="2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par>
                                <p:cTn id="67" presetID="22" presetClass="entr" presetSubtype="4" fill="hold" grpId="0" nodeType="with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down)">
                                      <p:cBhvr>
                                        <p:cTn id="69" dur="500"/>
                                        <p:tgtEl>
                                          <p:spTgt spid="9"/>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15"/>
                                        </p:tgtEl>
                                        <p:attrNameLst>
                                          <p:attrName>style.visibility</p:attrName>
                                        </p:attrNameLst>
                                      </p:cBhvr>
                                      <p:to>
                                        <p:strVal val="visible"/>
                                      </p:to>
                                    </p:set>
                                    <p:anim calcmode="lin" valueType="num">
                                      <p:cBhvr additive="base">
                                        <p:cTn id="78" dur="500" fill="hold"/>
                                        <p:tgtEl>
                                          <p:spTgt spid="15"/>
                                        </p:tgtEl>
                                        <p:attrNameLst>
                                          <p:attrName>ppt_x</p:attrName>
                                        </p:attrNameLst>
                                      </p:cBhvr>
                                      <p:tavLst>
                                        <p:tav tm="0">
                                          <p:val>
                                            <p:strVal val="#ppt_x"/>
                                          </p:val>
                                        </p:tav>
                                        <p:tav tm="100000">
                                          <p:val>
                                            <p:strVal val="#ppt_x"/>
                                          </p:val>
                                        </p:tav>
                                      </p:tavLst>
                                    </p:anim>
                                    <p:anim calcmode="lin" valueType="num">
                                      <p:cBhvr additive="base">
                                        <p:cTn id="7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2" presetClass="entr" presetSubtype="4" fill="hold" nodeType="click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wipe(down)">
                                      <p:cBhvr>
                                        <p:cTn id="84" dur="500"/>
                                        <p:tgtEl>
                                          <p:spTgt spid="26"/>
                                        </p:tgtEl>
                                      </p:cBhvr>
                                    </p:animEffect>
                                  </p:childTnLst>
                                </p:cTn>
                              </p:par>
                              <p:par>
                                <p:cTn id="85" presetID="22" presetClass="entr" presetSubtype="4" fill="hold" grpId="0"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down)">
                                      <p:cBhvr>
                                        <p:cTn id="8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1" grpId="0" animBg="1"/>
      <p:bldP spid="12" grpId="0" animBg="1"/>
      <p:bldP spid="15" grpId="0" animBg="1"/>
      <p:bldP spid="16" grpId="0" animBg="1"/>
      <p:bldP spid="14" grpId="0"/>
      <p:bldP spid="21" grpId="0"/>
      <p:bldP spid="23" grpId="0"/>
      <p:bldP spid="17"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6215" y="4019"/>
            <a:ext cx="5701818" cy="923330"/>
          </a:xfrm>
          <a:prstGeom prst="rect">
            <a:avLst/>
          </a:prstGeom>
          <a:noFill/>
        </p:spPr>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Glucocorticoids</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ight Brace 3"/>
          <p:cNvSpPr/>
          <p:nvPr/>
        </p:nvSpPr>
        <p:spPr>
          <a:xfrm rot="16200000">
            <a:off x="4148702" y="-2764821"/>
            <a:ext cx="918606" cy="8136904"/>
          </a:xfrm>
          <a:prstGeom prst="rightBrace">
            <a:avLst>
              <a:gd name="adj1" fmla="val 0"/>
              <a:gd name="adj2" fmla="val 49664"/>
            </a:avLst>
          </a:prstGeom>
          <a:ln>
            <a:headEnd type="arrow" w="med" len="med"/>
            <a:tailEnd type="arrow" w="med" len="med"/>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5" name="TextBox 4"/>
          <p:cNvSpPr txBox="1"/>
          <p:nvPr/>
        </p:nvSpPr>
        <p:spPr>
          <a:xfrm>
            <a:off x="34728" y="1881387"/>
            <a:ext cx="1502687" cy="923330"/>
          </a:xfrm>
          <a:prstGeom prst="rect">
            <a:avLst/>
          </a:prstGeom>
          <a:noFill/>
        </p:spPr>
        <p:txBody>
          <a:bodyPr wrap="square" rtlCol="0">
            <a:spAutoFit/>
          </a:bodyPr>
          <a:lstStyle/>
          <a:p>
            <a:r>
              <a:rPr lang="en-US" dirty="0" smtClean="0"/>
              <a:t>Natural </a:t>
            </a:r>
          </a:p>
          <a:p>
            <a:pPr marL="285750" indent="-285750">
              <a:buFontTx/>
              <a:buChar char="-"/>
            </a:pPr>
            <a:r>
              <a:rPr lang="en-US" dirty="0" smtClean="0"/>
              <a:t>Cortisol </a:t>
            </a:r>
          </a:p>
          <a:p>
            <a:pPr marL="285750" indent="-285750">
              <a:buFontTx/>
              <a:buChar char="-"/>
            </a:pPr>
            <a:r>
              <a:rPr lang="en-US" dirty="0" smtClean="0"/>
              <a:t>Cortisone </a:t>
            </a:r>
            <a:endParaRPr lang="en-US" dirty="0"/>
          </a:p>
        </p:txBody>
      </p:sp>
      <p:sp>
        <p:nvSpPr>
          <p:cNvPr id="6" name="TextBox 5"/>
          <p:cNvSpPr txBox="1"/>
          <p:nvPr/>
        </p:nvSpPr>
        <p:spPr>
          <a:xfrm>
            <a:off x="7092280" y="1790039"/>
            <a:ext cx="2150759" cy="2031325"/>
          </a:xfrm>
          <a:prstGeom prst="rect">
            <a:avLst/>
          </a:prstGeom>
          <a:noFill/>
        </p:spPr>
        <p:txBody>
          <a:bodyPr wrap="square" rtlCol="0">
            <a:spAutoFit/>
          </a:bodyPr>
          <a:lstStyle/>
          <a:p>
            <a:pPr algn="ctr"/>
            <a:r>
              <a:rPr lang="en-US" dirty="0" smtClean="0"/>
              <a:t>Synthetics</a:t>
            </a:r>
          </a:p>
          <a:p>
            <a:pPr marL="285750" indent="-285750">
              <a:buFont typeface="Arial" pitchFamily="34" charset="0"/>
              <a:buChar char="•"/>
            </a:pPr>
            <a:r>
              <a:rPr lang="en-US" dirty="0" smtClean="0"/>
              <a:t> Prednisone </a:t>
            </a:r>
          </a:p>
          <a:p>
            <a:pPr marL="285750" indent="-285750">
              <a:buFont typeface="Arial" pitchFamily="34" charset="0"/>
              <a:buChar char="•"/>
            </a:pPr>
            <a:r>
              <a:rPr lang="en-US" dirty="0" smtClean="0"/>
              <a:t>Dexamethasone</a:t>
            </a:r>
          </a:p>
          <a:p>
            <a:pPr marL="285750" indent="-285750">
              <a:buFont typeface="Arial" pitchFamily="34" charset="0"/>
              <a:buChar char="•"/>
            </a:pPr>
            <a:r>
              <a:rPr lang="en-US" dirty="0" err="1" smtClean="0"/>
              <a:t>Beclomethasone</a:t>
            </a:r>
            <a:r>
              <a:rPr lang="en-US" dirty="0" smtClean="0"/>
              <a:t> </a:t>
            </a:r>
          </a:p>
          <a:p>
            <a:pPr marL="285750" indent="-285750">
              <a:buFont typeface="Arial" pitchFamily="34" charset="0"/>
              <a:buChar char="•"/>
            </a:pPr>
            <a:r>
              <a:rPr lang="en-US" dirty="0" err="1" smtClean="0"/>
              <a:t>Flunisolide</a:t>
            </a:r>
            <a:r>
              <a:rPr lang="en-US" dirty="0" smtClean="0"/>
              <a:t> </a:t>
            </a:r>
          </a:p>
          <a:p>
            <a:pPr marL="285750" indent="-285750">
              <a:buFont typeface="Arial" pitchFamily="34" charset="0"/>
              <a:buChar char="•"/>
            </a:pPr>
            <a:r>
              <a:rPr lang="en-US" dirty="0" smtClean="0"/>
              <a:t>Fluticasone  </a:t>
            </a:r>
          </a:p>
          <a:p>
            <a:endParaRPr lang="en-US" dirty="0"/>
          </a:p>
        </p:txBody>
      </p:sp>
      <p:sp>
        <p:nvSpPr>
          <p:cNvPr id="7" name="Rectangle 6"/>
          <p:cNvSpPr/>
          <p:nvPr/>
        </p:nvSpPr>
        <p:spPr>
          <a:xfrm>
            <a:off x="179512" y="3645024"/>
            <a:ext cx="6912768" cy="3170099"/>
          </a:xfrm>
          <a:prstGeom prst="rect">
            <a:avLst/>
          </a:prstGeom>
        </p:spPr>
        <p:txBody>
          <a:bodyPr wrap="square">
            <a:spAutoFit/>
          </a:bodyPr>
          <a:lstStyle/>
          <a:p>
            <a:r>
              <a:rPr lang="en-US" sz="2200" u="sng" dirty="0" smtClean="0">
                <a:solidFill>
                  <a:srgbClr val="FF0000"/>
                </a:solidFill>
              </a:rPr>
              <a:t>One of the MOA </a:t>
            </a:r>
          </a:p>
          <a:p>
            <a:r>
              <a:rPr lang="en-US" sz="2000" dirty="0" smtClean="0"/>
              <a:t>They </a:t>
            </a:r>
            <a:r>
              <a:rPr lang="en-US" sz="2000" dirty="0"/>
              <a:t>act by indirect inhibition of the enzyme phospholipase </a:t>
            </a:r>
            <a:r>
              <a:rPr lang="en-US" sz="2000" dirty="0" smtClean="0"/>
              <a:t>A2 by induce </a:t>
            </a:r>
            <a:r>
              <a:rPr lang="en-US" sz="2000" dirty="0"/>
              <a:t>synthesis of a protein “lipocortin-1” which </a:t>
            </a:r>
            <a:r>
              <a:rPr lang="en-US" sz="2000" dirty="0" smtClean="0"/>
              <a:t>has the </a:t>
            </a:r>
            <a:r>
              <a:rPr lang="en-US" sz="2000" dirty="0"/>
              <a:t>inhibitory effect on  phospholipase A2</a:t>
            </a:r>
            <a:r>
              <a:rPr lang="en-US" sz="2000" dirty="0" smtClean="0"/>
              <a:t>.</a:t>
            </a:r>
          </a:p>
          <a:p>
            <a:endParaRPr lang="en-US" sz="2200" dirty="0"/>
          </a:p>
          <a:p>
            <a:r>
              <a:rPr lang="en-US" sz="2200" u="sng" dirty="0" smtClean="0">
                <a:solidFill>
                  <a:srgbClr val="FF0000"/>
                </a:solidFill>
              </a:rPr>
              <a:t>Some Adverse Effects </a:t>
            </a:r>
          </a:p>
          <a:p>
            <a:pPr marL="342900" indent="-342900">
              <a:buFontTx/>
              <a:buChar char="-"/>
            </a:pPr>
            <a:r>
              <a:rPr lang="en-US" sz="2200" dirty="0" smtClean="0"/>
              <a:t>Hyperglycemia </a:t>
            </a:r>
          </a:p>
          <a:p>
            <a:pPr marL="342900" indent="-342900">
              <a:buFontTx/>
              <a:buChar char="-"/>
            </a:pPr>
            <a:r>
              <a:rPr lang="en-US" sz="2200" dirty="0" smtClean="0"/>
              <a:t>Osteoporosis  </a:t>
            </a:r>
          </a:p>
          <a:p>
            <a:pPr marL="342900" indent="-342900">
              <a:buFontTx/>
              <a:buChar char="-"/>
            </a:pPr>
            <a:r>
              <a:rPr lang="en-US" sz="2200" dirty="0" smtClean="0"/>
              <a:t>Moon face, </a:t>
            </a:r>
            <a:r>
              <a:rPr lang="en-US" sz="2400" dirty="0"/>
              <a:t>buffalo </a:t>
            </a:r>
            <a:r>
              <a:rPr lang="en-US" sz="2400" dirty="0" smtClean="0"/>
              <a:t>hump</a:t>
            </a:r>
            <a:r>
              <a:rPr lang="en-US" sz="2200" dirty="0" smtClean="0"/>
              <a:t>  </a:t>
            </a:r>
            <a:endParaRPr lang="en-US" sz="2200" dirty="0"/>
          </a:p>
        </p:txBody>
      </p:sp>
      <p:sp>
        <p:nvSpPr>
          <p:cNvPr id="2" name="TextBox 1"/>
          <p:cNvSpPr txBox="1"/>
          <p:nvPr/>
        </p:nvSpPr>
        <p:spPr>
          <a:xfrm>
            <a:off x="2447765" y="1347035"/>
            <a:ext cx="4320480" cy="2308324"/>
          </a:xfrm>
          <a:prstGeom prst="rect">
            <a:avLst/>
          </a:prstGeom>
          <a:solidFill>
            <a:schemeClr val="bg1">
              <a:lumMod val="85000"/>
            </a:schemeClr>
          </a:solidFill>
        </p:spPr>
        <p:txBody>
          <a:bodyPr wrap="square" rtlCol="0">
            <a:spAutoFit/>
          </a:bodyPr>
          <a:lstStyle/>
          <a:p>
            <a:r>
              <a:rPr lang="en-US" b="1" u="sng" dirty="0" smtClean="0"/>
              <a:t>Clinical uses </a:t>
            </a:r>
          </a:p>
          <a:p>
            <a:r>
              <a:rPr lang="en-US" dirty="0" smtClean="0"/>
              <a:t>A- adrenal  disorders: like Addison's disease </a:t>
            </a:r>
          </a:p>
          <a:p>
            <a:r>
              <a:rPr lang="en-US" dirty="0" smtClean="0"/>
              <a:t>B- </a:t>
            </a:r>
            <a:r>
              <a:rPr lang="en-US" dirty="0" err="1" smtClean="0"/>
              <a:t>Nonadrenal</a:t>
            </a:r>
            <a:r>
              <a:rPr lang="en-US" dirty="0" smtClean="0"/>
              <a:t> disorders : </a:t>
            </a:r>
          </a:p>
          <a:p>
            <a:pPr marL="342900" indent="-342900">
              <a:buAutoNum type="alphaLcPeriod"/>
            </a:pPr>
            <a:r>
              <a:rPr lang="en-US" dirty="0" smtClean="0"/>
              <a:t>Anti-inflammatory for treatment asthma as example </a:t>
            </a:r>
          </a:p>
          <a:p>
            <a:pPr marL="342900" indent="-342900">
              <a:buAutoNum type="alphaLcPeriod"/>
            </a:pPr>
            <a:r>
              <a:rPr lang="en-US" dirty="0" smtClean="0"/>
              <a:t>Immunosuppression: to prevent organ transplant rejection </a:t>
            </a:r>
          </a:p>
          <a:p>
            <a:pPr marL="342900" indent="-342900">
              <a:buAutoNum type="alphaLcPeriod"/>
            </a:pPr>
            <a:r>
              <a:rPr lang="en-US" dirty="0" smtClean="0"/>
              <a:t>…..etc.  </a:t>
            </a:r>
            <a:endParaRPr lang="en-US" dirty="0"/>
          </a:p>
        </p:txBody>
      </p:sp>
    </p:spTree>
    <p:extLst>
      <p:ext uri="{BB962C8B-B14F-4D97-AF65-F5344CB8AC3E}">
        <p14:creationId xmlns:p14="http://schemas.microsoft.com/office/powerpoint/2010/main" val="1552947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circle(in)">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7">
                                            <p:txEl>
                                              <p:pRg st="4" end="4"/>
                                            </p:txEl>
                                          </p:spTgt>
                                        </p:tgtEl>
                                        <p:attrNameLst>
                                          <p:attrName>style.visibility</p:attrName>
                                        </p:attrNameLst>
                                      </p:cBhvr>
                                      <p:to>
                                        <p:strVal val="visible"/>
                                      </p:to>
                                    </p:set>
                                    <p:animEffect transition="in" filter="fade">
                                      <p:cBhvr>
                                        <p:cTn id="29" dur="1000"/>
                                        <p:tgtEl>
                                          <p:spTgt spid="7">
                                            <p:txEl>
                                              <p:pRg st="4" end="4"/>
                                            </p:txEl>
                                          </p:spTgt>
                                        </p:tgtEl>
                                      </p:cBhvr>
                                    </p:animEffect>
                                    <p:anim calcmode="lin" valueType="num">
                                      <p:cBhvr>
                                        <p:cTn id="30"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Effect transition="in" filter="fade">
                                      <p:cBhvr>
                                        <p:cTn id="34" dur="1000"/>
                                        <p:tgtEl>
                                          <p:spTgt spid="7">
                                            <p:txEl>
                                              <p:pRg st="5" end="5"/>
                                            </p:txEl>
                                          </p:spTgt>
                                        </p:tgtEl>
                                      </p:cBhvr>
                                    </p:animEffect>
                                    <p:anim calcmode="lin" valueType="num">
                                      <p:cBhvr>
                                        <p:cTn id="35"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7">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1000"/>
                                        <p:tgtEl>
                                          <p:spTgt spid="7">
                                            <p:txEl>
                                              <p:pRg st="6" end="6"/>
                                            </p:txEl>
                                          </p:spTgt>
                                        </p:tgtEl>
                                      </p:cBhvr>
                                    </p:animEffect>
                                    <p:anim calcmode="lin" valueType="num">
                                      <p:cBhvr>
                                        <p:cTn id="4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52693" y="23664"/>
            <a:ext cx="227613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NSAIDs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12" name="Group 11"/>
          <p:cNvGrpSpPr/>
          <p:nvPr/>
        </p:nvGrpSpPr>
        <p:grpSpPr>
          <a:xfrm>
            <a:off x="492744" y="764704"/>
            <a:ext cx="7500928" cy="914564"/>
            <a:chOff x="611560" y="1371600"/>
            <a:chExt cx="7319615" cy="914564"/>
          </a:xfrm>
        </p:grpSpPr>
        <p:sp>
          <p:nvSpPr>
            <p:cNvPr id="4" name="TextBox 3"/>
            <p:cNvSpPr txBox="1"/>
            <p:nvPr/>
          </p:nvSpPr>
          <p:spPr>
            <a:xfrm>
              <a:off x="611560" y="1916832"/>
              <a:ext cx="1656184" cy="369332"/>
            </a:xfrm>
            <a:prstGeom prst="rect">
              <a:avLst/>
            </a:prstGeom>
            <a:noFill/>
          </p:spPr>
          <p:txBody>
            <a:bodyPr wrap="square" rtlCol="0">
              <a:spAutoFit/>
            </a:bodyPr>
            <a:lstStyle/>
            <a:p>
              <a:r>
                <a:rPr lang="en-US" dirty="0" smtClean="0"/>
                <a:t>Non- Steroidal</a:t>
              </a:r>
              <a:endParaRPr lang="en-US" dirty="0"/>
            </a:p>
          </p:txBody>
        </p:sp>
        <p:sp>
          <p:nvSpPr>
            <p:cNvPr id="5" name="TextBox 4"/>
            <p:cNvSpPr txBox="1"/>
            <p:nvPr/>
          </p:nvSpPr>
          <p:spPr>
            <a:xfrm>
              <a:off x="6923063" y="1916832"/>
              <a:ext cx="1008112" cy="369332"/>
            </a:xfrm>
            <a:prstGeom prst="rect">
              <a:avLst/>
            </a:prstGeom>
            <a:noFill/>
          </p:spPr>
          <p:txBody>
            <a:bodyPr wrap="square" rtlCol="0">
              <a:spAutoFit/>
            </a:bodyPr>
            <a:lstStyle/>
            <a:p>
              <a:r>
                <a:rPr lang="en-US" dirty="0" smtClean="0"/>
                <a:t>Drugs </a:t>
              </a:r>
              <a:endParaRPr lang="en-US" dirty="0"/>
            </a:p>
          </p:txBody>
        </p:sp>
        <p:sp>
          <p:nvSpPr>
            <p:cNvPr id="6" name="TextBox 5"/>
            <p:cNvSpPr txBox="1"/>
            <p:nvPr/>
          </p:nvSpPr>
          <p:spPr>
            <a:xfrm>
              <a:off x="3649589" y="1916832"/>
              <a:ext cx="2016224" cy="369332"/>
            </a:xfrm>
            <a:prstGeom prst="rect">
              <a:avLst/>
            </a:prstGeom>
            <a:noFill/>
          </p:spPr>
          <p:txBody>
            <a:bodyPr wrap="square" rtlCol="0">
              <a:spAutoFit/>
            </a:bodyPr>
            <a:lstStyle/>
            <a:p>
              <a:r>
                <a:rPr lang="en-US" dirty="0" smtClean="0"/>
                <a:t>Anti-Inflammatory</a:t>
              </a:r>
              <a:endParaRPr lang="en-US" dirty="0"/>
            </a:p>
          </p:txBody>
        </p:sp>
        <p:cxnSp>
          <p:nvCxnSpPr>
            <p:cNvPr id="8" name="Straight Arrow Connector 7"/>
            <p:cNvCxnSpPr>
              <a:endCxn id="4" idx="0"/>
            </p:cNvCxnSpPr>
            <p:nvPr/>
          </p:nvCxnSpPr>
          <p:spPr>
            <a:xfrm flipH="1">
              <a:off x="1439652" y="1371600"/>
              <a:ext cx="2484276" cy="545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Straight Arrow Connector 8"/>
            <p:cNvCxnSpPr/>
            <p:nvPr/>
          </p:nvCxnSpPr>
          <p:spPr>
            <a:xfrm>
              <a:off x="4549701" y="1371600"/>
              <a:ext cx="0" cy="545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Straight Arrow Connector 9"/>
            <p:cNvCxnSpPr>
              <a:endCxn id="5" idx="0"/>
            </p:cNvCxnSpPr>
            <p:nvPr/>
          </p:nvCxnSpPr>
          <p:spPr>
            <a:xfrm>
              <a:off x="5181600" y="1371600"/>
              <a:ext cx="2245519" cy="5452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3491880" y="1371600"/>
              <a:ext cx="720080" cy="0"/>
            </a:xfrm>
            <a:prstGeom prst="line">
              <a:avLst/>
            </a:prstGeom>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4297661" y="1371600"/>
              <a:ext cx="490363"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a:off x="4936418" y="1371600"/>
              <a:ext cx="571686" cy="0"/>
            </a:xfrm>
            <a:prstGeom prst="line">
              <a:avLst/>
            </a:prstGeom>
          </p:spPr>
          <p:style>
            <a:lnRef idx="2">
              <a:schemeClr val="dk1"/>
            </a:lnRef>
            <a:fillRef idx="0">
              <a:schemeClr val="dk1"/>
            </a:fillRef>
            <a:effectRef idx="1">
              <a:schemeClr val="dk1"/>
            </a:effectRef>
            <a:fontRef idx="minor">
              <a:schemeClr val="tx1"/>
            </a:fontRef>
          </p:style>
        </p:cxnSp>
      </p:grpSp>
      <p:sp>
        <p:nvSpPr>
          <p:cNvPr id="32" name="TextBox 31"/>
          <p:cNvSpPr txBox="1"/>
          <p:nvPr/>
        </p:nvSpPr>
        <p:spPr>
          <a:xfrm>
            <a:off x="6096968" y="2657916"/>
            <a:ext cx="287108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Cox non-selective inhibitors  </a:t>
            </a:r>
            <a:endParaRPr lang="en-US" dirty="0"/>
          </a:p>
        </p:txBody>
      </p:sp>
      <p:sp>
        <p:nvSpPr>
          <p:cNvPr id="33" name="TextBox 32"/>
          <p:cNvSpPr txBox="1"/>
          <p:nvPr/>
        </p:nvSpPr>
        <p:spPr>
          <a:xfrm>
            <a:off x="74766" y="2457427"/>
            <a:ext cx="242180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Cox-2 selective inhibitor</a:t>
            </a:r>
          </a:p>
          <a:p>
            <a:pPr algn="ctr"/>
            <a:r>
              <a:rPr lang="en-US" dirty="0" smtClean="0"/>
              <a:t>(</a:t>
            </a:r>
            <a:r>
              <a:rPr lang="en-US" dirty="0" err="1" smtClean="0"/>
              <a:t>coxib</a:t>
            </a:r>
            <a:r>
              <a:rPr lang="en-US" dirty="0" smtClean="0"/>
              <a:t>)  </a:t>
            </a:r>
            <a:endParaRPr lang="en-US" dirty="0"/>
          </a:p>
        </p:txBody>
      </p:sp>
      <p:cxnSp>
        <p:nvCxnSpPr>
          <p:cNvPr id="34" name="Elbow Connector 33"/>
          <p:cNvCxnSpPr/>
          <p:nvPr/>
        </p:nvCxnSpPr>
        <p:spPr>
          <a:xfrm rot="16200000" flipH="1">
            <a:off x="4487461" y="-1099276"/>
            <a:ext cx="193662" cy="7199784"/>
          </a:xfrm>
          <a:prstGeom prst="bentConnector3">
            <a:avLst>
              <a:gd name="adj1" fmla="val -11804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35" name="Rectangle 34"/>
          <p:cNvSpPr/>
          <p:nvPr/>
        </p:nvSpPr>
        <p:spPr>
          <a:xfrm>
            <a:off x="7004562" y="3262587"/>
            <a:ext cx="1944216" cy="1200329"/>
          </a:xfrm>
          <a:prstGeom prst="rect">
            <a:avLst/>
          </a:prstGeom>
        </p:spPr>
        <p:txBody>
          <a:bodyPr wrap="square">
            <a:spAutoFit/>
          </a:bodyPr>
          <a:lstStyle/>
          <a:p>
            <a:r>
              <a:rPr lang="en-US" dirty="0" smtClean="0"/>
              <a:t>Example :  </a:t>
            </a:r>
          </a:p>
          <a:p>
            <a:pPr marL="285750" indent="-285750">
              <a:buFontTx/>
              <a:buChar char="-"/>
            </a:pPr>
            <a:r>
              <a:rPr lang="en-US" dirty="0" smtClean="0"/>
              <a:t>Aspirin,</a:t>
            </a:r>
          </a:p>
          <a:p>
            <a:pPr marL="285750" indent="-285750">
              <a:buFontTx/>
              <a:buChar char="-"/>
            </a:pPr>
            <a:r>
              <a:rPr lang="en-US" dirty="0" smtClean="0"/>
              <a:t>Ibuprofen,</a:t>
            </a:r>
          </a:p>
          <a:p>
            <a:pPr marL="285750" indent="-285750">
              <a:buFontTx/>
              <a:buChar char="-"/>
            </a:pPr>
            <a:r>
              <a:rPr lang="en-US" dirty="0" err="1" smtClean="0"/>
              <a:t>Diclofenac</a:t>
            </a:r>
            <a:r>
              <a:rPr lang="en-US" dirty="0" smtClean="0"/>
              <a:t> </a:t>
            </a:r>
            <a:r>
              <a:rPr lang="en-US" dirty="0" smtClean="0"/>
              <a:t>…</a:t>
            </a:r>
            <a:r>
              <a:rPr lang="en-US" dirty="0" err="1" smtClean="0"/>
              <a:t>etc</a:t>
            </a:r>
            <a:endParaRPr lang="en-US" dirty="0"/>
          </a:p>
        </p:txBody>
      </p:sp>
      <p:sp>
        <p:nvSpPr>
          <p:cNvPr id="36" name="Rectangle 35"/>
          <p:cNvSpPr/>
          <p:nvPr/>
        </p:nvSpPr>
        <p:spPr>
          <a:xfrm>
            <a:off x="74765" y="3267881"/>
            <a:ext cx="3531263" cy="1200329"/>
          </a:xfrm>
          <a:prstGeom prst="rect">
            <a:avLst/>
          </a:prstGeom>
        </p:spPr>
        <p:txBody>
          <a:bodyPr wrap="square">
            <a:spAutoFit/>
          </a:bodyPr>
          <a:lstStyle/>
          <a:p>
            <a:r>
              <a:rPr lang="en-US" dirty="0" smtClean="0"/>
              <a:t>Example </a:t>
            </a:r>
          </a:p>
          <a:p>
            <a:pPr marL="285750" indent="-285750">
              <a:buFontTx/>
              <a:buChar char="-"/>
            </a:pPr>
            <a:r>
              <a:rPr lang="en-US" dirty="0" err="1" smtClean="0"/>
              <a:t>Celecoxib</a:t>
            </a:r>
            <a:r>
              <a:rPr lang="en-US" dirty="0" smtClean="0"/>
              <a:t> ((has a FDA initiated “black box”  warning concerning cardiovascular risk))</a:t>
            </a:r>
            <a:endParaRPr lang="en-US" dirty="0"/>
          </a:p>
        </p:txBody>
      </p:sp>
      <p:sp>
        <p:nvSpPr>
          <p:cNvPr id="11" name="Rectangle 10"/>
          <p:cNvSpPr/>
          <p:nvPr/>
        </p:nvSpPr>
        <p:spPr>
          <a:xfrm>
            <a:off x="131119" y="4653136"/>
            <a:ext cx="6055098" cy="646331"/>
          </a:xfrm>
          <a:prstGeom prst="rect">
            <a:avLst/>
          </a:prstGeom>
        </p:spPr>
        <p:txBody>
          <a:bodyPr wrap="square">
            <a:spAutoFit/>
          </a:bodyPr>
          <a:lstStyle/>
          <a:p>
            <a:r>
              <a:rPr lang="en-US" dirty="0" smtClean="0">
                <a:solidFill>
                  <a:srgbClr val="FF0000"/>
                </a:solidFill>
              </a:rPr>
              <a:t>MOA</a:t>
            </a:r>
          </a:p>
          <a:p>
            <a:r>
              <a:rPr lang="en-US" dirty="0" smtClean="0"/>
              <a:t> </a:t>
            </a:r>
            <a:r>
              <a:rPr lang="en-US" dirty="0"/>
              <a:t>Inhibit synthesis of PGs through inhibition of </a:t>
            </a:r>
            <a:r>
              <a:rPr lang="en-US" dirty="0" smtClean="0"/>
              <a:t>COX</a:t>
            </a:r>
            <a:endParaRPr lang="en-US" dirty="0"/>
          </a:p>
        </p:txBody>
      </p:sp>
    </p:spTree>
    <p:extLst>
      <p:ext uri="{BB962C8B-B14F-4D97-AF65-F5344CB8AC3E}">
        <p14:creationId xmlns:p14="http://schemas.microsoft.com/office/powerpoint/2010/main" val="25576680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476670"/>
            <a:ext cx="7004128" cy="46001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352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40577270"/>
              </p:ext>
            </p:extLst>
          </p:nvPr>
        </p:nvGraphicFramePr>
        <p:xfrm>
          <a:off x="395536" y="1628800"/>
          <a:ext cx="8208912" cy="2123440"/>
        </p:xfrm>
        <a:graphic>
          <a:graphicData uri="http://schemas.openxmlformats.org/drawingml/2006/table">
            <a:tbl>
              <a:tblPr firstRow="1" bandRow="1">
                <a:tableStyleId>{72833802-FEF1-4C79-8D5D-14CF1EAF98D9}</a:tableStyleId>
              </a:tblPr>
              <a:tblGrid>
                <a:gridCol w="4248472"/>
                <a:gridCol w="3960440"/>
              </a:tblGrid>
              <a:tr h="370840">
                <a:tc>
                  <a:txBody>
                    <a:bodyPr/>
                    <a:lstStyle/>
                    <a:p>
                      <a:pPr algn="ctr"/>
                      <a:r>
                        <a:rPr lang="en-US" dirty="0" smtClean="0"/>
                        <a:t>glucocorticoids</a:t>
                      </a:r>
                      <a:endParaRPr lang="en-US" dirty="0"/>
                    </a:p>
                  </a:txBody>
                  <a:tcPr>
                    <a:lnR w="76200" cap="flat" cmpd="sng" algn="ctr">
                      <a:solidFill>
                        <a:schemeClr val="tx1"/>
                      </a:solidFill>
                      <a:prstDash val="solid"/>
                      <a:round/>
                      <a:headEnd type="none" w="med" len="med"/>
                      <a:tailEnd type="none" w="med" len="med"/>
                    </a:lnR>
                  </a:tcPr>
                </a:tc>
                <a:tc>
                  <a:txBody>
                    <a:bodyPr/>
                    <a:lstStyle/>
                    <a:p>
                      <a:pPr algn="ctr"/>
                      <a:r>
                        <a:rPr lang="en-US" dirty="0" smtClean="0"/>
                        <a:t>NSAID</a:t>
                      </a:r>
                      <a:endParaRPr lang="en-US" dirty="0"/>
                    </a:p>
                  </a:txBody>
                  <a:tcPr>
                    <a:lnL w="76200" cap="flat" cmpd="sng" algn="ctr">
                      <a:solidFill>
                        <a:schemeClr val="tx1"/>
                      </a:solidFill>
                      <a:prstDash val="solid"/>
                      <a:round/>
                      <a:headEnd type="none" w="med" len="med"/>
                      <a:tailEnd type="none" w="med" len="med"/>
                    </a:ln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Containing steroid moiety in their structure </a:t>
                      </a:r>
                    </a:p>
                  </a:txBody>
                  <a:tcPr>
                    <a:lnR w="762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They don’t contain steroid moiety</a:t>
                      </a:r>
                    </a:p>
                  </a:txBody>
                  <a:tcPr>
                    <a:lnL w="76200" cap="flat" cmpd="sng" algn="ctr">
                      <a:solidFill>
                        <a:schemeClr val="tx1"/>
                      </a:solidFill>
                      <a:prstDash val="solid"/>
                      <a:round/>
                      <a:headEnd type="none" w="med" len="med"/>
                      <a:tailEnd type="none" w="med" len="med"/>
                    </a:lnL>
                  </a:tcPr>
                </a:tc>
              </a:tr>
              <a:tr h="370840">
                <a:tc>
                  <a:txBody>
                    <a:bodyPr/>
                    <a:lstStyle/>
                    <a:p>
                      <a:pPr algn="ctr"/>
                      <a:r>
                        <a:rPr lang="en-US" dirty="0" smtClean="0"/>
                        <a:t>Powerful</a:t>
                      </a:r>
                      <a:r>
                        <a:rPr lang="en-US" baseline="0" dirty="0" smtClean="0"/>
                        <a:t> anti-inflammatory , immunosuppression,  adrenal disorder  </a:t>
                      </a:r>
                      <a:endParaRPr lang="en-US" dirty="0"/>
                    </a:p>
                  </a:txBody>
                  <a:tcPr>
                    <a:lnR w="76200" cap="flat" cmpd="sng" algn="ctr">
                      <a:solidFill>
                        <a:schemeClr val="tx1"/>
                      </a:solidFill>
                      <a:prstDash val="solid"/>
                      <a:round/>
                      <a:headEnd type="none" w="med" len="med"/>
                      <a:tailEnd type="none" w="med" len="med"/>
                    </a:lnR>
                  </a:tcPr>
                </a:tc>
                <a:tc>
                  <a:txBody>
                    <a:bodyPr/>
                    <a:lstStyle/>
                    <a:p>
                      <a:pPr algn="ctr"/>
                      <a:r>
                        <a:rPr lang="en-US" baseline="0" dirty="0" smtClean="0"/>
                        <a:t>anti-inflammatory, analgesic, antipyretic anti-platelet ((only aspirin))    </a:t>
                      </a:r>
                      <a:endParaRPr lang="en-US" dirty="0"/>
                    </a:p>
                  </a:txBody>
                  <a:tcPr>
                    <a:lnL w="76200" cap="flat" cmpd="sng" algn="ctr">
                      <a:solidFill>
                        <a:schemeClr val="tx1"/>
                      </a:solidFill>
                      <a:prstDash val="solid"/>
                      <a:round/>
                      <a:headEnd type="none" w="med" len="med"/>
                      <a:tailEnd type="none" w="med" len="med"/>
                    </a:lnL>
                  </a:tcPr>
                </a:tc>
              </a:tr>
              <a:tr h="370840">
                <a:tc>
                  <a:txBody>
                    <a:bodyPr/>
                    <a:lstStyle/>
                    <a:p>
                      <a:pPr algn="ctr"/>
                      <a:r>
                        <a:rPr lang="en-US" dirty="0" smtClean="0"/>
                        <a:t>Prevent</a:t>
                      </a:r>
                      <a:r>
                        <a:rPr lang="en-US" baseline="0" dirty="0" smtClean="0"/>
                        <a:t> synthesis of LKs and PGs </a:t>
                      </a:r>
                      <a:endParaRPr lang="en-US" dirty="0"/>
                    </a:p>
                  </a:txBody>
                  <a:tcPr>
                    <a:lnR w="76200" cap="flat" cmpd="sng" algn="ctr">
                      <a:solidFill>
                        <a:schemeClr val="tx1"/>
                      </a:solidFill>
                      <a:prstDash val="solid"/>
                      <a:round/>
                      <a:headEnd type="none" w="med" len="med"/>
                      <a:tailEnd type="none" w="med" len="med"/>
                    </a:lnR>
                  </a:tcPr>
                </a:tc>
                <a:tc>
                  <a:txBody>
                    <a:bodyPr/>
                    <a:lstStyle/>
                    <a:p>
                      <a:pPr algn="ctr"/>
                      <a:r>
                        <a:rPr lang="en-US" dirty="0" smtClean="0"/>
                        <a:t>Prevent synthesis of PGs </a:t>
                      </a:r>
                      <a:endParaRPr lang="en-US" dirty="0"/>
                    </a:p>
                  </a:txBody>
                  <a:tcPr>
                    <a:lnL w="76200" cap="flat" cmpd="sng" algn="ctr">
                      <a:solidFill>
                        <a:schemeClr val="tx1"/>
                      </a:solidFill>
                      <a:prstDash val="solid"/>
                      <a:round/>
                      <a:headEnd type="none" w="med" len="med"/>
                      <a:tailEnd type="none" w="med" len="med"/>
                    </a:lnL>
                  </a:tcPr>
                </a:tc>
              </a:tr>
              <a:tr h="370840">
                <a:tc>
                  <a:txBody>
                    <a:bodyPr/>
                    <a:lstStyle/>
                    <a:p>
                      <a:pPr algn="ctr"/>
                      <a:r>
                        <a:rPr lang="en-US" dirty="0" smtClean="0"/>
                        <a:t>Treatment</a:t>
                      </a:r>
                      <a:r>
                        <a:rPr lang="en-US" baseline="0" dirty="0" smtClean="0"/>
                        <a:t> of asthma </a:t>
                      </a:r>
                      <a:endParaRPr lang="en-US" dirty="0"/>
                    </a:p>
                  </a:txBody>
                  <a:tcPr>
                    <a:lnR w="76200" cap="flat" cmpd="sng" algn="ctr">
                      <a:solidFill>
                        <a:schemeClr val="tx1"/>
                      </a:solidFill>
                      <a:prstDash val="solid"/>
                      <a:round/>
                      <a:headEnd type="none" w="med" len="med"/>
                      <a:tailEnd type="none" w="med" len="med"/>
                    </a:lnR>
                  </a:tcPr>
                </a:tc>
                <a:tc>
                  <a:txBody>
                    <a:bodyPr/>
                    <a:lstStyle/>
                    <a:p>
                      <a:pPr algn="ctr"/>
                      <a:r>
                        <a:rPr lang="en-US" dirty="0" smtClean="0"/>
                        <a:t>Can be caused asthma</a:t>
                      </a:r>
                      <a:r>
                        <a:rPr lang="en-US" baseline="0" dirty="0" smtClean="0"/>
                        <a:t> </a:t>
                      </a:r>
                      <a:endParaRPr lang="en-US" dirty="0"/>
                    </a:p>
                  </a:txBody>
                  <a:tcPr>
                    <a:lnL w="762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1538550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4213" y="188640"/>
            <a:ext cx="8964488" cy="1241648"/>
          </a:xfrm>
        </p:spPr>
        <p:txBody>
          <a:bodyPr lIns="92075" tIns="46038" rIns="92075" bIns="46038" anchor="b">
            <a:normAutofit/>
          </a:bodyPr>
          <a:lstStyle/>
          <a:p>
            <a:r>
              <a:rPr lang="en-US" sz="3600" dirty="0"/>
              <a:t>Measurement the activity of </a:t>
            </a:r>
            <a:r>
              <a:rPr lang="en-US" sz="3600" dirty="0" smtClean="0"/>
              <a:t>anti-inflammatory </a:t>
            </a:r>
            <a:r>
              <a:rPr lang="en-US" sz="3600" dirty="0"/>
              <a:t>drugs </a:t>
            </a:r>
          </a:p>
        </p:txBody>
      </p:sp>
      <p:sp>
        <p:nvSpPr>
          <p:cNvPr id="23556" name="TextBox 3"/>
          <p:cNvSpPr txBox="1">
            <a:spLocks noChangeArrowheads="1"/>
          </p:cNvSpPr>
          <p:nvPr/>
        </p:nvSpPr>
        <p:spPr bwMode="auto">
          <a:xfrm>
            <a:off x="222598" y="1700808"/>
            <a:ext cx="47836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smtClean="0">
                <a:solidFill>
                  <a:srgbClr val="0070C0"/>
                </a:solidFill>
              </a:rPr>
              <a:t>Method</a:t>
            </a:r>
            <a:r>
              <a:rPr lang="en-US" sz="2800" dirty="0" smtClean="0"/>
              <a:t>     </a:t>
            </a:r>
            <a:r>
              <a:rPr lang="en-US" sz="2800" dirty="0"/>
              <a:t>:  </a:t>
            </a:r>
            <a:r>
              <a:rPr lang="en-US" sz="2800" dirty="0" smtClean="0"/>
              <a:t> </a:t>
            </a:r>
            <a:r>
              <a:rPr lang="en-US" dirty="0" smtClean="0"/>
              <a:t>Paw </a:t>
            </a:r>
            <a:r>
              <a:rPr lang="en-US" dirty="0" err="1" smtClean="0"/>
              <a:t>Oedema</a:t>
            </a:r>
            <a:r>
              <a:rPr lang="en-US" dirty="0" smtClean="0"/>
              <a:t> </a:t>
            </a:r>
            <a:r>
              <a:rPr lang="en-US" dirty="0"/>
              <a:t>Method</a:t>
            </a:r>
          </a:p>
        </p:txBody>
      </p:sp>
      <p:sp>
        <p:nvSpPr>
          <p:cNvPr id="23557" name="TextBox 4"/>
          <p:cNvSpPr txBox="1">
            <a:spLocks noChangeArrowheads="1"/>
          </p:cNvSpPr>
          <p:nvPr/>
        </p:nvSpPr>
        <p:spPr bwMode="auto">
          <a:xfrm>
            <a:off x="222598" y="4221088"/>
            <a:ext cx="8448029"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smtClean="0">
                <a:solidFill>
                  <a:srgbClr val="0070C0"/>
                </a:solidFill>
              </a:rPr>
              <a:t>Principle</a:t>
            </a:r>
            <a:r>
              <a:rPr lang="en-US" sz="2800" dirty="0" smtClean="0"/>
              <a:t>  </a:t>
            </a:r>
            <a:r>
              <a:rPr lang="en-US" sz="2800" dirty="0"/>
              <a:t>:    </a:t>
            </a:r>
            <a:r>
              <a:rPr lang="en-US" dirty="0" smtClean="0"/>
              <a:t>Induction </a:t>
            </a:r>
            <a:r>
              <a:rPr lang="en-US" dirty="0"/>
              <a:t>a chemical </a:t>
            </a:r>
            <a:r>
              <a:rPr lang="en-US" dirty="0" smtClean="0"/>
              <a:t>inflammation by </a:t>
            </a:r>
            <a:r>
              <a:rPr lang="en-US" dirty="0"/>
              <a:t>injecting an </a:t>
            </a:r>
          </a:p>
          <a:p>
            <a:pPr eaLnBrk="1" hangingPunct="1"/>
            <a:r>
              <a:rPr lang="en-US" dirty="0" smtClean="0"/>
              <a:t>                         irritant </a:t>
            </a:r>
            <a:r>
              <a:rPr lang="en-US" dirty="0"/>
              <a:t>( </a:t>
            </a:r>
            <a:r>
              <a:rPr lang="en-US" dirty="0">
                <a:solidFill>
                  <a:srgbClr val="FF0000"/>
                </a:solidFill>
              </a:rPr>
              <a:t>formalin</a:t>
            </a:r>
            <a:r>
              <a:rPr lang="en-US" dirty="0"/>
              <a:t> )  into </a:t>
            </a:r>
            <a:r>
              <a:rPr lang="en-US" dirty="0" smtClean="0"/>
              <a:t>rat’s </a:t>
            </a:r>
            <a:r>
              <a:rPr lang="en-US" dirty="0"/>
              <a:t>paw</a:t>
            </a:r>
          </a:p>
        </p:txBody>
      </p:sp>
      <p:sp>
        <p:nvSpPr>
          <p:cNvPr id="23558" name="TextBox 5"/>
          <p:cNvSpPr txBox="1">
            <a:spLocks noChangeArrowheads="1"/>
          </p:cNvSpPr>
          <p:nvPr/>
        </p:nvSpPr>
        <p:spPr bwMode="auto">
          <a:xfrm>
            <a:off x="107504" y="5589240"/>
            <a:ext cx="8568952"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smtClean="0">
                <a:solidFill>
                  <a:srgbClr val="0070C0"/>
                </a:solidFill>
              </a:rPr>
              <a:t>Objective</a:t>
            </a:r>
            <a:r>
              <a:rPr lang="en-US" sz="2800" dirty="0" smtClean="0"/>
              <a:t> </a:t>
            </a:r>
            <a:r>
              <a:rPr lang="en-US" sz="2800" dirty="0"/>
              <a:t>:    </a:t>
            </a:r>
            <a:r>
              <a:rPr lang="en-US" dirty="0" smtClean="0"/>
              <a:t>Measure </a:t>
            </a:r>
            <a:r>
              <a:rPr lang="en-US" dirty="0"/>
              <a:t>the anti-inflammatory activity </a:t>
            </a:r>
            <a:r>
              <a:rPr lang="en-US" dirty="0" smtClean="0"/>
              <a:t>of </a:t>
            </a:r>
            <a:r>
              <a:rPr lang="en-US" dirty="0" smtClean="0">
                <a:solidFill>
                  <a:srgbClr val="FF0000"/>
                </a:solidFill>
              </a:rPr>
              <a:t>aspirin   </a:t>
            </a:r>
          </a:p>
          <a:p>
            <a:pPr eaLnBrk="1" hangingPunct="1"/>
            <a:r>
              <a:rPr lang="en-US" dirty="0">
                <a:solidFill>
                  <a:srgbClr val="FF0000"/>
                </a:solidFill>
              </a:rPr>
              <a:t> </a:t>
            </a:r>
            <a:r>
              <a:rPr lang="en-US" dirty="0" smtClean="0">
                <a:solidFill>
                  <a:srgbClr val="FF0000"/>
                </a:solidFill>
              </a:rPr>
              <a:t>                        and hydrocortisone (cortisol) </a:t>
            </a:r>
            <a:r>
              <a:rPr lang="en-US" dirty="0" smtClean="0"/>
              <a:t>with </a:t>
            </a:r>
            <a:r>
              <a:rPr lang="en-US" dirty="0"/>
              <a:t>different </a:t>
            </a:r>
            <a:r>
              <a:rPr lang="en-US" dirty="0" smtClean="0"/>
              <a:t>doses</a:t>
            </a: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32239" y="1772816"/>
            <a:ext cx="1962885" cy="2304256"/>
          </a:xfrm>
          <a:prstGeom prst="rect">
            <a:avLst/>
          </a:prstGeom>
        </p:spPr>
      </p:pic>
      <p:sp>
        <p:nvSpPr>
          <p:cNvPr id="7" name="TextBox 3"/>
          <p:cNvSpPr txBox="1">
            <a:spLocks noChangeArrowheads="1"/>
          </p:cNvSpPr>
          <p:nvPr/>
        </p:nvSpPr>
        <p:spPr bwMode="auto">
          <a:xfrm>
            <a:off x="253133" y="2780928"/>
            <a:ext cx="401744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dirty="0">
                <a:solidFill>
                  <a:srgbClr val="0070C0"/>
                </a:solidFill>
              </a:rPr>
              <a:t>Equipment</a:t>
            </a:r>
            <a:r>
              <a:rPr lang="en-US" sz="2800" dirty="0"/>
              <a:t> : </a:t>
            </a:r>
            <a:r>
              <a:rPr lang="en-US" dirty="0" smtClean="0"/>
              <a:t>Plethysmometer</a:t>
            </a:r>
            <a:endParaRPr lang="en-US" dirty="0"/>
          </a:p>
        </p:txBody>
      </p:sp>
      <p:sp>
        <p:nvSpPr>
          <p:cNvPr id="4" name="Rectangle 3"/>
          <p:cNvSpPr/>
          <p:nvPr/>
        </p:nvSpPr>
        <p:spPr>
          <a:xfrm>
            <a:off x="1547664" y="3304147"/>
            <a:ext cx="5080923" cy="646331"/>
          </a:xfrm>
          <a:prstGeom prst="rect">
            <a:avLst/>
          </a:prstGeom>
        </p:spPr>
        <p:txBody>
          <a:bodyPr wrap="square">
            <a:spAutoFit/>
          </a:bodyPr>
          <a:lstStyle/>
          <a:p>
            <a:r>
              <a:rPr lang="en-US" dirty="0"/>
              <a:t>Any instrument designed to measure small changes in volume, usually via the displacement of water </a:t>
            </a:r>
          </a:p>
        </p:txBody>
      </p:sp>
    </p:spTree>
    <p:extLst>
      <p:ext uri="{BB962C8B-B14F-4D97-AF65-F5344CB8AC3E}">
        <p14:creationId xmlns:p14="http://schemas.microsoft.com/office/powerpoint/2010/main" val="4234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Effect transition="in" filter="fade">
                                      <p:cBhvr>
                                        <p:cTn id="7" dur="500"/>
                                        <p:tgtEl>
                                          <p:spTgt spid="23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23557">
                                            <p:txEl>
                                              <p:pRg st="0" end="0"/>
                                            </p:txEl>
                                          </p:spTgt>
                                        </p:tgtEl>
                                        <p:attrNameLst>
                                          <p:attrName>style.visibility</p:attrName>
                                        </p:attrNameLst>
                                      </p:cBhvr>
                                      <p:to>
                                        <p:strVal val="visible"/>
                                      </p:to>
                                    </p:set>
                                    <p:animEffect transition="in" filter="wipe(down)">
                                      <p:cBhvr>
                                        <p:cTn id="31" dur="500"/>
                                        <p:tgtEl>
                                          <p:spTgt spid="23557">
                                            <p:txEl>
                                              <p:pRg st="0" end="0"/>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3557">
                                            <p:txEl>
                                              <p:pRg st="1" end="1"/>
                                            </p:txEl>
                                          </p:spTgt>
                                        </p:tgtEl>
                                        <p:attrNameLst>
                                          <p:attrName>style.visibility</p:attrName>
                                        </p:attrNameLst>
                                      </p:cBhvr>
                                      <p:to>
                                        <p:strVal val="visible"/>
                                      </p:to>
                                    </p:set>
                                    <p:animEffect transition="in" filter="wipe(down)">
                                      <p:cBhvr>
                                        <p:cTn id="34" dur="500"/>
                                        <p:tgtEl>
                                          <p:spTgt spid="23557">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3558">
                                            <p:txEl>
                                              <p:pRg st="0" end="0"/>
                                            </p:txEl>
                                          </p:spTgt>
                                        </p:tgtEl>
                                        <p:attrNameLst>
                                          <p:attrName>style.visibility</p:attrName>
                                        </p:attrNameLst>
                                      </p:cBhvr>
                                      <p:to>
                                        <p:strVal val="visible"/>
                                      </p:to>
                                    </p:set>
                                    <p:animEffect transition="in" filter="wipe(down)">
                                      <p:cBhvr>
                                        <p:cTn id="39" dur="500"/>
                                        <p:tgtEl>
                                          <p:spTgt spid="23558">
                                            <p:txEl>
                                              <p:pRg st="0" end="0"/>
                                            </p:txEl>
                                          </p:spTgt>
                                        </p:tgtEl>
                                      </p:cBhvr>
                                    </p:animEffect>
                                  </p:childTnLst>
                                </p:cTn>
                              </p:par>
                              <p:par>
                                <p:cTn id="40" presetID="22" presetClass="entr" presetSubtype="4" fill="hold" nodeType="withEffect">
                                  <p:stCondLst>
                                    <p:cond delay="0"/>
                                  </p:stCondLst>
                                  <p:childTnLst>
                                    <p:set>
                                      <p:cBhvr>
                                        <p:cTn id="41" dur="1" fill="hold">
                                          <p:stCondLst>
                                            <p:cond delay="0"/>
                                          </p:stCondLst>
                                        </p:cTn>
                                        <p:tgtEl>
                                          <p:spTgt spid="23558">
                                            <p:txEl>
                                              <p:pRg st="1" end="1"/>
                                            </p:txEl>
                                          </p:spTgt>
                                        </p:tgtEl>
                                        <p:attrNameLst>
                                          <p:attrName>style.visibility</p:attrName>
                                        </p:attrNameLst>
                                      </p:cBhvr>
                                      <p:to>
                                        <p:strVal val="visible"/>
                                      </p:to>
                                    </p:set>
                                    <p:animEffect transition="in" filter="wipe(down)">
                                      <p:cBhvr>
                                        <p:cTn id="42" dur="500"/>
                                        <p:tgtEl>
                                          <p:spTgt spid="235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179512" y="188640"/>
            <a:ext cx="8724040"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2800" b="1" u="sng" dirty="0">
                <a:solidFill>
                  <a:schemeClr val="accent2"/>
                </a:solidFill>
              </a:rPr>
              <a:t>Procedure :</a:t>
            </a:r>
            <a:r>
              <a:rPr lang="en-US" sz="2800" b="1" dirty="0">
                <a:solidFill>
                  <a:srgbClr val="FFFF00"/>
                </a:solidFill>
              </a:rPr>
              <a:t> </a:t>
            </a:r>
          </a:p>
          <a:p>
            <a:pPr eaLnBrk="1" hangingPunct="1"/>
            <a:r>
              <a:rPr lang="en-US" dirty="0"/>
              <a:t>1- select 5 rats </a:t>
            </a:r>
          </a:p>
          <a:p>
            <a:pPr eaLnBrk="1" hangingPunct="1"/>
            <a:r>
              <a:rPr lang="en-US" dirty="0"/>
              <a:t>2- inject  each rat 1 ml </a:t>
            </a:r>
            <a:r>
              <a:rPr lang="en-US" dirty="0">
                <a:solidFill>
                  <a:srgbClr val="FF0000"/>
                </a:solidFill>
              </a:rPr>
              <a:t>urethane</a:t>
            </a:r>
            <a:r>
              <a:rPr lang="en-US" dirty="0"/>
              <a:t> for anesthesia.</a:t>
            </a:r>
          </a:p>
          <a:p>
            <a:pPr eaLnBrk="1" hangingPunct="1"/>
            <a:r>
              <a:rPr lang="en-US" dirty="0"/>
              <a:t>3- select one as control and inject the rest of them </a:t>
            </a:r>
            <a:r>
              <a:rPr lang="en-US" dirty="0" smtClean="0"/>
              <a:t>Intraperitoneal (IP)</a:t>
            </a:r>
            <a:endParaRPr lang="en-US" dirty="0"/>
          </a:p>
          <a:p>
            <a:pPr eaLnBrk="1" hangingPunct="1"/>
            <a:r>
              <a:rPr lang="en-US" dirty="0"/>
              <a:t>  rat 1 &gt;&gt;&gt; control</a:t>
            </a:r>
          </a:p>
          <a:p>
            <a:pPr eaLnBrk="1" hangingPunct="1"/>
            <a:r>
              <a:rPr lang="en-US" dirty="0"/>
              <a:t>  rat 2 &gt;&gt;&gt; 40 mg/kg </a:t>
            </a:r>
            <a:r>
              <a:rPr lang="en-US" dirty="0" smtClean="0">
                <a:solidFill>
                  <a:srgbClr val="FF0000"/>
                </a:solidFill>
              </a:rPr>
              <a:t>aspirin </a:t>
            </a:r>
            <a:endParaRPr lang="en-US" dirty="0">
              <a:solidFill>
                <a:srgbClr val="FF0000"/>
              </a:solidFill>
            </a:endParaRPr>
          </a:p>
          <a:p>
            <a:pPr eaLnBrk="1" hangingPunct="1"/>
            <a:r>
              <a:rPr lang="en-US" dirty="0"/>
              <a:t>  rat 3 &gt;&gt;&gt; 80 mg/kg </a:t>
            </a:r>
            <a:r>
              <a:rPr lang="en-US" dirty="0" smtClean="0">
                <a:solidFill>
                  <a:srgbClr val="FF0000"/>
                </a:solidFill>
              </a:rPr>
              <a:t>aspirin</a:t>
            </a:r>
            <a:endParaRPr lang="en-US" dirty="0">
              <a:solidFill>
                <a:srgbClr val="FF0000"/>
              </a:solidFill>
            </a:endParaRPr>
          </a:p>
          <a:p>
            <a:pPr eaLnBrk="1" hangingPunct="1"/>
            <a:r>
              <a:rPr lang="en-US" dirty="0"/>
              <a:t>  rat 4 &gt;&gt;&gt; 20 mg/kg </a:t>
            </a:r>
            <a:r>
              <a:rPr lang="en-US" dirty="0">
                <a:solidFill>
                  <a:srgbClr val="FF0000"/>
                </a:solidFill>
              </a:rPr>
              <a:t>hydrocortisone </a:t>
            </a:r>
          </a:p>
          <a:p>
            <a:pPr eaLnBrk="1" hangingPunct="1"/>
            <a:r>
              <a:rPr lang="en-US" dirty="0"/>
              <a:t>  rat 5 &gt;&gt;&gt; 40 mg/kg </a:t>
            </a:r>
            <a:r>
              <a:rPr lang="en-US" dirty="0" smtClean="0">
                <a:solidFill>
                  <a:srgbClr val="FF0000"/>
                </a:solidFill>
              </a:rPr>
              <a:t>hydrocortisone</a:t>
            </a:r>
          </a:p>
          <a:p>
            <a:pPr eaLnBrk="1" hangingPunct="1"/>
            <a:endParaRPr lang="en-US" dirty="0"/>
          </a:p>
          <a:p>
            <a:pPr eaLnBrk="1" hangingPunct="1"/>
            <a:r>
              <a:rPr lang="en-US" dirty="0"/>
              <a:t>4- after 1 </a:t>
            </a:r>
            <a:r>
              <a:rPr lang="en-US" dirty="0" smtClean="0"/>
              <a:t>hr. </a:t>
            </a:r>
            <a:r>
              <a:rPr lang="en-US" dirty="0"/>
              <a:t>, inject 0.1 ml </a:t>
            </a:r>
            <a:r>
              <a:rPr lang="en-US" dirty="0">
                <a:solidFill>
                  <a:srgbClr val="FF0000"/>
                </a:solidFill>
              </a:rPr>
              <a:t>formalin</a:t>
            </a:r>
            <a:r>
              <a:rPr lang="en-US" dirty="0"/>
              <a:t> in each rat </a:t>
            </a:r>
            <a:r>
              <a:rPr lang="en-US" dirty="0" smtClean="0"/>
              <a:t> into</a:t>
            </a:r>
            <a:endParaRPr lang="en-US" dirty="0"/>
          </a:p>
          <a:p>
            <a:pPr eaLnBrk="1" hangingPunct="1"/>
            <a:r>
              <a:rPr lang="en-US" dirty="0"/>
              <a:t> their paws &gt;&gt;&gt; </a:t>
            </a:r>
            <a:r>
              <a:rPr lang="en-US" u="sng" dirty="0"/>
              <a:t>to induce inflammation</a:t>
            </a:r>
            <a:r>
              <a:rPr lang="en-US" dirty="0" smtClean="0"/>
              <a:t>.</a:t>
            </a:r>
          </a:p>
          <a:p>
            <a:pPr eaLnBrk="1" hangingPunct="1"/>
            <a:endParaRPr lang="en-US" dirty="0"/>
          </a:p>
          <a:p>
            <a:pPr eaLnBrk="1" hangingPunct="1"/>
            <a:r>
              <a:rPr lang="en-US" dirty="0"/>
              <a:t>5- after 1 </a:t>
            </a:r>
            <a:r>
              <a:rPr lang="en-US" dirty="0" smtClean="0"/>
              <a:t>hr. </a:t>
            </a:r>
            <a:r>
              <a:rPr lang="en-US" dirty="0"/>
              <a:t>, take the reading using the </a:t>
            </a:r>
            <a:r>
              <a:rPr lang="en-US" dirty="0" smtClean="0"/>
              <a:t>plethysmometer </a:t>
            </a:r>
            <a:r>
              <a:rPr lang="en-US" dirty="0"/>
              <a:t>of each</a:t>
            </a:r>
          </a:p>
          <a:p>
            <a:pPr eaLnBrk="1" hangingPunct="1"/>
            <a:r>
              <a:rPr lang="en-US" dirty="0"/>
              <a:t> rat paw ( right and left </a:t>
            </a:r>
            <a:r>
              <a:rPr lang="en-US" dirty="0" smtClean="0"/>
              <a:t>).</a:t>
            </a:r>
          </a:p>
          <a:p>
            <a:pPr eaLnBrk="1" hangingPunct="1"/>
            <a:endParaRPr lang="en-US" dirty="0"/>
          </a:p>
          <a:p>
            <a:pPr eaLnBrk="1" hangingPunct="1"/>
            <a:r>
              <a:rPr lang="en-US" dirty="0"/>
              <a:t>6- calculate the inflammation and response % for each drug. </a:t>
            </a:r>
          </a:p>
        </p:txBody>
      </p:sp>
    </p:spTree>
    <p:extLst>
      <p:ext uri="{BB962C8B-B14F-4D97-AF65-F5344CB8AC3E}">
        <p14:creationId xmlns:p14="http://schemas.microsoft.com/office/powerpoint/2010/main" val="3160318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p:cNvCxnSpPr/>
          <p:nvPr/>
        </p:nvCxnSpPr>
        <p:spPr>
          <a:xfrm>
            <a:off x="6747418" y="1052736"/>
            <a:ext cx="17226"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4905489" y="1006415"/>
            <a:ext cx="17226"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3203848" y="1040695"/>
            <a:ext cx="17226"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896470" y="980728"/>
            <a:ext cx="17226"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a:off x="8461235" y="1039635"/>
            <a:ext cx="17226" cy="136815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476672"/>
            <a:ext cx="1036320" cy="624840"/>
          </a:xfrm>
          <a:prstGeom prst="rect">
            <a:avLst/>
          </a:prstGeom>
        </p:spPr>
      </p:pic>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43075" y="548791"/>
            <a:ext cx="1036320" cy="624840"/>
          </a:xfrm>
          <a:prstGeom prst="rect">
            <a:avLst/>
          </a:prstGeom>
        </p:spPr>
      </p:pic>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9407" y="496571"/>
            <a:ext cx="1036320" cy="62484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28184" y="547908"/>
            <a:ext cx="1036320" cy="62484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5688" y="507712"/>
            <a:ext cx="1036320" cy="624840"/>
          </a:xfrm>
          <a:prstGeom prst="rect">
            <a:avLst/>
          </a:prstGeom>
        </p:spPr>
      </p:pic>
      <p:cxnSp>
        <p:nvCxnSpPr>
          <p:cNvPr id="9" name="Straight Connector 8"/>
          <p:cNvCxnSpPr/>
          <p:nvPr/>
        </p:nvCxnSpPr>
        <p:spPr>
          <a:xfrm>
            <a:off x="2339752" y="86963"/>
            <a:ext cx="0" cy="995441"/>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5868144" y="116632"/>
            <a:ext cx="0" cy="936104"/>
          </a:xfrm>
          <a:prstGeom prst="line">
            <a:avLst/>
          </a:prstGeom>
        </p:spPr>
        <p:style>
          <a:lnRef idx="3">
            <a:schemeClr val="accent2"/>
          </a:lnRef>
          <a:fillRef idx="0">
            <a:schemeClr val="accent2"/>
          </a:fillRef>
          <a:effectRef idx="2">
            <a:schemeClr val="accent2"/>
          </a:effectRef>
          <a:fontRef idx="minor">
            <a:schemeClr val="tx1"/>
          </a:fontRef>
        </p:style>
      </p:cxnSp>
      <p:sp>
        <p:nvSpPr>
          <p:cNvPr id="12" name="Rectangle 11"/>
          <p:cNvSpPr/>
          <p:nvPr/>
        </p:nvSpPr>
        <p:spPr>
          <a:xfrm>
            <a:off x="395536" y="-6476"/>
            <a:ext cx="1001869" cy="369332"/>
          </a:xfrm>
          <a:prstGeom prst="rect">
            <a:avLst/>
          </a:prstGeom>
        </p:spPr>
        <p:txBody>
          <a:bodyPr wrap="square">
            <a:spAutoFit/>
          </a:bodyPr>
          <a:lstStyle/>
          <a:p>
            <a:r>
              <a:rPr lang="en-US" b="1" dirty="0" smtClean="0"/>
              <a:t>Control</a:t>
            </a:r>
            <a:endParaRPr lang="en-US" b="1" dirty="0"/>
          </a:p>
        </p:txBody>
      </p:sp>
      <p:sp>
        <p:nvSpPr>
          <p:cNvPr id="15" name="Rectangle 14"/>
          <p:cNvSpPr/>
          <p:nvPr/>
        </p:nvSpPr>
        <p:spPr>
          <a:xfrm>
            <a:off x="3203848" y="37458"/>
            <a:ext cx="867545" cy="369332"/>
          </a:xfrm>
          <a:prstGeom prst="rect">
            <a:avLst/>
          </a:prstGeom>
        </p:spPr>
        <p:txBody>
          <a:bodyPr wrap="none">
            <a:spAutoFit/>
          </a:bodyPr>
          <a:lstStyle/>
          <a:p>
            <a:r>
              <a:rPr lang="en-US" dirty="0" smtClean="0"/>
              <a:t>aspirin </a:t>
            </a:r>
            <a:endParaRPr lang="en-US" dirty="0"/>
          </a:p>
        </p:txBody>
      </p:sp>
      <p:sp>
        <p:nvSpPr>
          <p:cNvPr id="16" name="Rectangle 15"/>
          <p:cNvSpPr/>
          <p:nvPr/>
        </p:nvSpPr>
        <p:spPr>
          <a:xfrm>
            <a:off x="6691487" y="73797"/>
            <a:ext cx="1679947" cy="369332"/>
          </a:xfrm>
          <a:prstGeom prst="rect">
            <a:avLst/>
          </a:prstGeom>
        </p:spPr>
        <p:txBody>
          <a:bodyPr wrap="none">
            <a:spAutoFit/>
          </a:bodyPr>
          <a:lstStyle/>
          <a:p>
            <a:r>
              <a:rPr lang="en-US" dirty="0" smtClean="0"/>
              <a:t>Hydrocortisone </a:t>
            </a:r>
            <a:endParaRPr lang="en-US" dirty="0"/>
          </a:p>
        </p:txBody>
      </p:sp>
      <p:sp>
        <p:nvSpPr>
          <p:cNvPr id="20" name="Rectangle 19"/>
          <p:cNvSpPr/>
          <p:nvPr/>
        </p:nvSpPr>
        <p:spPr>
          <a:xfrm>
            <a:off x="141736" y="1268760"/>
            <a:ext cx="8856984" cy="3600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Each Rat 1 ml Urethane</a:t>
            </a:r>
            <a:endParaRPr lang="en-US" b="1" dirty="0">
              <a:solidFill>
                <a:schemeClr val="tx1"/>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392524" y="760326"/>
            <a:ext cx="245740" cy="1376908"/>
          </a:xfrm>
          <a:prstGeom prst="rect">
            <a:avLst/>
          </a:prstGeom>
        </p:spPr>
      </p:pic>
      <p:sp>
        <p:nvSpPr>
          <p:cNvPr id="29" name="Rectangle 28"/>
          <p:cNvSpPr/>
          <p:nvPr/>
        </p:nvSpPr>
        <p:spPr>
          <a:xfrm>
            <a:off x="164656" y="2407787"/>
            <a:ext cx="8856984" cy="3600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 </a:t>
            </a:r>
            <a:r>
              <a:rPr lang="en-US" b="1" dirty="0" smtClean="0">
                <a:solidFill>
                  <a:schemeClr val="tx1"/>
                </a:solidFill>
              </a:rPr>
              <a:t>      control                          (IP)   </a:t>
            </a:r>
            <a:r>
              <a:rPr lang="en-US" dirty="0" smtClean="0">
                <a:solidFill>
                  <a:schemeClr val="tx1"/>
                </a:solidFill>
              </a:rPr>
              <a:t>40 mg/kg         80 mg/kg                        20 </a:t>
            </a:r>
            <a:r>
              <a:rPr lang="en-US" dirty="0">
                <a:solidFill>
                  <a:schemeClr val="tx1"/>
                </a:solidFill>
              </a:rPr>
              <a:t>mg/kg </a:t>
            </a:r>
            <a:r>
              <a:rPr lang="en-US" dirty="0" smtClean="0">
                <a:solidFill>
                  <a:schemeClr val="tx1"/>
                </a:solidFill>
              </a:rPr>
              <a:t>        40 </a:t>
            </a:r>
            <a:r>
              <a:rPr lang="en-US" dirty="0">
                <a:solidFill>
                  <a:schemeClr val="tx1"/>
                </a:solidFill>
              </a:rPr>
              <a:t>mg/kg </a:t>
            </a:r>
            <a:endParaRPr lang="en-US" b="1" dirty="0">
              <a:solidFill>
                <a:schemeClr val="tx1"/>
              </a:solidFill>
            </a:endParaRPr>
          </a:p>
        </p:txBody>
      </p:sp>
      <p:sp>
        <p:nvSpPr>
          <p:cNvPr id="30" name="Rectangle 29"/>
          <p:cNvSpPr/>
          <p:nvPr/>
        </p:nvSpPr>
        <p:spPr>
          <a:xfrm>
            <a:off x="145184" y="3860052"/>
            <a:ext cx="8856984" cy="36004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Each rat  0.1  </a:t>
            </a:r>
            <a:r>
              <a:rPr lang="en-US" dirty="0">
                <a:solidFill>
                  <a:schemeClr val="tx1"/>
                </a:solidFill>
              </a:rPr>
              <a:t>ml </a:t>
            </a:r>
            <a:r>
              <a:rPr lang="en-US" dirty="0" smtClean="0">
                <a:solidFill>
                  <a:schemeClr val="tx1"/>
                </a:solidFill>
              </a:rPr>
              <a:t>Formalin  in one  paw  </a:t>
            </a:r>
            <a:endParaRPr lang="en-US" b="1" dirty="0">
              <a:solidFill>
                <a:schemeClr val="tx1"/>
              </a:solidFill>
            </a:endParaRP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787048" y="3338089"/>
            <a:ext cx="245740" cy="1376908"/>
          </a:xfrm>
          <a:prstGeom prst="rect">
            <a:avLst/>
          </a:prstGeom>
        </p:spPr>
      </p:pic>
      <p:sp>
        <p:nvSpPr>
          <p:cNvPr id="33" name="Rectangle 32"/>
          <p:cNvSpPr/>
          <p:nvPr/>
        </p:nvSpPr>
        <p:spPr>
          <a:xfrm>
            <a:off x="168962" y="2767827"/>
            <a:ext cx="1455016"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No drug </a:t>
            </a:r>
            <a:endParaRPr lang="en-US" dirty="0"/>
          </a:p>
        </p:txBody>
      </p:sp>
      <p:sp>
        <p:nvSpPr>
          <p:cNvPr id="34" name="Down Arrow 33"/>
          <p:cNvSpPr/>
          <p:nvPr/>
        </p:nvSpPr>
        <p:spPr>
          <a:xfrm>
            <a:off x="3839811" y="2767827"/>
            <a:ext cx="1937567" cy="10823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After     1 hr. </a:t>
            </a:r>
            <a:endParaRPr lang="en-US" dirty="0"/>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101428" y="2150712"/>
            <a:ext cx="235582" cy="874190"/>
          </a:xfrm>
          <a:prstGeom prst="rect">
            <a:avLst/>
          </a:prstGeom>
        </p:spPr>
      </p:pic>
      <p:sp>
        <p:nvSpPr>
          <p:cNvPr id="36" name="Down Arrow 35"/>
          <p:cNvSpPr/>
          <p:nvPr/>
        </p:nvSpPr>
        <p:spPr>
          <a:xfrm>
            <a:off x="3810410" y="4220092"/>
            <a:ext cx="1937567" cy="108230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After     1 hr. </a:t>
            </a:r>
            <a:endParaRPr lang="en-US" dirty="0"/>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082181" y="4529708"/>
            <a:ext cx="1962885" cy="2304256"/>
          </a:xfrm>
          <a:prstGeom prst="rect">
            <a:avLst/>
          </a:prstGeom>
        </p:spPr>
      </p:pic>
      <p:sp>
        <p:nvSpPr>
          <p:cNvPr id="38" name="Rectangle 37"/>
          <p:cNvSpPr/>
          <p:nvPr/>
        </p:nvSpPr>
        <p:spPr>
          <a:xfrm>
            <a:off x="2339753" y="5589240"/>
            <a:ext cx="4667848" cy="646331"/>
          </a:xfrm>
          <a:prstGeom prst="rect">
            <a:avLst/>
          </a:prstGeom>
        </p:spPr>
        <p:txBody>
          <a:bodyPr wrap="square">
            <a:spAutoFit/>
          </a:bodyPr>
          <a:lstStyle/>
          <a:p>
            <a:r>
              <a:rPr lang="en-US" b="1" dirty="0" smtClean="0"/>
              <a:t>Take the reading using the plethysmometer for right paw (RP) and left paw (LP)</a:t>
            </a:r>
            <a:endParaRPr lang="en-US" b="1" dirty="0"/>
          </a:p>
        </p:txBody>
      </p:sp>
      <p:sp>
        <p:nvSpPr>
          <p:cNvPr id="7" name="Rectangle 6"/>
          <p:cNvSpPr/>
          <p:nvPr/>
        </p:nvSpPr>
        <p:spPr>
          <a:xfrm>
            <a:off x="108474" y="314990"/>
            <a:ext cx="369539"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 name="Rectangle 38"/>
          <p:cNvSpPr/>
          <p:nvPr/>
        </p:nvSpPr>
        <p:spPr>
          <a:xfrm>
            <a:off x="2460955" y="310449"/>
            <a:ext cx="369539"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 name="Rectangle 39"/>
          <p:cNvSpPr/>
          <p:nvPr/>
        </p:nvSpPr>
        <p:spPr>
          <a:xfrm>
            <a:off x="5016188" y="276617"/>
            <a:ext cx="369539"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 name="Rectangle 41"/>
          <p:cNvSpPr/>
          <p:nvPr/>
        </p:nvSpPr>
        <p:spPr>
          <a:xfrm>
            <a:off x="6043414" y="307657"/>
            <a:ext cx="369539"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 name="Rectangle 42"/>
          <p:cNvSpPr/>
          <p:nvPr/>
        </p:nvSpPr>
        <p:spPr>
          <a:xfrm>
            <a:off x="8643739" y="362856"/>
            <a:ext cx="369539"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335140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fade">
                                      <p:cBhvr>
                                        <p:cTn id="29" dur="1000"/>
                                        <p:tgtEl>
                                          <p:spTgt spid="21"/>
                                        </p:tgtEl>
                                      </p:cBhvr>
                                    </p:animEffect>
                                    <p:anim calcmode="lin" valueType="num">
                                      <p:cBhvr>
                                        <p:cTn id="30" dur="1000" fill="hold"/>
                                        <p:tgtEl>
                                          <p:spTgt spid="21"/>
                                        </p:tgtEl>
                                        <p:attrNameLst>
                                          <p:attrName>ppt_x</p:attrName>
                                        </p:attrNameLst>
                                      </p:cBhvr>
                                      <p:tavLst>
                                        <p:tav tm="0">
                                          <p:val>
                                            <p:strVal val="#ppt_x"/>
                                          </p:val>
                                        </p:tav>
                                        <p:tav tm="100000">
                                          <p:val>
                                            <p:strVal val="#ppt_x"/>
                                          </p:val>
                                        </p:tav>
                                      </p:tavLst>
                                    </p:anim>
                                    <p:anim calcmode="lin" valueType="num">
                                      <p:cBhvr>
                                        <p:cTn id="31"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nodeType="click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par>
                                <p:cTn id="39" presetID="47" presetClass="entr" presetSubtype="0" fill="hold" nodeType="with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par>
                                <p:cTn id="44" presetID="47" presetClass="entr" presetSubtype="0"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1000"/>
                                        <p:tgtEl>
                                          <p:spTgt spid="27"/>
                                        </p:tgtEl>
                                      </p:cBhvr>
                                    </p:animEffect>
                                    <p:anim calcmode="lin" valueType="num">
                                      <p:cBhvr>
                                        <p:cTn id="47" dur="1000" fill="hold"/>
                                        <p:tgtEl>
                                          <p:spTgt spid="27"/>
                                        </p:tgtEl>
                                        <p:attrNameLst>
                                          <p:attrName>ppt_x</p:attrName>
                                        </p:attrNameLst>
                                      </p:cBhvr>
                                      <p:tavLst>
                                        <p:tav tm="0">
                                          <p:val>
                                            <p:strVal val="#ppt_x"/>
                                          </p:val>
                                        </p:tav>
                                        <p:tav tm="100000">
                                          <p:val>
                                            <p:strVal val="#ppt_x"/>
                                          </p:val>
                                        </p:tav>
                                      </p:tavLst>
                                    </p:anim>
                                    <p:anim calcmode="lin" valueType="num">
                                      <p:cBhvr>
                                        <p:cTn id="48" dur="1000" fill="hold"/>
                                        <p:tgtEl>
                                          <p:spTgt spid="27"/>
                                        </p:tgtEl>
                                        <p:attrNameLst>
                                          <p:attrName>ppt_y</p:attrName>
                                        </p:attrNameLst>
                                      </p:cBhvr>
                                      <p:tavLst>
                                        <p:tav tm="0">
                                          <p:val>
                                            <p:strVal val="#ppt_y-.1"/>
                                          </p:val>
                                        </p:tav>
                                        <p:tav tm="100000">
                                          <p:val>
                                            <p:strVal val="#ppt_y"/>
                                          </p:val>
                                        </p:tav>
                                      </p:tavLst>
                                    </p:anim>
                                  </p:childTnLst>
                                </p:cTn>
                              </p:par>
                              <p:par>
                                <p:cTn id="49" presetID="47" presetClass="entr" presetSubtype="0" fill="hold" nodeType="with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fade">
                                      <p:cBhvr>
                                        <p:cTn id="51" dur="1000"/>
                                        <p:tgtEl>
                                          <p:spTgt spid="26"/>
                                        </p:tgtEl>
                                      </p:cBhvr>
                                    </p:animEffect>
                                    <p:anim calcmode="lin" valueType="num">
                                      <p:cBhvr>
                                        <p:cTn id="52" dur="1000" fill="hold"/>
                                        <p:tgtEl>
                                          <p:spTgt spid="26"/>
                                        </p:tgtEl>
                                        <p:attrNameLst>
                                          <p:attrName>ppt_x</p:attrName>
                                        </p:attrNameLst>
                                      </p:cBhvr>
                                      <p:tavLst>
                                        <p:tav tm="0">
                                          <p:val>
                                            <p:strVal val="#ppt_x"/>
                                          </p:val>
                                        </p:tav>
                                        <p:tav tm="100000">
                                          <p:val>
                                            <p:strVal val="#ppt_x"/>
                                          </p:val>
                                        </p:tav>
                                      </p:tavLst>
                                    </p:anim>
                                    <p:anim calcmode="lin" valueType="num">
                                      <p:cBhvr>
                                        <p:cTn id="53" dur="1000" fill="hold"/>
                                        <p:tgtEl>
                                          <p:spTgt spid="26"/>
                                        </p:tgtEl>
                                        <p:attrNameLst>
                                          <p:attrName>ppt_y</p:attrName>
                                        </p:attrNameLst>
                                      </p:cBhvr>
                                      <p:tavLst>
                                        <p:tav tm="0">
                                          <p:val>
                                            <p:strVal val="#ppt_y-.1"/>
                                          </p:val>
                                        </p:tav>
                                        <p:tav tm="100000">
                                          <p:val>
                                            <p:strVal val="#ppt_y"/>
                                          </p:val>
                                        </p:tav>
                                      </p:tavLst>
                                    </p:anim>
                                  </p:childTnLst>
                                </p:cTn>
                              </p:par>
                              <p:par>
                                <p:cTn id="54" presetID="47" presetClass="entr" presetSubtype="0" fill="hold" nodeType="withEffect">
                                  <p:stCondLst>
                                    <p:cond delay="0"/>
                                  </p:stCondLst>
                                  <p:childTnLst>
                                    <p:set>
                                      <p:cBhvr>
                                        <p:cTn id="55" dur="1" fill="hold">
                                          <p:stCondLst>
                                            <p:cond delay="0"/>
                                          </p:stCondLst>
                                        </p:cTn>
                                        <p:tgtEl>
                                          <p:spTgt spid="25"/>
                                        </p:tgtEl>
                                        <p:attrNameLst>
                                          <p:attrName>style.visibility</p:attrName>
                                        </p:attrNameLst>
                                      </p:cBhvr>
                                      <p:to>
                                        <p:strVal val="visible"/>
                                      </p:to>
                                    </p:set>
                                    <p:animEffect transition="in" filter="fade">
                                      <p:cBhvr>
                                        <p:cTn id="56" dur="1000"/>
                                        <p:tgtEl>
                                          <p:spTgt spid="25"/>
                                        </p:tgtEl>
                                      </p:cBhvr>
                                    </p:animEffect>
                                    <p:anim calcmode="lin" valueType="num">
                                      <p:cBhvr>
                                        <p:cTn id="57" dur="1000" fill="hold"/>
                                        <p:tgtEl>
                                          <p:spTgt spid="25"/>
                                        </p:tgtEl>
                                        <p:attrNameLst>
                                          <p:attrName>ppt_x</p:attrName>
                                        </p:attrNameLst>
                                      </p:cBhvr>
                                      <p:tavLst>
                                        <p:tav tm="0">
                                          <p:val>
                                            <p:strVal val="#ppt_x"/>
                                          </p:val>
                                        </p:tav>
                                        <p:tav tm="100000">
                                          <p:val>
                                            <p:strVal val="#ppt_x"/>
                                          </p:val>
                                        </p:tav>
                                      </p:tavLst>
                                    </p:anim>
                                    <p:anim calcmode="lin" valueType="num">
                                      <p:cBhvr>
                                        <p:cTn id="58"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down)">
                                      <p:cBhvr>
                                        <p:cTn id="63" dur="500"/>
                                        <p:tgtEl>
                                          <p:spTgt spid="33"/>
                                        </p:tgtEl>
                                      </p:cBhvr>
                                    </p:animEffect>
                                  </p:childTnLst>
                                </p:cTn>
                              </p:par>
                              <p:par>
                                <p:cTn id="64" presetID="47" presetClass="entr" presetSubtype="0"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1000"/>
                                        <p:tgtEl>
                                          <p:spTgt spid="29"/>
                                        </p:tgtEl>
                                      </p:cBhvr>
                                    </p:animEffect>
                                    <p:anim calcmode="lin" valueType="num">
                                      <p:cBhvr>
                                        <p:cTn id="67" dur="1000" fill="hold"/>
                                        <p:tgtEl>
                                          <p:spTgt spid="29"/>
                                        </p:tgtEl>
                                        <p:attrNameLst>
                                          <p:attrName>ppt_x</p:attrName>
                                        </p:attrNameLst>
                                      </p:cBhvr>
                                      <p:tavLst>
                                        <p:tav tm="0">
                                          <p:val>
                                            <p:strVal val="#ppt_x"/>
                                          </p:val>
                                        </p:tav>
                                        <p:tav tm="100000">
                                          <p:val>
                                            <p:strVal val="#ppt_x"/>
                                          </p:val>
                                        </p:tav>
                                      </p:tavLst>
                                    </p:anim>
                                    <p:anim calcmode="lin" valueType="num">
                                      <p:cBhvr>
                                        <p:cTn id="68" dur="1000" fill="hold"/>
                                        <p:tgtEl>
                                          <p:spTgt spid="29"/>
                                        </p:tgtEl>
                                        <p:attrNameLst>
                                          <p:attrName>ppt_y</p:attrName>
                                        </p:attrNameLst>
                                      </p:cBhvr>
                                      <p:tavLst>
                                        <p:tav tm="0">
                                          <p:val>
                                            <p:strVal val="#ppt_y-.1"/>
                                          </p:val>
                                        </p:tav>
                                        <p:tav tm="100000">
                                          <p:val>
                                            <p:strVal val="#ppt_y"/>
                                          </p:val>
                                        </p:tav>
                                      </p:tavLst>
                                    </p:anim>
                                  </p:childTnLst>
                                </p:cTn>
                              </p:par>
                              <p:par>
                                <p:cTn id="69" presetID="42" presetClass="entr" presetSubtype="0" fill="hold" nodeType="with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7" presetClass="entr" presetSubtype="0" fill="hold" grpId="0" nodeType="click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fade">
                                      <p:cBhvr>
                                        <p:cTn id="78" dur="1000"/>
                                        <p:tgtEl>
                                          <p:spTgt spid="34"/>
                                        </p:tgtEl>
                                      </p:cBhvr>
                                    </p:animEffect>
                                    <p:anim calcmode="lin" valueType="num">
                                      <p:cBhvr>
                                        <p:cTn id="79" dur="1000" fill="hold"/>
                                        <p:tgtEl>
                                          <p:spTgt spid="34"/>
                                        </p:tgtEl>
                                        <p:attrNameLst>
                                          <p:attrName>ppt_x</p:attrName>
                                        </p:attrNameLst>
                                      </p:cBhvr>
                                      <p:tavLst>
                                        <p:tav tm="0">
                                          <p:val>
                                            <p:strVal val="#ppt_x"/>
                                          </p:val>
                                        </p:tav>
                                        <p:tav tm="100000">
                                          <p:val>
                                            <p:strVal val="#ppt_x"/>
                                          </p:val>
                                        </p:tav>
                                      </p:tavLst>
                                    </p:anim>
                                    <p:anim calcmode="lin" valueType="num">
                                      <p:cBhvr>
                                        <p:cTn id="80"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7" presetClass="entr" presetSubtype="0" fill="hold" grpId="0" nodeType="click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par>
                                <p:cTn id="88" presetID="47" presetClass="entr" presetSubtype="0" fill="hold" nodeType="withEffect">
                                  <p:stCondLst>
                                    <p:cond delay="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000"/>
                                        <p:tgtEl>
                                          <p:spTgt spid="31"/>
                                        </p:tgtEl>
                                      </p:cBhvr>
                                    </p:animEffect>
                                    <p:anim calcmode="lin" valueType="num">
                                      <p:cBhvr>
                                        <p:cTn id="91" dur="1000" fill="hold"/>
                                        <p:tgtEl>
                                          <p:spTgt spid="31"/>
                                        </p:tgtEl>
                                        <p:attrNameLst>
                                          <p:attrName>ppt_x</p:attrName>
                                        </p:attrNameLst>
                                      </p:cBhvr>
                                      <p:tavLst>
                                        <p:tav tm="0">
                                          <p:val>
                                            <p:strVal val="#ppt_x"/>
                                          </p:val>
                                        </p:tav>
                                        <p:tav tm="100000">
                                          <p:val>
                                            <p:strVal val="#ppt_x"/>
                                          </p:val>
                                        </p:tav>
                                      </p:tavLst>
                                    </p:anim>
                                    <p:anim calcmode="lin" valueType="num">
                                      <p:cBhvr>
                                        <p:cTn id="9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7" presetClass="entr" presetSubtype="0" fill="hold" grpId="0" nodeType="clickEffect">
                                  <p:stCondLst>
                                    <p:cond delay="0"/>
                                  </p:stCondLst>
                                  <p:childTnLst>
                                    <p:set>
                                      <p:cBhvr>
                                        <p:cTn id="96" dur="1" fill="hold">
                                          <p:stCondLst>
                                            <p:cond delay="0"/>
                                          </p:stCondLst>
                                        </p:cTn>
                                        <p:tgtEl>
                                          <p:spTgt spid="36"/>
                                        </p:tgtEl>
                                        <p:attrNameLst>
                                          <p:attrName>style.visibility</p:attrName>
                                        </p:attrNameLst>
                                      </p:cBhvr>
                                      <p:to>
                                        <p:strVal val="visible"/>
                                      </p:to>
                                    </p:set>
                                    <p:animEffect transition="in" filter="fade">
                                      <p:cBhvr>
                                        <p:cTn id="97" dur="1000"/>
                                        <p:tgtEl>
                                          <p:spTgt spid="36"/>
                                        </p:tgtEl>
                                      </p:cBhvr>
                                    </p:animEffect>
                                    <p:anim calcmode="lin" valueType="num">
                                      <p:cBhvr>
                                        <p:cTn id="98" dur="1000" fill="hold"/>
                                        <p:tgtEl>
                                          <p:spTgt spid="36"/>
                                        </p:tgtEl>
                                        <p:attrNameLst>
                                          <p:attrName>ppt_x</p:attrName>
                                        </p:attrNameLst>
                                      </p:cBhvr>
                                      <p:tavLst>
                                        <p:tav tm="0">
                                          <p:val>
                                            <p:strVal val="#ppt_x"/>
                                          </p:val>
                                        </p:tav>
                                        <p:tav tm="100000">
                                          <p:val>
                                            <p:strVal val="#ppt_x"/>
                                          </p:val>
                                        </p:tav>
                                      </p:tavLst>
                                    </p:anim>
                                    <p:anim calcmode="lin" valueType="num">
                                      <p:cBhvr>
                                        <p:cTn id="99" dur="1000" fill="hold"/>
                                        <p:tgtEl>
                                          <p:spTgt spid="36"/>
                                        </p:tgtEl>
                                        <p:attrNameLst>
                                          <p:attrName>ppt_y</p:attrName>
                                        </p:attrNameLst>
                                      </p:cBhvr>
                                      <p:tavLst>
                                        <p:tav tm="0">
                                          <p:val>
                                            <p:strVal val="#ppt_y-.1"/>
                                          </p:val>
                                        </p:tav>
                                        <p:tav tm="100000">
                                          <p:val>
                                            <p:strVal val="#ppt_y"/>
                                          </p:val>
                                        </p:tav>
                                      </p:tavLst>
                                    </p:anim>
                                  </p:childTnLst>
                                </p:cTn>
                              </p:par>
                              <p:par>
                                <p:cTn id="100" presetID="14" presetClass="entr" presetSubtype="10" fill="hold" grpId="0" nodeType="withEffect">
                                  <p:stCondLst>
                                    <p:cond delay="0"/>
                                  </p:stCondLst>
                                  <p:childTnLst>
                                    <p:set>
                                      <p:cBhvr>
                                        <p:cTn id="101" dur="1" fill="hold">
                                          <p:stCondLst>
                                            <p:cond delay="0"/>
                                          </p:stCondLst>
                                        </p:cTn>
                                        <p:tgtEl>
                                          <p:spTgt spid="38"/>
                                        </p:tgtEl>
                                        <p:attrNameLst>
                                          <p:attrName>style.visibility</p:attrName>
                                        </p:attrNameLst>
                                      </p:cBhvr>
                                      <p:to>
                                        <p:strVal val="visible"/>
                                      </p:to>
                                    </p:set>
                                    <p:animEffect transition="in" filter="randombar(horizontal)">
                                      <p:cBhvr>
                                        <p:cTn id="102" dur="500"/>
                                        <p:tgtEl>
                                          <p:spTgt spid="38"/>
                                        </p:tgtEl>
                                      </p:cBhvr>
                                    </p:animEffect>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fade">
                                      <p:cBhvr>
                                        <p:cTn id="107" dur="1000"/>
                                        <p:tgtEl>
                                          <p:spTgt spid="37"/>
                                        </p:tgtEl>
                                      </p:cBhvr>
                                    </p:animEffect>
                                    <p:anim calcmode="lin" valueType="num">
                                      <p:cBhvr>
                                        <p:cTn id="108" dur="1000" fill="hold"/>
                                        <p:tgtEl>
                                          <p:spTgt spid="37"/>
                                        </p:tgtEl>
                                        <p:attrNameLst>
                                          <p:attrName>ppt_x</p:attrName>
                                        </p:attrNameLst>
                                      </p:cBhvr>
                                      <p:tavLst>
                                        <p:tav tm="0">
                                          <p:val>
                                            <p:strVal val="#ppt_x"/>
                                          </p:val>
                                        </p:tav>
                                        <p:tav tm="100000">
                                          <p:val>
                                            <p:strVal val="#ppt_x"/>
                                          </p:val>
                                        </p:tav>
                                      </p:tavLst>
                                    </p:anim>
                                    <p:anim calcmode="lin" valueType="num">
                                      <p:cBhvr>
                                        <p:cTn id="10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16" grpId="0"/>
      <p:bldP spid="20" grpId="0" animBg="1"/>
      <p:bldP spid="29" grpId="0" animBg="1"/>
      <p:bldP spid="30" grpId="0" animBg="1"/>
      <p:bldP spid="33" grpId="0" animBg="1"/>
      <p:bldP spid="34" grpId="0" animBg="1"/>
      <p:bldP spid="36" grpId="0" animBg="1"/>
      <p:bldP spid="3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55" name="Group 55"/>
          <p:cNvGraphicFramePr>
            <a:graphicFrameLocks noGrp="1"/>
          </p:cNvGraphicFramePr>
          <p:nvPr>
            <p:extLst>
              <p:ext uri="{D42A27DB-BD31-4B8C-83A1-F6EECF244321}">
                <p14:modId xmlns:p14="http://schemas.microsoft.com/office/powerpoint/2010/main" val="3952128441"/>
              </p:ext>
            </p:extLst>
          </p:nvPr>
        </p:nvGraphicFramePr>
        <p:xfrm>
          <a:off x="107504" y="757808"/>
          <a:ext cx="8856984" cy="2743200"/>
        </p:xfrm>
        <a:graphic>
          <a:graphicData uri="http://schemas.openxmlformats.org/drawingml/2006/table">
            <a:tbl>
              <a:tblPr rtl="1">
                <a:tableStyleId>{2D5ABB26-0587-4C30-8999-92F81FD0307C}</a:tableStyleId>
              </a:tblPr>
              <a:tblGrid>
                <a:gridCol w="1771738"/>
                <a:gridCol w="1938786"/>
                <a:gridCol w="1333484"/>
                <a:gridCol w="1444963"/>
                <a:gridCol w="2368013"/>
              </a:tblGrid>
              <a:tr h="406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Response%</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inflammation</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RP</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LP</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Dose</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06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mn-lt"/>
                          <a:cs typeface="+mn-cs"/>
                        </a:rPr>
                        <a:t>----------</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C</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control</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T1</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40 mg/kg asp.</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T2</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80 mg/kg asp.</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T3</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20 mg/kg hydro.</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6808">
                <a:tc>
                  <a:txBody>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T4</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40 mg/kg hydro.</a:t>
                      </a:r>
                      <a:endParaRPr kumimoji="0" lang="en-US"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647" name="TextBox 3"/>
          <p:cNvSpPr txBox="1">
            <a:spLocks noChangeArrowheads="1"/>
          </p:cNvSpPr>
          <p:nvPr/>
        </p:nvSpPr>
        <p:spPr bwMode="auto">
          <a:xfrm>
            <a:off x="2195736" y="3918311"/>
            <a:ext cx="3164456" cy="461665"/>
          </a:xfrm>
          <a:prstGeom prst="rect">
            <a:avLst/>
          </a:prstGeom>
          <a:ln/>
          <a:extLst/>
        </p:spPr>
        <p:style>
          <a:lnRef idx="2">
            <a:schemeClr val="dk1"/>
          </a:lnRef>
          <a:fillRef idx="1">
            <a:schemeClr val="lt1"/>
          </a:fillRef>
          <a:effectRef idx="0">
            <a:schemeClr val="dk1"/>
          </a:effectRef>
          <a:fontRef idx="minor">
            <a:schemeClr val="dk1"/>
          </a:fontRef>
        </p:style>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dirty="0"/>
              <a:t>Inflammation = </a:t>
            </a:r>
            <a:r>
              <a:rPr lang="en-US" dirty="0" smtClean="0"/>
              <a:t>LP </a:t>
            </a:r>
            <a:r>
              <a:rPr lang="en-US" dirty="0"/>
              <a:t>- </a:t>
            </a:r>
            <a:r>
              <a:rPr lang="en-US" dirty="0" smtClean="0"/>
              <a:t>RP</a:t>
            </a:r>
            <a:endParaRPr lang="en-US" dirty="0"/>
          </a:p>
        </p:txBody>
      </p:sp>
      <mc:AlternateContent xmlns:mc="http://schemas.openxmlformats.org/markup-compatibility/2006" xmlns:a14="http://schemas.microsoft.com/office/drawing/2010/main">
        <mc:Choice Requires="a14">
          <p:sp>
            <p:nvSpPr>
              <p:cNvPr id="8" name="TextBox 7"/>
              <p:cNvSpPr txBox="1"/>
              <p:nvPr/>
            </p:nvSpPr>
            <p:spPr>
              <a:xfrm>
                <a:off x="3923928" y="5373216"/>
                <a:ext cx="5036733" cy="714683"/>
              </a:xfrm>
              <a:prstGeom prst="rect">
                <a:avLst/>
              </a:prstGeom>
              <a:noFill/>
            </p:spPr>
            <p:txBody>
              <a:bodyPr wrap="square" rtlCol="0">
                <a:spAutoFit/>
              </a:bodyPr>
              <a:lstStyle/>
              <a:p>
                <a:r>
                  <a:rPr lang="en-US" sz="2800" b="1" dirty="0" smtClean="0"/>
                  <a:t>Response % </a:t>
                </a:r>
                <a14:m>
                  <m:oMath xmlns:m="http://schemas.openxmlformats.org/officeDocument/2006/math">
                    <m:r>
                      <a:rPr lang="en-US" sz="2800" b="1" i="1" smtClean="0">
                        <a:latin typeface="Cambria Math"/>
                      </a:rPr>
                      <m:t>=</m:t>
                    </m:r>
                    <m:f>
                      <m:fPr>
                        <m:ctrlPr>
                          <a:rPr lang="en-US" sz="2800" b="1" i="1" smtClean="0">
                            <a:latin typeface="Cambria Math"/>
                          </a:rPr>
                        </m:ctrlPr>
                      </m:fPr>
                      <m:num>
                        <m:r>
                          <a:rPr lang="en-US" sz="2800" b="1" i="1" smtClean="0">
                            <a:latin typeface="Cambria Math"/>
                          </a:rPr>
                          <m:t>𝑪</m:t>
                        </m:r>
                        <m:r>
                          <a:rPr lang="en-US" sz="2800" b="1" i="1" smtClean="0">
                            <a:latin typeface="Cambria Math"/>
                          </a:rPr>
                          <m:t>  −  </m:t>
                        </m:r>
                        <m:r>
                          <a:rPr lang="en-US" sz="2800" b="1" i="1" smtClean="0">
                            <a:latin typeface="Cambria Math"/>
                          </a:rPr>
                          <m:t>𝑻</m:t>
                        </m:r>
                        <m:r>
                          <a:rPr lang="en-US" sz="2800" b="1" i="1" smtClean="0">
                            <a:latin typeface="Cambria Math"/>
                          </a:rPr>
                          <m:t>  </m:t>
                        </m:r>
                      </m:num>
                      <m:den>
                        <m:r>
                          <a:rPr lang="en-US" sz="2800" b="1" i="1" smtClean="0">
                            <a:latin typeface="Cambria Math"/>
                          </a:rPr>
                          <m:t>𝑪</m:t>
                        </m:r>
                      </m:den>
                    </m:f>
                    <m:r>
                      <a:rPr lang="en-US" sz="2800" b="1" i="1" smtClean="0">
                        <a:latin typeface="Cambria Math"/>
                        <a:ea typeface="Cambria Math"/>
                      </a:rPr>
                      <m:t>×</m:t>
                    </m:r>
                    <m:r>
                      <a:rPr lang="en-US" sz="2800" b="1" i="1" smtClean="0">
                        <a:latin typeface="Cambria Math"/>
                      </a:rPr>
                      <m:t> </m:t>
                    </m:r>
                    <m:r>
                      <a:rPr lang="en-US" sz="2800" b="1" i="1" smtClean="0">
                        <a:latin typeface="Cambria Math"/>
                      </a:rPr>
                      <m:t>𝟏𝟎𝟎</m:t>
                    </m:r>
                  </m:oMath>
                </a14:m>
                <a:endParaRPr lang="en-US" b="1" dirty="0"/>
              </a:p>
            </p:txBody>
          </p:sp>
        </mc:Choice>
        <mc:Fallback xmlns="">
          <p:sp>
            <p:nvSpPr>
              <p:cNvPr id="8" name="TextBox 7"/>
              <p:cNvSpPr txBox="1">
                <a:spLocks noRot="1" noChangeAspect="1" noMove="1" noResize="1" noEditPoints="1" noAdjustHandles="1" noChangeArrowheads="1" noChangeShapeType="1" noTextEdit="1"/>
              </p:cNvSpPr>
              <p:nvPr/>
            </p:nvSpPr>
            <p:spPr>
              <a:xfrm>
                <a:off x="3923928" y="5373216"/>
                <a:ext cx="5036733" cy="714683"/>
              </a:xfrm>
              <a:prstGeom prst="rect">
                <a:avLst/>
              </a:prstGeom>
              <a:blipFill rotWithShape="1">
                <a:blip r:embed="rId2" cstate="print"/>
                <a:stretch>
                  <a:fillRect l="-2542" b="-10169"/>
                </a:stretch>
              </a:blipFill>
            </p:spPr>
            <p:txBody>
              <a:bodyPr/>
              <a:lstStyle/>
              <a:p>
                <a:r>
                  <a:rPr lang="en-US">
                    <a:noFill/>
                  </a:rPr>
                  <a:t> </a:t>
                </a:r>
              </a:p>
            </p:txBody>
          </p:sp>
        </mc:Fallback>
      </mc:AlternateContent>
      <p:cxnSp>
        <p:nvCxnSpPr>
          <p:cNvPr id="6" name="Curved Connector 5"/>
          <p:cNvCxnSpPr>
            <a:stCxn id="25647" idx="3"/>
          </p:cNvCxnSpPr>
          <p:nvPr/>
        </p:nvCxnSpPr>
        <p:spPr>
          <a:xfrm flipV="1">
            <a:off x="5360192" y="3573047"/>
            <a:ext cx="583856" cy="576097"/>
          </a:xfrm>
          <a:prstGeom prst="curved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Elbow Connector 9"/>
          <p:cNvCxnSpPr/>
          <p:nvPr/>
        </p:nvCxnSpPr>
        <p:spPr>
          <a:xfrm rot="5400000" flipH="1" flipV="1">
            <a:off x="6624228" y="3753036"/>
            <a:ext cx="1656184" cy="1584176"/>
          </a:xfrm>
          <a:prstGeom prst="bentConnector3">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9718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86" y="-14832"/>
            <a:ext cx="8983510" cy="779536"/>
          </a:xfrm>
        </p:spPr>
        <p:txBody>
          <a:bodyPr>
            <a:noAutofit/>
          </a:bodyPr>
          <a:lstStyle/>
          <a:p>
            <a:r>
              <a:rPr lang="en-US" b="1" dirty="0" smtClean="0"/>
              <a:t>Lab Animals will </a:t>
            </a:r>
            <a:r>
              <a:rPr lang="en-US" b="1" dirty="0"/>
              <a:t> </a:t>
            </a:r>
            <a:r>
              <a:rPr lang="en-US" b="1" dirty="0" smtClean="0"/>
              <a:t>be used in PHL 322</a:t>
            </a:r>
            <a:endParaRPr lang="en-US" b="1" dirty="0"/>
          </a:p>
        </p:txBody>
      </p:sp>
      <p:pic>
        <p:nvPicPr>
          <p:cNvPr id="1026" name="Picture 2" descr="Mouse Animal expression 058">
            <a:hlinkClick r:id="rId3" tooltip="Mouse Animal expression 058"/>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1744" y="980728"/>
            <a:ext cx="1401602" cy="11927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28" name="Picture 4" descr="http://www.criver.com/SiteCollectionImages/Images_255x164/rms_rat_white1_0013_lres.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47864" y="2708920"/>
            <a:ext cx="1752600" cy="154305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1030" name="Picture 6" descr="http://t3.gstatic.com/images?q=tbn:ANd9GcSTFyO4AihrOYarcGoZqzNTJO76LPP_JhC4hIjjcpCn397wtblr">
            <a:hlinkClick r:id="rId7"/>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24807" y="4170768"/>
            <a:ext cx="2148977" cy="15949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90668" y="2173506"/>
            <a:ext cx="983754" cy="369332"/>
          </a:xfrm>
          <a:prstGeom prst="rect">
            <a:avLst/>
          </a:prstGeom>
          <a:noFill/>
        </p:spPr>
        <p:txBody>
          <a:bodyPr wrap="square" rtlCol="0">
            <a:spAutoFit/>
          </a:bodyPr>
          <a:lstStyle/>
          <a:p>
            <a:r>
              <a:rPr lang="en-US" dirty="0" smtClean="0"/>
              <a:t>Mouse </a:t>
            </a:r>
            <a:endParaRPr lang="en-US" dirty="0"/>
          </a:p>
        </p:txBody>
      </p:sp>
      <p:sp>
        <p:nvSpPr>
          <p:cNvPr id="7" name="TextBox 6"/>
          <p:cNvSpPr txBox="1"/>
          <p:nvPr/>
        </p:nvSpPr>
        <p:spPr>
          <a:xfrm>
            <a:off x="3792116" y="4437112"/>
            <a:ext cx="864096" cy="369332"/>
          </a:xfrm>
          <a:prstGeom prst="rect">
            <a:avLst/>
          </a:prstGeom>
          <a:noFill/>
        </p:spPr>
        <p:txBody>
          <a:bodyPr wrap="square" rtlCol="0">
            <a:spAutoFit/>
          </a:bodyPr>
          <a:lstStyle/>
          <a:p>
            <a:r>
              <a:rPr lang="en-US" dirty="0" smtClean="0"/>
              <a:t>Rat </a:t>
            </a:r>
            <a:endParaRPr lang="en-US" dirty="0"/>
          </a:p>
        </p:txBody>
      </p:sp>
      <p:sp>
        <p:nvSpPr>
          <p:cNvPr id="8" name="TextBox 7"/>
          <p:cNvSpPr txBox="1"/>
          <p:nvPr/>
        </p:nvSpPr>
        <p:spPr>
          <a:xfrm>
            <a:off x="7452320" y="5877272"/>
            <a:ext cx="864096" cy="369332"/>
          </a:xfrm>
          <a:prstGeom prst="rect">
            <a:avLst/>
          </a:prstGeom>
          <a:noFill/>
        </p:spPr>
        <p:txBody>
          <a:bodyPr wrap="square" rtlCol="0">
            <a:spAutoFit/>
          </a:bodyPr>
          <a:lstStyle/>
          <a:p>
            <a:r>
              <a:rPr lang="en-US" dirty="0" smtClean="0"/>
              <a:t>Frog </a:t>
            </a:r>
            <a:endParaRPr lang="en-US" dirty="0"/>
          </a:p>
        </p:txBody>
      </p:sp>
      <p:sp>
        <p:nvSpPr>
          <p:cNvPr id="4" name="Multiply 3"/>
          <p:cNvSpPr/>
          <p:nvPr/>
        </p:nvSpPr>
        <p:spPr>
          <a:xfrm>
            <a:off x="180522" y="528085"/>
            <a:ext cx="2004045" cy="2098064"/>
          </a:xfrm>
          <a:prstGeom prst="mathMultiply">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5" name="TextBox 4"/>
          <p:cNvSpPr txBox="1"/>
          <p:nvPr/>
        </p:nvSpPr>
        <p:spPr>
          <a:xfrm>
            <a:off x="1979711" y="1559000"/>
            <a:ext cx="4906863" cy="369332"/>
          </a:xfrm>
          <a:prstGeom prst="rect">
            <a:avLst/>
          </a:prstGeom>
          <a:noFill/>
        </p:spPr>
        <p:txBody>
          <a:bodyPr wrap="square" rtlCol="0">
            <a:spAutoFit/>
          </a:bodyPr>
          <a:lstStyle/>
          <a:p>
            <a:r>
              <a:rPr lang="en-US" b="1" dirty="0" smtClean="0">
                <a:solidFill>
                  <a:srgbClr val="7030A0"/>
                </a:solidFill>
              </a:rPr>
              <a:t>Don’t worry you will see it again  in </a:t>
            </a:r>
            <a:endParaRPr lang="en-US" b="1" dirty="0">
              <a:solidFill>
                <a:srgbClr val="7030A0"/>
              </a:solidFill>
            </a:endParaRPr>
          </a:p>
        </p:txBody>
      </p:sp>
      <p:sp>
        <p:nvSpPr>
          <p:cNvPr id="6" name="Rectangle 5"/>
          <p:cNvSpPr/>
          <p:nvPr/>
        </p:nvSpPr>
        <p:spPr>
          <a:xfrm>
            <a:off x="6524807" y="1135777"/>
            <a:ext cx="2379177"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Exam</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020272" y="714028"/>
            <a:ext cx="952500" cy="533400"/>
          </a:xfrm>
          <a:prstGeom prst="rect">
            <a:avLst/>
          </a:prstGeom>
        </p:spPr>
      </p:pic>
      <p:sp>
        <p:nvSpPr>
          <p:cNvPr id="10" name="Right Arrow 9"/>
          <p:cNvSpPr/>
          <p:nvPr/>
        </p:nvSpPr>
        <p:spPr>
          <a:xfrm>
            <a:off x="1212459" y="3212976"/>
            <a:ext cx="1944216" cy="648072"/>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smtClean="0"/>
              <a:t>Today </a:t>
            </a:r>
            <a:endParaRPr lang="en-US" dirty="0"/>
          </a:p>
        </p:txBody>
      </p:sp>
      <p:sp>
        <p:nvSpPr>
          <p:cNvPr id="11" name="TextBox 10"/>
          <p:cNvSpPr txBox="1"/>
          <p:nvPr/>
        </p:nvSpPr>
        <p:spPr>
          <a:xfrm>
            <a:off x="5220072" y="4968240"/>
            <a:ext cx="1304735" cy="369332"/>
          </a:xfrm>
          <a:prstGeom prst="rect">
            <a:avLst/>
          </a:prstGeom>
          <a:noFill/>
        </p:spPr>
        <p:txBody>
          <a:bodyPr wrap="square" rtlCol="0">
            <a:spAutoFit/>
          </a:bodyPr>
          <a:lstStyle/>
          <a:p>
            <a:r>
              <a:rPr lang="en-US" b="1" i="1" dirty="0" smtClean="0"/>
              <a:t>Last</a:t>
            </a:r>
            <a:r>
              <a:rPr lang="en-US" dirty="0" smtClean="0"/>
              <a:t> </a:t>
            </a:r>
            <a:r>
              <a:rPr lang="en-US" b="1" i="1" dirty="0" smtClean="0"/>
              <a:t>lab</a:t>
            </a:r>
            <a:r>
              <a:rPr lang="en-US" dirty="0" smtClean="0"/>
              <a:t>. </a:t>
            </a:r>
            <a:endParaRPr lang="en-US" dirty="0"/>
          </a:p>
        </p:txBody>
      </p:sp>
    </p:spTree>
    <p:extLst>
      <p:ext uri="{BB962C8B-B14F-4D97-AF65-F5344CB8AC3E}">
        <p14:creationId xmlns:p14="http://schemas.microsoft.com/office/powerpoint/2010/main" val="2521512860"/>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par>
                                <p:cTn id="23" presetID="3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0" grpId="0" animBg="1"/>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8"/>
          <p:cNvSpPr txBox="1">
            <a:spLocks noChangeArrowheads="1"/>
          </p:cNvSpPr>
          <p:nvPr/>
        </p:nvSpPr>
        <p:spPr bwMode="auto">
          <a:xfrm>
            <a:off x="701311" y="5518458"/>
            <a:ext cx="78977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b="1" dirty="0"/>
              <a:t> Response </a:t>
            </a:r>
            <a:r>
              <a:rPr lang="en-US" sz="2800" b="1" dirty="0" smtClean="0"/>
              <a:t>%                 Anti-inflammatory </a:t>
            </a:r>
            <a:r>
              <a:rPr lang="en-US" sz="2800" b="1" dirty="0"/>
              <a:t>activity </a:t>
            </a:r>
          </a:p>
        </p:txBody>
      </p:sp>
      <p:sp>
        <p:nvSpPr>
          <p:cNvPr id="3" name="Up Arrow 9"/>
          <p:cNvSpPr>
            <a:spLocks noChangeArrowheads="1"/>
          </p:cNvSpPr>
          <p:nvPr/>
        </p:nvSpPr>
        <p:spPr bwMode="auto">
          <a:xfrm>
            <a:off x="327355" y="5373216"/>
            <a:ext cx="399689" cy="668462"/>
          </a:xfrm>
          <a:prstGeom prst="upArrow">
            <a:avLst>
              <a:gd name="adj1" fmla="val 50000"/>
              <a:gd name="adj2" fmla="val 50000"/>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a:lstStyle/>
          <a:p>
            <a:endParaRPr lang="en-US" sz="2400">
              <a:latin typeface="Times New Roman" pitchFamily="18" charset="0"/>
            </a:endParaRPr>
          </a:p>
        </p:txBody>
      </p:sp>
      <p:sp>
        <p:nvSpPr>
          <p:cNvPr id="5" name="Up Arrow 9"/>
          <p:cNvSpPr>
            <a:spLocks noChangeArrowheads="1"/>
          </p:cNvSpPr>
          <p:nvPr/>
        </p:nvSpPr>
        <p:spPr bwMode="auto">
          <a:xfrm>
            <a:off x="3821362" y="5341121"/>
            <a:ext cx="399689" cy="668462"/>
          </a:xfrm>
          <a:prstGeom prst="upArrow">
            <a:avLst>
              <a:gd name="adj1" fmla="val 50000"/>
              <a:gd name="adj2" fmla="val 50000"/>
            </a:avLst>
          </a:prstGeom>
          <a:ln>
            <a:headEnd type="none" w="sm" len="sm"/>
            <a:tailEnd type="none" w="sm" len="sm"/>
          </a:ln>
        </p:spPr>
        <p:style>
          <a:lnRef idx="0">
            <a:schemeClr val="accent2"/>
          </a:lnRef>
          <a:fillRef idx="3">
            <a:schemeClr val="accent2"/>
          </a:fillRef>
          <a:effectRef idx="3">
            <a:schemeClr val="accent2"/>
          </a:effectRef>
          <a:fontRef idx="minor">
            <a:schemeClr val="lt1"/>
          </a:fontRef>
        </p:style>
        <p:txBody>
          <a:bodyPr/>
          <a:lstStyle/>
          <a:p>
            <a:endParaRPr lang="en-US" sz="2400">
              <a:latin typeface="Times New Roman" pitchFamily="18" charset="0"/>
            </a:endParaRPr>
          </a:p>
        </p:txBody>
      </p:sp>
      <p:sp>
        <p:nvSpPr>
          <p:cNvPr id="6" name="Up Arrow 9"/>
          <p:cNvSpPr>
            <a:spLocks noChangeArrowheads="1"/>
          </p:cNvSpPr>
          <p:nvPr/>
        </p:nvSpPr>
        <p:spPr bwMode="auto">
          <a:xfrm rot="5400000">
            <a:off x="3253525" y="5441746"/>
            <a:ext cx="302135" cy="833538"/>
          </a:xfrm>
          <a:prstGeom prst="upArrow">
            <a:avLst>
              <a:gd name="adj1" fmla="val 24003"/>
              <a:gd name="adj2" fmla="val 42201"/>
            </a:avLst>
          </a:prstGeom>
          <a:ln>
            <a:headEnd type="none" w="sm" len="sm"/>
            <a:tailEnd type="none" w="sm" len="sm"/>
          </a:ln>
        </p:spPr>
        <p:style>
          <a:lnRef idx="0">
            <a:schemeClr val="dk1"/>
          </a:lnRef>
          <a:fillRef idx="3">
            <a:schemeClr val="dk1"/>
          </a:fillRef>
          <a:effectRef idx="3">
            <a:schemeClr val="dk1"/>
          </a:effectRef>
          <a:fontRef idx="minor">
            <a:schemeClr val="lt1"/>
          </a:fontRef>
        </p:style>
        <p:txBody>
          <a:bodyPr/>
          <a:lstStyle/>
          <a:p>
            <a:endParaRPr lang="en-US" sz="2400">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27219961"/>
              </p:ext>
            </p:extLst>
          </p:nvPr>
        </p:nvGraphicFramePr>
        <p:xfrm>
          <a:off x="251520" y="332656"/>
          <a:ext cx="8712967" cy="1828800"/>
        </p:xfrm>
        <a:graphic>
          <a:graphicData uri="http://schemas.openxmlformats.org/drawingml/2006/table">
            <a:tbl>
              <a:tblPr rtl="1">
                <a:tableStyleId>{2D5ABB26-0587-4C30-8999-92F81FD0307C}</a:tableStyleId>
              </a:tblPr>
              <a:tblGrid>
                <a:gridCol w="1871954"/>
                <a:gridCol w="1871954"/>
                <a:gridCol w="1287518"/>
                <a:gridCol w="1395155"/>
                <a:gridCol w="2286386"/>
              </a:tblGrid>
              <a:tr h="457200">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2400" u="none" strike="noStrike" cap="none" normalizeH="0" baseline="0" dirty="0" smtClean="0">
                          <a:ln>
                            <a:noFill/>
                          </a:ln>
                          <a:effectLst/>
                        </a:rPr>
                        <a:t>Response%</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inflammation</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RP</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LP</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Dose</a:t>
                      </a:r>
                      <a:endParaRPr kumimoji="0" lang="ar-SA" sz="2400" b="1" i="0" u="none" strike="noStrike" cap="none" normalizeH="0" baseline="0" dirty="0" smtClean="0">
                        <a:ln>
                          <a:noFill/>
                        </a:ln>
                        <a:solidFill>
                          <a:srgbClr val="FFFFFF"/>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r h="457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FF0000"/>
                          </a:solidFill>
                          <a:effectLst/>
                          <a:latin typeface="Arial" charset="0"/>
                          <a:cs typeface="Arial" charset="0"/>
                        </a:rPr>
                        <a:t>---------</a:t>
                      </a:r>
                      <a:endParaRPr kumimoji="0" lang="ar-SA" sz="2400" b="0"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2400" dirty="0" smtClean="0">
                          <a:solidFill>
                            <a:srgbClr val="FF0000"/>
                          </a:solidFill>
                        </a:rPr>
                        <a:t>0.53</a:t>
                      </a:r>
                      <a:endParaRPr kumimoji="0" lang="ar-SA" sz="2400" b="0"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smtClean="0">
                          <a:ln>
                            <a:noFill/>
                          </a:ln>
                          <a:effectLst/>
                        </a:rPr>
                        <a:t>control</a:t>
                      </a:r>
                      <a:endParaRPr kumimoji="0" lang="ar-SA" sz="2400" b="0" i="0" u="none" strike="noStrike" cap="none" normalizeH="0" baseline="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accent1"/>
                          </a:solidFill>
                          <a:effectLst/>
                          <a:latin typeface="Arial" charset="0"/>
                          <a:cs typeface="Arial" charset="0"/>
                        </a:rPr>
                        <a:t>37.74</a:t>
                      </a:r>
                      <a:endParaRPr kumimoji="0" lang="ar-SA" sz="2400" b="0" i="0" u="none" strike="noStrike" cap="none" normalizeH="0" baseline="0" dirty="0" smtClean="0">
                        <a:ln>
                          <a:noFill/>
                        </a:ln>
                        <a:solidFill>
                          <a:schemeClr val="accent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2400" dirty="0" smtClean="0"/>
                        <a:t>0.33</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40 mg/kg asp.</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B050"/>
                          </a:solidFill>
                          <a:effectLst/>
                          <a:latin typeface="Arial" charset="0"/>
                          <a:cs typeface="Arial" charset="0"/>
                        </a:rPr>
                        <a:t>69.81</a:t>
                      </a:r>
                      <a:endParaRPr kumimoji="0" lang="ar-SA" sz="2400" b="0" i="0" u="none" strike="noStrike" cap="none" normalizeH="0" baseline="0" dirty="0" smtClean="0">
                        <a:ln>
                          <a:noFill/>
                        </a:ln>
                        <a:solidFill>
                          <a:srgbClr val="00B05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lang="en-US" sz="2400" dirty="0" smtClean="0"/>
                        <a:t>0.16</a:t>
                      </a:r>
                      <a:endParaRPr kumimoji="0" lang="ar-SA"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charset="0"/>
                          <a:cs typeface="Arial" charset="0"/>
                        </a:rPr>
                        <a:t>1.41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rPr>
                        <a:t>40 mg/kg hydro.</a:t>
                      </a:r>
                      <a:endParaRPr kumimoji="0" lang="en-US" sz="2400" b="0" i="0" u="none" strike="noStrike" cap="none" normalizeH="0" baseline="0" dirty="0" smtClean="0">
                        <a:ln>
                          <a:noFill/>
                        </a:ln>
                        <a:solidFill>
                          <a:srgbClr val="00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2735791" y="2276872"/>
            <a:ext cx="3828777" cy="1200329"/>
          </a:xfrm>
          <a:prstGeom prst="rect">
            <a:avLst/>
          </a:prstGeom>
          <a:noFill/>
        </p:spPr>
        <p:txBody>
          <a:bodyPr wrap="square" rtlCol="0">
            <a:spAutoFit/>
          </a:bodyPr>
          <a:lstStyle/>
          <a:p>
            <a:pPr algn="just"/>
            <a:r>
              <a:rPr lang="en-US" dirty="0" smtClean="0"/>
              <a:t>Inflammation for </a:t>
            </a:r>
          </a:p>
          <a:p>
            <a:pPr marL="285750" indent="-285750" algn="just">
              <a:buFontTx/>
              <a:buChar char="-"/>
            </a:pPr>
            <a:r>
              <a:rPr lang="en-US" dirty="0" smtClean="0"/>
              <a:t>Control ((</a:t>
            </a:r>
            <a:r>
              <a:rPr lang="en-US" dirty="0" smtClean="0">
                <a:solidFill>
                  <a:srgbClr val="FF0000"/>
                </a:solidFill>
              </a:rPr>
              <a:t>C</a:t>
            </a:r>
            <a:r>
              <a:rPr lang="en-US" dirty="0" smtClean="0"/>
              <a:t>)) :       1.55-1.02 = </a:t>
            </a:r>
            <a:r>
              <a:rPr lang="en-US" dirty="0" smtClean="0">
                <a:solidFill>
                  <a:srgbClr val="FF0000"/>
                </a:solidFill>
              </a:rPr>
              <a:t>0.53</a:t>
            </a:r>
          </a:p>
          <a:p>
            <a:pPr marL="285750" indent="-285750" algn="just">
              <a:buFontTx/>
              <a:buChar char="-"/>
            </a:pPr>
            <a:r>
              <a:rPr lang="en-US" dirty="0" err="1" smtClean="0"/>
              <a:t>Asprirn</a:t>
            </a:r>
            <a:r>
              <a:rPr lang="en-US" dirty="0" smtClean="0"/>
              <a:t> :                1.53- 1.2 = </a:t>
            </a:r>
            <a:r>
              <a:rPr lang="en-US" dirty="0" smtClean="0">
                <a:solidFill>
                  <a:srgbClr val="0070C0"/>
                </a:solidFill>
              </a:rPr>
              <a:t>0.33</a:t>
            </a:r>
          </a:p>
          <a:p>
            <a:pPr marL="285750" indent="-285750" algn="just">
              <a:buFontTx/>
              <a:buChar char="-"/>
            </a:pPr>
            <a:r>
              <a:rPr lang="en-US" dirty="0" smtClean="0"/>
              <a:t>Hydrocortisone : 1.41-1.25 = </a:t>
            </a:r>
            <a:r>
              <a:rPr lang="en-US" dirty="0" smtClean="0">
                <a:solidFill>
                  <a:srgbClr val="00B050"/>
                </a:solidFill>
              </a:rPr>
              <a:t>0.16</a:t>
            </a:r>
            <a:endParaRPr lang="en-US" dirty="0">
              <a:solidFill>
                <a:srgbClr val="00B050"/>
              </a:solidFill>
            </a:endParaRPr>
          </a:p>
        </p:txBody>
      </p:sp>
      <p:sp>
        <p:nvSpPr>
          <p:cNvPr id="8" name="TextBox 3"/>
          <p:cNvSpPr txBox="1">
            <a:spLocks noChangeArrowheads="1"/>
          </p:cNvSpPr>
          <p:nvPr/>
        </p:nvSpPr>
        <p:spPr bwMode="auto">
          <a:xfrm>
            <a:off x="122784" y="2780928"/>
            <a:ext cx="2421881" cy="369332"/>
          </a:xfrm>
          <a:prstGeom prst="rect">
            <a:avLst/>
          </a:prstGeom>
          <a:ln/>
          <a:extLst/>
        </p:spPr>
        <p:style>
          <a:lnRef idx="2">
            <a:schemeClr val="dk1"/>
          </a:lnRef>
          <a:fillRef idx="1">
            <a:schemeClr val="lt1"/>
          </a:fillRef>
          <a:effectRef idx="0">
            <a:schemeClr val="dk1"/>
          </a:effectRef>
          <a:fontRef idx="minor">
            <a:schemeClr val="dk1"/>
          </a:fontRef>
        </p:style>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800" dirty="0"/>
              <a:t>Inflammation = </a:t>
            </a:r>
            <a:r>
              <a:rPr lang="en-US" sz="1800" dirty="0" smtClean="0"/>
              <a:t>LP </a:t>
            </a:r>
            <a:r>
              <a:rPr lang="en-US" sz="1800" dirty="0"/>
              <a:t>- </a:t>
            </a:r>
            <a:r>
              <a:rPr lang="en-US" sz="1800" dirty="0" smtClean="0"/>
              <a:t>RP</a:t>
            </a:r>
            <a:endParaRPr lang="en-US" sz="1800" dirty="0"/>
          </a:p>
        </p:txBody>
      </p:sp>
      <mc:AlternateContent xmlns:mc="http://schemas.openxmlformats.org/markup-compatibility/2006" xmlns:a14="http://schemas.microsoft.com/office/drawing/2010/main">
        <mc:Choice Requires="a14">
          <p:sp>
            <p:nvSpPr>
              <p:cNvPr id="9" name="TextBox 8"/>
              <p:cNvSpPr txBox="1"/>
              <p:nvPr/>
            </p:nvSpPr>
            <p:spPr>
              <a:xfrm>
                <a:off x="158776" y="4149080"/>
                <a:ext cx="3164525" cy="492443"/>
              </a:xfrm>
              <a:prstGeom prst="rect">
                <a:avLst/>
              </a:prstGeom>
              <a:noFill/>
            </p:spPr>
            <p:txBody>
              <a:bodyPr wrap="square" rtlCol="0">
                <a:spAutoFit/>
              </a:bodyPr>
              <a:lstStyle/>
              <a:p>
                <a:r>
                  <a:rPr lang="en-US" b="1" dirty="0" smtClean="0"/>
                  <a:t>Response % </a:t>
                </a:r>
                <a14:m>
                  <m:oMath xmlns:m="http://schemas.openxmlformats.org/officeDocument/2006/math">
                    <m:r>
                      <a:rPr lang="en-US" b="1" i="1" smtClean="0">
                        <a:latin typeface="Cambria Math"/>
                      </a:rPr>
                      <m:t>=</m:t>
                    </m:r>
                    <m:f>
                      <m:fPr>
                        <m:ctrlPr>
                          <a:rPr lang="en-US" b="1" i="1" smtClean="0">
                            <a:latin typeface="Cambria Math"/>
                          </a:rPr>
                        </m:ctrlPr>
                      </m:fPr>
                      <m:num>
                        <m:r>
                          <a:rPr lang="en-US" b="1" i="1" smtClean="0">
                            <a:latin typeface="Cambria Math"/>
                          </a:rPr>
                          <m:t>𝑪</m:t>
                        </m:r>
                        <m:r>
                          <a:rPr lang="en-US" b="1" i="1" smtClean="0">
                            <a:latin typeface="Cambria Math"/>
                          </a:rPr>
                          <m:t>  −  </m:t>
                        </m:r>
                        <m:r>
                          <a:rPr lang="en-US" b="1" i="1" smtClean="0">
                            <a:latin typeface="Cambria Math"/>
                          </a:rPr>
                          <m:t>𝑻</m:t>
                        </m:r>
                        <m:r>
                          <a:rPr lang="en-US" b="1" i="1" smtClean="0">
                            <a:latin typeface="Cambria Math"/>
                          </a:rPr>
                          <m:t>  </m:t>
                        </m:r>
                      </m:num>
                      <m:den>
                        <m:r>
                          <a:rPr lang="en-US" b="1" i="1" smtClean="0">
                            <a:latin typeface="Cambria Math"/>
                          </a:rPr>
                          <m:t>𝑪</m:t>
                        </m:r>
                      </m:den>
                    </m:f>
                    <m:r>
                      <a:rPr lang="en-US" b="1" i="1" smtClean="0">
                        <a:latin typeface="Cambria Math"/>
                        <a:ea typeface="Cambria Math"/>
                      </a:rPr>
                      <m:t>×</m:t>
                    </m:r>
                    <m:r>
                      <a:rPr lang="en-US" b="1" i="1" smtClean="0">
                        <a:latin typeface="Cambria Math"/>
                      </a:rPr>
                      <m:t> </m:t>
                    </m:r>
                    <m:r>
                      <a:rPr lang="en-US" b="1" i="1" smtClean="0">
                        <a:latin typeface="Cambria Math"/>
                      </a:rPr>
                      <m:t>𝟏𝟎𝟎</m:t>
                    </m:r>
                  </m:oMath>
                </a14:m>
                <a:endParaRPr lang="en-US" sz="1200" b="1" dirty="0"/>
              </a:p>
            </p:txBody>
          </p:sp>
        </mc:Choice>
        <mc:Fallback xmlns="">
          <p:sp>
            <p:nvSpPr>
              <p:cNvPr id="9" name="TextBox 8"/>
              <p:cNvSpPr txBox="1">
                <a:spLocks noRot="1" noChangeAspect="1" noMove="1" noResize="1" noEditPoints="1" noAdjustHandles="1" noChangeArrowheads="1" noChangeShapeType="1" noTextEdit="1"/>
              </p:cNvSpPr>
              <p:nvPr/>
            </p:nvSpPr>
            <p:spPr>
              <a:xfrm>
                <a:off x="158776" y="4149080"/>
                <a:ext cx="3164525" cy="492443"/>
              </a:xfrm>
              <a:prstGeom prst="rect">
                <a:avLst/>
              </a:prstGeom>
              <a:blipFill rotWithShape="1">
                <a:blip r:embed="rId2" cstate="print"/>
                <a:stretch>
                  <a:fillRect l="-1541" b="-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531157" y="3887663"/>
                <a:ext cx="5036733" cy="443648"/>
              </a:xfrm>
              <a:prstGeom prst="rect">
                <a:avLst/>
              </a:prstGeom>
              <a:noFill/>
            </p:spPr>
            <p:txBody>
              <a:bodyPr wrap="square" rtlCol="0">
                <a:spAutoFit/>
              </a:bodyPr>
              <a:lstStyle/>
              <a:p>
                <a:r>
                  <a:rPr lang="en-US" sz="1600" dirty="0" smtClean="0"/>
                  <a:t>Response % of aspirin </a:t>
                </a:r>
                <a14:m>
                  <m:oMath xmlns:m="http://schemas.openxmlformats.org/officeDocument/2006/math">
                    <m:r>
                      <a:rPr lang="en-US" sz="1600" b="0" i="1" smtClean="0">
                        <a:latin typeface="Cambria Math"/>
                      </a:rPr>
                      <m:t>=</m:t>
                    </m:r>
                    <m:f>
                      <m:fPr>
                        <m:ctrlPr>
                          <a:rPr lang="en-US" sz="1600" i="1" smtClean="0">
                            <a:latin typeface="Cambria Math"/>
                          </a:rPr>
                        </m:ctrlPr>
                      </m:fPr>
                      <m:num>
                        <m:r>
                          <a:rPr lang="en-US" sz="1600" b="0" i="1" smtClean="0">
                            <a:solidFill>
                              <a:srgbClr val="FF0000"/>
                            </a:solidFill>
                            <a:latin typeface="Cambria Math"/>
                          </a:rPr>
                          <m:t>0</m:t>
                        </m:r>
                        <m:r>
                          <a:rPr lang="en-US" sz="1600" b="0" i="1" smtClean="0">
                            <a:solidFill>
                              <a:srgbClr val="FF0000"/>
                            </a:solidFill>
                            <a:latin typeface="Cambria Math"/>
                          </a:rPr>
                          <m:t>.</m:t>
                        </m:r>
                        <m:r>
                          <a:rPr lang="en-US" sz="1600" b="0" i="1" smtClean="0">
                            <a:solidFill>
                              <a:srgbClr val="FF0000"/>
                            </a:solidFill>
                            <a:latin typeface="Cambria Math"/>
                          </a:rPr>
                          <m:t>53</m:t>
                        </m:r>
                        <m:r>
                          <a:rPr lang="en-US" sz="1600" b="0" i="1" smtClean="0">
                            <a:latin typeface="Cambria Math"/>
                          </a:rPr>
                          <m:t>  −  </m:t>
                        </m:r>
                        <m:r>
                          <a:rPr lang="en-US" sz="1600" b="0" i="1" smtClean="0">
                            <a:solidFill>
                              <a:srgbClr val="0070C0"/>
                            </a:solidFill>
                            <a:latin typeface="Cambria Math"/>
                          </a:rPr>
                          <m:t>0</m:t>
                        </m:r>
                        <m:r>
                          <a:rPr lang="en-US" sz="1600" b="0" i="1" smtClean="0">
                            <a:solidFill>
                              <a:srgbClr val="0070C0"/>
                            </a:solidFill>
                            <a:latin typeface="Cambria Math"/>
                          </a:rPr>
                          <m:t>.</m:t>
                        </m:r>
                        <m:r>
                          <a:rPr lang="en-US" sz="1600" b="0" i="1" smtClean="0">
                            <a:solidFill>
                              <a:srgbClr val="0070C0"/>
                            </a:solidFill>
                            <a:latin typeface="Cambria Math"/>
                          </a:rPr>
                          <m:t>33</m:t>
                        </m:r>
                        <m:r>
                          <a:rPr lang="en-US" sz="1600" b="0" i="1" smtClean="0">
                            <a:latin typeface="Cambria Math"/>
                          </a:rPr>
                          <m:t>  </m:t>
                        </m:r>
                      </m:num>
                      <m:den>
                        <m:r>
                          <a:rPr lang="en-US" sz="1600" b="0" i="1" smtClean="0">
                            <a:solidFill>
                              <a:srgbClr val="FF0000"/>
                            </a:solidFill>
                            <a:latin typeface="Cambria Math"/>
                          </a:rPr>
                          <m:t>0</m:t>
                        </m:r>
                        <m:r>
                          <a:rPr lang="en-US" sz="1600" b="0" i="1" smtClean="0">
                            <a:solidFill>
                              <a:srgbClr val="FF0000"/>
                            </a:solidFill>
                            <a:latin typeface="Cambria Math"/>
                          </a:rPr>
                          <m:t>.</m:t>
                        </m:r>
                        <m:r>
                          <a:rPr lang="en-US" sz="1600" b="0" i="1" smtClean="0">
                            <a:solidFill>
                              <a:srgbClr val="FF0000"/>
                            </a:solidFill>
                            <a:latin typeface="Cambria Math"/>
                          </a:rPr>
                          <m:t>53</m:t>
                        </m:r>
                      </m:den>
                    </m:f>
                    <m:r>
                      <a:rPr lang="en-US" sz="1600" b="0" i="1" smtClean="0">
                        <a:latin typeface="Cambria Math"/>
                        <a:ea typeface="Cambria Math"/>
                      </a:rPr>
                      <m:t>×</m:t>
                    </m:r>
                    <m:r>
                      <a:rPr lang="en-US" sz="1600" b="0" i="1" smtClean="0">
                        <a:latin typeface="Cambria Math"/>
                      </a:rPr>
                      <m:t> </m:t>
                    </m:r>
                    <m:r>
                      <a:rPr lang="en-US" sz="1600" b="0" i="1" smtClean="0">
                        <a:latin typeface="Cambria Math"/>
                      </a:rPr>
                      <m:t>100</m:t>
                    </m:r>
                    <m:r>
                      <a:rPr lang="en-US" sz="1600" b="0" i="1" smtClean="0">
                        <a:latin typeface="Cambria Math"/>
                      </a:rPr>
                      <m:t> =</m:t>
                    </m:r>
                    <m:r>
                      <a:rPr lang="en-US" sz="1600" b="0" i="1" smtClean="0">
                        <a:solidFill>
                          <a:srgbClr val="0070C0"/>
                        </a:solidFill>
                        <a:latin typeface="Cambria Math"/>
                        <a:ea typeface="Cambria Math"/>
                      </a:rPr>
                      <m:t>37</m:t>
                    </m:r>
                    <m:r>
                      <a:rPr lang="en-US" sz="1600" b="0" i="1" smtClean="0">
                        <a:solidFill>
                          <a:srgbClr val="0070C0"/>
                        </a:solidFill>
                        <a:latin typeface="Cambria Math"/>
                        <a:ea typeface="Cambria Math"/>
                      </a:rPr>
                      <m:t>.</m:t>
                    </m:r>
                    <m:r>
                      <a:rPr lang="en-US" sz="1600" b="0" i="1" smtClean="0">
                        <a:solidFill>
                          <a:srgbClr val="0070C0"/>
                        </a:solidFill>
                        <a:latin typeface="Cambria Math"/>
                        <a:ea typeface="Cambria Math"/>
                      </a:rPr>
                      <m:t>74</m:t>
                    </m:r>
                    <m:r>
                      <a:rPr lang="en-US" sz="1600" b="0" i="1" smtClean="0">
                        <a:latin typeface="Cambria Math"/>
                        <a:ea typeface="Cambria Math"/>
                      </a:rPr>
                      <m:t>%</m:t>
                    </m:r>
                  </m:oMath>
                </a14:m>
                <a:endParaRPr lang="en-US" sz="1100" dirty="0"/>
              </a:p>
            </p:txBody>
          </p:sp>
        </mc:Choice>
        <mc:Fallback xmlns="">
          <p:sp>
            <p:nvSpPr>
              <p:cNvPr id="10" name="TextBox 9"/>
              <p:cNvSpPr txBox="1">
                <a:spLocks noRot="1" noChangeAspect="1" noMove="1" noResize="1" noEditPoints="1" noAdjustHandles="1" noChangeArrowheads="1" noChangeShapeType="1" noTextEdit="1"/>
              </p:cNvSpPr>
              <p:nvPr/>
            </p:nvSpPr>
            <p:spPr>
              <a:xfrm>
                <a:off x="3531157" y="3887663"/>
                <a:ext cx="5036733" cy="443648"/>
              </a:xfrm>
              <a:prstGeom prst="rect">
                <a:avLst/>
              </a:prstGeom>
              <a:blipFill rotWithShape="1">
                <a:blip r:embed="rId3" cstate="print"/>
                <a:stretch>
                  <a:fillRect l="-605" b="-54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562317" y="4419699"/>
                <a:ext cx="5036733" cy="443648"/>
              </a:xfrm>
              <a:prstGeom prst="rect">
                <a:avLst/>
              </a:prstGeom>
              <a:noFill/>
            </p:spPr>
            <p:txBody>
              <a:bodyPr wrap="square" rtlCol="0">
                <a:spAutoFit/>
              </a:bodyPr>
              <a:lstStyle/>
              <a:p>
                <a:r>
                  <a:rPr lang="en-US" sz="1600" dirty="0" smtClean="0"/>
                  <a:t>Response % of hydro. </a:t>
                </a:r>
                <a14:m>
                  <m:oMath xmlns:m="http://schemas.openxmlformats.org/officeDocument/2006/math">
                    <m:r>
                      <a:rPr lang="en-US" sz="1600" b="0" i="1" smtClean="0">
                        <a:latin typeface="Cambria Math"/>
                      </a:rPr>
                      <m:t>=</m:t>
                    </m:r>
                    <m:f>
                      <m:fPr>
                        <m:ctrlPr>
                          <a:rPr lang="en-US" sz="1600" i="1" smtClean="0">
                            <a:latin typeface="Cambria Math"/>
                          </a:rPr>
                        </m:ctrlPr>
                      </m:fPr>
                      <m:num>
                        <m:r>
                          <a:rPr lang="en-US" sz="1600" b="0" i="1" smtClean="0">
                            <a:solidFill>
                              <a:srgbClr val="FF0000"/>
                            </a:solidFill>
                            <a:latin typeface="Cambria Math"/>
                          </a:rPr>
                          <m:t>0</m:t>
                        </m:r>
                        <m:r>
                          <a:rPr lang="en-US" sz="1600" b="0" i="1" smtClean="0">
                            <a:solidFill>
                              <a:srgbClr val="FF0000"/>
                            </a:solidFill>
                            <a:latin typeface="Cambria Math"/>
                          </a:rPr>
                          <m:t>.</m:t>
                        </m:r>
                        <m:r>
                          <a:rPr lang="en-US" sz="1600" b="0" i="1" smtClean="0">
                            <a:solidFill>
                              <a:srgbClr val="FF0000"/>
                            </a:solidFill>
                            <a:latin typeface="Cambria Math"/>
                          </a:rPr>
                          <m:t>53</m:t>
                        </m:r>
                        <m:r>
                          <a:rPr lang="en-US" sz="1600" b="0" i="1" smtClean="0">
                            <a:latin typeface="Cambria Math"/>
                          </a:rPr>
                          <m:t>  −  </m:t>
                        </m:r>
                        <m:r>
                          <a:rPr lang="en-US" sz="1600" b="0" i="1" smtClean="0">
                            <a:solidFill>
                              <a:srgbClr val="00B050"/>
                            </a:solidFill>
                            <a:latin typeface="Cambria Math"/>
                          </a:rPr>
                          <m:t>0</m:t>
                        </m:r>
                        <m:r>
                          <a:rPr lang="en-US" sz="1600" b="0" i="1" smtClean="0">
                            <a:solidFill>
                              <a:srgbClr val="00B050"/>
                            </a:solidFill>
                            <a:latin typeface="Cambria Math"/>
                          </a:rPr>
                          <m:t>.</m:t>
                        </m:r>
                        <m:r>
                          <a:rPr lang="en-US" sz="1600" b="0" i="1" smtClean="0">
                            <a:solidFill>
                              <a:srgbClr val="00B050"/>
                            </a:solidFill>
                            <a:latin typeface="Cambria Math"/>
                          </a:rPr>
                          <m:t>16</m:t>
                        </m:r>
                      </m:num>
                      <m:den>
                        <m:r>
                          <a:rPr lang="en-US" sz="1600" b="0" i="1" smtClean="0">
                            <a:solidFill>
                              <a:srgbClr val="FF0000"/>
                            </a:solidFill>
                            <a:latin typeface="Cambria Math"/>
                          </a:rPr>
                          <m:t>0</m:t>
                        </m:r>
                        <m:r>
                          <a:rPr lang="en-US" sz="1600" b="0" i="1" smtClean="0">
                            <a:solidFill>
                              <a:srgbClr val="FF0000"/>
                            </a:solidFill>
                            <a:latin typeface="Cambria Math"/>
                          </a:rPr>
                          <m:t>.</m:t>
                        </m:r>
                        <m:r>
                          <a:rPr lang="en-US" sz="1600" b="0" i="1" smtClean="0">
                            <a:solidFill>
                              <a:srgbClr val="FF0000"/>
                            </a:solidFill>
                            <a:latin typeface="Cambria Math"/>
                          </a:rPr>
                          <m:t>53</m:t>
                        </m:r>
                      </m:den>
                    </m:f>
                    <m:r>
                      <a:rPr lang="en-US" sz="1600" b="0" i="1" smtClean="0">
                        <a:latin typeface="Cambria Math"/>
                        <a:ea typeface="Cambria Math"/>
                      </a:rPr>
                      <m:t>×</m:t>
                    </m:r>
                    <m:r>
                      <a:rPr lang="en-US" sz="1600" b="0" i="1" smtClean="0">
                        <a:latin typeface="Cambria Math"/>
                      </a:rPr>
                      <m:t> </m:t>
                    </m:r>
                    <m:r>
                      <a:rPr lang="en-US" sz="1600" b="0" i="1" smtClean="0">
                        <a:latin typeface="Cambria Math"/>
                      </a:rPr>
                      <m:t>100</m:t>
                    </m:r>
                    <m:r>
                      <a:rPr lang="en-US" sz="1600" b="0" i="1" smtClean="0">
                        <a:latin typeface="Cambria Math"/>
                      </a:rPr>
                      <m:t> =</m:t>
                    </m:r>
                    <m:r>
                      <a:rPr lang="en-US" sz="1600" b="0" i="1" smtClean="0">
                        <a:solidFill>
                          <a:srgbClr val="00B050"/>
                        </a:solidFill>
                        <a:latin typeface="Cambria Math"/>
                        <a:ea typeface="Cambria Math"/>
                      </a:rPr>
                      <m:t>69</m:t>
                    </m:r>
                    <m:r>
                      <a:rPr lang="en-US" sz="1600" b="0" i="1" smtClean="0">
                        <a:solidFill>
                          <a:srgbClr val="00B050"/>
                        </a:solidFill>
                        <a:latin typeface="Cambria Math"/>
                        <a:ea typeface="Cambria Math"/>
                      </a:rPr>
                      <m:t>.</m:t>
                    </m:r>
                    <m:r>
                      <a:rPr lang="en-US" sz="1600" b="0" i="1" smtClean="0">
                        <a:solidFill>
                          <a:srgbClr val="00B050"/>
                        </a:solidFill>
                        <a:latin typeface="Cambria Math"/>
                        <a:ea typeface="Cambria Math"/>
                      </a:rPr>
                      <m:t>81</m:t>
                    </m:r>
                    <m:r>
                      <a:rPr lang="en-US" sz="1600" b="0" i="1" smtClean="0">
                        <a:latin typeface="Cambria Math"/>
                        <a:ea typeface="Cambria Math"/>
                      </a:rPr>
                      <m:t>%</m:t>
                    </m:r>
                  </m:oMath>
                </a14:m>
                <a:endParaRPr lang="en-US" sz="1100" dirty="0"/>
              </a:p>
            </p:txBody>
          </p:sp>
        </mc:Choice>
        <mc:Fallback xmlns="">
          <p:sp>
            <p:nvSpPr>
              <p:cNvPr id="11" name="TextBox 10"/>
              <p:cNvSpPr txBox="1">
                <a:spLocks noRot="1" noChangeAspect="1" noMove="1" noResize="1" noEditPoints="1" noAdjustHandles="1" noChangeArrowheads="1" noChangeShapeType="1" noTextEdit="1"/>
              </p:cNvSpPr>
              <p:nvPr/>
            </p:nvSpPr>
            <p:spPr>
              <a:xfrm>
                <a:off x="3562317" y="4419699"/>
                <a:ext cx="5036733" cy="443648"/>
              </a:xfrm>
              <a:prstGeom prst="rect">
                <a:avLst/>
              </a:prstGeom>
              <a:blipFill rotWithShape="1">
                <a:blip r:embed="rId4" cstate="print"/>
                <a:stretch>
                  <a:fillRect l="-605" b="-5479"/>
                </a:stretch>
              </a:blipFill>
            </p:spPr>
            <p:txBody>
              <a:bodyPr/>
              <a:lstStyle/>
              <a:p>
                <a:r>
                  <a:rPr lang="en-US">
                    <a:noFill/>
                  </a:rPr>
                  <a:t> </a:t>
                </a:r>
              </a:p>
            </p:txBody>
          </p:sp>
        </mc:Fallback>
      </mc:AlternateContent>
    </p:spTree>
    <p:extLst>
      <p:ext uri="{BB962C8B-B14F-4D97-AF65-F5344CB8AC3E}">
        <p14:creationId xmlns:p14="http://schemas.microsoft.com/office/powerpoint/2010/main" val="343182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9024" y="2239306"/>
            <a:ext cx="40682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Inflammation</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20133" y="1253951"/>
            <a:ext cx="5554854" cy="461665"/>
          </a:xfrm>
          <a:prstGeom prst="rect">
            <a:avLst/>
          </a:prstGeom>
        </p:spPr>
        <p:txBody>
          <a:bodyPr wrap="none">
            <a:spAutoFit/>
          </a:bodyPr>
          <a:lstStyle/>
          <a:p>
            <a:r>
              <a:rPr lang="en-US" sz="2400" b="1" dirty="0" smtClean="0"/>
              <a:t>It </a:t>
            </a:r>
            <a:r>
              <a:rPr lang="en-US" sz="2400" b="1" dirty="0"/>
              <a:t>is a reaction of living tissue to </a:t>
            </a:r>
            <a:r>
              <a:rPr lang="en-US" sz="2400" b="1" u="sng" dirty="0">
                <a:solidFill>
                  <a:srgbClr val="FF0000"/>
                </a:solidFill>
              </a:rPr>
              <a:t>an injury</a:t>
            </a:r>
            <a:r>
              <a:rPr lang="en-US" sz="2400" b="1" dirty="0"/>
              <a:t>. </a:t>
            </a:r>
          </a:p>
        </p:txBody>
      </p:sp>
      <p:sp>
        <p:nvSpPr>
          <p:cNvPr id="8" name="TextBox 7"/>
          <p:cNvSpPr txBox="1"/>
          <p:nvPr/>
        </p:nvSpPr>
        <p:spPr>
          <a:xfrm>
            <a:off x="6372199" y="403053"/>
            <a:ext cx="2574787" cy="2031325"/>
          </a:xfrm>
          <a:prstGeom prst="rect">
            <a:avLst/>
          </a:prstGeom>
          <a:noFill/>
        </p:spPr>
        <p:txBody>
          <a:bodyPr wrap="square" rtlCol="0">
            <a:spAutoFit/>
          </a:bodyPr>
          <a:lstStyle/>
          <a:p>
            <a:r>
              <a:rPr lang="en-US" b="1" dirty="0" smtClean="0"/>
              <a:t>1- pathogenic organism </a:t>
            </a:r>
          </a:p>
          <a:p>
            <a:r>
              <a:rPr lang="en-US" b="1" dirty="0" smtClean="0"/>
              <a:t>2- trauma </a:t>
            </a:r>
          </a:p>
          <a:p>
            <a:pPr marL="342900" indent="-342900">
              <a:buAutoNum type="alphaLcPeriod"/>
            </a:pPr>
            <a:r>
              <a:rPr lang="en-US" b="1" dirty="0" smtClean="0"/>
              <a:t>Mechanical </a:t>
            </a:r>
          </a:p>
          <a:p>
            <a:pPr marL="342900" indent="-342900">
              <a:buAutoNum type="alphaLcPeriod"/>
            </a:pPr>
            <a:r>
              <a:rPr lang="en-US" b="1" dirty="0" smtClean="0"/>
              <a:t>Thermal </a:t>
            </a:r>
          </a:p>
          <a:p>
            <a:pPr marL="342900" indent="-342900">
              <a:buAutoNum type="alphaLcPeriod"/>
            </a:pPr>
            <a:r>
              <a:rPr lang="en-US" b="1" dirty="0" smtClean="0"/>
              <a:t>Chemical / toxic …</a:t>
            </a:r>
            <a:r>
              <a:rPr lang="en-US" b="1" dirty="0" err="1" smtClean="0"/>
              <a:t>etc</a:t>
            </a:r>
            <a:endParaRPr lang="en-US" b="1" dirty="0" smtClean="0"/>
          </a:p>
          <a:p>
            <a:r>
              <a:rPr lang="en-US" b="1" dirty="0" smtClean="0"/>
              <a:t>3- ischemia </a:t>
            </a:r>
          </a:p>
          <a:p>
            <a:r>
              <a:rPr lang="en-US" b="1" dirty="0" smtClean="0"/>
              <a:t>4- immunologic </a:t>
            </a:r>
            <a:endParaRPr lang="en-US" b="1" dirty="0"/>
          </a:p>
        </p:txBody>
      </p:sp>
      <p:sp>
        <p:nvSpPr>
          <p:cNvPr id="10" name="Left Brace 9"/>
          <p:cNvSpPr/>
          <p:nvPr/>
        </p:nvSpPr>
        <p:spPr>
          <a:xfrm>
            <a:off x="5508110" y="459652"/>
            <a:ext cx="864095" cy="1959025"/>
          </a:xfrm>
          <a:prstGeom prst="leftBrace">
            <a:avLst>
              <a:gd name="adj1" fmla="val 0"/>
              <a:gd name="adj2" fmla="val 55835"/>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cxnSp>
        <p:nvCxnSpPr>
          <p:cNvPr id="21" name="Elbow Connector 20"/>
          <p:cNvCxnSpPr/>
          <p:nvPr/>
        </p:nvCxnSpPr>
        <p:spPr>
          <a:xfrm rot="10800000" flipV="1">
            <a:off x="4497254" y="1556787"/>
            <a:ext cx="1442904" cy="1152131"/>
          </a:xfrm>
          <a:prstGeom prst="bentConnector3">
            <a:avLst>
              <a:gd name="adj1" fmla="val 16334"/>
            </a:avLst>
          </a:prstGeom>
          <a:ln>
            <a:headEnd type="diamond" w="lg" len="lg"/>
            <a:tailEnd type="arrow"/>
          </a:ln>
        </p:spPr>
        <p:style>
          <a:lnRef idx="2">
            <a:schemeClr val="accent2"/>
          </a:lnRef>
          <a:fillRef idx="0">
            <a:schemeClr val="accent2"/>
          </a:fillRef>
          <a:effectRef idx="1">
            <a:schemeClr val="accent2"/>
          </a:effectRef>
          <a:fontRef idx="minor">
            <a:schemeClr val="tx1"/>
          </a:fontRef>
        </p:style>
      </p:cxnSp>
      <p:sp>
        <p:nvSpPr>
          <p:cNvPr id="29" name="TextBox 28"/>
          <p:cNvSpPr txBox="1"/>
          <p:nvPr/>
        </p:nvSpPr>
        <p:spPr>
          <a:xfrm>
            <a:off x="4678646" y="2417918"/>
            <a:ext cx="1080120" cy="369332"/>
          </a:xfrm>
          <a:prstGeom prst="rect">
            <a:avLst/>
          </a:prstGeom>
          <a:noFill/>
        </p:spPr>
        <p:txBody>
          <a:bodyPr wrap="square" rtlCol="0">
            <a:spAutoFit/>
          </a:bodyPr>
          <a:lstStyle/>
          <a:p>
            <a:r>
              <a:rPr lang="en-US" b="1" dirty="0" smtClean="0"/>
              <a:t>Causes</a:t>
            </a:r>
            <a:r>
              <a:rPr lang="en-US" dirty="0" smtClean="0"/>
              <a:t> </a:t>
            </a:r>
            <a:endParaRPr lang="en-US" dirty="0"/>
          </a:p>
        </p:txBody>
      </p:sp>
      <p:grpSp>
        <p:nvGrpSpPr>
          <p:cNvPr id="34" name="Group 33"/>
          <p:cNvGrpSpPr/>
          <p:nvPr/>
        </p:nvGrpSpPr>
        <p:grpSpPr>
          <a:xfrm>
            <a:off x="2519418" y="3172326"/>
            <a:ext cx="3276370" cy="1233427"/>
            <a:chOff x="1087580" y="3356992"/>
            <a:chExt cx="2823121" cy="1233427"/>
          </a:xfrm>
        </p:grpSpPr>
        <p:sp>
          <p:nvSpPr>
            <p:cNvPr id="31" name="Left Brace 30"/>
            <p:cNvSpPr/>
            <p:nvPr/>
          </p:nvSpPr>
          <p:spPr>
            <a:xfrm rot="5400000">
              <a:off x="2031089" y="2809527"/>
              <a:ext cx="864095" cy="1959025"/>
            </a:xfrm>
            <a:prstGeom prst="leftBrace">
              <a:avLst>
                <a:gd name="adj1" fmla="val 0"/>
                <a:gd name="adj2" fmla="val 50973"/>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32" name="TextBox 31"/>
            <p:cNvSpPr txBox="1"/>
            <p:nvPr/>
          </p:nvSpPr>
          <p:spPr>
            <a:xfrm>
              <a:off x="1087580" y="4221087"/>
              <a:ext cx="792088" cy="369332"/>
            </a:xfrm>
            <a:prstGeom prst="rect">
              <a:avLst/>
            </a:prstGeom>
            <a:noFill/>
          </p:spPr>
          <p:txBody>
            <a:bodyPr wrap="square" rtlCol="0">
              <a:spAutoFit/>
            </a:bodyPr>
            <a:lstStyle/>
            <a:p>
              <a:r>
                <a:rPr lang="en-US" b="1" dirty="0" smtClean="0">
                  <a:solidFill>
                    <a:srgbClr val="FF0000"/>
                  </a:solidFill>
                </a:rPr>
                <a:t>Acute </a:t>
              </a:r>
              <a:endParaRPr lang="en-US" b="1" dirty="0">
                <a:solidFill>
                  <a:srgbClr val="FF0000"/>
                </a:solidFill>
              </a:endParaRPr>
            </a:p>
          </p:txBody>
        </p:sp>
        <p:sp>
          <p:nvSpPr>
            <p:cNvPr id="33" name="TextBox 32"/>
            <p:cNvSpPr txBox="1"/>
            <p:nvPr/>
          </p:nvSpPr>
          <p:spPr>
            <a:xfrm>
              <a:off x="2974597" y="4221087"/>
              <a:ext cx="936104" cy="369332"/>
            </a:xfrm>
            <a:prstGeom prst="rect">
              <a:avLst/>
            </a:prstGeom>
            <a:noFill/>
          </p:spPr>
          <p:txBody>
            <a:bodyPr wrap="square" rtlCol="0">
              <a:spAutoFit/>
            </a:bodyPr>
            <a:lstStyle/>
            <a:p>
              <a:r>
                <a:rPr lang="en-US" b="1" dirty="0" smtClean="0">
                  <a:solidFill>
                    <a:srgbClr val="FF0000"/>
                  </a:solidFill>
                </a:rPr>
                <a:t>Chronic  </a:t>
              </a:r>
              <a:endParaRPr lang="en-US" b="1" dirty="0">
                <a:solidFill>
                  <a:srgbClr val="FF0000"/>
                </a:solidFill>
              </a:endParaRPr>
            </a:p>
          </p:txBody>
        </p:sp>
      </p:grpSp>
      <p:sp>
        <p:nvSpPr>
          <p:cNvPr id="36" name="Rectangle 35"/>
          <p:cNvSpPr/>
          <p:nvPr/>
        </p:nvSpPr>
        <p:spPr>
          <a:xfrm>
            <a:off x="2336642" y="4282707"/>
            <a:ext cx="1714187" cy="584775"/>
          </a:xfrm>
          <a:prstGeom prst="rect">
            <a:avLst/>
          </a:prstGeom>
        </p:spPr>
        <p:txBody>
          <a:bodyPr wrap="none">
            <a:spAutoFit/>
          </a:bodyPr>
          <a:lstStyle/>
          <a:p>
            <a:pPr marL="285750" indent="-200025">
              <a:buFont typeface="Wingdings" pitchFamily="2" charset="2"/>
              <a:buChar char="Ø"/>
            </a:pPr>
            <a:r>
              <a:rPr lang="en-US" sz="1600" dirty="0"/>
              <a:t>R</a:t>
            </a:r>
            <a:r>
              <a:rPr lang="en-US" sz="1600" dirty="0" smtClean="0"/>
              <a:t>apid onset , </a:t>
            </a:r>
          </a:p>
          <a:p>
            <a:pPr marL="285750" indent="-200025">
              <a:buFont typeface="Wingdings" pitchFamily="2" charset="2"/>
              <a:buChar char="Ø"/>
            </a:pPr>
            <a:r>
              <a:rPr lang="en-US" sz="1600" dirty="0" smtClean="0"/>
              <a:t>Short duration </a:t>
            </a:r>
            <a:endParaRPr lang="en-US" sz="1600" dirty="0"/>
          </a:p>
        </p:txBody>
      </p:sp>
      <p:sp>
        <p:nvSpPr>
          <p:cNvPr id="37" name="Rectangle 36"/>
          <p:cNvSpPr/>
          <p:nvPr/>
        </p:nvSpPr>
        <p:spPr>
          <a:xfrm>
            <a:off x="4463598" y="4282707"/>
            <a:ext cx="1739066" cy="584775"/>
          </a:xfrm>
          <a:prstGeom prst="rect">
            <a:avLst/>
          </a:prstGeom>
        </p:spPr>
        <p:txBody>
          <a:bodyPr wrap="none">
            <a:spAutoFit/>
          </a:bodyPr>
          <a:lstStyle/>
          <a:p>
            <a:pPr marL="285750" indent="-200025">
              <a:buFont typeface="Wingdings" pitchFamily="2" charset="2"/>
              <a:buChar char="Ø"/>
            </a:pPr>
            <a:r>
              <a:rPr lang="en-US" sz="1600" dirty="0" smtClean="0"/>
              <a:t>Gradual onset ,</a:t>
            </a:r>
          </a:p>
          <a:p>
            <a:pPr marL="285750" indent="-200025">
              <a:buFont typeface="Wingdings" pitchFamily="2" charset="2"/>
              <a:buChar char="Ø"/>
            </a:pPr>
            <a:r>
              <a:rPr lang="en-US" sz="1600" dirty="0" smtClean="0"/>
              <a:t> long duration</a:t>
            </a:r>
            <a:endParaRPr lang="en-US" sz="1600" dirty="0"/>
          </a:p>
        </p:txBody>
      </p:sp>
      <p:sp>
        <p:nvSpPr>
          <p:cNvPr id="38" name="Rectangle 37"/>
          <p:cNvSpPr/>
          <p:nvPr/>
        </p:nvSpPr>
        <p:spPr>
          <a:xfrm>
            <a:off x="1187624" y="5157192"/>
            <a:ext cx="3800906" cy="1477328"/>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r>
              <a:rPr lang="en-US" b="1" u="sng" dirty="0" smtClean="0"/>
              <a:t>Cardinal </a:t>
            </a:r>
            <a:r>
              <a:rPr lang="en-US" b="1" u="sng" dirty="0"/>
              <a:t>signs of acute </a:t>
            </a:r>
            <a:r>
              <a:rPr lang="en-US" b="1" u="sng" dirty="0" smtClean="0"/>
              <a:t>inflammation: </a:t>
            </a:r>
            <a:endParaRPr lang="en-US" b="1" u="sng" dirty="0"/>
          </a:p>
          <a:p>
            <a:pPr>
              <a:buAutoNum type="arabicPeriod"/>
            </a:pPr>
            <a:r>
              <a:rPr lang="en-US" dirty="0"/>
              <a:t>Redness </a:t>
            </a:r>
          </a:p>
          <a:p>
            <a:pPr>
              <a:buAutoNum type="arabicPeriod"/>
            </a:pPr>
            <a:r>
              <a:rPr lang="en-US" dirty="0" smtClean="0"/>
              <a:t>Hotness </a:t>
            </a:r>
            <a:endParaRPr lang="en-US" dirty="0"/>
          </a:p>
          <a:p>
            <a:pPr>
              <a:buAutoNum type="arabicPeriod"/>
            </a:pPr>
            <a:r>
              <a:rPr lang="en-US" dirty="0"/>
              <a:t>Swelling </a:t>
            </a:r>
            <a:endParaRPr lang="en-US" dirty="0" smtClean="0"/>
          </a:p>
          <a:p>
            <a:pPr>
              <a:buAutoNum type="arabicPeriod"/>
            </a:pPr>
            <a:r>
              <a:rPr lang="en-US" dirty="0" smtClean="0"/>
              <a:t>Pain </a:t>
            </a:r>
            <a:r>
              <a:rPr lang="en-US" dirty="0"/>
              <a:t>and </a:t>
            </a:r>
            <a:r>
              <a:rPr lang="en-US" dirty="0" smtClean="0"/>
              <a:t>tenderness</a:t>
            </a:r>
            <a:endParaRPr lang="en-US" dirty="0"/>
          </a:p>
        </p:txBody>
      </p:sp>
      <p:cxnSp>
        <p:nvCxnSpPr>
          <p:cNvPr id="40" name="Elbow Connector 39"/>
          <p:cNvCxnSpPr>
            <a:stCxn id="32" idx="1"/>
          </p:cNvCxnSpPr>
          <p:nvPr/>
        </p:nvCxnSpPr>
        <p:spPr>
          <a:xfrm rot="10800000" flipV="1">
            <a:off x="2051720" y="4221086"/>
            <a:ext cx="467698" cy="889383"/>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41" name="Left Brace 40"/>
          <p:cNvSpPr/>
          <p:nvPr/>
        </p:nvSpPr>
        <p:spPr>
          <a:xfrm>
            <a:off x="827584" y="5589240"/>
            <a:ext cx="435335" cy="306616"/>
          </a:xfrm>
          <a:prstGeom prst="leftBrace">
            <a:avLst>
              <a:gd name="adj1" fmla="val 0"/>
              <a:gd name="adj2" fmla="val 53803"/>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pic>
        <p:nvPicPr>
          <p:cNvPr id="42" name="Picture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236" y="5099009"/>
            <a:ext cx="830457" cy="990600"/>
          </a:xfrm>
          <a:prstGeom prst="rect">
            <a:avLst/>
          </a:prstGeom>
        </p:spPr>
      </p:pic>
      <p:sp>
        <p:nvSpPr>
          <p:cNvPr id="44" name="Rectangle 43"/>
          <p:cNvSpPr/>
          <p:nvPr/>
        </p:nvSpPr>
        <p:spPr>
          <a:xfrm>
            <a:off x="143227" y="3695932"/>
            <a:ext cx="1321580" cy="369332"/>
          </a:xfrm>
          <a:prstGeom prst="rect">
            <a:avLst/>
          </a:prstGeom>
        </p:spPr>
        <p:txBody>
          <a:bodyPr wrap="none">
            <a:spAutoFit/>
          </a:bodyPr>
          <a:lstStyle/>
          <a:p>
            <a:r>
              <a:rPr lang="en-US" b="1" i="1" dirty="0" smtClean="0"/>
              <a:t>L. </a:t>
            </a:r>
            <a:r>
              <a:rPr lang="en-US" b="1" dirty="0" err="1" smtClean="0"/>
              <a:t>Inflammo</a:t>
            </a:r>
            <a:endParaRPr lang="en-US" b="1" dirty="0"/>
          </a:p>
        </p:txBody>
      </p:sp>
      <p:sp>
        <p:nvSpPr>
          <p:cNvPr id="45" name="Rectangle 44"/>
          <p:cNvSpPr/>
          <p:nvPr/>
        </p:nvSpPr>
        <p:spPr>
          <a:xfrm>
            <a:off x="150570" y="4593547"/>
            <a:ext cx="1200008" cy="369332"/>
          </a:xfrm>
          <a:prstGeom prst="rect">
            <a:avLst/>
          </a:prstGeom>
        </p:spPr>
        <p:txBody>
          <a:bodyPr wrap="none">
            <a:spAutoFit/>
          </a:bodyPr>
          <a:lstStyle/>
          <a:p>
            <a:r>
              <a:rPr lang="en-US" b="1" dirty="0" smtClean="0"/>
              <a:t>set on fire </a:t>
            </a:r>
            <a:endParaRPr lang="en-US" b="1" dirty="0"/>
          </a:p>
        </p:txBody>
      </p:sp>
      <p:cxnSp>
        <p:nvCxnSpPr>
          <p:cNvPr id="47" name="Elbow Connector 46"/>
          <p:cNvCxnSpPr>
            <a:endCxn id="44" idx="1"/>
          </p:cNvCxnSpPr>
          <p:nvPr/>
        </p:nvCxnSpPr>
        <p:spPr>
          <a:xfrm rot="5400000">
            <a:off x="-323660" y="3069472"/>
            <a:ext cx="1278013" cy="344238"/>
          </a:xfrm>
          <a:prstGeom prst="bentConnector4">
            <a:avLst>
              <a:gd name="adj1" fmla="val 7001"/>
              <a:gd name="adj2" fmla="val 116602"/>
            </a:avLst>
          </a:prstGeom>
          <a:ln w="38100">
            <a:solidFill>
              <a:srgbClr val="FF0000"/>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44" idx="2"/>
            <a:endCxn id="45" idx="0"/>
          </p:cNvCxnSpPr>
          <p:nvPr/>
        </p:nvCxnSpPr>
        <p:spPr>
          <a:xfrm flipH="1">
            <a:off x="750574" y="4065264"/>
            <a:ext cx="53443" cy="528283"/>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23" name="Rectangle 22"/>
          <p:cNvSpPr/>
          <p:nvPr/>
        </p:nvSpPr>
        <p:spPr>
          <a:xfrm>
            <a:off x="5436095" y="5582754"/>
            <a:ext cx="3707904" cy="123110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000" b="1" dirty="0" err="1" smtClean="0"/>
              <a:t>Itis</a:t>
            </a:r>
            <a:r>
              <a:rPr lang="en-US" dirty="0" smtClean="0"/>
              <a:t>-  This suffix has come to mean "inflammation of”</a:t>
            </a:r>
          </a:p>
          <a:p>
            <a:r>
              <a:rPr lang="en-US" dirty="0" smtClean="0"/>
              <a:t>- Hepatitis= inflammation of liver</a:t>
            </a:r>
            <a:endParaRPr lang="en-US" dirty="0"/>
          </a:p>
          <a:p>
            <a:r>
              <a:rPr lang="en-US" dirty="0" smtClean="0"/>
              <a:t>- Meningitis= inflammation of </a:t>
            </a:r>
            <a:r>
              <a:rPr lang="en-US" dirty="0" err="1" smtClean="0"/>
              <a:t>mening</a:t>
            </a:r>
            <a:endParaRPr lang="en-US" dirty="0"/>
          </a:p>
        </p:txBody>
      </p:sp>
      <p:cxnSp>
        <p:nvCxnSpPr>
          <p:cNvPr id="3" name="Elbow Connector 2"/>
          <p:cNvCxnSpPr/>
          <p:nvPr/>
        </p:nvCxnSpPr>
        <p:spPr>
          <a:xfrm rot="16200000" flipH="1">
            <a:off x="4043624" y="3382083"/>
            <a:ext cx="2616322" cy="1776375"/>
          </a:xfrm>
          <a:prstGeom prst="bentConnector3">
            <a:avLst>
              <a:gd name="adj1" fmla="val 124"/>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6788939" y="26648"/>
            <a:ext cx="1002217" cy="369332"/>
          </a:xfrm>
          <a:prstGeom prst="rect">
            <a:avLst/>
          </a:prstGeom>
          <a:noFill/>
        </p:spPr>
        <p:txBody>
          <a:bodyPr wrap="square" rtlCol="0">
            <a:spAutoFit/>
          </a:bodyPr>
          <a:lstStyle/>
          <a:p>
            <a:r>
              <a:rPr lang="en-US" b="1" u="sng" dirty="0" smtClean="0">
                <a:solidFill>
                  <a:srgbClr val="FF0000"/>
                </a:solidFill>
              </a:rPr>
              <a:t>Etiology </a:t>
            </a:r>
            <a:endParaRPr lang="en-US" b="1" u="sng" dirty="0">
              <a:solidFill>
                <a:srgbClr val="FF0000"/>
              </a:solidFill>
            </a:endParaRPr>
          </a:p>
        </p:txBody>
      </p:sp>
      <p:sp>
        <p:nvSpPr>
          <p:cNvPr id="35" name="TextBox 34"/>
          <p:cNvSpPr txBox="1"/>
          <p:nvPr/>
        </p:nvSpPr>
        <p:spPr>
          <a:xfrm>
            <a:off x="6346473" y="5209100"/>
            <a:ext cx="1753919" cy="369332"/>
          </a:xfrm>
          <a:prstGeom prst="rect">
            <a:avLst/>
          </a:prstGeom>
          <a:noFill/>
        </p:spPr>
        <p:txBody>
          <a:bodyPr wrap="square" rtlCol="0">
            <a:spAutoFit/>
          </a:bodyPr>
          <a:lstStyle/>
          <a:p>
            <a:r>
              <a:rPr lang="en-US" b="1" u="sng" dirty="0" smtClean="0">
                <a:solidFill>
                  <a:srgbClr val="FF0000"/>
                </a:solidFill>
              </a:rPr>
              <a:t>Medical terms</a:t>
            </a:r>
            <a:endParaRPr lang="en-US" b="1" u="sng" dirty="0">
              <a:solidFill>
                <a:srgbClr val="FF0000"/>
              </a:solidFill>
            </a:endParaRPr>
          </a:p>
        </p:txBody>
      </p:sp>
      <p:sp>
        <p:nvSpPr>
          <p:cNvPr id="39" name="TextBox 38"/>
          <p:cNvSpPr txBox="1"/>
          <p:nvPr/>
        </p:nvSpPr>
        <p:spPr>
          <a:xfrm>
            <a:off x="4096474" y="3247046"/>
            <a:ext cx="1002217" cy="369332"/>
          </a:xfrm>
          <a:prstGeom prst="rect">
            <a:avLst/>
          </a:prstGeom>
          <a:noFill/>
        </p:spPr>
        <p:txBody>
          <a:bodyPr wrap="square" rtlCol="0">
            <a:spAutoFit/>
          </a:bodyPr>
          <a:lstStyle/>
          <a:p>
            <a:r>
              <a:rPr lang="en-US" b="1" u="sng" dirty="0" smtClean="0"/>
              <a:t>Types  </a:t>
            </a:r>
            <a:endParaRPr lang="en-US" b="1" u="sng" dirty="0"/>
          </a:p>
        </p:txBody>
      </p:sp>
    </p:spTree>
    <p:extLst>
      <p:ext uri="{BB962C8B-B14F-4D97-AF65-F5344CB8AC3E}">
        <p14:creationId xmlns:p14="http://schemas.microsoft.com/office/powerpoint/2010/main" val="390184639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1000"/>
                                        <p:tgtEl>
                                          <p:spTgt spid="29"/>
                                        </p:tgtEl>
                                      </p:cBhvr>
                                    </p:animEffect>
                                    <p:anim calcmode="lin" valueType="num">
                                      <p:cBhvr>
                                        <p:cTn id="30" dur="1000" fill="hold"/>
                                        <p:tgtEl>
                                          <p:spTgt spid="29"/>
                                        </p:tgtEl>
                                        <p:attrNameLst>
                                          <p:attrName>ppt_x</p:attrName>
                                        </p:attrNameLst>
                                      </p:cBhvr>
                                      <p:tavLst>
                                        <p:tav tm="0">
                                          <p:val>
                                            <p:strVal val="#ppt_x"/>
                                          </p:val>
                                        </p:tav>
                                        <p:tav tm="100000">
                                          <p:val>
                                            <p:strVal val="#ppt_x"/>
                                          </p:val>
                                        </p:tav>
                                      </p:tavLst>
                                    </p:anim>
                                    <p:anim calcmode="lin" valueType="num">
                                      <p:cBhvr>
                                        <p:cTn id="31" dur="1000" fill="hold"/>
                                        <p:tgtEl>
                                          <p:spTgt spid="29"/>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anim calcmode="lin" valueType="num">
                                      <p:cBhvr>
                                        <p:cTn id="35" dur="1000" fill="hold"/>
                                        <p:tgtEl>
                                          <p:spTgt spid="21"/>
                                        </p:tgtEl>
                                        <p:attrNameLst>
                                          <p:attrName>ppt_x</p:attrName>
                                        </p:attrNameLst>
                                      </p:cBhvr>
                                      <p:tavLst>
                                        <p:tav tm="0">
                                          <p:val>
                                            <p:strVal val="#ppt_x"/>
                                          </p:val>
                                        </p:tav>
                                        <p:tav tm="100000">
                                          <p:val>
                                            <p:strVal val="#ppt_x"/>
                                          </p:val>
                                        </p:tav>
                                      </p:tavLst>
                                    </p:anim>
                                    <p:anim calcmode="lin" valueType="num">
                                      <p:cBhvr>
                                        <p:cTn id="3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7" presetClass="entr" presetSubtype="0" fill="hold" nodeType="click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fade">
                                      <p:cBhvr>
                                        <p:cTn id="41" dur="1000"/>
                                        <p:tgtEl>
                                          <p:spTgt spid="3"/>
                                        </p:tgtEl>
                                      </p:cBhvr>
                                    </p:animEffect>
                                    <p:anim calcmode="lin" valueType="num">
                                      <p:cBhvr>
                                        <p:cTn id="42" dur="1000" fill="hold"/>
                                        <p:tgtEl>
                                          <p:spTgt spid="3"/>
                                        </p:tgtEl>
                                        <p:attrNameLst>
                                          <p:attrName>ppt_x</p:attrName>
                                        </p:attrNameLst>
                                      </p:cBhvr>
                                      <p:tavLst>
                                        <p:tav tm="0">
                                          <p:val>
                                            <p:strVal val="#ppt_x"/>
                                          </p:val>
                                        </p:tav>
                                        <p:tav tm="100000">
                                          <p:val>
                                            <p:strVal val="#ppt_x"/>
                                          </p:val>
                                        </p:tav>
                                      </p:tavLst>
                                    </p:anim>
                                    <p:anim calcmode="lin" valueType="num">
                                      <p:cBhvr>
                                        <p:cTn id="43" dur="1000" fill="hold"/>
                                        <p:tgtEl>
                                          <p:spTgt spid="3"/>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1000"/>
                                        <p:tgtEl>
                                          <p:spTgt spid="35"/>
                                        </p:tgtEl>
                                      </p:cBhvr>
                                    </p:animEffect>
                                    <p:anim calcmode="lin" valueType="num">
                                      <p:cBhvr>
                                        <p:cTn id="47" dur="1000" fill="hold"/>
                                        <p:tgtEl>
                                          <p:spTgt spid="35"/>
                                        </p:tgtEl>
                                        <p:attrNameLst>
                                          <p:attrName>ppt_x</p:attrName>
                                        </p:attrNameLst>
                                      </p:cBhvr>
                                      <p:tavLst>
                                        <p:tav tm="0">
                                          <p:val>
                                            <p:strVal val="#ppt_x"/>
                                          </p:val>
                                        </p:tav>
                                        <p:tav tm="100000">
                                          <p:val>
                                            <p:strVal val="#ppt_x"/>
                                          </p:val>
                                        </p:tav>
                                      </p:tavLst>
                                    </p:anim>
                                    <p:anim calcmode="lin" valueType="num">
                                      <p:cBhvr>
                                        <p:cTn id="48" dur="1000" fill="hold"/>
                                        <p:tgtEl>
                                          <p:spTgt spid="35"/>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fade">
                                      <p:cBhvr>
                                        <p:cTn id="58" dur="1000"/>
                                        <p:tgtEl>
                                          <p:spTgt spid="34"/>
                                        </p:tgtEl>
                                      </p:cBhvr>
                                    </p:animEffect>
                                    <p:anim calcmode="lin" valueType="num">
                                      <p:cBhvr>
                                        <p:cTn id="59" dur="1000" fill="hold"/>
                                        <p:tgtEl>
                                          <p:spTgt spid="34"/>
                                        </p:tgtEl>
                                        <p:attrNameLst>
                                          <p:attrName>ppt_x</p:attrName>
                                        </p:attrNameLst>
                                      </p:cBhvr>
                                      <p:tavLst>
                                        <p:tav tm="0">
                                          <p:val>
                                            <p:strVal val="#ppt_x"/>
                                          </p:val>
                                        </p:tav>
                                        <p:tav tm="100000">
                                          <p:val>
                                            <p:strVal val="#ppt_x"/>
                                          </p:val>
                                        </p:tav>
                                      </p:tavLst>
                                    </p:anim>
                                    <p:anim calcmode="lin" valueType="num">
                                      <p:cBhvr>
                                        <p:cTn id="60" dur="1000" fill="hold"/>
                                        <p:tgtEl>
                                          <p:spTgt spid="34"/>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fade">
                                      <p:cBhvr>
                                        <p:cTn id="63" dur="1000"/>
                                        <p:tgtEl>
                                          <p:spTgt spid="39"/>
                                        </p:tgtEl>
                                      </p:cBhvr>
                                    </p:animEffect>
                                    <p:anim calcmode="lin" valueType="num">
                                      <p:cBhvr>
                                        <p:cTn id="64" dur="1000" fill="hold"/>
                                        <p:tgtEl>
                                          <p:spTgt spid="39"/>
                                        </p:tgtEl>
                                        <p:attrNameLst>
                                          <p:attrName>ppt_x</p:attrName>
                                        </p:attrNameLst>
                                      </p:cBhvr>
                                      <p:tavLst>
                                        <p:tav tm="0">
                                          <p:val>
                                            <p:strVal val="#ppt_x"/>
                                          </p:val>
                                        </p:tav>
                                        <p:tav tm="100000">
                                          <p:val>
                                            <p:strVal val="#ppt_x"/>
                                          </p:val>
                                        </p:tav>
                                      </p:tavLst>
                                    </p:anim>
                                    <p:anim calcmode="lin" valueType="num">
                                      <p:cBhvr>
                                        <p:cTn id="65" dur="1000" fill="hold"/>
                                        <p:tgtEl>
                                          <p:spTgt spid="39"/>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7"/>
                                        </p:tgtEl>
                                        <p:attrNameLst>
                                          <p:attrName>style.visibility</p:attrName>
                                        </p:attrNameLst>
                                      </p:cBhvr>
                                      <p:to>
                                        <p:strVal val="visible"/>
                                      </p:to>
                                    </p:set>
                                    <p:animEffect transition="in" filter="fade">
                                      <p:cBhvr>
                                        <p:cTn id="68" dur="1000"/>
                                        <p:tgtEl>
                                          <p:spTgt spid="37"/>
                                        </p:tgtEl>
                                      </p:cBhvr>
                                    </p:animEffect>
                                    <p:anim calcmode="lin" valueType="num">
                                      <p:cBhvr>
                                        <p:cTn id="69" dur="1000" fill="hold"/>
                                        <p:tgtEl>
                                          <p:spTgt spid="37"/>
                                        </p:tgtEl>
                                        <p:attrNameLst>
                                          <p:attrName>ppt_x</p:attrName>
                                        </p:attrNameLst>
                                      </p:cBhvr>
                                      <p:tavLst>
                                        <p:tav tm="0">
                                          <p:val>
                                            <p:strVal val="#ppt_x"/>
                                          </p:val>
                                        </p:tav>
                                        <p:tav tm="100000">
                                          <p:val>
                                            <p:strVal val="#ppt_x"/>
                                          </p:val>
                                        </p:tav>
                                      </p:tavLst>
                                    </p:anim>
                                    <p:anim calcmode="lin" valueType="num">
                                      <p:cBhvr>
                                        <p:cTn id="70" dur="1000" fill="hold"/>
                                        <p:tgtEl>
                                          <p:spTgt spid="37"/>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fade">
                                      <p:cBhvr>
                                        <p:cTn id="73" dur="1000"/>
                                        <p:tgtEl>
                                          <p:spTgt spid="36"/>
                                        </p:tgtEl>
                                      </p:cBhvr>
                                    </p:animEffect>
                                    <p:anim calcmode="lin" valueType="num">
                                      <p:cBhvr>
                                        <p:cTn id="74" dur="1000" fill="hold"/>
                                        <p:tgtEl>
                                          <p:spTgt spid="36"/>
                                        </p:tgtEl>
                                        <p:attrNameLst>
                                          <p:attrName>ppt_x</p:attrName>
                                        </p:attrNameLst>
                                      </p:cBhvr>
                                      <p:tavLst>
                                        <p:tav tm="0">
                                          <p:val>
                                            <p:strVal val="#ppt_x"/>
                                          </p:val>
                                        </p:tav>
                                        <p:tav tm="100000">
                                          <p:val>
                                            <p:strVal val="#ppt_x"/>
                                          </p:val>
                                        </p:tav>
                                      </p:tavLst>
                                    </p:anim>
                                    <p:anim calcmode="lin" valueType="num">
                                      <p:cBhvr>
                                        <p:cTn id="7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barn(inVertical)">
                                      <p:cBhvr>
                                        <p:cTn id="80" dur="500"/>
                                        <p:tgtEl>
                                          <p:spTgt spid="40"/>
                                        </p:tgtEl>
                                      </p:cBhvr>
                                    </p:animEffect>
                                  </p:childTnLst>
                                </p:cTn>
                              </p:par>
                              <p:par>
                                <p:cTn id="81" presetID="16" presetClass="entr" presetSubtype="21"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barn(inVertical)">
                                      <p:cBhvr>
                                        <p:cTn id="83" dur="500"/>
                                        <p:tgtEl>
                                          <p:spTgt spid="38"/>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41"/>
                                        </p:tgtEl>
                                        <p:attrNameLst>
                                          <p:attrName>style.visibility</p:attrName>
                                        </p:attrNameLst>
                                      </p:cBhvr>
                                      <p:to>
                                        <p:strVal val="visible"/>
                                      </p:to>
                                    </p:set>
                                    <p:animEffect transition="in" filter="randombar(horizontal)">
                                      <p:cBhvr>
                                        <p:cTn id="88" dur="500"/>
                                        <p:tgtEl>
                                          <p:spTgt spid="41"/>
                                        </p:tgtEl>
                                      </p:cBhvr>
                                    </p:animEffect>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nodeType="clickEffect">
                                  <p:stCondLst>
                                    <p:cond delay="0"/>
                                  </p:stCondLst>
                                  <p:childTnLst>
                                    <p:set>
                                      <p:cBhvr>
                                        <p:cTn id="92" dur="1" fill="hold">
                                          <p:stCondLst>
                                            <p:cond delay="0"/>
                                          </p:stCondLst>
                                        </p:cTn>
                                        <p:tgtEl>
                                          <p:spTgt spid="42"/>
                                        </p:tgtEl>
                                        <p:attrNameLst>
                                          <p:attrName>style.visibility</p:attrName>
                                        </p:attrNameLst>
                                      </p:cBhvr>
                                      <p:to>
                                        <p:strVal val="visible"/>
                                      </p:to>
                                    </p:set>
                                    <p:animEffect transition="in" filter="fade">
                                      <p:cBhvr>
                                        <p:cTn id="93" dur="1000"/>
                                        <p:tgtEl>
                                          <p:spTgt spid="42"/>
                                        </p:tgtEl>
                                      </p:cBhvr>
                                    </p:animEffect>
                                    <p:anim calcmode="lin" valueType="num">
                                      <p:cBhvr>
                                        <p:cTn id="94" dur="1000" fill="hold"/>
                                        <p:tgtEl>
                                          <p:spTgt spid="42"/>
                                        </p:tgtEl>
                                        <p:attrNameLst>
                                          <p:attrName>ppt_x</p:attrName>
                                        </p:attrNameLst>
                                      </p:cBhvr>
                                      <p:tavLst>
                                        <p:tav tm="0">
                                          <p:val>
                                            <p:strVal val="#ppt_x"/>
                                          </p:val>
                                        </p:tav>
                                        <p:tav tm="100000">
                                          <p:val>
                                            <p:strVal val="#ppt_x"/>
                                          </p:val>
                                        </p:tav>
                                      </p:tavLst>
                                    </p:anim>
                                    <p:anim calcmode="lin" valueType="num">
                                      <p:cBhvr>
                                        <p:cTn id="95"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47"/>
                                        </p:tgtEl>
                                        <p:attrNameLst>
                                          <p:attrName>style.visibility</p:attrName>
                                        </p:attrNameLst>
                                      </p:cBhvr>
                                      <p:to>
                                        <p:strVal val="visible"/>
                                      </p:to>
                                    </p:set>
                                    <p:animEffect transition="in" filter="wipe(down)">
                                      <p:cBhvr>
                                        <p:cTn id="100" dur="500"/>
                                        <p:tgtEl>
                                          <p:spTgt spid="47"/>
                                        </p:tgtEl>
                                      </p:cBhvr>
                                    </p:animEffect>
                                  </p:childTnLst>
                                </p:cTn>
                              </p:par>
                              <p:par>
                                <p:cTn id="101" presetID="22" presetClass="entr" presetSubtype="4" fill="hold" grpId="0" nodeType="with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wipe(down)">
                                      <p:cBhvr>
                                        <p:cTn id="103" dur="500"/>
                                        <p:tgtEl>
                                          <p:spTgt spid="44"/>
                                        </p:tgtEl>
                                      </p:cBhvr>
                                    </p:animEffect>
                                  </p:childTnLst>
                                </p:cTn>
                              </p:par>
                              <p:par>
                                <p:cTn id="104" presetID="22" presetClass="entr" presetSubtype="4" fill="hold" nodeType="withEffect">
                                  <p:stCondLst>
                                    <p:cond delay="0"/>
                                  </p:stCondLst>
                                  <p:childTnLst>
                                    <p:set>
                                      <p:cBhvr>
                                        <p:cTn id="105" dur="1" fill="hold">
                                          <p:stCondLst>
                                            <p:cond delay="0"/>
                                          </p:stCondLst>
                                        </p:cTn>
                                        <p:tgtEl>
                                          <p:spTgt spid="54"/>
                                        </p:tgtEl>
                                        <p:attrNameLst>
                                          <p:attrName>style.visibility</p:attrName>
                                        </p:attrNameLst>
                                      </p:cBhvr>
                                      <p:to>
                                        <p:strVal val="visible"/>
                                      </p:to>
                                    </p:set>
                                    <p:animEffect transition="in" filter="wipe(down)">
                                      <p:cBhvr>
                                        <p:cTn id="106" dur="500"/>
                                        <p:tgtEl>
                                          <p:spTgt spid="54"/>
                                        </p:tgtEl>
                                      </p:cBhvr>
                                    </p:animEffect>
                                  </p:childTnLst>
                                </p:cTn>
                              </p:par>
                              <p:par>
                                <p:cTn id="107" presetID="22" presetClass="entr" presetSubtype="4"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down)">
                                      <p:cBhvr>
                                        <p:cTn id="10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animBg="1"/>
      <p:bldP spid="29" grpId="0"/>
      <p:bldP spid="36" grpId="0"/>
      <p:bldP spid="37" grpId="0"/>
      <p:bldP spid="38" grpId="0" animBg="1"/>
      <p:bldP spid="41" grpId="0" animBg="1"/>
      <p:bldP spid="44" grpId="0"/>
      <p:bldP spid="45" grpId="0"/>
      <p:bldP spid="23" grpId="0" animBg="1"/>
      <p:bldP spid="11" grpId="0"/>
      <p:bldP spid="35" grpId="0"/>
      <p:bldP spid="3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640960" cy="2031325"/>
          </a:xfrm>
          <a:prstGeom prst="rect">
            <a:avLst/>
          </a:prstGeom>
          <a:noFill/>
        </p:spPr>
        <p:txBody>
          <a:bodyPr wrap="square" rtlCol="0">
            <a:spAutoFit/>
          </a:bodyPr>
          <a:lstStyle/>
          <a:p>
            <a:r>
              <a:rPr lang="en-US" b="1" i="1" dirty="0" smtClean="0">
                <a:solidFill>
                  <a:srgbClr val="FF0000"/>
                </a:solidFill>
              </a:rPr>
              <a:t>Component of Inflammation</a:t>
            </a:r>
          </a:p>
          <a:p>
            <a:r>
              <a:rPr lang="en-US" dirty="0" smtClean="0"/>
              <a:t>1. </a:t>
            </a:r>
            <a:r>
              <a:rPr lang="en-US" b="1" u="sng" dirty="0" smtClean="0"/>
              <a:t>Vascular </a:t>
            </a:r>
          </a:p>
          <a:p>
            <a:r>
              <a:rPr lang="en-US" u="sng" dirty="0"/>
              <a:t>Increased vasodilatation </a:t>
            </a:r>
            <a:r>
              <a:rPr lang="en-US" dirty="0"/>
              <a:t>leads to increased permeability of the vascular </a:t>
            </a:r>
            <a:r>
              <a:rPr lang="en-US" dirty="0" smtClean="0"/>
              <a:t>to </a:t>
            </a:r>
            <a:r>
              <a:rPr lang="en-US" dirty="0"/>
              <a:t>plasma protein</a:t>
            </a:r>
            <a:r>
              <a:rPr lang="en-US" dirty="0" smtClean="0"/>
              <a:t>.</a:t>
            </a:r>
            <a:endParaRPr lang="en-US" dirty="0"/>
          </a:p>
          <a:p>
            <a:r>
              <a:rPr lang="en-US" dirty="0" smtClean="0"/>
              <a:t>2. </a:t>
            </a:r>
            <a:r>
              <a:rPr lang="en-US" b="1" u="sng" dirty="0" smtClean="0"/>
              <a:t>Cellular</a:t>
            </a:r>
            <a:r>
              <a:rPr lang="en-US" dirty="0" smtClean="0"/>
              <a:t> </a:t>
            </a:r>
          </a:p>
          <a:p>
            <a:r>
              <a:rPr lang="en-US" dirty="0"/>
              <a:t>Involves migration of tissue macrophages and </a:t>
            </a:r>
            <a:r>
              <a:rPr lang="en-US" dirty="0" err="1"/>
              <a:t>polymorphonuclear</a:t>
            </a:r>
            <a:r>
              <a:rPr lang="en-US" dirty="0"/>
              <a:t> leukocytes (PMNL)  to the inflamed </a:t>
            </a:r>
            <a:r>
              <a:rPr lang="en-US" dirty="0" smtClean="0"/>
              <a:t>area.</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746615937"/>
              </p:ext>
            </p:extLst>
          </p:nvPr>
        </p:nvGraphicFramePr>
        <p:xfrm>
          <a:off x="1295636" y="2852936"/>
          <a:ext cx="6552728" cy="3672405"/>
        </p:xfrm>
        <a:graphic>
          <a:graphicData uri="http://schemas.openxmlformats.org/drawingml/2006/table">
            <a:tbl>
              <a:tblPr firstRow="1" bandRow="1">
                <a:tableStyleId>{72833802-FEF1-4C79-8D5D-14CF1EAF98D9}</a:tableStyleId>
              </a:tblPr>
              <a:tblGrid>
                <a:gridCol w="2232248"/>
                <a:gridCol w="4320480"/>
              </a:tblGrid>
              <a:tr h="408045">
                <a:tc>
                  <a:txBody>
                    <a:bodyPr/>
                    <a:lstStyle/>
                    <a:p>
                      <a:pPr algn="ctr"/>
                      <a:r>
                        <a:rPr lang="en-US" dirty="0" smtClean="0"/>
                        <a:t>Mediator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Main activity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smtClean="0"/>
                        <a:t>Histamine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Vasodilation, increase permeability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Prostaglandins ( PGs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Vasodilation, pain, fever</a:t>
                      </a:r>
                      <a:r>
                        <a:rPr lang="en-US" baseline="0" dirty="0" smtClean="0"/>
                        <a:t> </a:t>
                      </a: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err="1" smtClean="0"/>
                        <a:t>Leukotrienes</a:t>
                      </a:r>
                      <a:r>
                        <a:rPr lang="en-US" dirty="0" smtClean="0"/>
                        <a:t> (LKs)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Increase permeability</a:t>
                      </a:r>
                      <a:r>
                        <a:rPr lang="en-US" baseline="0"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err="1" smtClean="0"/>
                        <a:t>Bradykinin</a:t>
                      </a:r>
                      <a:r>
                        <a:rPr lang="en-US" dirty="0" smtClean="0"/>
                        <a: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Vasodilation, increase permeability, pain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smtClean="0"/>
                        <a:t>Serotonin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smtClean="0"/>
                        <a:t>Cytokines (IL-1, TNF)</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smtClean="0"/>
                        <a:t>Complement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8045">
                <a:tc>
                  <a:txBody>
                    <a:bodyPr/>
                    <a:lstStyle/>
                    <a:p>
                      <a:pPr algn="l"/>
                      <a:r>
                        <a:rPr lang="en-US" dirty="0" smtClean="0"/>
                        <a:t>Nitric oxide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3059832" y="2420888"/>
            <a:ext cx="2952327" cy="369332"/>
          </a:xfrm>
          <a:prstGeom prst="rect">
            <a:avLst/>
          </a:prstGeom>
        </p:spPr>
        <p:txBody>
          <a:bodyPr wrap="square">
            <a:spAutoFit/>
          </a:bodyPr>
          <a:lstStyle/>
          <a:p>
            <a:r>
              <a:rPr lang="en-US" b="1" i="1" dirty="0" smtClean="0">
                <a:solidFill>
                  <a:srgbClr val="FF0000"/>
                </a:solidFill>
              </a:rPr>
              <a:t>Inflammatory Mediators </a:t>
            </a:r>
            <a:endParaRPr lang="en-US" dirty="0"/>
          </a:p>
        </p:txBody>
      </p:sp>
    </p:spTree>
    <p:extLst>
      <p:ext uri="{BB962C8B-B14F-4D97-AF65-F5344CB8AC3E}">
        <p14:creationId xmlns:p14="http://schemas.microsoft.com/office/powerpoint/2010/main" val="208486916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88640"/>
            <a:ext cx="5112568" cy="400110"/>
          </a:xfrm>
          <a:prstGeom prst="rect">
            <a:avLst/>
          </a:prstGeom>
          <a:noFill/>
        </p:spPr>
        <p:txBody>
          <a:bodyPr wrap="square" rtlCol="0">
            <a:spAutoFit/>
          </a:bodyPr>
          <a:lstStyle/>
          <a:p>
            <a:r>
              <a:rPr lang="en-US" sz="2000" b="1" dirty="0" smtClean="0">
                <a:solidFill>
                  <a:srgbClr val="FF0000"/>
                </a:solidFill>
              </a:rPr>
              <a:t>Inflammatory process  (( vascular phase))</a:t>
            </a:r>
            <a:endParaRPr lang="en-US" sz="2000" b="1" dirty="0">
              <a:solidFill>
                <a:srgbClr val="FF0000"/>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116632"/>
            <a:ext cx="2076822" cy="1384548"/>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6200000">
            <a:off x="7525441" y="1987727"/>
            <a:ext cx="1105925" cy="1684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8136396" y="908720"/>
            <a:ext cx="46805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4"/>
            <a:endCxn id="1026" idx="3"/>
          </p:cNvCxnSpPr>
          <p:nvPr/>
        </p:nvCxnSpPr>
        <p:spPr>
          <a:xfrm flipH="1">
            <a:off x="8078404" y="1340768"/>
            <a:ext cx="292018" cy="93610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6633841">
            <a:off x="6900677" y="1539459"/>
            <a:ext cx="1408657" cy="1803081"/>
          </a:xfrm>
          <a:prstGeom prst="rect">
            <a:avLst/>
          </a:prstGeom>
        </p:spPr>
      </p:pic>
      <p:sp>
        <p:nvSpPr>
          <p:cNvPr id="14" name="TextBox 13"/>
          <p:cNvSpPr txBox="1"/>
          <p:nvPr/>
        </p:nvSpPr>
        <p:spPr>
          <a:xfrm>
            <a:off x="251520" y="908720"/>
            <a:ext cx="1754882" cy="369332"/>
          </a:xfrm>
          <a:prstGeom prst="rect">
            <a:avLst/>
          </a:prstGeom>
          <a:noFill/>
        </p:spPr>
        <p:txBody>
          <a:bodyPr wrap="square" rtlCol="0">
            <a:spAutoFit/>
          </a:bodyPr>
          <a:lstStyle/>
          <a:p>
            <a:r>
              <a:rPr lang="en-US" b="1" i="1" dirty="0" smtClean="0"/>
              <a:t>Tissues damage </a:t>
            </a:r>
            <a:endParaRPr lang="en-US" b="1" i="1" dirty="0"/>
          </a:p>
        </p:txBody>
      </p:sp>
      <p:cxnSp>
        <p:nvCxnSpPr>
          <p:cNvPr id="16" name="Elbow Connector 15"/>
          <p:cNvCxnSpPr>
            <a:stCxn id="14" idx="3"/>
          </p:cNvCxnSpPr>
          <p:nvPr/>
        </p:nvCxnSpPr>
        <p:spPr>
          <a:xfrm>
            <a:off x="2006402" y="1093386"/>
            <a:ext cx="5733950" cy="1736448"/>
          </a:xfrm>
          <a:prstGeom prst="bentConnector3">
            <a:avLst>
              <a:gd name="adj1" fmla="val 84718"/>
            </a:avLst>
          </a:prstGeom>
          <a:ln>
            <a:headEnd type="oval" w="med" len="med"/>
            <a:tailEnd type="oval" w="med" len="med"/>
          </a:ln>
        </p:spPr>
        <p:style>
          <a:lnRef idx="3">
            <a:schemeClr val="accent2"/>
          </a:lnRef>
          <a:fillRef idx="0">
            <a:schemeClr val="accent2"/>
          </a:fillRef>
          <a:effectRef idx="2">
            <a:schemeClr val="accent2"/>
          </a:effectRef>
          <a:fontRef idx="minor">
            <a:schemeClr val="tx1"/>
          </a:fontRef>
        </p:style>
      </p:cxnSp>
      <p:sp>
        <p:nvSpPr>
          <p:cNvPr id="21" name="TextBox 20"/>
          <p:cNvSpPr txBox="1"/>
          <p:nvPr/>
        </p:nvSpPr>
        <p:spPr>
          <a:xfrm>
            <a:off x="223739" y="1501180"/>
            <a:ext cx="3240360" cy="369332"/>
          </a:xfrm>
          <a:prstGeom prst="rect">
            <a:avLst/>
          </a:prstGeom>
          <a:noFill/>
        </p:spPr>
        <p:txBody>
          <a:bodyPr wrap="square" rtlCol="0">
            <a:spAutoFit/>
          </a:bodyPr>
          <a:lstStyle/>
          <a:p>
            <a:r>
              <a:rPr lang="en-US" dirty="0" smtClean="0"/>
              <a:t>Release inflammatory mediators </a:t>
            </a:r>
            <a:endParaRPr lang="en-US" dirty="0"/>
          </a:p>
        </p:txBody>
      </p:sp>
      <p:cxnSp>
        <p:nvCxnSpPr>
          <p:cNvPr id="24" name="Straight Arrow Connector 23"/>
          <p:cNvCxnSpPr>
            <a:stCxn id="14" idx="2"/>
          </p:cNvCxnSpPr>
          <p:nvPr/>
        </p:nvCxnSpPr>
        <p:spPr>
          <a:xfrm>
            <a:off x="1128961" y="1278052"/>
            <a:ext cx="0" cy="2231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5" name="TextBox 24"/>
          <p:cNvSpPr txBox="1"/>
          <p:nvPr/>
        </p:nvSpPr>
        <p:spPr>
          <a:xfrm>
            <a:off x="4788024" y="2132856"/>
            <a:ext cx="172819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buAutoNum type="alphaLcPeriod"/>
            </a:pPr>
            <a:r>
              <a:rPr lang="en-US" dirty="0" smtClean="0"/>
              <a:t>Histamine </a:t>
            </a:r>
          </a:p>
          <a:p>
            <a:pPr>
              <a:buAutoNum type="alphaLcPeriod"/>
            </a:pPr>
            <a:r>
              <a:rPr lang="en-US" dirty="0" smtClean="0"/>
              <a:t>PGE2 </a:t>
            </a:r>
          </a:p>
          <a:p>
            <a:pPr>
              <a:buAutoNum type="alphaLcPeriod"/>
            </a:pPr>
            <a:r>
              <a:rPr lang="en-US" dirty="0" smtClean="0"/>
              <a:t>LKs </a:t>
            </a:r>
          </a:p>
          <a:p>
            <a:pPr>
              <a:buAutoNum type="alphaLcPeriod"/>
            </a:pPr>
            <a:r>
              <a:rPr lang="en-US" dirty="0" err="1" smtClean="0"/>
              <a:t>Bradykinin</a:t>
            </a:r>
            <a:r>
              <a:rPr lang="en-US" dirty="0" smtClean="0"/>
              <a:t> </a:t>
            </a:r>
            <a:endParaRPr lang="en-US" dirty="0"/>
          </a:p>
        </p:txBody>
      </p:sp>
      <p:cxnSp>
        <p:nvCxnSpPr>
          <p:cNvPr id="27" name="Elbow Connector 26"/>
          <p:cNvCxnSpPr>
            <a:stCxn id="21" idx="3"/>
            <a:endCxn id="25" idx="0"/>
          </p:cNvCxnSpPr>
          <p:nvPr/>
        </p:nvCxnSpPr>
        <p:spPr>
          <a:xfrm>
            <a:off x="3464099" y="1685846"/>
            <a:ext cx="2188021" cy="447010"/>
          </a:xfrm>
          <a:prstGeom prst="bentConnector2">
            <a:avLst/>
          </a:prstGeom>
          <a:ln>
            <a:tailEnd type="arrow"/>
          </a:ln>
        </p:spPr>
        <p:style>
          <a:lnRef idx="2">
            <a:schemeClr val="dk1"/>
          </a:lnRef>
          <a:fillRef idx="0">
            <a:schemeClr val="dk1"/>
          </a:fillRef>
          <a:effectRef idx="1">
            <a:schemeClr val="dk1"/>
          </a:effectRef>
          <a:fontRef idx="minor">
            <a:schemeClr val="tx1"/>
          </a:fontRef>
        </p:style>
      </p:cxnSp>
      <p:sp>
        <p:nvSpPr>
          <p:cNvPr id="28" name="TextBox 27"/>
          <p:cNvSpPr txBox="1"/>
          <p:nvPr/>
        </p:nvSpPr>
        <p:spPr>
          <a:xfrm>
            <a:off x="1071214" y="2276871"/>
            <a:ext cx="190077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Vasodilation (V.D.)</a:t>
            </a:r>
            <a:endParaRPr lang="en-US" dirty="0"/>
          </a:p>
        </p:txBody>
      </p:sp>
      <p:sp>
        <p:nvSpPr>
          <p:cNvPr id="30" name="TextBox 29"/>
          <p:cNvSpPr txBox="1"/>
          <p:nvPr/>
        </p:nvSpPr>
        <p:spPr>
          <a:xfrm>
            <a:off x="875060" y="2992564"/>
            <a:ext cx="2262684" cy="369332"/>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t>Increase blood flow  </a:t>
            </a:r>
            <a:endParaRPr lang="en-US" dirty="0"/>
          </a:p>
        </p:txBody>
      </p:sp>
      <p:cxnSp>
        <p:nvCxnSpPr>
          <p:cNvPr id="1028" name="Straight Arrow Connector 1027"/>
          <p:cNvCxnSpPr>
            <a:endCxn id="28" idx="3"/>
          </p:cNvCxnSpPr>
          <p:nvPr/>
        </p:nvCxnSpPr>
        <p:spPr>
          <a:xfrm flipH="1">
            <a:off x="2971986" y="2461537"/>
            <a:ext cx="181604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a:stCxn id="28" idx="2"/>
            <a:endCxn id="30" idx="0"/>
          </p:cNvCxnSpPr>
          <p:nvPr/>
        </p:nvCxnSpPr>
        <p:spPr>
          <a:xfrm flipH="1">
            <a:off x="2006402" y="2646203"/>
            <a:ext cx="15198" cy="346361"/>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1036" name="TextBox 1035"/>
          <p:cNvSpPr txBox="1"/>
          <p:nvPr/>
        </p:nvSpPr>
        <p:spPr>
          <a:xfrm>
            <a:off x="887375" y="4149079"/>
            <a:ext cx="3082787" cy="923330"/>
          </a:xfrm>
          <a:prstGeom prst="rect">
            <a:avLst/>
          </a:prstGeom>
          <a:noFill/>
          <a:ln w="38100">
            <a:solidFill>
              <a:schemeClr val="bg2">
                <a:lumMod val="50000"/>
              </a:schemeClr>
            </a:solidFill>
          </a:ln>
        </p:spPr>
        <p:txBody>
          <a:bodyPr wrap="square" rtlCol="0">
            <a:spAutoFit/>
          </a:bodyPr>
          <a:lstStyle/>
          <a:p>
            <a:pPr algn="ctr"/>
            <a:r>
              <a:rPr lang="en-US" dirty="0"/>
              <a:t>Increase vascular permeability lead to formation of fluid </a:t>
            </a:r>
            <a:r>
              <a:rPr lang="en-US" dirty="0" smtClean="0"/>
              <a:t>exudate((plasma protein))</a:t>
            </a:r>
            <a:endParaRPr lang="en-US" dirty="0"/>
          </a:p>
        </p:txBody>
      </p:sp>
      <p:cxnSp>
        <p:nvCxnSpPr>
          <p:cNvPr id="46" name="Straight Arrow Connector 45"/>
          <p:cNvCxnSpPr/>
          <p:nvPr/>
        </p:nvCxnSpPr>
        <p:spPr>
          <a:xfrm>
            <a:off x="3707904" y="2490114"/>
            <a:ext cx="0" cy="1687543"/>
          </a:xfrm>
          <a:prstGeom prst="straightConnector1">
            <a:avLst/>
          </a:prstGeom>
          <a:ln>
            <a:solidFill>
              <a:schemeClr val="bg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53" name="Rectangle 52"/>
          <p:cNvSpPr/>
          <p:nvPr/>
        </p:nvSpPr>
        <p:spPr>
          <a:xfrm>
            <a:off x="4397499" y="3573016"/>
            <a:ext cx="4734272" cy="1754326"/>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en-US" b="1" dirty="0" smtClean="0"/>
              <a:t>Cardinal </a:t>
            </a:r>
            <a:r>
              <a:rPr lang="en-US" b="1" dirty="0"/>
              <a:t>signs of acute </a:t>
            </a:r>
            <a:r>
              <a:rPr lang="en-US" b="1" dirty="0" smtClean="0"/>
              <a:t>inflammation: </a:t>
            </a:r>
            <a:endParaRPr lang="en-US" b="1" dirty="0"/>
          </a:p>
          <a:p>
            <a:pPr>
              <a:buAutoNum type="arabicPeriod"/>
            </a:pPr>
            <a:r>
              <a:rPr lang="en-US" dirty="0" smtClean="0"/>
              <a:t>Redness: due to V.D </a:t>
            </a:r>
            <a:endParaRPr lang="en-US" dirty="0"/>
          </a:p>
          <a:p>
            <a:pPr>
              <a:buAutoNum type="arabicPeriod"/>
            </a:pPr>
            <a:r>
              <a:rPr lang="en-US" dirty="0" smtClean="0"/>
              <a:t>Hotness: </a:t>
            </a:r>
            <a:r>
              <a:rPr lang="en-US" dirty="0"/>
              <a:t>due to V.D. and increase blood flow</a:t>
            </a:r>
          </a:p>
          <a:p>
            <a:pPr>
              <a:buAutoNum type="arabicPeriod"/>
            </a:pPr>
            <a:r>
              <a:rPr lang="en-US" dirty="0" smtClean="0"/>
              <a:t>Swelling: due </a:t>
            </a:r>
            <a:r>
              <a:rPr lang="en-US" dirty="0"/>
              <a:t>to vascular leakage </a:t>
            </a:r>
            <a:endParaRPr lang="en-US" dirty="0" smtClean="0"/>
          </a:p>
          <a:p>
            <a:pPr>
              <a:buFontTx/>
              <a:buAutoNum type="arabicPeriod"/>
            </a:pPr>
            <a:r>
              <a:rPr lang="en-US" dirty="0" smtClean="0"/>
              <a:t>Pain </a:t>
            </a:r>
            <a:r>
              <a:rPr lang="en-US" dirty="0"/>
              <a:t>and </a:t>
            </a:r>
            <a:r>
              <a:rPr lang="en-US" dirty="0" smtClean="0"/>
              <a:t>tenderness: </a:t>
            </a:r>
            <a:r>
              <a:rPr lang="en-US" dirty="0"/>
              <a:t>due to irritation by chemical mediators </a:t>
            </a:r>
            <a:r>
              <a:rPr lang="en-US" dirty="0" smtClean="0"/>
              <a:t>and pressure of swelling </a:t>
            </a:r>
            <a:endParaRPr lang="en-US" dirty="0"/>
          </a:p>
        </p:txBody>
      </p:sp>
      <p:sp>
        <p:nvSpPr>
          <p:cNvPr id="34" name="Rectangle 33"/>
          <p:cNvSpPr/>
          <p:nvPr/>
        </p:nvSpPr>
        <p:spPr>
          <a:xfrm>
            <a:off x="865188" y="5487630"/>
            <a:ext cx="1849545" cy="369332"/>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none">
            <a:spAutoFit/>
          </a:bodyPr>
          <a:lstStyle/>
          <a:p>
            <a:r>
              <a:rPr lang="en-US" dirty="0" smtClean="0"/>
              <a:t>Edema Formation</a:t>
            </a:r>
            <a:endParaRPr lang="en-US" dirty="0"/>
          </a:p>
        </p:txBody>
      </p:sp>
      <p:cxnSp>
        <p:nvCxnSpPr>
          <p:cNvPr id="7" name="Elbow Connector 6"/>
          <p:cNvCxnSpPr>
            <a:stCxn id="1036" idx="1"/>
            <a:endCxn id="34" idx="1"/>
          </p:cNvCxnSpPr>
          <p:nvPr/>
        </p:nvCxnSpPr>
        <p:spPr>
          <a:xfrm rot="10800000" flipV="1">
            <a:off x="865189" y="4610744"/>
            <a:ext cx="22187" cy="1061552"/>
          </a:xfrm>
          <a:prstGeom prst="bentConnector3">
            <a:avLst>
              <a:gd name="adj1" fmla="val 1130333"/>
            </a:avLst>
          </a:prstGeom>
          <a:ln>
            <a:tailEnd type="arrow"/>
          </a:ln>
        </p:spPr>
        <p:style>
          <a:lnRef idx="2">
            <a:schemeClr val="dk1"/>
          </a:lnRef>
          <a:fillRef idx="0">
            <a:schemeClr val="dk1"/>
          </a:fillRef>
          <a:effectRef idx="1">
            <a:schemeClr val="dk1"/>
          </a:effectRef>
          <a:fontRef idx="minor">
            <a:schemeClr val="tx1"/>
          </a:fontRef>
        </p:style>
      </p:cxnSp>
      <p:sp>
        <p:nvSpPr>
          <p:cNvPr id="8" name="TextBox 7"/>
          <p:cNvSpPr txBox="1"/>
          <p:nvPr/>
        </p:nvSpPr>
        <p:spPr>
          <a:xfrm>
            <a:off x="107503" y="5877500"/>
            <a:ext cx="4032449" cy="58477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b="1" dirty="0" smtClean="0"/>
              <a:t>Very important symptom to measurement effect of anti-inflammatory </a:t>
            </a:r>
            <a:endParaRPr lang="en-US" sz="1600" b="1" dirty="0"/>
          </a:p>
        </p:txBody>
      </p:sp>
    </p:spTree>
    <p:extLst>
      <p:ext uri="{BB962C8B-B14F-4D97-AF65-F5344CB8AC3E}">
        <p14:creationId xmlns:p14="http://schemas.microsoft.com/office/powerpoint/2010/main" val="1201171538"/>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1026"/>
                                        </p:tgtEl>
                                        <p:attrNameLst>
                                          <p:attrName>style.visibility</p:attrName>
                                        </p:attrNameLst>
                                      </p:cBhvr>
                                      <p:to>
                                        <p:strVal val="visible"/>
                                      </p:to>
                                    </p:set>
                                    <p:animEffect transition="in" filter="fade">
                                      <p:cBhvr>
                                        <p:cTn id="18" dur="500"/>
                                        <p:tgtEl>
                                          <p:spTgt spid="1026"/>
                                        </p:tgtEl>
                                      </p:cBhvr>
                                    </p:animEffect>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anim calcmode="lin" valueType="num">
                                      <p:cBhvr>
                                        <p:cTn id="24" dur="1000" fill="hold"/>
                                        <p:tgtEl>
                                          <p:spTgt spid="13"/>
                                        </p:tgtEl>
                                        <p:attrNameLst>
                                          <p:attrName>ppt_x</p:attrName>
                                        </p:attrNameLst>
                                      </p:cBhvr>
                                      <p:tavLst>
                                        <p:tav tm="0">
                                          <p:val>
                                            <p:strVal val="#ppt_x"/>
                                          </p:val>
                                        </p:tav>
                                        <p:tav tm="100000">
                                          <p:val>
                                            <p:strVal val="#ppt_x"/>
                                          </p:val>
                                        </p:tav>
                                      </p:tavLst>
                                    </p:anim>
                                    <p:anim calcmode="lin" valueType="num">
                                      <p:cBhvr>
                                        <p:cTn id="2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randombar(horizontal)">
                                      <p:cBhvr>
                                        <p:cTn id="30" dur="500"/>
                                        <p:tgtEl>
                                          <p:spTgt spid="14"/>
                                        </p:tgtEl>
                                      </p:cBhvr>
                                    </p:animEffect>
                                  </p:childTnLst>
                                </p:cTn>
                              </p:par>
                              <p:par>
                                <p:cTn id="31" presetID="14" presetClass="entr" presetSubtype="1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randombar(horizontal)">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wipe(down)">
                                      <p:cBhvr>
                                        <p:cTn id="46" dur="500"/>
                                        <p:tgtEl>
                                          <p:spTgt spid="27"/>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down)">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nodeType="clickEffect">
                                  <p:stCondLst>
                                    <p:cond delay="0"/>
                                  </p:stCondLst>
                                  <p:childTnLst>
                                    <p:set>
                                      <p:cBhvr>
                                        <p:cTn id="53" dur="1" fill="hold">
                                          <p:stCondLst>
                                            <p:cond delay="0"/>
                                          </p:stCondLst>
                                        </p:cTn>
                                        <p:tgtEl>
                                          <p:spTgt spid="1028"/>
                                        </p:tgtEl>
                                        <p:attrNameLst>
                                          <p:attrName>style.visibility</p:attrName>
                                        </p:attrNameLst>
                                      </p:cBhvr>
                                      <p:to>
                                        <p:strVal val="visible"/>
                                      </p:to>
                                    </p:set>
                                    <p:animEffect transition="in" filter="barn(inVertical)">
                                      <p:cBhvr>
                                        <p:cTn id="54" dur="500"/>
                                        <p:tgtEl>
                                          <p:spTgt spid="1028"/>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barn(inVertical)">
                                      <p:cBhvr>
                                        <p:cTn id="57" dur="500"/>
                                        <p:tgtEl>
                                          <p:spTgt spid="28"/>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1000"/>
                                        <p:tgtEl>
                                          <p:spTgt spid="42"/>
                                        </p:tgtEl>
                                      </p:cBhvr>
                                    </p:animEffect>
                                    <p:anim calcmode="lin" valueType="num">
                                      <p:cBhvr>
                                        <p:cTn id="63" dur="1000" fill="hold"/>
                                        <p:tgtEl>
                                          <p:spTgt spid="42"/>
                                        </p:tgtEl>
                                        <p:attrNameLst>
                                          <p:attrName>ppt_x</p:attrName>
                                        </p:attrNameLst>
                                      </p:cBhvr>
                                      <p:tavLst>
                                        <p:tav tm="0">
                                          <p:val>
                                            <p:strVal val="#ppt_x"/>
                                          </p:val>
                                        </p:tav>
                                        <p:tav tm="100000">
                                          <p:val>
                                            <p:strVal val="#ppt_x"/>
                                          </p:val>
                                        </p:tav>
                                      </p:tavLst>
                                    </p:anim>
                                    <p:anim calcmode="lin" valueType="num">
                                      <p:cBhvr>
                                        <p:cTn id="64" dur="1000" fill="hold"/>
                                        <p:tgtEl>
                                          <p:spTgt spid="42"/>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0"/>
                                        </p:tgtEl>
                                        <p:attrNameLst>
                                          <p:attrName>style.visibility</p:attrName>
                                        </p:attrNameLst>
                                      </p:cBhvr>
                                      <p:to>
                                        <p:strVal val="visible"/>
                                      </p:to>
                                    </p:set>
                                    <p:animEffect transition="in" filter="fade">
                                      <p:cBhvr>
                                        <p:cTn id="67" dur="1000"/>
                                        <p:tgtEl>
                                          <p:spTgt spid="30"/>
                                        </p:tgtEl>
                                      </p:cBhvr>
                                    </p:animEffect>
                                    <p:anim calcmode="lin" valueType="num">
                                      <p:cBhvr>
                                        <p:cTn id="68" dur="1000" fill="hold"/>
                                        <p:tgtEl>
                                          <p:spTgt spid="30"/>
                                        </p:tgtEl>
                                        <p:attrNameLst>
                                          <p:attrName>ppt_x</p:attrName>
                                        </p:attrNameLst>
                                      </p:cBhvr>
                                      <p:tavLst>
                                        <p:tav tm="0">
                                          <p:val>
                                            <p:strVal val="#ppt_x"/>
                                          </p:val>
                                        </p:tav>
                                        <p:tav tm="100000">
                                          <p:val>
                                            <p:strVal val="#ppt_x"/>
                                          </p:val>
                                        </p:tav>
                                      </p:tavLst>
                                    </p:anim>
                                    <p:anim calcmode="lin" valueType="num">
                                      <p:cBhvr>
                                        <p:cTn id="6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7" presetClass="entr" presetSubtype="0" fill="hold" nodeType="clickEffect">
                                  <p:stCondLst>
                                    <p:cond delay="0"/>
                                  </p:stCondLst>
                                  <p:childTnLst>
                                    <p:set>
                                      <p:cBhvr>
                                        <p:cTn id="73" dur="1" fill="hold">
                                          <p:stCondLst>
                                            <p:cond delay="0"/>
                                          </p:stCondLst>
                                        </p:cTn>
                                        <p:tgtEl>
                                          <p:spTgt spid="46"/>
                                        </p:tgtEl>
                                        <p:attrNameLst>
                                          <p:attrName>style.visibility</p:attrName>
                                        </p:attrNameLst>
                                      </p:cBhvr>
                                      <p:to>
                                        <p:strVal val="visible"/>
                                      </p:to>
                                    </p:set>
                                    <p:animEffect transition="in" filter="fade">
                                      <p:cBhvr>
                                        <p:cTn id="74" dur="1000"/>
                                        <p:tgtEl>
                                          <p:spTgt spid="46"/>
                                        </p:tgtEl>
                                      </p:cBhvr>
                                    </p:animEffect>
                                    <p:anim calcmode="lin" valueType="num">
                                      <p:cBhvr>
                                        <p:cTn id="75" dur="1000" fill="hold"/>
                                        <p:tgtEl>
                                          <p:spTgt spid="46"/>
                                        </p:tgtEl>
                                        <p:attrNameLst>
                                          <p:attrName>ppt_x</p:attrName>
                                        </p:attrNameLst>
                                      </p:cBhvr>
                                      <p:tavLst>
                                        <p:tav tm="0">
                                          <p:val>
                                            <p:strVal val="#ppt_x"/>
                                          </p:val>
                                        </p:tav>
                                        <p:tav tm="100000">
                                          <p:val>
                                            <p:strVal val="#ppt_x"/>
                                          </p:val>
                                        </p:tav>
                                      </p:tavLst>
                                    </p:anim>
                                    <p:anim calcmode="lin" valueType="num">
                                      <p:cBhvr>
                                        <p:cTn id="76" dur="1000" fill="hold"/>
                                        <p:tgtEl>
                                          <p:spTgt spid="46"/>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1036"/>
                                        </p:tgtEl>
                                        <p:attrNameLst>
                                          <p:attrName>style.visibility</p:attrName>
                                        </p:attrNameLst>
                                      </p:cBhvr>
                                      <p:to>
                                        <p:strVal val="visible"/>
                                      </p:to>
                                    </p:set>
                                    <p:animEffect transition="in" filter="fade">
                                      <p:cBhvr>
                                        <p:cTn id="79" dur="1000"/>
                                        <p:tgtEl>
                                          <p:spTgt spid="1036"/>
                                        </p:tgtEl>
                                      </p:cBhvr>
                                    </p:animEffect>
                                    <p:anim calcmode="lin" valueType="num">
                                      <p:cBhvr>
                                        <p:cTn id="80" dur="1000" fill="hold"/>
                                        <p:tgtEl>
                                          <p:spTgt spid="1036"/>
                                        </p:tgtEl>
                                        <p:attrNameLst>
                                          <p:attrName>ppt_x</p:attrName>
                                        </p:attrNameLst>
                                      </p:cBhvr>
                                      <p:tavLst>
                                        <p:tav tm="0">
                                          <p:val>
                                            <p:strVal val="#ppt_x"/>
                                          </p:val>
                                        </p:tav>
                                        <p:tav tm="100000">
                                          <p:val>
                                            <p:strVal val="#ppt_x"/>
                                          </p:val>
                                        </p:tav>
                                      </p:tavLst>
                                    </p:anim>
                                    <p:anim calcmode="lin" valueType="num">
                                      <p:cBhvr>
                                        <p:cTn id="81" dur="1000" fill="hold"/>
                                        <p:tgtEl>
                                          <p:spTgt spid="1036"/>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fade">
                                      <p:cBhvr>
                                        <p:cTn id="86" dur="500"/>
                                        <p:tgtEl>
                                          <p:spTgt spid="7"/>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fade">
                                      <p:cBhvr>
                                        <p:cTn id="89" dur="500"/>
                                        <p:tgtEl>
                                          <p:spTgt spid="34"/>
                                        </p:tgtEl>
                                      </p:cBhvr>
                                    </p:animEffect>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8"/>
                                        </p:tgtEl>
                                        <p:attrNameLst>
                                          <p:attrName>style.visibility</p:attrName>
                                        </p:attrNameLst>
                                      </p:cBhvr>
                                      <p:to>
                                        <p:strVal val="visible"/>
                                      </p:to>
                                    </p:set>
                                    <p:animEffect transition="in" filter="fade">
                                      <p:cBhvr>
                                        <p:cTn id="94" dur="1000"/>
                                        <p:tgtEl>
                                          <p:spTgt spid="8"/>
                                        </p:tgtEl>
                                      </p:cBhvr>
                                    </p:animEffect>
                                    <p:anim calcmode="lin" valueType="num">
                                      <p:cBhvr>
                                        <p:cTn id="95" dur="1000" fill="hold"/>
                                        <p:tgtEl>
                                          <p:spTgt spid="8"/>
                                        </p:tgtEl>
                                        <p:attrNameLst>
                                          <p:attrName>ppt_x</p:attrName>
                                        </p:attrNameLst>
                                      </p:cBhvr>
                                      <p:tavLst>
                                        <p:tav tm="0">
                                          <p:val>
                                            <p:strVal val="#ppt_x"/>
                                          </p:val>
                                        </p:tav>
                                        <p:tav tm="100000">
                                          <p:val>
                                            <p:strVal val="#ppt_x"/>
                                          </p:val>
                                        </p:tav>
                                      </p:tavLst>
                                    </p:anim>
                                    <p:anim calcmode="lin" valueType="num">
                                      <p:cBhvr>
                                        <p:cTn id="9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14" presetClass="entr" presetSubtype="10" fill="hold" grpId="0" nodeType="click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randombar(horizontal)">
                                      <p:cBhvr>
                                        <p:cTn id="10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p:bldP spid="21" grpId="0"/>
      <p:bldP spid="25" grpId="0" animBg="1"/>
      <p:bldP spid="28" grpId="0" animBg="1"/>
      <p:bldP spid="30" grpId="0" animBg="1"/>
      <p:bldP spid="1036" grpId="0" animBg="1"/>
      <p:bldP spid="53" grpId="0" animBg="1"/>
      <p:bldP spid="34"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1687" y="406946"/>
            <a:ext cx="4752529" cy="5433795"/>
          </a:xfrm>
          <a:prstGeom prst="rect">
            <a:avLst/>
          </a:prstGeom>
        </p:spPr>
      </p:pic>
      <p:sp>
        <p:nvSpPr>
          <p:cNvPr id="3" name="Oval 2"/>
          <p:cNvSpPr/>
          <p:nvPr/>
        </p:nvSpPr>
        <p:spPr>
          <a:xfrm>
            <a:off x="2123728" y="2276872"/>
            <a:ext cx="2376264" cy="2592288"/>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44433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3105835"/>
            <a:ext cx="6912768" cy="369332"/>
          </a:xfrm>
          <a:prstGeom prst="rect">
            <a:avLst/>
          </a:prstGeom>
        </p:spPr>
        <p:txBody>
          <a:bodyPr wrap="square">
            <a:spAutoFit/>
          </a:bodyPr>
          <a:lstStyle/>
          <a:p>
            <a:r>
              <a:rPr lang="en-US" dirty="0">
                <a:hlinkClick r:id="rId2"/>
              </a:rPr>
              <a:t>http://</a:t>
            </a:r>
            <a:r>
              <a:rPr lang="en-US" dirty="0" smtClean="0">
                <a:hlinkClick r:id="rId2"/>
              </a:rPr>
              <a:t>faculty.riohondo.edu/rbethel/videos/micro_inflammation.swf</a:t>
            </a:r>
            <a:r>
              <a:rPr lang="en-US" dirty="0" smtClean="0"/>
              <a:t> </a:t>
            </a:r>
            <a:endParaRPr lang="en-US" dirty="0"/>
          </a:p>
        </p:txBody>
      </p:sp>
    </p:spTree>
    <p:extLst>
      <p:ext uri="{BB962C8B-B14F-4D97-AF65-F5344CB8AC3E}">
        <p14:creationId xmlns:p14="http://schemas.microsoft.com/office/powerpoint/2010/main" val="1122466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803564"/>
            <a:ext cx="8208912" cy="1200329"/>
          </a:xfrm>
          <a:prstGeom prst="rect">
            <a:avLst/>
          </a:prstGeom>
        </p:spPr>
        <p:txBody>
          <a:bodyPr wrap="square">
            <a:spAutoFit/>
          </a:bodyPr>
          <a:lstStyle/>
          <a:p>
            <a:r>
              <a:rPr lang="en-US" dirty="0" smtClean="0"/>
              <a:t>Aiming of the inflammation response </a:t>
            </a:r>
          </a:p>
          <a:p>
            <a:pPr marL="342900" indent="-342900">
              <a:buAutoNum type="arabicParenBoth"/>
            </a:pPr>
            <a:r>
              <a:rPr lang="en-US" dirty="0" smtClean="0"/>
              <a:t>prevents the spread of damaging agents to nearby tissues,</a:t>
            </a:r>
          </a:p>
          <a:p>
            <a:pPr marL="342900" indent="-342900">
              <a:buAutoNum type="arabicParenBoth"/>
            </a:pPr>
            <a:r>
              <a:rPr lang="en-US" dirty="0" smtClean="0"/>
              <a:t> disposes of cell debris and pathogens, and</a:t>
            </a:r>
          </a:p>
          <a:p>
            <a:pPr marL="342900" indent="-342900">
              <a:buAutoNum type="arabicParenBoth"/>
            </a:pPr>
            <a:r>
              <a:rPr lang="en-US" dirty="0" smtClean="0"/>
              <a:t>sets the stage for repair. </a:t>
            </a:r>
          </a:p>
        </p:txBody>
      </p:sp>
      <p:sp>
        <p:nvSpPr>
          <p:cNvPr id="3" name="Rectangle 2"/>
          <p:cNvSpPr/>
          <p:nvPr/>
        </p:nvSpPr>
        <p:spPr>
          <a:xfrm>
            <a:off x="323528" y="836712"/>
            <a:ext cx="8280920" cy="1200329"/>
          </a:xfrm>
          <a:prstGeom prst="rect">
            <a:avLst/>
          </a:prstGeom>
        </p:spPr>
        <p:txBody>
          <a:bodyPr wrap="square">
            <a:spAutoFit/>
          </a:bodyPr>
          <a:lstStyle/>
          <a:p>
            <a:r>
              <a:rPr lang="en-US" dirty="0"/>
              <a:t>Dilation of the blood vessels increase the blood flow to the area, accounting for redness and heat observed. Increased permeability of the capillaries allows plasma to leak from the blood stream into the tissue spaces, causing local edema (swelling) that also activates pain receptors in the area. </a:t>
            </a:r>
          </a:p>
        </p:txBody>
      </p:sp>
      <p:sp>
        <p:nvSpPr>
          <p:cNvPr id="4" name="TextBox 3"/>
          <p:cNvSpPr txBox="1"/>
          <p:nvPr/>
        </p:nvSpPr>
        <p:spPr>
          <a:xfrm>
            <a:off x="323528" y="188640"/>
            <a:ext cx="3168352" cy="400110"/>
          </a:xfrm>
          <a:prstGeom prst="rect">
            <a:avLst/>
          </a:prstGeom>
          <a:noFill/>
        </p:spPr>
        <p:txBody>
          <a:bodyPr wrap="square" rtlCol="0">
            <a:spAutoFit/>
          </a:bodyPr>
          <a:lstStyle/>
          <a:p>
            <a:r>
              <a:rPr lang="en-US" sz="2000" b="1" dirty="0" smtClean="0">
                <a:solidFill>
                  <a:srgbClr val="FF0000"/>
                </a:solidFill>
              </a:rPr>
              <a:t>Inflammatory process </a:t>
            </a:r>
            <a:endParaRPr lang="en-US" sz="2000" b="1" dirty="0">
              <a:solidFill>
                <a:srgbClr val="FF0000"/>
              </a:solidFill>
            </a:endParaRPr>
          </a:p>
        </p:txBody>
      </p:sp>
    </p:spTree>
    <p:extLst>
      <p:ext uri="{BB962C8B-B14F-4D97-AF65-F5344CB8AC3E}">
        <p14:creationId xmlns:p14="http://schemas.microsoft.com/office/powerpoint/2010/main" val="710919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Anti-inflammatory </a:t>
            </a:r>
            <a:endParaRPr lang="en-US" dirty="0"/>
          </a:p>
        </p:txBody>
      </p:sp>
      <p:sp>
        <p:nvSpPr>
          <p:cNvPr id="3" name="Content Placeholder 2"/>
          <p:cNvSpPr>
            <a:spLocks noGrp="1"/>
          </p:cNvSpPr>
          <p:nvPr>
            <p:ph idx="1"/>
          </p:nvPr>
        </p:nvSpPr>
        <p:spPr/>
        <p:txBody>
          <a:bodyPr/>
          <a:lstStyle/>
          <a:p>
            <a:pPr>
              <a:defRPr/>
            </a:pPr>
            <a:r>
              <a:rPr lang="en-US" dirty="0">
                <a:ea typeface="ＭＳ Ｐゴシック" charset="0"/>
              </a:rPr>
              <a:t>NSAIDS</a:t>
            </a:r>
          </a:p>
          <a:p>
            <a:pPr>
              <a:defRPr/>
            </a:pPr>
            <a:r>
              <a:rPr lang="en-US" dirty="0" smtClean="0">
                <a:ea typeface="ＭＳ Ｐゴシック" charset="0"/>
              </a:rPr>
              <a:t>Antihistamines</a:t>
            </a:r>
            <a:endParaRPr lang="en-US" dirty="0">
              <a:ea typeface="ＭＳ Ｐゴシック" charset="0"/>
            </a:endParaRPr>
          </a:p>
          <a:p>
            <a:pPr>
              <a:defRPr/>
            </a:pPr>
            <a:r>
              <a:rPr lang="en-US" dirty="0" smtClean="0">
                <a:ea typeface="ＭＳ Ｐゴシック" charset="0"/>
              </a:rPr>
              <a:t>Corticosteroids</a:t>
            </a:r>
          </a:p>
          <a:p>
            <a:pPr>
              <a:defRPr/>
            </a:pPr>
            <a:r>
              <a:rPr lang="en-US" dirty="0" smtClean="0">
                <a:ea typeface="ＭＳ Ｐゴシック" charset="0"/>
              </a:rPr>
              <a:t>Immunosuppressant</a:t>
            </a:r>
            <a:endParaRPr lang="en-US" dirty="0">
              <a:ea typeface="ＭＳ Ｐゴシック" charset="0"/>
            </a:endParaRPr>
          </a:p>
          <a:p>
            <a:pPr>
              <a:defRPr/>
            </a:pPr>
            <a:r>
              <a:rPr lang="en-US" dirty="0">
                <a:ea typeface="ＭＳ Ｐゴシック" charset="0"/>
              </a:rPr>
              <a:t>Newer biologic agents</a:t>
            </a:r>
          </a:p>
          <a:p>
            <a:pPr>
              <a:defRPr/>
            </a:pPr>
            <a:r>
              <a:rPr lang="en-US" dirty="0">
                <a:ea typeface="ＭＳ Ｐゴシック" charset="0"/>
              </a:rPr>
              <a:t>Drugs for gout</a:t>
            </a:r>
          </a:p>
          <a:p>
            <a:pPr>
              <a:defRPr/>
            </a:pPr>
            <a:endParaRPr lang="en-US" dirty="0">
              <a:ea typeface="ＭＳ Ｐゴシック" charset="0"/>
            </a:endParaRPr>
          </a:p>
          <a:p>
            <a:endParaRPr lang="en-US" dirty="0"/>
          </a:p>
        </p:txBody>
      </p:sp>
    </p:spTree>
    <p:extLst>
      <p:ext uri="{BB962C8B-B14F-4D97-AF65-F5344CB8AC3E}">
        <p14:creationId xmlns:p14="http://schemas.microsoft.com/office/powerpoint/2010/main" val="268205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1069</Words>
  <Application>Microsoft Office PowerPoint</Application>
  <PresentationFormat>On-screen Show (4:3)</PresentationFormat>
  <Paragraphs>252</Paragraphs>
  <Slides>20</Slides>
  <Notes>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Office Theme</vt:lpstr>
      <vt:lpstr>Spring</vt:lpstr>
      <vt:lpstr>PowerPoint Presentation</vt:lpstr>
      <vt:lpstr>Lab Animals will  be used in PHL 322</vt:lpstr>
      <vt:lpstr>PowerPoint Presentation</vt:lpstr>
      <vt:lpstr>PowerPoint Presentation</vt:lpstr>
      <vt:lpstr>PowerPoint Presentation</vt:lpstr>
      <vt:lpstr>PowerPoint Presentation</vt:lpstr>
      <vt:lpstr>PowerPoint Presentation</vt:lpstr>
      <vt:lpstr>PowerPoint Presentation</vt:lpstr>
      <vt:lpstr>Anti-inflammatory </vt:lpstr>
      <vt:lpstr>PowerPoint Presentation</vt:lpstr>
      <vt:lpstr>PowerPoint Presentation</vt:lpstr>
      <vt:lpstr>PowerPoint Presentation</vt:lpstr>
      <vt:lpstr>PowerPoint Presentation</vt:lpstr>
      <vt:lpstr>PowerPoint Presentation</vt:lpstr>
      <vt:lpstr>PowerPoint Presentation</vt:lpstr>
      <vt:lpstr>Measurement the activity of anti-inflammatory drugs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dc:creator>
  <cp:lastModifiedBy>Mohammed</cp:lastModifiedBy>
  <cp:revision>73</cp:revision>
  <dcterms:created xsi:type="dcterms:W3CDTF">2013-03-26T11:18:37Z</dcterms:created>
  <dcterms:modified xsi:type="dcterms:W3CDTF">2013-04-10T16:00:49Z</dcterms:modified>
</cp:coreProperties>
</file>