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FC894-406E-4FD5-B655-1CFEE70B035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14211-C7EB-441A-A901-40818D365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6108EF-5725-4F90-90EF-4E0F70A19CAA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0E448A-3F5F-4AA6-B2CD-7D363A9EAEE1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24E0FC-1760-4EEE-830C-E77DBD847BB7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B453FD-9906-42F9-96E2-0C9EC0F970D8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49471C-562A-4477-B865-90C373B2C267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A35989-BD4C-4128-8340-849E98BF9838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6033C9-88A4-48E6-B714-874B29F57DC0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F4448D-19C4-4324-9411-13F52179460A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39B865-2EEC-4955-B157-AB8397AF5F2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8ABE7C-7891-42ED-B9D4-37F630E5B791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6D8734-ADED-44A3-8F5A-1B2BE0911DB0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2AB5F8-02BA-40C8-B811-D652E29DF763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B4C8E2-34AD-4C65-B536-08705AEE2143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C629EB-F747-4DF9-B956-558B6B66A48B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0EE877-7605-4A6B-8EDB-85C1FEA058C7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592-EAF2-4DC4-B7B6-8A5A8454E2E6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AA63-7F96-4A70-AD83-7848B724E6A3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1EB6-57E6-43DF-80D4-300C743A5E5A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3EBCA-588E-44EE-AA65-9381E77FFAFF}" type="datetime1">
              <a:rPr lang="en-US" smtClean="0"/>
              <a:t>9/25/2016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C4055-AE83-4D5F-A6EE-33DD7248CB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0FBB-8B0F-41AC-BEFB-1BC5B1AB2433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1C21-E837-46E8-9C60-FD9F6F7C077D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9A64-CBF2-42EE-B8D9-461D71E2E713}" type="datetime1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165C-B2C0-4C0A-ACF4-CCB1EAAC1376}" type="datetime1">
              <a:rPr lang="en-US" smtClean="0"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5FEB-BAA2-48C8-9E33-BF8194002CFC}" type="datetime1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4D67-ECD9-4C2E-AAA0-B89742FA45A8}" type="datetime1">
              <a:rPr lang="en-US" smtClean="0"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0DC2-7BF1-497C-B258-16442ABE5A21}" type="datetime1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8E0D-CDEC-4CA2-BF6A-D8D162A3300C}" type="datetime1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E331E-A8A3-4D03-990A-B63568903CC1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newborns.stanford.edu/PhotoGallery/ATNReflex1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newborns.stanford.edu/PhotoGallery/FootGraspReflex1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newborns.stanford.edu/PhotoGallery/StepReflex1.html" TargetMode="Externa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newborns.stanford.edu/PhotoGallery/SuckingReflex1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newborns.stanford.edu/PhotoGallery/RootingReflex2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146175"/>
          </a:xfr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Infant Reflexes</a:t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>lecture Three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9113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612" y="4724400"/>
            <a:ext cx="29493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0"/>
            <a:ext cx="5486400" cy="457200"/>
          </a:xfrm>
          <a:solidFill>
            <a:srgbClr val="00B050"/>
          </a:solidFill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Clinical Application Child Health Nursing </a:t>
            </a:r>
          </a:p>
          <a:p>
            <a:pPr algn="l">
              <a:lnSpc>
                <a:spcPct val="80000"/>
              </a:lnSpc>
            </a:pPr>
            <a:endParaRPr lang="en-GB" sz="24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19" name="Group 19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991600" cy="1516380"/>
        </p:xfrm>
        <a:graphic>
          <a:graphicData uri="http://schemas.openxmlformats.org/drawingml/2006/table">
            <a:tbl>
              <a:tblPr/>
              <a:tblGrid>
                <a:gridCol w="2743200"/>
                <a:gridCol w="6248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/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S: sudden loud noise                                       R: Arms and legs flex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Disappearance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365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763000" cy="762000"/>
          </a:xfrm>
          <a:solidFill>
            <a:srgbClr val="FFFF00"/>
          </a:solidFill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</a:rPr>
              <a:t>Startle</a:t>
            </a:r>
          </a:p>
        </p:txBody>
      </p:sp>
      <p:sp>
        <p:nvSpPr>
          <p:cNvPr id="100366" name="Rectangle 17"/>
          <p:cNvSpPr>
            <a:spLocks noChangeArrowheads="1"/>
          </p:cNvSpPr>
          <p:nvPr/>
        </p:nvSpPr>
        <p:spPr bwMode="auto">
          <a:xfrm>
            <a:off x="9144000" y="25146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00367" name="Rectangle 18"/>
          <p:cNvSpPr>
            <a:spLocks noChangeArrowheads="1"/>
          </p:cNvSpPr>
          <p:nvPr/>
        </p:nvSpPr>
        <p:spPr bwMode="auto">
          <a:xfrm>
            <a:off x="9601200" y="12192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72" name="Group 24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991600" cy="2887980"/>
        </p:xfrm>
        <a:graphic>
          <a:graphicData uri="http://schemas.openxmlformats.org/drawingml/2006/table">
            <a:tbl>
              <a:tblPr/>
              <a:tblGrid>
                <a:gridCol w="2743200"/>
                <a:gridCol w="6248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/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S: turn head to one side                                                            R: Limbs flex on one side, extend on other side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Disappearance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3- 4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Concerns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Facilitates bilateral body awareness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Facilitates hand-eye coordination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392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FF00"/>
          </a:solidFill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</a:rPr>
              <a:t>Tonic Neck</a:t>
            </a:r>
          </a:p>
        </p:txBody>
      </p:sp>
      <p:sp>
        <p:nvSpPr>
          <p:cNvPr id="101393" name="Rectangle 20"/>
          <p:cNvSpPr>
            <a:spLocks noChangeArrowheads="1"/>
          </p:cNvSpPr>
          <p:nvPr/>
        </p:nvSpPr>
        <p:spPr bwMode="auto">
          <a:xfrm>
            <a:off x="9144000" y="25146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01394" name="Rectangle 21"/>
          <p:cNvSpPr>
            <a:spLocks noChangeArrowheads="1"/>
          </p:cNvSpPr>
          <p:nvPr/>
        </p:nvSpPr>
        <p:spPr bwMode="auto">
          <a:xfrm>
            <a:off x="9601200" y="12192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pic>
        <p:nvPicPr>
          <p:cNvPr id="101395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5065713"/>
            <a:ext cx="3511550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96" name="Rectangle 21"/>
          <p:cNvSpPr>
            <a:spLocks noChangeArrowheads="1"/>
          </p:cNvSpPr>
          <p:nvPr/>
        </p:nvSpPr>
        <p:spPr bwMode="auto">
          <a:xfrm>
            <a:off x="228600" y="3962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hlinkClick r:id="rId4"/>
              </a:rPr>
              <a:t>http://newborns.stanford.edu/PhotoGallery/ATNReflex1.html</a:t>
            </a:r>
            <a:r>
              <a:rPr lang="en-GB"/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65" name="Group 21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991600" cy="2461260"/>
        </p:xfrm>
        <a:graphic>
          <a:graphicData uri="http://schemas.openxmlformats.org/drawingml/2006/table">
            <a:tbl>
              <a:tblPr/>
              <a:tblGrid>
                <a:gridCol w="2743200"/>
                <a:gridCol w="6248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/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S: Touching the ball of foot                       R: Toes grasp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Disappearance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3-4 month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Must disappear before the baby can stand or walk.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16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FF00"/>
          </a:solidFill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</a:rPr>
              <a:t>Plantar Grasp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9144000" y="25146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9601200" y="12192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9448800" y="15240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pic>
        <p:nvPicPr>
          <p:cNvPr id="102420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886200"/>
            <a:ext cx="435292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1" name="Rectangle 22"/>
          <p:cNvSpPr>
            <a:spLocks noChangeArrowheads="1"/>
          </p:cNvSpPr>
          <p:nvPr/>
        </p:nvSpPr>
        <p:spPr bwMode="auto">
          <a:xfrm>
            <a:off x="0" y="3200400"/>
            <a:ext cx="655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hlinkClick r:id="rId4"/>
              </a:rPr>
              <a:t>http://newborns.stanford.edu/PhotoGallery/FootGraspReflex1.html</a:t>
            </a:r>
            <a:r>
              <a:rPr lang="en-GB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15" name="Group 23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991600" cy="1601724"/>
        </p:xfrm>
        <a:graphic>
          <a:graphicData uri="http://schemas.openxmlformats.org/drawingml/2006/table">
            <a:tbl>
              <a:tblPr/>
              <a:tblGrid>
                <a:gridCol w="2057400"/>
                <a:gridCol w="69342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/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S: Stroking outer sole of upward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R: toes to hyper extended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37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FF00"/>
          </a:solidFill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</a:rPr>
              <a:t>Babinski</a:t>
            </a:r>
          </a:p>
        </p:txBody>
      </p:sp>
      <p:sp>
        <p:nvSpPr>
          <p:cNvPr id="103438" name="Rectangle 17"/>
          <p:cNvSpPr>
            <a:spLocks noChangeArrowheads="1"/>
          </p:cNvSpPr>
          <p:nvPr/>
        </p:nvSpPr>
        <p:spPr bwMode="auto">
          <a:xfrm>
            <a:off x="9144000" y="25146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03439" name="Rectangle 18"/>
          <p:cNvSpPr>
            <a:spLocks noChangeArrowheads="1"/>
          </p:cNvSpPr>
          <p:nvPr/>
        </p:nvSpPr>
        <p:spPr bwMode="auto">
          <a:xfrm>
            <a:off x="9601200" y="12192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03440" name="Rectangle 19"/>
          <p:cNvSpPr>
            <a:spLocks noChangeArrowheads="1"/>
          </p:cNvSpPr>
          <p:nvPr/>
        </p:nvSpPr>
        <p:spPr bwMode="auto">
          <a:xfrm>
            <a:off x="9448800" y="15240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pic>
        <p:nvPicPr>
          <p:cNvPr id="103441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124200"/>
            <a:ext cx="5486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42" name="Rectangle 21"/>
          <p:cNvSpPr>
            <a:spLocks noChangeArrowheads="1"/>
          </p:cNvSpPr>
          <p:nvPr/>
        </p:nvSpPr>
        <p:spPr bwMode="auto">
          <a:xfrm>
            <a:off x="9372600" y="14478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Group 2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8991600" cy="2887980"/>
        </p:xfrm>
        <a:graphic>
          <a:graphicData uri="http://schemas.openxmlformats.org/drawingml/2006/table">
            <a:tbl>
              <a:tblPr/>
              <a:tblGrid>
                <a:gridCol w="2667000"/>
                <a:gridCol w="6324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/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S: Infant upright with feet touching surface     R: Legs lift and descend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Disappearance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– 2 moths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Sometimes called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walking reflex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Developmental changes in reflex over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464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0000"/>
          </a:solidFill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</a:rPr>
              <a:t>Stepping</a:t>
            </a:r>
          </a:p>
        </p:txBody>
      </p:sp>
      <p:sp>
        <p:nvSpPr>
          <p:cNvPr id="104465" name="Rectangle 20"/>
          <p:cNvSpPr>
            <a:spLocks noChangeArrowheads="1"/>
          </p:cNvSpPr>
          <p:nvPr/>
        </p:nvSpPr>
        <p:spPr bwMode="auto">
          <a:xfrm>
            <a:off x="9144000" y="25146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04466" name="Rectangle 21"/>
          <p:cNvSpPr>
            <a:spLocks noChangeArrowheads="1"/>
          </p:cNvSpPr>
          <p:nvPr/>
        </p:nvSpPr>
        <p:spPr bwMode="auto">
          <a:xfrm>
            <a:off x="9601200" y="12192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pic>
        <p:nvPicPr>
          <p:cNvPr id="104467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4113" y="4572000"/>
            <a:ext cx="18811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8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4413" y="4572000"/>
            <a:ext cx="18462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69" name="Rectangle 25"/>
          <p:cNvSpPr>
            <a:spLocks noChangeArrowheads="1"/>
          </p:cNvSpPr>
          <p:nvPr/>
        </p:nvSpPr>
        <p:spPr bwMode="auto">
          <a:xfrm>
            <a:off x="228600" y="39624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hlinkClick r:id="rId5"/>
              </a:rPr>
              <a:t>http://newborns.stanford.edu/PhotoGallery/StepReflex1.html</a:t>
            </a:r>
            <a:r>
              <a:rPr lang="en-GB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29" name="Group 21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8991600" cy="1601724"/>
        </p:xfrm>
        <a:graphic>
          <a:graphicData uri="http://schemas.openxmlformats.org/drawingml/2006/table">
            <a:tbl>
              <a:tblPr/>
              <a:tblGrid>
                <a:gridCol w="2057400"/>
                <a:gridCol w="69342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/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S: place on abdomen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R: Legs and arms move in crawling 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485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0000"/>
          </a:solidFill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</a:rPr>
              <a:t>Crawling</a:t>
            </a:r>
          </a:p>
        </p:txBody>
      </p:sp>
      <p:sp>
        <p:nvSpPr>
          <p:cNvPr id="105486" name="Rectangle 17"/>
          <p:cNvSpPr>
            <a:spLocks noChangeArrowheads="1"/>
          </p:cNvSpPr>
          <p:nvPr/>
        </p:nvSpPr>
        <p:spPr bwMode="auto">
          <a:xfrm>
            <a:off x="9144000" y="25146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05487" name="Rectangle 18"/>
          <p:cNvSpPr>
            <a:spLocks noChangeArrowheads="1"/>
          </p:cNvSpPr>
          <p:nvPr/>
        </p:nvSpPr>
        <p:spPr bwMode="auto">
          <a:xfrm>
            <a:off x="9601200" y="12192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pic>
        <p:nvPicPr>
          <p:cNvPr id="105488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810000"/>
            <a:ext cx="49530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50" name="Group 2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991600" cy="2369820"/>
        </p:xfrm>
        <a:graphic>
          <a:graphicData uri="http://schemas.openxmlformats.org/drawingml/2006/table">
            <a:tbl>
              <a:tblPr/>
              <a:tblGrid>
                <a:gridCol w="2057400"/>
                <a:gridCol w="69342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/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S: Sitting/standing, hold hands, tip in one direction                                                     R: Arms flex or extend in to maintain upright 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months –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509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0000"/>
          </a:solidFill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</a:rPr>
              <a:t>Pull Up</a:t>
            </a:r>
          </a:p>
        </p:txBody>
      </p:sp>
      <p:sp>
        <p:nvSpPr>
          <p:cNvPr id="106510" name="Rectangle 17"/>
          <p:cNvSpPr>
            <a:spLocks noChangeArrowheads="1"/>
          </p:cNvSpPr>
          <p:nvPr/>
        </p:nvSpPr>
        <p:spPr bwMode="auto">
          <a:xfrm>
            <a:off x="9601200" y="21336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06511" name="Rectangle 18"/>
          <p:cNvSpPr>
            <a:spLocks noChangeArrowheads="1"/>
          </p:cNvSpPr>
          <p:nvPr/>
        </p:nvSpPr>
        <p:spPr bwMode="auto">
          <a:xfrm>
            <a:off x="9601200" y="12192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38200" y="3886200"/>
            <a:ext cx="7315200" cy="2743200"/>
            <a:chOff x="144" y="1056"/>
            <a:chExt cx="5472" cy="2778"/>
          </a:xfrm>
        </p:grpSpPr>
        <p:pic>
          <p:nvPicPr>
            <p:cNvPr id="106513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1056"/>
              <a:ext cx="1776" cy="1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6514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83" y="1680"/>
              <a:ext cx="1661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6515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02" y="2208"/>
              <a:ext cx="1714" cy="1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b="1" smtClean="0">
                <a:solidFill>
                  <a:srgbClr val="FF0000"/>
                </a:solidFill>
              </a:rPr>
              <a:t>Blinking or corneal reflex</a:t>
            </a:r>
            <a:r>
              <a:rPr lang="en-US" sz="2800" b="1" smtClean="0"/>
              <a:t> </a:t>
            </a:r>
            <a:r>
              <a:rPr lang="en-US" sz="2800" smtClean="0"/>
              <a:t>Infant blinks at sudden appearance of a bright light or at approach of an object toward cornea, persists throughout life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b="1" smtClean="0">
                <a:solidFill>
                  <a:srgbClr val="FF0000"/>
                </a:solidFill>
              </a:rPr>
              <a:t>Papillary:</a:t>
            </a:r>
            <a:r>
              <a:rPr lang="en-US" sz="2800" smtClean="0"/>
              <a:t> Pupil constricts when a bright light shines toward it, persists throughout the life.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14400" y="533400"/>
            <a:ext cx="6324600" cy="701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</a:rPr>
              <a:t>Eyes reflex </a:t>
            </a:r>
            <a:endParaRPr lang="en-GB" sz="40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FF0000"/>
                </a:solidFill>
              </a:rPr>
              <a:t>Nose:</a:t>
            </a:r>
            <a:br>
              <a:rPr lang="en-US" b="1" smtClean="0">
                <a:solidFill>
                  <a:srgbClr val="FF0000"/>
                </a:solidFill>
              </a:rPr>
            </a:br>
            <a:endParaRPr lang="en-GB" b="1" smtClean="0">
              <a:solidFill>
                <a:srgbClr val="FF0000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Sneeze:</a:t>
            </a:r>
            <a:r>
              <a:rPr lang="en-US" smtClean="0"/>
              <a:t> spontaneous response of nasal passages to irritation or obstruction persists throughout life.</a:t>
            </a:r>
          </a:p>
          <a:p>
            <a:r>
              <a:rPr lang="en-US" b="1" smtClean="0">
                <a:solidFill>
                  <a:srgbClr val="FF0000"/>
                </a:solidFill>
              </a:rPr>
              <a:t>Glabellar:</a:t>
            </a:r>
            <a:r>
              <a:rPr lang="en-US" smtClean="0"/>
              <a:t> tapping briskly on glabella (bridge of nose) causes eyes to close tightly</a:t>
            </a:r>
            <a:r>
              <a:rPr lang="en-GB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Mouth &amp; throat</a:t>
            </a:r>
            <a:endParaRPr lang="en-GB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r>
              <a:rPr lang="en-US" b="1" smtClean="0">
                <a:solidFill>
                  <a:srgbClr val="FF0000"/>
                </a:solidFill>
              </a:rPr>
              <a:t>Gag:</a:t>
            </a:r>
            <a:r>
              <a:rPr lang="en-US" smtClean="0"/>
              <a:t> stimulation of posterior pharynx by food, suction, or passage of a tube causes eyes to close tightly.</a:t>
            </a:r>
          </a:p>
          <a:p>
            <a:pPr>
              <a:buFontTx/>
              <a:buNone/>
            </a:pP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609600"/>
          </a:xfr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1"/>
          </a:gra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/>
              <a:t>What are Infant Reflexes</a:t>
            </a:r>
            <a:r>
              <a:rPr lang="en-US" sz="4000" smtClean="0"/>
              <a:t>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ja-JP" sz="2800" smtClean="0">
                <a:solidFill>
                  <a:srgbClr val="0000FF"/>
                </a:solidFill>
              </a:rPr>
              <a:t>A reflex is an involuntary muscle reaction to a certain type of stimulation. </a:t>
            </a:r>
            <a:endParaRPr lang="en-US" sz="280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smtClean="0"/>
              <a:t>Occur </a:t>
            </a:r>
            <a:r>
              <a:rPr lang="en-US" sz="2800" smtClean="0">
                <a:solidFill>
                  <a:srgbClr val="FF0000"/>
                </a:solidFill>
              </a:rPr>
              <a:t>subcortically</a:t>
            </a:r>
            <a:r>
              <a:rPr lang="en-US" sz="2800" smtClean="0"/>
              <a:t> (below the level of the higher brain centers)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Newborns’ reflexes to evaluate neurological function and development 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Mouth &amp; throat</a:t>
            </a:r>
            <a:endParaRPr lang="en-GB" b="1" smtClean="0">
              <a:solidFill>
                <a:srgbClr val="FF0000"/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</a:rPr>
              <a:t>Yawn:</a:t>
            </a:r>
            <a:r>
              <a:rPr lang="en-US" smtClean="0"/>
              <a:t> spontaneous response to decreased oxygen by increasing amount of inspired air persists throughout life.</a:t>
            </a:r>
          </a:p>
          <a:p>
            <a:r>
              <a:rPr lang="en-US" b="1" smtClean="0">
                <a:solidFill>
                  <a:srgbClr val="0000FF"/>
                </a:solidFill>
              </a:rPr>
              <a:t>Cough:</a:t>
            </a:r>
            <a:r>
              <a:rPr lang="en-US" smtClean="0"/>
              <a:t> irritation of mucous membranes of larynx or tracheobronchial tree causes coughing persists throughout life, usually present after first day of birth.</a:t>
            </a: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reflex_ar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162800" cy="685800"/>
          </a:xfr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5400000" scaled="1"/>
          </a:gra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>
                <a:solidFill>
                  <a:srgbClr val="FFFF00"/>
                </a:solidFill>
              </a:rPr>
              <a:t>Infant vs. Lifespan Reflexes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4953000"/>
          </a:xfrm>
        </p:spPr>
        <p:txBody>
          <a:bodyPr/>
          <a:lstStyle/>
          <a:p>
            <a:r>
              <a:rPr lang="en-US" smtClean="0"/>
              <a:t>Most </a:t>
            </a:r>
            <a:r>
              <a:rPr lang="en-US" smtClean="0">
                <a:solidFill>
                  <a:srgbClr val="FF0000"/>
                </a:solidFill>
              </a:rPr>
              <a:t>“infant” reflexes</a:t>
            </a:r>
            <a:r>
              <a:rPr lang="en-US" smtClean="0"/>
              <a:t> do not last beyond the </a:t>
            </a:r>
            <a:r>
              <a:rPr lang="en-US" smtClean="0">
                <a:solidFill>
                  <a:srgbClr val="FF0000"/>
                </a:solidFill>
              </a:rPr>
              <a:t>first year</a:t>
            </a:r>
            <a:r>
              <a:rPr lang="en-US" smtClean="0"/>
              <a:t>.</a:t>
            </a:r>
          </a:p>
          <a:p>
            <a:endParaRPr lang="en-US" sz="1200" smtClean="0"/>
          </a:p>
          <a:p>
            <a:r>
              <a:rPr lang="en-US" smtClean="0"/>
              <a:t>Infant reflexes </a:t>
            </a:r>
            <a:r>
              <a:rPr lang="en-US" smtClean="0">
                <a:solidFill>
                  <a:srgbClr val="FF0000"/>
                </a:solidFill>
              </a:rPr>
              <a:t>may not completely disappear.</a:t>
            </a:r>
          </a:p>
          <a:p>
            <a:pPr lvl="1"/>
            <a:r>
              <a:rPr lang="en-US" smtClean="0"/>
              <a:t>May be inhibited by maturing CNS. </a:t>
            </a:r>
          </a:p>
          <a:p>
            <a:pPr lvl="1"/>
            <a:r>
              <a:rPr lang="en-US" smtClean="0"/>
              <a:t>May be integrated into new movements.</a:t>
            </a:r>
          </a:p>
          <a:p>
            <a:endParaRPr lang="en-US" sz="1000" smtClean="0"/>
          </a:p>
          <a:p>
            <a:r>
              <a:rPr lang="en-US" smtClean="0"/>
              <a:t>Reflexes that are called </a:t>
            </a:r>
            <a:r>
              <a:rPr lang="en-US" smtClean="0">
                <a:solidFill>
                  <a:srgbClr val="FF0000"/>
                </a:solidFill>
              </a:rPr>
              <a:t>“lifespan”</a:t>
            </a:r>
            <a:r>
              <a:rPr lang="en-US" smtClean="0"/>
              <a:t> reflexes.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83" name="Group 23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458200" cy="2019300"/>
        </p:xfrm>
        <a:graphic>
          <a:graphicData uri="http://schemas.openxmlformats.org/drawingml/2006/table">
            <a:tbl>
              <a:tblPr/>
              <a:tblGrid>
                <a:gridCol w="1935163"/>
                <a:gridCol w="6523037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/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S: Touching palms          R: 4 fingers (not thumb) close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Disappearance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3- 4 months postpartum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Concerns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palmer grasp may indicate neurological problems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48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39200" cy="838200"/>
          </a:xfrm>
          <a:solidFill>
            <a:srgbClr val="FFFF00"/>
          </a:solidFill>
        </p:spPr>
        <p:txBody>
          <a:bodyPr/>
          <a:lstStyle/>
          <a:p>
            <a:r>
              <a:rPr lang="en-US" sz="4000" b="1" smtClean="0">
                <a:solidFill>
                  <a:srgbClr val="0000FF"/>
                </a:solidFill>
              </a:rPr>
              <a:t>Palmar Grasp</a:t>
            </a:r>
          </a:p>
        </p:txBody>
      </p:sp>
      <p:pic>
        <p:nvPicPr>
          <p:cNvPr id="95249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114800"/>
            <a:ext cx="463073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32" name="Group 24"/>
          <p:cNvGraphicFramePr>
            <a:graphicFrameLocks noGrp="1"/>
          </p:cNvGraphicFramePr>
          <p:nvPr>
            <p:ph idx="1"/>
          </p:nvPr>
        </p:nvGraphicFramePr>
        <p:xfrm>
          <a:off x="152400" y="1066800"/>
          <a:ext cx="8458200" cy="2019300"/>
        </p:xfrm>
        <a:graphic>
          <a:graphicData uri="http://schemas.openxmlformats.org/drawingml/2006/table">
            <a:tbl>
              <a:tblPr/>
              <a:tblGrid>
                <a:gridCol w="2362200"/>
                <a:gridCol w="6096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/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S: touch of lips                    R: sucking action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Disappearance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months postpartum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Concerns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reflex problematic for nutrition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272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762000"/>
          </a:xfrm>
          <a:gradFill rotWithShape="1">
            <a:gsLst>
              <a:gs pos="0">
                <a:srgbClr val="FFFF00"/>
              </a:gs>
              <a:gs pos="50000">
                <a:srgbClr val="767600"/>
              </a:gs>
              <a:gs pos="100000">
                <a:srgbClr val="FFFF00"/>
              </a:gs>
            </a:gsLst>
            <a:lin ang="5400000" scaled="1"/>
          </a:gra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Sucking</a:t>
            </a:r>
          </a:p>
        </p:txBody>
      </p:sp>
      <p:sp>
        <p:nvSpPr>
          <p:cNvPr id="96273" name="Rectangle 20"/>
          <p:cNvSpPr>
            <a:spLocks noChangeArrowheads="1"/>
          </p:cNvSpPr>
          <p:nvPr/>
        </p:nvSpPr>
        <p:spPr bwMode="auto">
          <a:xfrm>
            <a:off x="9144000" y="25146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pic>
        <p:nvPicPr>
          <p:cNvPr id="96274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0" y="3962400"/>
            <a:ext cx="54292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75" name="Rectangle 20"/>
          <p:cNvSpPr>
            <a:spLocks noChangeArrowheads="1"/>
          </p:cNvSpPr>
          <p:nvPr/>
        </p:nvSpPr>
        <p:spPr bwMode="auto">
          <a:xfrm>
            <a:off x="0" y="3276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FF0000"/>
                </a:solidFill>
                <a:hlinkClick r:id="rId4"/>
              </a:rPr>
              <a:t>http://newborns.stanford.edu/PhotoGallery/SuckingReflex1.html</a:t>
            </a:r>
            <a:r>
              <a:rPr lang="en-GB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83" name="Group 27"/>
          <p:cNvGraphicFramePr>
            <a:graphicFrameLocks noGrp="1"/>
          </p:cNvGraphicFramePr>
          <p:nvPr>
            <p:ph idx="1"/>
          </p:nvPr>
        </p:nvGraphicFramePr>
        <p:xfrm>
          <a:off x="152400" y="838200"/>
          <a:ext cx="8991600" cy="2887980"/>
        </p:xfrm>
        <a:graphic>
          <a:graphicData uri="http://schemas.openxmlformats.org/drawingml/2006/table">
            <a:tbl>
              <a:tblPr/>
              <a:tblGrid>
                <a:gridCol w="2819400"/>
                <a:gridCol w="6172200"/>
              </a:tblGrid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/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S: touching the cheek                                                R: head moves toward stimuli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Disappearance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to 6 months postpartum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Concerns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reflex problematic for nutrition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reflex or lack of persistence may be sign of CNS.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2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76200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smtClean="0">
                <a:solidFill>
                  <a:srgbClr val="0000FF"/>
                </a:solidFill>
              </a:rPr>
              <a:t>Rooting</a:t>
            </a:r>
            <a:r>
              <a:rPr lang="en-US" sz="4800" smtClean="0"/>
              <a:t> </a:t>
            </a:r>
          </a:p>
        </p:txBody>
      </p:sp>
      <p:sp>
        <p:nvSpPr>
          <p:cNvPr id="97297" name="Rectangle 20"/>
          <p:cNvSpPr>
            <a:spLocks noChangeArrowheads="1"/>
          </p:cNvSpPr>
          <p:nvPr/>
        </p:nvSpPr>
        <p:spPr bwMode="auto">
          <a:xfrm>
            <a:off x="9144000" y="25146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97298" name="Rectangle 21"/>
          <p:cNvSpPr>
            <a:spLocks noChangeArrowheads="1"/>
          </p:cNvSpPr>
          <p:nvPr/>
        </p:nvSpPr>
        <p:spPr bwMode="auto">
          <a:xfrm>
            <a:off x="9601200" y="12192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pic>
        <p:nvPicPr>
          <p:cNvPr id="97299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660900"/>
            <a:ext cx="4267200" cy="2197100"/>
          </a:xfrm>
          <a:prstGeom prst="rect">
            <a:avLst/>
          </a:prstGeom>
          <a:solidFill>
            <a:srgbClr val="FF0000">
              <a:alpha val="56078"/>
            </a:srgbClr>
          </a:solidFill>
          <a:ln w="2857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97300" name="Rectangle 21"/>
          <p:cNvSpPr>
            <a:spLocks noChangeArrowheads="1"/>
          </p:cNvSpPr>
          <p:nvPr/>
        </p:nvSpPr>
        <p:spPr bwMode="auto">
          <a:xfrm>
            <a:off x="228600" y="3886200"/>
            <a:ext cx="678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hlinkClick r:id="rId4"/>
              </a:rPr>
              <a:t>http://newborns.stanford.edu/PhotoGallery/RootingReflex2.html</a:t>
            </a:r>
            <a:r>
              <a:rPr lang="en-GB"/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29" name="Group 25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686800" cy="2887980"/>
        </p:xfrm>
        <a:graphic>
          <a:graphicData uri="http://schemas.openxmlformats.org/drawingml/2006/table">
            <a:tbl>
              <a:tblPr/>
              <a:tblGrid>
                <a:gridCol w="2743200"/>
                <a:gridCol w="5943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/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S: Suddenly but gently lower baby’s head      R: Arms and legs extend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Disappearance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3-6 months postpartum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Concerns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 signify CNS dysfunction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 indicate injury to one side of brain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6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76200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smtClean="0">
                <a:solidFill>
                  <a:srgbClr val="0000FF"/>
                </a:solidFill>
              </a:rPr>
              <a:t>Moro</a:t>
            </a:r>
          </a:p>
        </p:txBody>
      </p:sp>
      <p:sp>
        <p:nvSpPr>
          <p:cNvPr id="98321" name="Rectangle 20"/>
          <p:cNvSpPr>
            <a:spLocks noChangeArrowheads="1"/>
          </p:cNvSpPr>
          <p:nvPr/>
        </p:nvSpPr>
        <p:spPr bwMode="auto">
          <a:xfrm>
            <a:off x="9144000" y="25146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98322" name="Rectangle 21"/>
          <p:cNvSpPr>
            <a:spLocks noChangeArrowheads="1"/>
          </p:cNvSpPr>
          <p:nvPr/>
        </p:nvSpPr>
        <p:spPr bwMode="auto">
          <a:xfrm>
            <a:off x="9601200" y="12192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763000" cy="76200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smtClean="0">
                <a:solidFill>
                  <a:srgbClr val="0000FF"/>
                </a:solidFill>
              </a:rPr>
              <a:t>Moro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9144000" y="2514600"/>
            <a:ext cx="4295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9601200" y="12192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447800"/>
            <a:ext cx="5500688" cy="4525963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C4055-AE83-4D5F-A6EE-33DD7248CBC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614</Words>
  <Application>Microsoft Office PowerPoint</Application>
  <PresentationFormat>On-screen Show (4:3)</PresentationFormat>
  <Paragraphs>145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Infant Reflexes lecture Three </vt:lpstr>
      <vt:lpstr>What are Infant Reflexes?</vt:lpstr>
      <vt:lpstr>Slide 3</vt:lpstr>
      <vt:lpstr>Infant vs. Lifespan Reflexes</vt:lpstr>
      <vt:lpstr>Palmar Grasp</vt:lpstr>
      <vt:lpstr>Sucking</vt:lpstr>
      <vt:lpstr>Rooting </vt:lpstr>
      <vt:lpstr>Moro</vt:lpstr>
      <vt:lpstr>Moro</vt:lpstr>
      <vt:lpstr>Startle</vt:lpstr>
      <vt:lpstr>Tonic Neck</vt:lpstr>
      <vt:lpstr>Plantar Grasp</vt:lpstr>
      <vt:lpstr>Babinski</vt:lpstr>
      <vt:lpstr>Stepping</vt:lpstr>
      <vt:lpstr>Crawling</vt:lpstr>
      <vt:lpstr>Pull Up</vt:lpstr>
      <vt:lpstr>Slide 17</vt:lpstr>
      <vt:lpstr>Nose: </vt:lpstr>
      <vt:lpstr>Mouth &amp; throat</vt:lpstr>
      <vt:lpstr>Mouth &amp; throat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 Reflexes lecture Three </dc:title>
  <dc:creator>Ahmad Rawhi Ata</dc:creator>
  <cp:lastModifiedBy>user</cp:lastModifiedBy>
  <cp:revision>2</cp:revision>
  <dcterms:created xsi:type="dcterms:W3CDTF">2006-08-16T00:00:00Z</dcterms:created>
  <dcterms:modified xsi:type="dcterms:W3CDTF">2016-09-25T10:40:56Z</dcterms:modified>
</cp:coreProperties>
</file>