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13"/>
  </p:notesMasterIdLst>
  <p:sldIdLst>
    <p:sldId id="257" r:id="rId4"/>
    <p:sldId id="258" r:id="rId5"/>
    <p:sldId id="265" r:id="rId6"/>
    <p:sldId id="295" r:id="rId7"/>
    <p:sldId id="310" r:id="rId8"/>
    <p:sldId id="311" r:id="rId9"/>
    <p:sldId id="312" r:id="rId10"/>
    <p:sldId id="314" r:id="rId11"/>
    <p:sldId id="31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BC54B-E11C-4BCD-8CB0-27A0B3AD2693}"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ADF9E307-A8AF-4AFA-A951-E0CADD13C0AB}">
      <dgm:prSet phldrT="[Text]" custT="1">
        <dgm:style>
          <a:lnRef idx="2">
            <a:schemeClr val="accent3"/>
          </a:lnRef>
          <a:fillRef idx="1">
            <a:schemeClr val="lt1"/>
          </a:fillRef>
          <a:effectRef idx="0">
            <a:schemeClr val="accent3"/>
          </a:effectRef>
          <a:fontRef idx="minor">
            <a:schemeClr val="dk1"/>
          </a:fontRef>
        </dgm:style>
      </dgm:prSet>
      <dgm:spPr>
        <a:xfrm>
          <a:off x="4293425" y="1970"/>
          <a:ext cx="3742696" cy="1686304"/>
        </a:xfrm>
        <a:prstGeom prst="rect">
          <a:avLst/>
        </a:prstGeom>
        <a:blipFill rotWithShape="0">
          <a:blip xmlns:r="http://schemas.openxmlformats.org/officeDocument/2006/relationships" r:embed="rId1">
            <a:extLst>
              <a:ext uri="{BEBA8EAE-BF5A-486C-A8C5-ECC9F3942E4B}">
                <a14:imgProps xmlns:a14="http://schemas.microsoft.com/office/drawing/2010/main">
                  <a14:imgLayer r:embed="rId2">
                    <a14:imgEffect>
                      <a14:colorTemperature colorTemp="5900"/>
                    </a14:imgEffect>
                  </a14:imgLayer>
                </a14:imgProps>
              </a:ext>
            </a:extLst>
          </a:blip>
          <a:stretch>
            <a:fillRect/>
          </a:stretch>
        </a:blipFill>
        <a:ln w="25400" cap="flat" cmpd="sng" algn="ctr">
          <a:solidFill>
            <a:srgbClr val="9BBB59"/>
          </a:solidFill>
          <a:prstDash val="solid"/>
        </a:ln>
        <a:effectLst/>
      </dgm:spPr>
      <dgm:t>
        <a:bodyPr/>
        <a:lstStyle/>
        <a:p>
          <a:pPr algn="just" rtl="1">
            <a:lnSpc>
              <a:spcPct val="90000"/>
            </a:lnSpc>
          </a:pPr>
          <a:r>
            <a:rPr lang="ar-SA" sz="2000" b="1" dirty="0" smtClean="0">
              <a:solidFill>
                <a:sysClr val="windowText" lastClr="000000"/>
              </a:solidFill>
              <a:effectLst/>
              <a:latin typeface="Sakkal Majalla" panose="02000000000000000000" pitchFamily="2" charset="-78"/>
              <a:ea typeface="+mn-ea"/>
              <a:cs typeface="Sakkal Majalla" panose="02000000000000000000" pitchFamily="2" charset="-78"/>
            </a:rPr>
            <a:t>     </a:t>
          </a:r>
        </a:p>
        <a:p>
          <a:pPr rtl="1">
            <a:lnSpc>
              <a:spcPct val="100000"/>
            </a:lnSpc>
          </a:pPr>
          <a:r>
            <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rPr>
            <a:t>• </a:t>
          </a:r>
          <a:r>
            <a:rPr lang="ar-SA"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rPr>
            <a:t>ملخص للدراسة</a:t>
          </a:r>
          <a:endParaRPr lang="en-US"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rtl="1">
            <a:lnSpc>
              <a:spcPct val="100000"/>
            </a:lnSpc>
          </a:pPr>
          <a:r>
            <a:rPr lang="ar-SA"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rPr>
            <a:t>• وصف للمشروع والبيئة المحيطة به</a:t>
          </a:r>
          <a:endParaRPr lang="en-US"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rtl="1">
            <a:lnSpc>
              <a:spcPct val="100000"/>
            </a:lnSpc>
          </a:pPr>
          <a:r>
            <a:rPr lang="ar-SA"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rPr>
            <a:t>• وصف للسياسات والمقاييس والمعايير البيئية</a:t>
          </a:r>
          <a:endParaRPr lang="en-US"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rtl="1">
            <a:lnSpc>
              <a:spcPct val="100000"/>
            </a:lnSpc>
          </a:pPr>
          <a:r>
            <a:rPr lang="ar-SA"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rPr>
            <a:t>• تحليل للتأثيرات البيئية المتوقعة من المشروع</a:t>
          </a:r>
          <a:endParaRPr lang="en-US"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rtl="1">
            <a:lnSpc>
              <a:spcPct val="100000"/>
            </a:lnSpc>
          </a:pPr>
          <a:r>
            <a:rPr lang="ar-SA"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rPr>
            <a:t>• عرض للبدائل وتحليل لخطة إدارة التخفيف</a:t>
          </a:r>
          <a:endParaRPr lang="en-US"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rtl="1">
            <a:lnSpc>
              <a:spcPct val="100000"/>
            </a:lnSpc>
          </a:pPr>
          <a:r>
            <a:rPr lang="ar-SA"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rPr>
            <a:t>•  عرض وتحليل لخطة الادارة والمراقبة البيئية</a:t>
          </a:r>
          <a:endParaRPr lang="en-US"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rtl="1">
            <a:lnSpc>
              <a:spcPct val="100000"/>
            </a:lnSpc>
          </a:pPr>
          <a:r>
            <a:rPr lang="ar-SA"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rPr>
            <a:t>• نتائج المقابلات والاستبانات مع الجهات المعنية</a:t>
          </a:r>
          <a:endParaRPr lang="en-US"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rtl="1">
            <a:lnSpc>
              <a:spcPct val="100000"/>
            </a:lnSpc>
          </a:pPr>
          <a:r>
            <a:rPr lang="ar-SA"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rPr>
            <a:t>• قائمة المصادر والمراجع</a:t>
          </a:r>
          <a:endParaRPr lang="en-US"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rtl="1">
            <a:lnSpc>
              <a:spcPct val="100000"/>
            </a:lnSpc>
          </a:pPr>
          <a:r>
            <a:rPr lang="ar-SA" sz="1600" b="1" dirty="0" smtClean="0">
              <a:solidFill>
                <a:sysClr val="windowText" lastClr="000000"/>
              </a:solidFill>
              <a:effectLst/>
              <a:latin typeface="Simplified Arabic" panose="02020603050405020304" pitchFamily="18" charset="-78"/>
              <a:ea typeface="+mn-ea"/>
              <a:cs typeface="Simplified Arabic" panose="02020603050405020304" pitchFamily="18" charset="-78"/>
            </a:rPr>
            <a:t>• الملاحق والوثائق المرجعية غير المنشورة.</a:t>
          </a:r>
          <a:endParaRPr lang="en-US" sz="22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lnSpc>
              <a:spcPct val="90000"/>
            </a:lnSpc>
          </a:pPr>
          <a:endParaRPr lang="en-US" sz="2800" b="1" dirty="0">
            <a:ln>
              <a:solidFill>
                <a:sysClr val="windowText" lastClr="000000"/>
              </a:solidFill>
            </a:ln>
            <a:solidFill>
              <a:sysClr val="windowText" lastClr="000000"/>
            </a:solidFill>
            <a:effectLst/>
            <a:latin typeface="Sakkal Majalla" panose="02000000000000000000" pitchFamily="2" charset="-78"/>
            <a:ea typeface="+mn-ea"/>
            <a:cs typeface="Sakkal Majalla" panose="02000000000000000000" pitchFamily="2" charset="-78"/>
          </a:endParaRPr>
        </a:p>
      </dgm:t>
    </dgm:pt>
    <dgm:pt modelId="{02CAE0E9-BCD4-49E2-A5D8-2312001C0642}" type="par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29F8E18-23BB-4573-8BE3-74C39E9FAF69}" type="sib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B5D8516-966B-4352-8CBE-EBF58F7D4570}" type="pres">
      <dgm:prSet presAssocID="{996BC54B-E11C-4BCD-8CB0-27A0B3AD2693}" presName="diagram" presStyleCnt="0">
        <dgm:presLayoutVars>
          <dgm:dir val="rev"/>
          <dgm:resizeHandles val="exact"/>
        </dgm:presLayoutVars>
      </dgm:prSet>
      <dgm:spPr/>
      <dgm:t>
        <a:bodyPr/>
        <a:lstStyle/>
        <a:p>
          <a:endParaRPr lang="en-US"/>
        </a:p>
      </dgm:t>
    </dgm:pt>
    <dgm:pt modelId="{2F59F4BA-ACEB-47CD-9835-833101BB5FE7}" type="pres">
      <dgm:prSet presAssocID="{ADF9E307-A8AF-4AFA-A951-E0CADD13C0AB}" presName="node" presStyleLbl="node1" presStyleIdx="0" presStyleCnt="1" custScaleX="142493" custScaleY="231067" custLinFactNeighborX="-41814" custLinFactNeighborY="-4158">
        <dgm:presLayoutVars>
          <dgm:bulletEnabled val="1"/>
        </dgm:presLayoutVars>
      </dgm:prSet>
      <dgm:spPr/>
      <dgm:t>
        <a:bodyPr/>
        <a:lstStyle/>
        <a:p>
          <a:endParaRPr lang="en-US"/>
        </a:p>
      </dgm:t>
    </dgm:pt>
  </dgm:ptLst>
  <dgm:cxnLst>
    <dgm:cxn modelId="{607D59D7-5CC1-47BC-AE4A-72B82B2E8DCB}" type="presOf" srcId="{996BC54B-E11C-4BCD-8CB0-27A0B3AD2693}" destId="{3B5D8516-966B-4352-8CBE-EBF58F7D4570}" srcOrd="0" destOrd="0" presId="urn:microsoft.com/office/officeart/2005/8/layout/default#4"/>
    <dgm:cxn modelId="{187CF00C-AF57-470B-A3AE-AD6A39B8E52A}" type="presOf" srcId="{ADF9E307-A8AF-4AFA-A951-E0CADD13C0AB}" destId="{2F59F4BA-ACEB-47CD-9835-833101BB5FE7}" srcOrd="0" destOrd="0" presId="urn:microsoft.com/office/officeart/2005/8/layout/default#4"/>
    <dgm:cxn modelId="{48E2791B-15A3-41EF-8E3D-31D0A04EF64A}" srcId="{996BC54B-E11C-4BCD-8CB0-27A0B3AD2693}" destId="{ADF9E307-A8AF-4AFA-A951-E0CADD13C0AB}" srcOrd="0" destOrd="0" parTransId="{02CAE0E9-BCD4-49E2-A5D8-2312001C0642}" sibTransId="{329F8E18-23BB-4573-8BE3-74C39E9FAF69}"/>
    <dgm:cxn modelId="{58C91A3B-453D-45A3-97C1-12975E455017}" type="presParOf" srcId="{3B5D8516-966B-4352-8CBE-EBF58F7D4570}" destId="{2F59F4BA-ACEB-47CD-9835-833101BB5FE7}" srcOrd="0"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BC54B-E11C-4BCD-8CB0-27A0B3AD2693}"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ADF9E307-A8AF-4AFA-A951-E0CADD13C0AB}">
      <dgm:prSet phldrT="[Text]" custT="1">
        <dgm:style>
          <a:lnRef idx="2">
            <a:schemeClr val="accent3"/>
          </a:lnRef>
          <a:fillRef idx="1">
            <a:schemeClr val="lt1"/>
          </a:fillRef>
          <a:effectRef idx="0">
            <a:schemeClr val="accent3"/>
          </a:effectRef>
          <a:fontRef idx="minor">
            <a:schemeClr val="dk1"/>
          </a:fontRef>
        </dgm:style>
      </dgm:prSet>
      <dgm:spPr>
        <a:xfrm>
          <a:off x="4293425" y="1970"/>
          <a:ext cx="3742696" cy="1686304"/>
        </a:xfrm>
        <a:prstGeom prst="rect">
          <a:avLst/>
        </a:prstGeom>
        <a:blipFill rotWithShape="0">
          <a:blip xmlns:r="http://schemas.openxmlformats.org/officeDocument/2006/relationships" r:embed="rId1">
            <a:extLst>
              <a:ext uri="{BEBA8EAE-BF5A-486C-A8C5-ECC9F3942E4B}">
                <a14:imgProps xmlns:a14="http://schemas.microsoft.com/office/drawing/2010/main">
                  <a14:imgLayer r:embed="rId2">
                    <a14:imgEffect>
                      <a14:colorTemperature colorTemp="5900"/>
                    </a14:imgEffect>
                  </a14:imgLayer>
                </a14:imgProps>
              </a:ext>
            </a:extLst>
          </a:blip>
          <a:stretch>
            <a:fillRect/>
          </a:stretch>
        </a:blipFill>
        <a:ln w="25400" cap="flat" cmpd="sng" algn="ctr">
          <a:solidFill>
            <a:srgbClr val="9BBB59"/>
          </a:solidFill>
          <a:prstDash val="solid"/>
        </a:ln>
        <a:effectLst/>
      </dgm:spPr>
      <dgm:t>
        <a:bodyPr/>
        <a:lstStyle/>
        <a:p>
          <a:pPr algn="just" rtl="1">
            <a:lnSpc>
              <a:spcPct val="90000"/>
            </a:lnSpc>
          </a:pPr>
          <a:r>
            <a:rPr lang="ar-SA" sz="2000" b="1" dirty="0" smtClean="0">
              <a:solidFill>
                <a:sysClr val="windowText" lastClr="000000"/>
              </a:solidFill>
              <a:effectLst/>
              <a:latin typeface="Sakkal Majalla" panose="02000000000000000000" pitchFamily="2" charset="-78"/>
              <a:ea typeface="+mn-ea"/>
              <a:cs typeface="Sakkal Majalla" panose="02000000000000000000" pitchFamily="2" charset="-78"/>
            </a:rPr>
            <a:t>     </a:t>
          </a:r>
        </a:p>
        <a:p>
          <a:pPr algn="just" rtl="1">
            <a:lnSpc>
              <a:spcPct val="100000"/>
            </a:lnSpc>
          </a:pPr>
          <a:r>
            <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rPr>
            <a:t>    </a:t>
          </a:r>
          <a:r>
            <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rPr>
            <a:t>بعد الانتهاء من اعداد عناصر دراسة تقييم الأثر البيئي، تتم عملية التوثيق وفقا لأسلوب تسلسلي يتبع فيه التدرج في تنفيذ خطوات تقييم الأثر البيئي؛ حيث يشمل تقرير تقييم الأثر البيئي  للمشاريع العناوين الآتية:</a:t>
          </a:r>
          <a:endParaRPr lang="ar-SA" sz="2200" b="1"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algn="just" rtl="1">
            <a:lnSpc>
              <a:spcPct val="90000"/>
            </a:lnSpc>
          </a:pPr>
          <a:endParaRPr lang="en-US" sz="2800" b="1" dirty="0">
            <a:ln>
              <a:solidFill>
                <a:sysClr val="windowText" lastClr="000000"/>
              </a:solidFill>
            </a:ln>
            <a:solidFill>
              <a:sysClr val="windowText" lastClr="000000"/>
            </a:solidFill>
            <a:effectLst/>
            <a:latin typeface="Sakkal Majalla" panose="02000000000000000000" pitchFamily="2" charset="-78"/>
            <a:ea typeface="+mn-ea"/>
            <a:cs typeface="Sakkal Majalla" panose="02000000000000000000" pitchFamily="2" charset="-78"/>
          </a:endParaRPr>
        </a:p>
      </dgm:t>
    </dgm:pt>
    <dgm:pt modelId="{02CAE0E9-BCD4-49E2-A5D8-2312001C0642}" type="par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29F8E18-23BB-4573-8BE3-74C39E9FAF69}" type="sib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B5D8516-966B-4352-8CBE-EBF58F7D4570}" type="pres">
      <dgm:prSet presAssocID="{996BC54B-E11C-4BCD-8CB0-27A0B3AD2693}" presName="diagram" presStyleCnt="0">
        <dgm:presLayoutVars>
          <dgm:dir val="rev"/>
          <dgm:resizeHandles val="exact"/>
        </dgm:presLayoutVars>
      </dgm:prSet>
      <dgm:spPr/>
      <dgm:t>
        <a:bodyPr/>
        <a:lstStyle/>
        <a:p>
          <a:endParaRPr lang="en-US"/>
        </a:p>
      </dgm:t>
    </dgm:pt>
    <dgm:pt modelId="{2F59F4BA-ACEB-47CD-9835-833101BB5FE7}" type="pres">
      <dgm:prSet presAssocID="{ADF9E307-A8AF-4AFA-A951-E0CADD13C0AB}" presName="node" presStyleLbl="node1" presStyleIdx="0" presStyleCnt="1" custScaleX="136170" custScaleY="227677" custLinFactNeighborX="-41814" custLinFactNeighborY="-4158">
        <dgm:presLayoutVars>
          <dgm:bulletEnabled val="1"/>
        </dgm:presLayoutVars>
      </dgm:prSet>
      <dgm:spPr/>
      <dgm:t>
        <a:bodyPr/>
        <a:lstStyle/>
        <a:p>
          <a:endParaRPr lang="en-US"/>
        </a:p>
      </dgm:t>
    </dgm:pt>
  </dgm:ptLst>
  <dgm:cxnLst>
    <dgm:cxn modelId="{607D59D7-5CC1-47BC-AE4A-72B82B2E8DCB}" type="presOf" srcId="{996BC54B-E11C-4BCD-8CB0-27A0B3AD2693}" destId="{3B5D8516-966B-4352-8CBE-EBF58F7D4570}" srcOrd="0" destOrd="0" presId="urn:microsoft.com/office/officeart/2005/8/layout/default#4"/>
    <dgm:cxn modelId="{187CF00C-AF57-470B-A3AE-AD6A39B8E52A}" type="presOf" srcId="{ADF9E307-A8AF-4AFA-A951-E0CADD13C0AB}" destId="{2F59F4BA-ACEB-47CD-9835-833101BB5FE7}" srcOrd="0" destOrd="0" presId="urn:microsoft.com/office/officeart/2005/8/layout/default#4"/>
    <dgm:cxn modelId="{48E2791B-15A3-41EF-8E3D-31D0A04EF64A}" srcId="{996BC54B-E11C-4BCD-8CB0-27A0B3AD2693}" destId="{ADF9E307-A8AF-4AFA-A951-E0CADD13C0AB}" srcOrd="0" destOrd="0" parTransId="{02CAE0E9-BCD4-49E2-A5D8-2312001C0642}" sibTransId="{329F8E18-23BB-4573-8BE3-74C39E9FAF69}"/>
    <dgm:cxn modelId="{58C91A3B-453D-45A3-97C1-12975E455017}" type="presParOf" srcId="{3B5D8516-966B-4352-8CBE-EBF58F7D4570}" destId="{2F59F4BA-ACEB-47CD-9835-833101BB5FE7}" srcOrd="0" destOrd="0" presId="urn:microsoft.com/office/officeart/2005/8/layout/defaul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9F4BA-ACEB-47CD-9835-833101BB5FE7}">
      <dsp:nvSpPr>
        <dsp:cNvPr id="0" name=""/>
        <dsp:cNvSpPr/>
      </dsp:nvSpPr>
      <dsp:spPr>
        <a:xfrm>
          <a:off x="0" y="0"/>
          <a:ext cx="4459296" cy="4338723"/>
        </a:xfrm>
        <a:prstGeom prst="rect">
          <a:avLst/>
        </a:prstGeom>
        <a:blipFill rotWithShape="0">
          <a:blip xmlns:r="http://schemas.openxmlformats.org/officeDocument/2006/relationships" r:embed="rId1">
            <a:extLst>
              <a:ext uri="{BEBA8EAE-BF5A-486C-A8C5-ECC9F3942E4B}">
                <a14:imgProps xmlns:a14="http://schemas.microsoft.com/office/drawing/2010/main">
                  <a14:imgLayer r:embed="rId2">
                    <a14:imgEffect>
                      <a14:colorTemperature colorTemp="5900"/>
                    </a14:imgEffect>
                  </a14:imgLayer>
                </a14:imgProps>
              </a:ext>
            </a:extLst>
          </a:blip>
          <a:stretch>
            <a:fillRect/>
          </a:stretch>
        </a:blip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SA" sz="20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a:t>
          </a:r>
        </a:p>
        <a:p>
          <a:pPr lvl="0" defTabSz="889000" rtl="1">
            <a:lnSpc>
              <a:spcPct val="100000"/>
            </a:lnSpc>
            <a:spcBef>
              <a:spcPct val="0"/>
            </a:spcBef>
            <a:spcAft>
              <a:spcPct val="35000"/>
            </a:spcAft>
          </a:pPr>
          <a:r>
            <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a:t>
          </a:r>
          <a:r>
            <a:rPr lang="ar-SA"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rPr>
            <a:t>ملخص للدراسة</a:t>
          </a:r>
          <a:endParaRPr lang="en-US"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lvl="0" defTabSz="889000" rtl="1">
            <a:lnSpc>
              <a:spcPct val="100000"/>
            </a:lnSpc>
            <a:spcBef>
              <a:spcPct val="0"/>
            </a:spcBef>
            <a:spcAft>
              <a:spcPct val="35000"/>
            </a:spcAft>
          </a:pPr>
          <a:r>
            <a:rPr lang="ar-SA"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rPr>
            <a:t>• وصف للمشروع والبيئة المحيطة به</a:t>
          </a:r>
          <a:endParaRPr lang="en-US"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lvl="0" defTabSz="889000" rtl="1">
            <a:lnSpc>
              <a:spcPct val="100000"/>
            </a:lnSpc>
            <a:spcBef>
              <a:spcPct val="0"/>
            </a:spcBef>
            <a:spcAft>
              <a:spcPct val="35000"/>
            </a:spcAft>
          </a:pPr>
          <a:r>
            <a:rPr lang="ar-SA"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rPr>
            <a:t>• وصف للسياسات والمقاييس والمعايير البيئية</a:t>
          </a:r>
          <a:endParaRPr lang="en-US"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lvl="0" defTabSz="889000" rtl="1">
            <a:lnSpc>
              <a:spcPct val="100000"/>
            </a:lnSpc>
            <a:spcBef>
              <a:spcPct val="0"/>
            </a:spcBef>
            <a:spcAft>
              <a:spcPct val="35000"/>
            </a:spcAft>
          </a:pPr>
          <a:r>
            <a:rPr lang="ar-SA"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rPr>
            <a:t>• تحليل للتأثيرات البيئية المتوقعة من المشروع</a:t>
          </a:r>
          <a:endParaRPr lang="en-US"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lvl="0" defTabSz="889000" rtl="1">
            <a:lnSpc>
              <a:spcPct val="100000"/>
            </a:lnSpc>
            <a:spcBef>
              <a:spcPct val="0"/>
            </a:spcBef>
            <a:spcAft>
              <a:spcPct val="35000"/>
            </a:spcAft>
          </a:pPr>
          <a:r>
            <a:rPr lang="ar-SA"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rPr>
            <a:t>• عرض للبدائل وتحليل لخطة إدارة التخفيف</a:t>
          </a:r>
          <a:endParaRPr lang="en-US"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lvl="0" defTabSz="889000" rtl="1">
            <a:lnSpc>
              <a:spcPct val="100000"/>
            </a:lnSpc>
            <a:spcBef>
              <a:spcPct val="0"/>
            </a:spcBef>
            <a:spcAft>
              <a:spcPct val="35000"/>
            </a:spcAft>
          </a:pPr>
          <a:r>
            <a:rPr lang="ar-SA"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rPr>
            <a:t>•  عرض وتحليل لخطة الادارة والمراقبة البيئية</a:t>
          </a:r>
          <a:endParaRPr lang="en-US"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lvl="0" defTabSz="889000" rtl="1">
            <a:lnSpc>
              <a:spcPct val="100000"/>
            </a:lnSpc>
            <a:spcBef>
              <a:spcPct val="0"/>
            </a:spcBef>
            <a:spcAft>
              <a:spcPct val="35000"/>
            </a:spcAft>
          </a:pPr>
          <a:r>
            <a:rPr lang="ar-SA"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rPr>
            <a:t>• نتائج المقابلات والاستبانات مع الجهات المعنية</a:t>
          </a:r>
          <a:endParaRPr lang="en-US"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lvl="0" defTabSz="889000" rtl="1">
            <a:lnSpc>
              <a:spcPct val="100000"/>
            </a:lnSpc>
            <a:spcBef>
              <a:spcPct val="0"/>
            </a:spcBef>
            <a:spcAft>
              <a:spcPct val="35000"/>
            </a:spcAft>
          </a:pPr>
          <a:r>
            <a:rPr lang="ar-SA"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rPr>
            <a:t>• قائمة المصادر والمراجع</a:t>
          </a:r>
          <a:endParaRPr lang="en-US"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endParaRPr>
        </a:p>
        <a:p>
          <a:pPr lvl="0" defTabSz="889000" rtl="1">
            <a:lnSpc>
              <a:spcPct val="100000"/>
            </a:lnSpc>
            <a:spcBef>
              <a:spcPct val="0"/>
            </a:spcBef>
            <a:spcAft>
              <a:spcPct val="35000"/>
            </a:spcAft>
          </a:pPr>
          <a:r>
            <a:rPr lang="ar-SA" sz="1600" b="1" kern="1200" dirty="0" smtClean="0">
              <a:solidFill>
                <a:sysClr val="windowText" lastClr="000000"/>
              </a:solidFill>
              <a:effectLst/>
              <a:latin typeface="Simplified Arabic" panose="02020603050405020304" pitchFamily="18" charset="-78"/>
              <a:ea typeface="+mn-ea"/>
              <a:cs typeface="Simplified Arabic" panose="02020603050405020304" pitchFamily="18" charset="-78"/>
            </a:rPr>
            <a:t>• الملاحق والوثائق المرجعية غير المنشورة.</a:t>
          </a:r>
          <a:endParaRPr lang="en-US"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889000" rtl="1">
            <a:lnSpc>
              <a:spcPct val="90000"/>
            </a:lnSpc>
            <a:spcBef>
              <a:spcPct val="0"/>
            </a:spcBef>
            <a:spcAft>
              <a:spcPct val="35000"/>
            </a:spcAft>
          </a:pPr>
          <a:endParaRPr lang="en-US" sz="2800" b="1" kern="1200" dirty="0">
            <a:ln>
              <a:solidFill>
                <a:sysClr val="windowText" lastClr="000000"/>
              </a:solidFill>
            </a:ln>
            <a:solidFill>
              <a:sysClr val="windowText" lastClr="000000"/>
            </a:solidFill>
            <a:effectLst/>
            <a:latin typeface="Sakkal Majalla" panose="02000000000000000000" pitchFamily="2" charset="-78"/>
            <a:ea typeface="+mn-ea"/>
            <a:cs typeface="Sakkal Majalla" panose="02000000000000000000" pitchFamily="2" charset="-78"/>
          </a:endParaRPr>
        </a:p>
      </dsp:txBody>
      <dsp:txXfrm>
        <a:off x="0" y="0"/>
        <a:ext cx="4459296" cy="4338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9F4BA-ACEB-47CD-9835-833101BB5FE7}">
      <dsp:nvSpPr>
        <dsp:cNvPr id="0" name=""/>
        <dsp:cNvSpPr/>
      </dsp:nvSpPr>
      <dsp:spPr>
        <a:xfrm>
          <a:off x="0" y="0"/>
          <a:ext cx="4323779" cy="4337630"/>
        </a:xfrm>
        <a:prstGeom prst="rect">
          <a:avLst/>
        </a:prstGeom>
        <a:blipFill rotWithShape="0">
          <a:blip xmlns:r="http://schemas.openxmlformats.org/officeDocument/2006/relationships" r:embed="rId1">
            <a:extLst>
              <a:ext uri="{BEBA8EAE-BF5A-486C-A8C5-ECC9F3942E4B}">
                <a14:imgProps xmlns:a14="http://schemas.microsoft.com/office/drawing/2010/main">
                  <a14:imgLayer r:embed="rId2">
                    <a14:imgEffect>
                      <a14:colorTemperature colorTemp="5900"/>
                    </a14:imgEffect>
                  </a14:imgLayer>
                </a14:imgProps>
              </a:ext>
            </a:extLst>
          </a:blip>
          <a:stretch>
            <a:fillRect/>
          </a:stretch>
        </a:blip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SA" sz="20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a:t>
          </a:r>
        </a:p>
        <a:p>
          <a:pPr lvl="0" algn="just" defTabSz="889000" rtl="1">
            <a:lnSpc>
              <a:spcPct val="100000"/>
            </a:lnSpc>
            <a:spcBef>
              <a:spcPct val="0"/>
            </a:spcBef>
            <a:spcAft>
              <a:spcPct val="35000"/>
            </a:spcAft>
          </a:pPr>
          <a:r>
            <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    </a:t>
          </a:r>
          <a:r>
            <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rPr>
            <a:t>بعد الانتهاء من اعداد عناصر دراسة تقييم الأثر البيئي، تتم عملية التوثيق وفقا لأسلوب تسلسلي يتبع فيه التدرج في تنفيذ خطوات تقييم الأثر البيئي؛ حيث يشمل تقرير تقييم الأثر البيئي  للمشاريع العناوين الآتية:</a:t>
          </a:r>
          <a:endParaRPr lang="ar-SA" sz="2200" b="1"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p>
          <a:pPr lvl="0" algn="just" defTabSz="889000" rtl="1">
            <a:lnSpc>
              <a:spcPct val="90000"/>
            </a:lnSpc>
            <a:spcBef>
              <a:spcPct val="0"/>
            </a:spcBef>
            <a:spcAft>
              <a:spcPct val="35000"/>
            </a:spcAft>
          </a:pPr>
          <a:endParaRPr lang="en-US" sz="2800" b="1" kern="1200" dirty="0">
            <a:ln>
              <a:solidFill>
                <a:sysClr val="windowText" lastClr="000000"/>
              </a:solidFill>
            </a:ln>
            <a:solidFill>
              <a:sysClr val="windowText" lastClr="000000"/>
            </a:solidFill>
            <a:effectLst/>
            <a:latin typeface="Sakkal Majalla" panose="02000000000000000000" pitchFamily="2" charset="-78"/>
            <a:ea typeface="+mn-ea"/>
            <a:cs typeface="Sakkal Majalla" panose="02000000000000000000" pitchFamily="2" charset="-78"/>
          </a:endParaRPr>
        </a:p>
      </dsp:txBody>
      <dsp:txXfrm>
        <a:off x="0" y="0"/>
        <a:ext cx="4323779" cy="43376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1B1A4C4-BDCA-469A-8E3F-FEC64E0B5656}" type="datetimeFigureOut">
              <a:rPr lang="ar-SA" smtClean="0"/>
              <a:t>27/03/1441</a:t>
            </a:fld>
            <a:endParaRPr lang="ar-S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2509546-7AC0-4B29-89FC-9984A6F19C94}" type="slidenum">
              <a:rPr lang="ar-SA" smtClean="0"/>
              <a:t>‹#›</a:t>
            </a:fld>
            <a:endParaRPr lang="ar-SA"/>
          </a:p>
        </p:txBody>
      </p:sp>
    </p:spTree>
    <p:extLst>
      <p:ext uri="{BB962C8B-B14F-4D97-AF65-F5344CB8AC3E}">
        <p14:creationId xmlns:p14="http://schemas.microsoft.com/office/powerpoint/2010/main" val="41945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509546-7AC0-4B29-89FC-9984A6F19C94}"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56819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A6039E4-9A6F-4391-ADCE-DE7650FD7D0E}" type="datetimeFigureOut">
              <a:rPr lang="en-US">
                <a:solidFill>
                  <a:srgbClr val="DBF5F9">
                    <a:shade val="90000"/>
                  </a:srgbClr>
                </a:solidFill>
              </a:rPr>
              <a:pPr>
                <a:defRPr/>
              </a:pPr>
              <a:t>11/24/2019</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8D41ACF0-D40E-4359-A892-AAEFC13456E5}" type="slidenum">
              <a:rPr lang="en-US"/>
              <a:pPr>
                <a:defRPr/>
              </a:pPr>
              <a:t>‹#›</a:t>
            </a:fld>
            <a:endParaRPr lang="en-US"/>
          </a:p>
        </p:txBody>
      </p:sp>
    </p:spTree>
    <p:extLst>
      <p:ext uri="{BB962C8B-B14F-4D97-AF65-F5344CB8AC3E}">
        <p14:creationId xmlns:p14="http://schemas.microsoft.com/office/powerpoint/2010/main" val="23620364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4417E7F-87F2-46C5-A8E0-736CB34E76A4}" type="datetimeFigureOut">
              <a:rPr lang="en-US">
                <a:solidFill>
                  <a:srgbClr val="04617B">
                    <a:shade val="90000"/>
                  </a:srgbClr>
                </a:solidFill>
              </a:rPr>
              <a:pPr>
                <a:defRPr/>
              </a:pPr>
              <a:t>11/24/2019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D7A1930-0CD2-433A-BFF7-DA14CFCC21F3}" type="slidenum">
              <a:rPr lang="en-US"/>
              <a:pPr>
                <a:defRPr/>
              </a:pPr>
              <a:t>‹#›</a:t>
            </a:fld>
            <a:endParaRPr lang="en-US"/>
          </a:p>
        </p:txBody>
      </p:sp>
    </p:spTree>
    <p:extLst>
      <p:ext uri="{BB962C8B-B14F-4D97-AF65-F5344CB8AC3E}">
        <p14:creationId xmlns:p14="http://schemas.microsoft.com/office/powerpoint/2010/main" val="344819142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8A0B80-6EA6-4797-B3A3-E32CB0E87C90}" type="datetimeFigureOut">
              <a:rPr lang="en-US">
                <a:solidFill>
                  <a:srgbClr val="04617B">
                    <a:shade val="90000"/>
                  </a:srgbClr>
                </a:solidFill>
              </a:rPr>
              <a:pPr>
                <a:defRPr/>
              </a:pPr>
              <a:t>11/24/2019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6024CFE-B833-409B-9B66-F777087C36EC}" type="slidenum">
              <a:rPr lang="en-US"/>
              <a:pPr>
                <a:defRPr/>
              </a:pPr>
              <a:t>‹#›</a:t>
            </a:fld>
            <a:endParaRPr lang="en-US"/>
          </a:p>
        </p:txBody>
      </p:sp>
    </p:spTree>
    <p:extLst>
      <p:ext uri="{BB962C8B-B14F-4D97-AF65-F5344CB8AC3E}">
        <p14:creationId xmlns:p14="http://schemas.microsoft.com/office/powerpoint/2010/main" val="402422893"/>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20132508-4EAE-47BB-85CB-D97CED86CBF0}"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607784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35336FF9-C771-457F-AF72-F7146B2C160E}" type="datetimeFigureOut">
              <a:rPr lang="en-US"/>
              <a:pPr>
                <a:defRPr/>
              </a:pPr>
              <a:t>11/24/2019</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097E351A-7CEC-4306-A1CF-11B8380873C2}" type="slidenum">
              <a:rPr lang="en-US"/>
              <a:pPr>
                <a:defRPr/>
              </a:pPr>
              <a:t>‹#›</a:t>
            </a:fld>
            <a:endParaRPr lang="en-US"/>
          </a:p>
        </p:txBody>
      </p:sp>
    </p:spTree>
    <p:extLst>
      <p:ext uri="{BB962C8B-B14F-4D97-AF65-F5344CB8AC3E}">
        <p14:creationId xmlns:p14="http://schemas.microsoft.com/office/powerpoint/2010/main" val="302950436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3B080CD-A27F-4F53-AAAD-94F3E968DAEF}" type="datetimeFigureOut">
              <a:rPr lang="en-US"/>
              <a:pPr>
                <a:defRPr/>
              </a:pPr>
              <a:t>11/24/2019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EC5E916-936E-4ECA-AA2C-6F5C6635B4BB}" type="slidenum">
              <a:rPr lang="en-US"/>
              <a:pPr>
                <a:defRPr/>
              </a:pPr>
              <a:t>‹#›</a:t>
            </a:fld>
            <a:endParaRPr lang="en-US"/>
          </a:p>
        </p:txBody>
      </p:sp>
    </p:spTree>
    <p:extLst>
      <p:ext uri="{BB962C8B-B14F-4D97-AF65-F5344CB8AC3E}">
        <p14:creationId xmlns:p14="http://schemas.microsoft.com/office/powerpoint/2010/main" val="1029097741"/>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46167D2B-A6DC-4BF5-8C56-8886ADE54C5C}" type="datetimeFigureOut">
              <a:rPr lang="en-US"/>
              <a:pPr>
                <a:defRPr/>
              </a:pPr>
              <a:t>11/24/2019</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F245B21D-DD68-48BB-9A52-997EC3F84DBC}" type="slidenum">
              <a:rPr lang="en-US"/>
              <a:pPr>
                <a:defRPr/>
              </a:pPr>
              <a:t>‹#›</a:t>
            </a:fld>
            <a:endParaRPr lang="en-US"/>
          </a:p>
        </p:txBody>
      </p:sp>
    </p:spTree>
    <p:extLst>
      <p:ext uri="{BB962C8B-B14F-4D97-AF65-F5344CB8AC3E}">
        <p14:creationId xmlns:p14="http://schemas.microsoft.com/office/powerpoint/2010/main" val="112091767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AF06B7C-2B49-41B3-B25B-E74DB003B78C}" type="datetimeFigureOut">
              <a:rPr lang="en-US"/>
              <a:pPr>
                <a:defRPr/>
              </a:pPr>
              <a:t>11/24/2019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E3C02A4-6E58-4A00-AB1D-D64B524925BA}" type="slidenum">
              <a:rPr lang="en-US"/>
              <a:pPr>
                <a:defRPr/>
              </a:pPr>
              <a:t>‹#›</a:t>
            </a:fld>
            <a:endParaRPr lang="en-US"/>
          </a:p>
        </p:txBody>
      </p:sp>
    </p:spTree>
    <p:extLst>
      <p:ext uri="{BB962C8B-B14F-4D97-AF65-F5344CB8AC3E}">
        <p14:creationId xmlns:p14="http://schemas.microsoft.com/office/powerpoint/2010/main" val="192918455"/>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5998885-1A04-4428-AF39-1BF25763E742}" type="datetimeFigureOut">
              <a:rPr lang="en-US"/>
              <a:pPr>
                <a:defRPr/>
              </a:pPr>
              <a:t>11/24/2019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529222B-8F13-4DA0-AFB6-B4779EEF0F91}" type="slidenum">
              <a:rPr lang="en-US"/>
              <a:pPr>
                <a:defRPr/>
              </a:pPr>
              <a:t>‹#›</a:t>
            </a:fld>
            <a:endParaRPr lang="en-US"/>
          </a:p>
        </p:txBody>
      </p:sp>
    </p:spTree>
    <p:extLst>
      <p:ext uri="{BB962C8B-B14F-4D97-AF65-F5344CB8AC3E}">
        <p14:creationId xmlns:p14="http://schemas.microsoft.com/office/powerpoint/2010/main" val="1256270685"/>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C795EE0-A0F0-438D-AECF-6F5C28381E23}" type="datetimeFigureOut">
              <a:rPr lang="en-US"/>
              <a:pPr>
                <a:defRPr/>
              </a:pPr>
              <a:t>11/24/2019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02888D3-261E-466B-9E3F-1872D2F4F71C}" type="slidenum">
              <a:rPr lang="en-US"/>
              <a:pPr>
                <a:defRPr/>
              </a:pPr>
              <a:t>‹#›</a:t>
            </a:fld>
            <a:endParaRPr lang="en-US"/>
          </a:p>
        </p:txBody>
      </p:sp>
    </p:spTree>
    <p:extLst>
      <p:ext uri="{BB962C8B-B14F-4D97-AF65-F5344CB8AC3E}">
        <p14:creationId xmlns:p14="http://schemas.microsoft.com/office/powerpoint/2010/main" val="2827696467"/>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A85D756-BC33-4A87-BD04-4FCD722FB091}" type="datetimeFigureOut">
              <a:rPr lang="en-US"/>
              <a:pPr>
                <a:defRPr/>
              </a:pPr>
              <a:t>11/24/2019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7802DF0-E687-4038-A1F3-673D4A15EDA7}" type="slidenum">
              <a:rPr lang="en-US"/>
              <a:pPr>
                <a:defRPr/>
              </a:pPr>
              <a:t>‹#›</a:t>
            </a:fld>
            <a:endParaRPr lang="en-US"/>
          </a:p>
        </p:txBody>
      </p:sp>
    </p:spTree>
    <p:extLst>
      <p:ext uri="{BB962C8B-B14F-4D97-AF65-F5344CB8AC3E}">
        <p14:creationId xmlns:p14="http://schemas.microsoft.com/office/powerpoint/2010/main" val="2846608255"/>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2CF7102-5F60-4A2E-8A40-2CBA6CCA4033}" type="datetimeFigureOut">
              <a:rPr lang="en-US">
                <a:solidFill>
                  <a:srgbClr val="04617B">
                    <a:shade val="90000"/>
                  </a:srgbClr>
                </a:solidFill>
              </a:rPr>
              <a:pPr>
                <a:defRPr/>
              </a:pPr>
              <a:t>11/24/2019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84A3E48-6410-4EB2-8E9B-8EDDD7707AB0}" type="slidenum">
              <a:rPr lang="en-US"/>
              <a:pPr>
                <a:defRPr/>
              </a:pPr>
              <a:t>‹#›</a:t>
            </a:fld>
            <a:endParaRPr lang="en-US"/>
          </a:p>
        </p:txBody>
      </p:sp>
    </p:spTree>
    <p:extLst>
      <p:ext uri="{BB962C8B-B14F-4D97-AF65-F5344CB8AC3E}">
        <p14:creationId xmlns:p14="http://schemas.microsoft.com/office/powerpoint/2010/main" val="2570554810"/>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E7360E2-21A2-41B5-AF72-E7BC8FAF281D}" type="datetimeFigureOut">
              <a:rPr lang="en-US"/>
              <a:pPr>
                <a:defRPr/>
              </a:pPr>
              <a:t>11/24/2019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4CBCC9B-F732-4AD7-895B-E1B63C324D76}" type="slidenum">
              <a:rPr lang="en-US"/>
              <a:pPr>
                <a:defRPr/>
              </a:pPr>
              <a:t>‹#›</a:t>
            </a:fld>
            <a:endParaRPr lang="en-US"/>
          </a:p>
        </p:txBody>
      </p:sp>
    </p:spTree>
    <p:extLst>
      <p:ext uri="{BB962C8B-B14F-4D97-AF65-F5344CB8AC3E}">
        <p14:creationId xmlns:p14="http://schemas.microsoft.com/office/powerpoint/2010/main" val="2371116839"/>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C336441-252C-4996-B108-ED1B7CD8D6AF}" type="datetimeFigureOut">
              <a:rPr lang="en-US"/>
              <a:pPr>
                <a:defRPr/>
              </a:pPr>
              <a:t>11/24/2019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08DEC77B-FF1D-4ACF-A8B0-B3F3CBFB2591}" type="slidenum">
              <a:rPr lang="en-US"/>
              <a:pPr>
                <a:defRPr/>
              </a:pPr>
              <a:t>‹#›</a:t>
            </a:fld>
            <a:endParaRPr lang="en-US"/>
          </a:p>
        </p:txBody>
      </p:sp>
    </p:spTree>
    <p:extLst>
      <p:ext uri="{BB962C8B-B14F-4D97-AF65-F5344CB8AC3E}">
        <p14:creationId xmlns:p14="http://schemas.microsoft.com/office/powerpoint/2010/main" val="404321374"/>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044929D-ED89-405B-A4A5-168EB58CED5F}" type="datetimeFigureOut">
              <a:rPr lang="en-US"/>
              <a:pPr>
                <a:defRPr/>
              </a:pPr>
              <a:t>11/24/2019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C7FC54-9914-4AEF-BEA9-875512D87DB3}" type="slidenum">
              <a:rPr lang="en-US"/>
              <a:pPr>
                <a:defRPr/>
              </a:pPr>
              <a:t>‹#›</a:t>
            </a:fld>
            <a:endParaRPr lang="en-US"/>
          </a:p>
        </p:txBody>
      </p:sp>
    </p:spTree>
    <p:extLst>
      <p:ext uri="{BB962C8B-B14F-4D97-AF65-F5344CB8AC3E}">
        <p14:creationId xmlns:p14="http://schemas.microsoft.com/office/powerpoint/2010/main" val="712912206"/>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BEA62DF-F5E6-46E2-96DC-A57E27E65EC0}" type="datetimeFigureOut">
              <a:rPr lang="en-US"/>
              <a:pPr>
                <a:defRPr/>
              </a:pPr>
              <a:t>11/24/2019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0A60F06-F929-4420-8C2C-C03F723D3D2B}" type="slidenum">
              <a:rPr lang="en-US"/>
              <a:pPr>
                <a:defRPr/>
              </a:pPr>
              <a:t>‹#›</a:t>
            </a:fld>
            <a:endParaRPr lang="en-US"/>
          </a:p>
        </p:txBody>
      </p:sp>
    </p:spTree>
    <p:extLst>
      <p:ext uri="{BB962C8B-B14F-4D97-AF65-F5344CB8AC3E}">
        <p14:creationId xmlns:p14="http://schemas.microsoft.com/office/powerpoint/2010/main" val="1609313217"/>
      </p:ext>
    </p:extLst>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smtClean="0"/>
            </a:lvl1pPr>
          </a:lstStyle>
          <a:p>
            <a:pPr>
              <a:defRPr/>
            </a:pPr>
            <a:fld id="{456D78FA-D0A7-47A4-B578-6D2C5F4A1981}"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2778831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6763B4CA-9DF7-42F2-B6CC-AB9086949544}"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875249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ar-SA" sz="10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27/03/1441</a:t>
            </a:fld>
            <a:endParaRPr kumimoji="0" lang="en-US" sz="1000" b="0" i="0" u="none" strike="noStrike" kern="1200" cap="none" spc="0" normalizeH="0" baseline="0" noProof="0">
              <a:ln>
                <a:noFill/>
              </a:ln>
              <a:solidFill>
                <a:srgbClr val="FFFFFF"/>
              </a:solidFill>
              <a:effectLst/>
              <a:uLnTx/>
              <a:uFillTx/>
              <a:latin typeface="Georgia"/>
              <a:ea typeface="+mn-ea"/>
              <a:cs typeface="+mn-cs"/>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7260771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3378096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733952" y="6555112"/>
            <a:ext cx="588336"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383170367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18444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91B136-5FCA-4339-8008-50D6F59402DB}" type="datetimeFigureOut">
              <a:rPr lang="en-US">
                <a:solidFill>
                  <a:srgbClr val="DBF5F9">
                    <a:shade val="90000"/>
                  </a:srgbClr>
                </a:solidFill>
              </a:rPr>
              <a:pPr>
                <a:defRPr/>
              </a:pPr>
              <a:t>11/24/2019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D2702B86-CB87-4BCF-951D-98D4790C06A4}" type="slidenum">
              <a:rPr lang="en-US"/>
              <a:pPr>
                <a:defRPr/>
              </a:pPr>
              <a:t>‹#›</a:t>
            </a:fld>
            <a:endParaRPr lang="en-US"/>
          </a:p>
        </p:txBody>
      </p:sp>
    </p:spTree>
    <p:extLst>
      <p:ext uri="{BB962C8B-B14F-4D97-AF65-F5344CB8AC3E}">
        <p14:creationId xmlns:p14="http://schemas.microsoft.com/office/powerpoint/2010/main" val="33359232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3623776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1652108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2909650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2957515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F4E7E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000" b="0" i="0" u="none" strike="noStrike" kern="1200" cap="none" spc="0" normalizeH="0" baseline="0" noProof="0">
              <a:ln>
                <a:noFill/>
              </a:ln>
              <a:solidFill>
                <a:srgbClr val="F4E7ED"/>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4E7ED"/>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F4E7E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4E7ED"/>
              </a:solidFill>
              <a:effectLst/>
              <a:uLnTx/>
              <a:uFillTx/>
              <a:latin typeface="Georgia"/>
              <a:ea typeface="+mn-ea"/>
              <a:cs typeface="+mn-cs"/>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48662380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907330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5" name="Footer Placeholder 4"/>
          <p:cNvSpPr>
            <a:spLocks noGrp="1"/>
          </p:cNvSpPr>
          <p:nvPr>
            <p:ph type="ftr" sz="quarter" idx="11"/>
          </p:nvPr>
        </p:nvSpPr>
        <p:spPr>
          <a:xfrm>
            <a:off x="457200" y="6556248"/>
            <a:ext cx="3657600"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3227911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62E492-0524-4736-A355-AFCE57C2CFF7}" type="slidenum">
              <a:rPr kumimoji="0" lang="ar-SA" sz="1100" b="0" i="0" u="none" strike="noStrike" kern="1200" cap="none" spc="0" normalizeH="0" baseline="0" noProof="0">
                <a:ln>
                  <a:noFill/>
                </a:ln>
                <a:solidFill>
                  <a:srgbClr val="B13F9A"/>
                </a:solidFill>
                <a:effectLst/>
                <a:uLnTx/>
                <a:uFillTx/>
                <a:latin typeface="Georgia"/>
                <a:ea typeface="ＭＳ Ｐゴシック" pitchFamily="34" charset="-128"/>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ＭＳ Ｐゴシック" pitchFamily="34" charset="-128"/>
              <a:cs typeface="+mn-cs"/>
            </a:endParaRPr>
          </a:p>
        </p:txBody>
      </p:sp>
      <p:sp>
        <p:nvSpPr>
          <p:cNvPr id="4" name="Date Placeholder 3"/>
          <p:cNvSpPr>
            <a:spLocks noGrp="1"/>
          </p:cNvSpPr>
          <p:nvPr>
            <p:ph type="dt" sz="half" idx="11"/>
          </p:nvPr>
        </p:nvSpPr>
        <p:spPr>
          <a:xfrm>
            <a:off x="457200" y="6243638"/>
            <a:ext cx="2133600" cy="457200"/>
          </a:xfrm>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ＭＳ Ｐゴシック" pitchFamily="34" charset="-128"/>
              <a:cs typeface="+mn-cs"/>
            </a:endParaRPr>
          </a:p>
        </p:txBody>
      </p:sp>
      <p:sp>
        <p:nvSpPr>
          <p:cNvPr id="5" name="Footer Placeholder 4"/>
          <p:cNvSpPr>
            <a:spLocks noGrp="1"/>
          </p:cNvSpPr>
          <p:nvPr>
            <p:ph type="ftr" sz="quarter" idx="12"/>
          </p:nvPr>
        </p:nvSpPr>
        <p:spPr>
          <a:xfrm>
            <a:off x="3124200" y="6243638"/>
            <a:ext cx="2895600" cy="457200"/>
          </a:xfrm>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ＭＳ Ｐゴシック" pitchFamily="34" charset="-128"/>
              <a:cs typeface="+mn-cs"/>
            </a:endParaRPr>
          </a:p>
        </p:txBody>
      </p:sp>
    </p:spTree>
    <p:extLst>
      <p:ext uri="{BB962C8B-B14F-4D97-AF65-F5344CB8AC3E}">
        <p14:creationId xmlns:p14="http://schemas.microsoft.com/office/powerpoint/2010/main" val="1634470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Georgia"/>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Georgia"/>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F52006-8B44-4DDD-9E09-A077D8EC66DD}" type="slidenum">
              <a:rPr kumimoji="0" lang="en-US" sz="1100" b="0" i="0" u="none" strike="noStrike" kern="1200" cap="none" spc="0" normalizeH="0" baseline="0" noProof="0">
                <a:ln>
                  <a:noFill/>
                </a:ln>
                <a:solidFill>
                  <a:srgbClr val="000000"/>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000000"/>
              </a:solidFill>
              <a:effectLst/>
              <a:uLnTx/>
              <a:uFillTx/>
              <a:latin typeface="Georgia"/>
              <a:ea typeface="+mn-ea"/>
              <a:cs typeface="+mn-cs"/>
            </a:endParaRPr>
          </a:p>
        </p:txBody>
      </p:sp>
    </p:spTree>
    <p:extLst>
      <p:ext uri="{BB962C8B-B14F-4D97-AF65-F5344CB8AC3E}">
        <p14:creationId xmlns:p14="http://schemas.microsoft.com/office/powerpoint/2010/main" val="1877357689"/>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C24E782-E161-4202-A96B-4CA11D2B5D89}" type="datetimeFigureOut">
              <a:rPr lang="en-US">
                <a:solidFill>
                  <a:srgbClr val="04617B">
                    <a:shade val="90000"/>
                  </a:srgbClr>
                </a:solidFill>
              </a:rPr>
              <a:pPr>
                <a:defRPr/>
              </a:pPr>
              <a:t>11/24/2019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2B89864-D86A-4B27-95E9-769B10042E4F}" type="slidenum">
              <a:rPr lang="en-US"/>
              <a:pPr>
                <a:defRPr/>
              </a:pPr>
              <a:t>‹#›</a:t>
            </a:fld>
            <a:endParaRPr lang="en-US"/>
          </a:p>
        </p:txBody>
      </p:sp>
    </p:spTree>
    <p:extLst>
      <p:ext uri="{BB962C8B-B14F-4D97-AF65-F5344CB8AC3E}">
        <p14:creationId xmlns:p14="http://schemas.microsoft.com/office/powerpoint/2010/main" val="191766134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FCA1AF8-E49B-4550-AAA5-27D25F43CC98}" type="datetimeFigureOut">
              <a:rPr lang="en-US">
                <a:solidFill>
                  <a:srgbClr val="04617B">
                    <a:shade val="90000"/>
                  </a:srgbClr>
                </a:solidFill>
              </a:rPr>
              <a:pPr>
                <a:defRPr/>
              </a:pPr>
              <a:t>11/24/2019</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6AA1B03-44F5-436B-B4AB-04135DF07D6E}" type="slidenum">
              <a:rPr lang="en-US"/>
              <a:pPr>
                <a:defRPr/>
              </a:pPr>
              <a:t>‹#›</a:t>
            </a:fld>
            <a:endParaRPr lang="en-US"/>
          </a:p>
        </p:txBody>
      </p:sp>
    </p:spTree>
    <p:extLst>
      <p:ext uri="{BB962C8B-B14F-4D97-AF65-F5344CB8AC3E}">
        <p14:creationId xmlns:p14="http://schemas.microsoft.com/office/powerpoint/2010/main" val="3587879932"/>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CC61698-93A6-4020-8A95-6D95E9AC4592}" type="datetimeFigureOut">
              <a:rPr lang="en-US">
                <a:solidFill>
                  <a:srgbClr val="04617B">
                    <a:shade val="90000"/>
                  </a:srgbClr>
                </a:solidFill>
              </a:rPr>
              <a:pPr>
                <a:defRPr/>
              </a:pPr>
              <a:t>11/24/2019</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28C47FF-BC9C-4755-BBE7-B95CBA18C9A6}" type="slidenum">
              <a:rPr lang="en-US"/>
              <a:pPr>
                <a:defRPr/>
              </a:pPr>
              <a:t>‹#›</a:t>
            </a:fld>
            <a:endParaRPr lang="en-US"/>
          </a:p>
        </p:txBody>
      </p:sp>
    </p:spTree>
    <p:extLst>
      <p:ext uri="{BB962C8B-B14F-4D97-AF65-F5344CB8AC3E}">
        <p14:creationId xmlns:p14="http://schemas.microsoft.com/office/powerpoint/2010/main" val="2934132213"/>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6DEF42B-68F3-460F-9B88-260AFA86EC37}" type="datetimeFigureOut">
              <a:rPr lang="en-US">
                <a:solidFill>
                  <a:srgbClr val="04617B">
                    <a:shade val="90000"/>
                  </a:srgbClr>
                </a:solidFill>
              </a:rPr>
              <a:pPr>
                <a:defRPr/>
              </a:pPr>
              <a:t>11/24/2019</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B243998-A89A-4B06-9C62-A51E5293736E}" type="slidenum">
              <a:rPr lang="en-US"/>
              <a:pPr>
                <a:defRPr/>
              </a:pPr>
              <a:t>‹#›</a:t>
            </a:fld>
            <a:endParaRPr lang="en-US"/>
          </a:p>
        </p:txBody>
      </p:sp>
    </p:spTree>
    <p:extLst>
      <p:ext uri="{BB962C8B-B14F-4D97-AF65-F5344CB8AC3E}">
        <p14:creationId xmlns:p14="http://schemas.microsoft.com/office/powerpoint/2010/main" val="366839574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325081-4041-4F6C-9FFD-B0A4222830AC}" type="datetimeFigureOut">
              <a:rPr lang="en-US">
                <a:solidFill>
                  <a:srgbClr val="04617B">
                    <a:shade val="90000"/>
                  </a:srgbClr>
                </a:solidFill>
              </a:rPr>
              <a:pPr>
                <a:defRPr/>
              </a:pPr>
              <a:t>11/24/2019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2D56E9D-0AED-4E92-B601-4B9FB0F96804}" type="slidenum">
              <a:rPr lang="en-US"/>
              <a:pPr>
                <a:defRPr/>
              </a:pPr>
              <a:t>‹#›</a:t>
            </a:fld>
            <a:endParaRPr lang="en-US"/>
          </a:p>
        </p:txBody>
      </p:sp>
    </p:spTree>
    <p:extLst>
      <p:ext uri="{BB962C8B-B14F-4D97-AF65-F5344CB8AC3E}">
        <p14:creationId xmlns:p14="http://schemas.microsoft.com/office/powerpoint/2010/main" val="3473378725"/>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0A0D1D3-C956-4580-93E2-1F60C11DCC21}" type="datetimeFigureOut">
              <a:rPr lang="en-US">
                <a:solidFill>
                  <a:srgbClr val="04617B">
                    <a:shade val="90000"/>
                  </a:srgbClr>
                </a:solidFill>
              </a:rPr>
              <a:pPr>
                <a:defRPr/>
              </a:pPr>
              <a:t>11/24/2019</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2F6B6A6A-B3BA-47F2-AA34-09CFE1B6F16A}" type="slidenum">
              <a:rPr lang="en-US"/>
              <a:pPr>
                <a:defRPr/>
              </a:pPr>
              <a:t>‹#›</a:t>
            </a:fld>
            <a:endParaRPr lang="en-US"/>
          </a:p>
        </p:txBody>
      </p:sp>
    </p:spTree>
    <p:extLst>
      <p:ext uri="{BB962C8B-B14F-4D97-AF65-F5344CB8AC3E}">
        <p14:creationId xmlns:p14="http://schemas.microsoft.com/office/powerpoint/2010/main" val="268123898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22CE90B5-8748-481D-8E9C-CB8A70BC738B}" type="datetimeFigureOut">
              <a:rPr lang="en-US">
                <a:solidFill>
                  <a:srgbClr val="04617B">
                    <a:shade val="90000"/>
                  </a:srgbClr>
                </a:solidFill>
              </a:rPr>
              <a:pPr fontAlgn="base">
                <a:spcBef>
                  <a:spcPct val="0"/>
                </a:spcBef>
                <a:spcAft>
                  <a:spcPct val="0"/>
                </a:spcAft>
                <a:defRPr/>
              </a:pPr>
              <a:t>11/24/2019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4C4A44E7-3999-4C40-A7E2-A8FA26B4BC57}"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973839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49C6FB46-FB59-464A-B950-50AD32FE81C8}" type="datetimeFigureOut">
              <a:rPr lang="en-US"/>
              <a:pPr fontAlgn="base">
                <a:spcBef>
                  <a:spcPct val="0"/>
                </a:spcBef>
                <a:spcAft>
                  <a:spcPct val="0"/>
                </a:spcAft>
                <a:defRPr/>
              </a:pPr>
              <a:t>11/24/2019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F481D514-013C-4E7D-889F-2ECA7F59BC2D}"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1529863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A96C0031-A767-4F7C-88D2-6B5B7284C923}" type="datetimeFigureOut">
              <a:rPr kumimoji="0" lang="en-US" sz="1000" b="0" i="0" u="none" strike="noStrike" kern="1200" cap="none" spc="0" normalizeH="0" baseline="0" noProof="0" smtClean="0">
                <a:ln>
                  <a:noFill/>
                </a:ln>
                <a:solidFill>
                  <a:srgbClr val="B13F9A"/>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13F9A"/>
              </a:solidFill>
              <a:effectLst/>
              <a:uLnTx/>
              <a:uFillTx/>
              <a:latin typeface="Georgia"/>
              <a:ea typeface="+mn-ea"/>
              <a:cs typeface="+mn-cs"/>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10972D17-7594-4B5E-8C28-6684245E07CA}" type="slidenum">
              <a:rPr kumimoji="0" lang="en-US" sz="1100" b="0" i="0" u="none" strike="noStrike" kern="1200" cap="none" spc="0" normalizeH="0" baseline="0" noProof="0" smtClean="0">
                <a:ln>
                  <a:noFill/>
                </a:ln>
                <a:solidFill>
                  <a:srgbClr val="B13F9A"/>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Georgia"/>
              <a:ea typeface="+mn-ea"/>
              <a:cs typeface="+mn-cs"/>
            </a:endParaRPr>
          </a:p>
        </p:txBody>
      </p:sp>
    </p:spTree>
    <p:extLst>
      <p:ext uri="{BB962C8B-B14F-4D97-AF65-F5344CB8AC3E}">
        <p14:creationId xmlns:p14="http://schemas.microsoft.com/office/powerpoint/2010/main" val="42832442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ohhafez@ksu.edu.sa" TargetMode="External"/><Relationship Id="rId7"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38.xml"/><Relationship Id="rId6" Type="http://schemas.openxmlformats.org/officeDocument/2006/relationships/image" Target="../media/image12.png"/><Relationship Id="rId5" Type="http://schemas.openxmlformats.org/officeDocument/2006/relationships/hyperlink" Target="mailto:dr_h_mohamed@yahoo.com" TargetMode="External"/><Relationship Id="rId4" Type="http://schemas.openxmlformats.org/officeDocument/2006/relationships/hyperlink" Target="mailto:dr_m_hafez@hot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1905000" y="990600"/>
            <a:ext cx="5257800" cy="36576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endParaRPr>
          </a:p>
          <a:p>
            <a:pPr algn="ctr" rtl="1" fontAlgn="base">
              <a:spcBef>
                <a:spcPct val="0"/>
              </a:spcBef>
              <a:spcAft>
                <a:spcPct val="0"/>
              </a:spcAft>
              <a:defRPr/>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دراسات مستقلة</a:t>
            </a:r>
          </a:p>
          <a:p>
            <a:pPr algn="ctr" fontAlgn="base">
              <a:spcBef>
                <a:spcPct val="0"/>
              </a:spcBef>
              <a:spcAft>
                <a:spcPct val="0"/>
              </a:spcAft>
              <a:defRPr/>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Arial" pitchFamily="34" charset="0"/>
              </a:rPr>
              <a:t>Independent studies</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Arial" pitchFamily="34" charset="0"/>
            </a:endParaRPr>
          </a:p>
        </p:txBody>
      </p:sp>
      <p:sp>
        <p:nvSpPr>
          <p:cNvPr id="13316" name="WordArt 7"/>
          <p:cNvSpPr>
            <a:spLocks noChangeArrowheads="1" noChangeShapeType="1" noTextEdit="1"/>
          </p:cNvSpPr>
          <p:nvPr/>
        </p:nvSpPr>
        <p:spPr bwMode="auto">
          <a:xfrm>
            <a:off x="3276600" y="5715000"/>
            <a:ext cx="26289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smtClean="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Pro. Mohamed E. </a:t>
            </a:r>
            <a:r>
              <a:rPr lang="en-US" sz="3600" kern="1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Hafez</a:t>
            </a:r>
          </a:p>
        </p:txBody>
      </p:sp>
    </p:spTree>
    <p:extLst>
      <p:ext uri="{BB962C8B-B14F-4D97-AF65-F5344CB8AC3E}">
        <p14:creationId xmlns:p14="http://schemas.microsoft.com/office/powerpoint/2010/main" val="708060580"/>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219200"/>
            <a:ext cx="7620000" cy="4114800"/>
          </a:xfrm>
        </p:spPr>
      </p:pic>
    </p:spTree>
    <p:extLst>
      <p:ext uri="{BB962C8B-B14F-4D97-AF65-F5344CB8AC3E}">
        <p14:creationId xmlns:p14="http://schemas.microsoft.com/office/powerpoint/2010/main" val="1418663426"/>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6"/>
          <p:cNvSpPr>
            <a:spLocks noChangeArrowheads="1" noChangeShapeType="1" noTextEdit="1"/>
          </p:cNvSpPr>
          <p:nvPr/>
        </p:nvSpPr>
        <p:spPr bwMode="auto">
          <a:xfrm>
            <a:off x="2133600" y="1905000"/>
            <a:ext cx="4876800" cy="1981200"/>
          </a:xfrm>
          <a:prstGeom prst="rect">
            <a:avLst/>
          </a:prstGeom>
        </p:spPr>
        <p:txBody>
          <a:bodyPr wrap="none" fromWordArt="1">
            <a:prstTxWarp prst="textPlain">
              <a:avLst>
                <a:gd name="adj" fmla="val 50597"/>
              </a:avLst>
            </a:prstTxWarp>
          </a:bodyPr>
          <a:lstStyle/>
          <a:p>
            <a:pPr algn="ctr" rtl="1" eaLnBrk="0" fontAlgn="base" hangingPunct="0">
              <a:spcBef>
                <a:spcPct val="0"/>
              </a:spcBef>
              <a:spcAft>
                <a:spcPct val="0"/>
              </a:spcAft>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تقرير</a:t>
            </a:r>
          </a:p>
          <a:p>
            <a:pPr algn="ctr" rtl="1" eaLnBrk="0" fontAlgn="base" hangingPunct="0">
              <a:spcBef>
                <a:spcPct val="0"/>
              </a:spcBef>
              <a:spcAft>
                <a:spcPct val="0"/>
              </a:spcAft>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التقييم البيئي</a:t>
            </a: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p:txBody>
      </p:sp>
    </p:spTree>
    <p:extLst>
      <p:ext uri="{BB962C8B-B14F-4D97-AF65-F5344CB8AC3E}">
        <p14:creationId xmlns:p14="http://schemas.microsoft.com/office/powerpoint/2010/main" val="8854366"/>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524000"/>
            <a:ext cx="8229600" cy="4800600"/>
          </a:xfrm>
        </p:spPr>
        <p:txBody>
          <a:bodyPr/>
          <a:lstStyle/>
          <a:p>
            <a:pPr algn="just" rtl="1"/>
            <a:endParaRPr lang="ar-SA" altLang="en-US" sz="2000" b="1" dirty="0" smtClean="0">
              <a:ea typeface="Majalla UI"/>
            </a:endParaRPr>
          </a:p>
          <a:p>
            <a:pPr algn="just" rtl="1"/>
            <a:endParaRPr lang="en-US" altLang="en-US" sz="2200" b="1" dirty="0" smtClean="0"/>
          </a:p>
        </p:txBody>
      </p:sp>
      <p:sp>
        <p:nvSpPr>
          <p:cNvPr id="5" name="small_button4">
            <a:hlinkClick r:id="" action="ppaction://noaction"/>
          </p:cNvPr>
          <p:cNvSpPr/>
          <p:nvPr/>
        </p:nvSpPr>
        <p:spPr>
          <a:xfrm>
            <a:off x="457200" y="743884"/>
            <a:ext cx="8229600" cy="1219201"/>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lvl="0" algn="ctr" defTabSz="914296" rtl="1">
              <a:defRPr/>
            </a:pPr>
            <a:r>
              <a:rPr lang="ar-SA" sz="2000" kern="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اعداد تقرير تقييم الأثر البيئي </a:t>
            </a:r>
            <a:r>
              <a:rPr lang="en-US" sz="2000" kern="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REPORTING</a:t>
            </a:r>
            <a:endParaRPr kumimoji="0" 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graphicFrame>
        <p:nvGraphicFramePr>
          <p:cNvPr id="6" name="Diagram 5"/>
          <p:cNvGraphicFramePr/>
          <p:nvPr>
            <p:extLst>
              <p:ext uri="{D42A27DB-BD31-4B8C-83A1-F6EECF244321}">
                <p14:modId xmlns:p14="http://schemas.microsoft.com/office/powerpoint/2010/main" val="798105116"/>
              </p:ext>
            </p:extLst>
          </p:nvPr>
        </p:nvGraphicFramePr>
        <p:xfrm>
          <a:off x="166254" y="2209800"/>
          <a:ext cx="4481947"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436427517"/>
              </p:ext>
            </p:extLst>
          </p:nvPr>
        </p:nvGraphicFramePr>
        <p:xfrm>
          <a:off x="4648202" y="2209800"/>
          <a:ext cx="4329544"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045030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
                                            <p:graphicEl>
                                              <a:dgm id="{2F59F4BA-ACEB-47CD-9835-833101BB5FE7}"/>
                                            </p:graphicEl>
                                          </p:spTgt>
                                        </p:tgtEl>
                                        <p:attrNameLst>
                                          <p:attrName>style.visibility</p:attrName>
                                        </p:attrNameLst>
                                      </p:cBhvr>
                                      <p:to>
                                        <p:strVal val="visible"/>
                                      </p:to>
                                    </p:set>
                                    <p:animEffect transition="in" filter="slide(fromTop)">
                                      <p:cBhvr>
                                        <p:cTn id="12" dur="1000"/>
                                        <p:tgtEl>
                                          <p:spTgt spid="6">
                                            <p:graphicEl>
                                              <a:dgm id="{2F59F4BA-ACEB-47CD-9835-833101BB5FE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7">
                                            <p:graphicEl>
                                              <a:dgm id="{2F59F4BA-ACEB-47CD-9835-833101BB5FE7}"/>
                                            </p:graphicEl>
                                          </p:spTgt>
                                        </p:tgtEl>
                                        <p:attrNameLst>
                                          <p:attrName>style.visibility</p:attrName>
                                        </p:attrNameLst>
                                      </p:cBhvr>
                                      <p:to>
                                        <p:strVal val="visible"/>
                                      </p:to>
                                    </p:set>
                                    <p:animEffect transition="in" filter="slide(fromTop)">
                                      <p:cBhvr>
                                        <p:cTn id="17" dur="1000"/>
                                        <p:tgtEl>
                                          <p:spTgt spid="7">
                                            <p:graphicEl>
                                              <a:dgm id="{2F59F4BA-ACEB-47CD-9835-833101BB5F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Sub>
          <a:bldDgm bld="one"/>
        </p:bldSub>
      </p:bldGraphic>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42900" y="1752600"/>
            <a:ext cx="8458200" cy="4953000"/>
          </a:xfrm>
        </p:spPr>
        <p:txBody>
          <a:bodyPr/>
          <a:lstStyle/>
          <a:p>
            <a:pPr marL="0" indent="0" algn="just" rtl="1">
              <a:buNone/>
            </a:pPr>
            <a:r>
              <a:rPr lang="ar-SA" altLang="en-US" sz="2800" b="1" dirty="0" smtClean="0">
                <a:ea typeface="Majalla UI"/>
              </a:rPr>
              <a:t>    </a:t>
            </a:r>
            <a:r>
              <a:rPr lang="ar-SA" altLang="en-US" sz="2200" b="1" dirty="0">
                <a:ea typeface="Majalla UI"/>
              </a:rPr>
              <a:t>بعد كتابة تقرير التقييم </a:t>
            </a:r>
            <a:r>
              <a:rPr lang="ar-SA" altLang="en-US" sz="2200" b="1" dirty="0" smtClean="0">
                <a:ea typeface="Majalla UI"/>
              </a:rPr>
              <a:t>البيئي يتم مراجعته، للتأكد </a:t>
            </a:r>
            <a:r>
              <a:rPr lang="ar-SA" altLang="en-US" sz="2200" b="1" dirty="0">
                <a:ea typeface="Majalla UI"/>
              </a:rPr>
              <a:t>من </a:t>
            </a:r>
            <a:r>
              <a:rPr lang="ar-SA" altLang="en-US" sz="2200" b="1" dirty="0" smtClean="0">
                <a:ea typeface="Majalla UI"/>
              </a:rPr>
              <a:t>درجة كفاءته ومدى استيفائه </a:t>
            </a:r>
            <a:r>
              <a:rPr lang="ar-SA" altLang="en-US" sz="2200" b="1" dirty="0">
                <a:ea typeface="Majalla UI"/>
              </a:rPr>
              <a:t>للشروط </a:t>
            </a:r>
            <a:r>
              <a:rPr lang="ar-SA" altLang="en-US" sz="2200" b="1" dirty="0" smtClean="0">
                <a:ea typeface="Majalla UI"/>
              </a:rPr>
              <a:t>المرجعية (المعايير والمقاييس والاطار القانوني للدولة).</a:t>
            </a:r>
          </a:p>
          <a:p>
            <a:pPr marL="0" indent="0" algn="just" rtl="1">
              <a:buNone/>
            </a:pPr>
            <a:endParaRPr lang="ar-SA" altLang="en-US" sz="2200" b="1" dirty="0" smtClean="0">
              <a:ea typeface="Majalla UI"/>
            </a:endParaRPr>
          </a:p>
          <a:p>
            <a:pPr marL="0" indent="0" algn="just" rtl="1">
              <a:buNone/>
            </a:pPr>
            <a:r>
              <a:rPr lang="ar-SA" altLang="en-US" sz="2200" b="1" dirty="0">
                <a:ea typeface="Majalla UI"/>
              </a:rPr>
              <a:t> </a:t>
            </a:r>
            <a:r>
              <a:rPr lang="ar-SA" altLang="en-US" sz="2200" b="1" dirty="0" smtClean="0">
                <a:ea typeface="Majalla UI"/>
              </a:rPr>
              <a:t>   إضافة إلى ذلك الأخذ برأي </a:t>
            </a:r>
            <a:r>
              <a:rPr lang="ar-SA" altLang="en-US" sz="2200" b="1" dirty="0">
                <a:ea typeface="Majalla UI"/>
              </a:rPr>
              <a:t>الجهات المعنية </a:t>
            </a:r>
            <a:r>
              <a:rPr lang="ar-SA" altLang="en-US" sz="2200" b="1" dirty="0" smtClean="0">
                <a:ea typeface="Majalla UI"/>
              </a:rPr>
              <a:t>المتعددة </a:t>
            </a:r>
            <a:r>
              <a:rPr lang="ar-SA" altLang="en-US" sz="2200" b="1" dirty="0">
                <a:ea typeface="Majalla UI"/>
              </a:rPr>
              <a:t>حول </a:t>
            </a:r>
            <a:r>
              <a:rPr lang="ar-SA" altLang="en-US" sz="2200" b="1" dirty="0" smtClean="0">
                <a:ea typeface="Majalla UI"/>
              </a:rPr>
              <a:t>التقرير؛ </a:t>
            </a:r>
            <a:r>
              <a:rPr lang="ar-SA" altLang="en-US" sz="2200" b="1" dirty="0">
                <a:ea typeface="Majalla UI"/>
              </a:rPr>
              <a:t>حيث يتم التأكد من المحتوى العلمي و الفني لتقرير الدراسة بهدف الوقوف على </a:t>
            </a:r>
            <a:r>
              <a:rPr lang="ar-SA" altLang="en-US" sz="2200" b="1" dirty="0" smtClean="0">
                <a:ea typeface="Majalla UI"/>
              </a:rPr>
              <a:t>الملاحظات (نقاط الضعف ونقاط القوة) وتعريفها </a:t>
            </a:r>
            <a:r>
              <a:rPr lang="ar-SA" altLang="en-US" sz="2200" b="1" dirty="0">
                <a:ea typeface="Majalla UI"/>
              </a:rPr>
              <a:t>ان </a:t>
            </a:r>
            <a:r>
              <a:rPr lang="ar-SA" altLang="en-US" sz="2200" b="1" dirty="0" smtClean="0">
                <a:ea typeface="Majalla UI"/>
              </a:rPr>
              <a:t>وجدت، ووضع إلية التحسين.</a:t>
            </a:r>
          </a:p>
          <a:p>
            <a:pPr marL="0" indent="0" algn="just" rtl="1">
              <a:buNone/>
            </a:pPr>
            <a:endParaRPr lang="ar-SA" altLang="en-US" sz="2200" b="1" dirty="0" smtClean="0">
              <a:ea typeface="Majalla UI"/>
            </a:endParaRPr>
          </a:p>
          <a:p>
            <a:pPr marL="0" lvl="0" indent="0" algn="just" rtl="1">
              <a:buNone/>
            </a:pPr>
            <a:r>
              <a:rPr lang="ar-SA" altLang="en-US" sz="2200" b="1" dirty="0" smtClean="0">
                <a:solidFill>
                  <a:prstClr val="black"/>
                </a:solidFill>
                <a:ea typeface="Majalla UI"/>
              </a:rPr>
              <a:t>     كما </a:t>
            </a:r>
            <a:r>
              <a:rPr lang="ar-SA" altLang="en-US" sz="2200" b="1" dirty="0">
                <a:solidFill>
                  <a:prstClr val="black"/>
                </a:solidFill>
                <a:ea typeface="Majalla UI"/>
              </a:rPr>
              <a:t>يتم عرض نتائج </a:t>
            </a:r>
            <a:r>
              <a:rPr lang="ar-SA" altLang="en-US" sz="2200" b="1" dirty="0" smtClean="0">
                <a:solidFill>
                  <a:prstClr val="black"/>
                </a:solidFill>
                <a:ea typeface="Majalla UI"/>
              </a:rPr>
              <a:t>دراسة </a:t>
            </a:r>
            <a:r>
              <a:rPr lang="ar-SA" altLang="en-US" sz="2200" b="1" dirty="0">
                <a:solidFill>
                  <a:prstClr val="black"/>
                </a:solidFill>
                <a:ea typeface="Majalla UI"/>
              </a:rPr>
              <a:t>تقييم الأثر البيئي على الجهات المتأثرة بالمشروع </a:t>
            </a:r>
            <a:r>
              <a:rPr lang="ar-SA" altLang="en-US" sz="2200" b="1" dirty="0" smtClean="0">
                <a:solidFill>
                  <a:prstClr val="black"/>
                </a:solidFill>
                <a:ea typeface="Majalla UI"/>
              </a:rPr>
              <a:t>والمجتمع المدني، عن </a:t>
            </a:r>
            <a:r>
              <a:rPr lang="ar-SA" altLang="en-US" sz="2200" b="1" dirty="0">
                <a:solidFill>
                  <a:prstClr val="black"/>
                </a:solidFill>
                <a:ea typeface="Majalla UI"/>
              </a:rPr>
              <a:t>طريق عقد </a:t>
            </a:r>
            <a:r>
              <a:rPr lang="ar-SA" altLang="en-US" sz="2200" b="1" dirty="0" smtClean="0">
                <a:solidFill>
                  <a:prstClr val="black"/>
                </a:solidFill>
                <a:ea typeface="Majalla UI"/>
              </a:rPr>
              <a:t>حلقات تشاورية (كطريقة للمراجعة) واخذ الملاحظات التي تحسن كتابة التقرير.</a:t>
            </a:r>
          </a:p>
          <a:p>
            <a:pPr marL="0" lvl="0" indent="0" algn="just" rtl="1">
              <a:buNone/>
            </a:pPr>
            <a:endParaRPr lang="ar-SA" altLang="en-US" sz="2200" b="1" dirty="0">
              <a:ea typeface="Majalla UI"/>
            </a:endParaRPr>
          </a:p>
          <a:p>
            <a:pPr marL="0" indent="0" algn="just" rtl="1">
              <a:buNone/>
            </a:pPr>
            <a:r>
              <a:rPr lang="ar-SA" altLang="en-US" sz="2200" b="1" dirty="0" smtClean="0">
                <a:ea typeface="Majalla UI"/>
              </a:rPr>
              <a:t>    ذلك </a:t>
            </a:r>
            <a:r>
              <a:rPr lang="ar-SA" altLang="en-US" sz="2200" b="1" dirty="0">
                <a:ea typeface="Majalla UI"/>
              </a:rPr>
              <a:t>ويتم القيام بعملية المراجعة </a:t>
            </a:r>
            <a:r>
              <a:rPr lang="ar-SA" altLang="en-US" sz="2200" b="1" dirty="0" smtClean="0">
                <a:ea typeface="Majalla UI"/>
              </a:rPr>
              <a:t>من قبل الجهات الحكومية المعنية </a:t>
            </a:r>
            <a:r>
              <a:rPr lang="ar-SA" altLang="en-US" sz="2200" b="1" dirty="0">
                <a:ea typeface="Majalla UI"/>
              </a:rPr>
              <a:t>في </a:t>
            </a:r>
            <a:r>
              <a:rPr lang="ar-SA" altLang="en-US" sz="2200" b="1" dirty="0" smtClean="0">
                <a:ea typeface="Majalla UI"/>
              </a:rPr>
              <a:t>الدولة منها: </a:t>
            </a:r>
            <a:r>
              <a:rPr lang="ar-SA" altLang="en-US" sz="2200" b="1" dirty="0">
                <a:ea typeface="Majalla UI"/>
              </a:rPr>
              <a:t>وزارة </a:t>
            </a:r>
            <a:r>
              <a:rPr lang="ar-SA" altLang="en-US" sz="2200" b="1" dirty="0" smtClean="0">
                <a:ea typeface="Majalla UI"/>
              </a:rPr>
              <a:t>البيئة، والجهة الممولة للمشروع في حال </a:t>
            </a:r>
            <a:r>
              <a:rPr lang="ar-SA" altLang="en-US" sz="2200" b="1" dirty="0">
                <a:ea typeface="Majalla UI"/>
              </a:rPr>
              <a:t>كان التمويل </a:t>
            </a:r>
            <a:r>
              <a:rPr lang="ar-SA" altLang="en-US" sz="2200" b="1" dirty="0" smtClean="0">
                <a:ea typeface="Majalla UI"/>
              </a:rPr>
              <a:t>خارجيا. </a:t>
            </a:r>
          </a:p>
          <a:p>
            <a:pPr marL="0" indent="0" algn="just" rtl="1">
              <a:buNone/>
            </a:pPr>
            <a:r>
              <a:rPr lang="ar-SA" altLang="en-US" sz="2400" b="1" dirty="0">
                <a:ea typeface="Majalla UI"/>
              </a:rPr>
              <a:t> </a:t>
            </a:r>
            <a:r>
              <a:rPr lang="ar-SA" altLang="en-US" sz="2400" b="1" dirty="0" smtClean="0">
                <a:ea typeface="Majalla UI"/>
              </a:rPr>
              <a:t>    </a:t>
            </a:r>
            <a:endParaRPr lang="ar-SA" sz="2400" b="1" dirty="0">
              <a:ea typeface="Majalla UI"/>
            </a:endParaRP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5" name="small_button4">
            <a:hlinkClick r:id="" action="ppaction://noaction"/>
          </p:cNvPr>
          <p:cNvSpPr>
            <a:spLocks noGrp="1"/>
          </p:cNvSpPr>
          <p:nvPr>
            <p:ph type="title"/>
          </p:nvPr>
        </p:nvSpPr>
        <p:spPr>
          <a:xfrm>
            <a:off x="457200" y="8382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000" kern="0" dirty="0">
                <a:solidFill>
                  <a:prstClr val="black"/>
                </a:solidFill>
                <a:effectLst>
                  <a:outerShdw blurRad="38100" dist="38100" dir="2700000" algn="tl">
                    <a:srgbClr val="000000">
                      <a:alpha val="43137"/>
                    </a:srgbClr>
                  </a:outerShdw>
                </a:effectLst>
                <a:latin typeface="Cambria" pitchFamily="18" charset="0"/>
                <a:ea typeface="+mn-ea"/>
                <a:cs typeface="PT Bold Heading" pitchFamily="2" charset="-78"/>
              </a:rPr>
              <a:t>مراجعة </a:t>
            </a:r>
            <a:r>
              <a:rPr lang="ar-SA" sz="2000" kern="0" dirty="0" smtClean="0">
                <a:solidFill>
                  <a:prstClr val="black"/>
                </a:solidFill>
                <a:effectLst>
                  <a:outerShdw blurRad="38100" dist="38100" dir="2700000" algn="tl">
                    <a:srgbClr val="000000">
                      <a:alpha val="43137"/>
                    </a:srgbClr>
                  </a:outerShdw>
                </a:effectLst>
                <a:latin typeface="Cambria" pitchFamily="18" charset="0"/>
                <a:ea typeface="+mn-ea"/>
                <a:cs typeface="PT Bold Heading" pitchFamily="2" charset="-78"/>
              </a:rPr>
              <a:t>تقرير التقييم البيئي</a:t>
            </a:r>
            <a:endParaRPr lang="ar-SA" sz="2000" kern="0" dirty="0">
              <a:solidFill>
                <a:prstClr val="black"/>
              </a:solidFill>
              <a:effectLst>
                <a:outerShdw blurRad="38100" dist="38100" dir="2700000" algn="tl">
                  <a:srgbClr val="000000">
                    <a:alpha val="43137"/>
                  </a:srgbClr>
                </a:outerShdw>
              </a:effectLst>
              <a:latin typeface="Cambria" pitchFamily="18" charset="0"/>
              <a:ea typeface="+mn-ea"/>
              <a:cs typeface="PT Bold Heading" pitchFamily="2" charset="-78"/>
            </a:endParaRPr>
          </a:p>
        </p:txBody>
      </p:sp>
    </p:spTree>
    <p:extLst>
      <p:ext uri="{BB962C8B-B14F-4D97-AF65-F5344CB8AC3E}">
        <p14:creationId xmlns:p14="http://schemas.microsoft.com/office/powerpoint/2010/main" val="299713373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04800" y="1905000"/>
            <a:ext cx="8458200" cy="4800600"/>
          </a:xfrm>
        </p:spPr>
        <p:txBody>
          <a:bodyPr/>
          <a:lstStyle/>
          <a:p>
            <a:pPr marL="0" indent="0" algn="just" rtl="1">
              <a:buNone/>
            </a:pPr>
            <a:r>
              <a:rPr lang="ar-SA" altLang="en-US" sz="2800" b="1" dirty="0" smtClean="0">
                <a:ea typeface="Majalla UI"/>
              </a:rPr>
              <a:t>   </a:t>
            </a:r>
            <a:r>
              <a:rPr lang="ar-SA" altLang="en-US" sz="2400" b="1" dirty="0" smtClean="0">
                <a:ea typeface="Majalla UI"/>
              </a:rPr>
              <a:t>يتم ا</a:t>
            </a:r>
            <a:r>
              <a:rPr lang="ar-SA" altLang="en-US" sz="2400" b="1" dirty="0" smtClean="0">
                <a:ea typeface="Majalla UI"/>
              </a:rPr>
              <a:t>تخاذ القرار بعد التفاهم </a:t>
            </a:r>
            <a:r>
              <a:rPr lang="ar-SA" altLang="en-US" sz="2400" b="1" dirty="0">
                <a:ea typeface="Majalla UI"/>
              </a:rPr>
              <a:t>والمناقشة وتبادل </a:t>
            </a:r>
            <a:r>
              <a:rPr lang="ar-SA" altLang="en-US" sz="2400" b="1" dirty="0" smtClean="0">
                <a:ea typeface="Majalla UI"/>
              </a:rPr>
              <a:t>الآراء من خلال دعوة المسؤول مساعديه </a:t>
            </a:r>
            <a:r>
              <a:rPr lang="ar-SA" altLang="en-US" sz="2400" b="1" dirty="0">
                <a:ea typeface="Majalla UI"/>
              </a:rPr>
              <a:t>ومستشاريه من الإداريين والفنيين والقانونيين إلى اجتماع يعقد لدراسة </a:t>
            </a:r>
            <a:r>
              <a:rPr lang="ar-SA" altLang="en-US" sz="2400" b="1" dirty="0" smtClean="0">
                <a:ea typeface="Majalla UI"/>
              </a:rPr>
              <a:t>التقرير، مع ملاحظة أن متخذ </a:t>
            </a:r>
            <a:r>
              <a:rPr lang="ar-SA" altLang="en-US" sz="2400" b="1" dirty="0">
                <a:ea typeface="Majalla UI"/>
              </a:rPr>
              <a:t>القرار </a:t>
            </a:r>
            <a:r>
              <a:rPr lang="ar-SA" altLang="en-US" sz="2400" b="1" dirty="0" smtClean="0">
                <a:ea typeface="Majalla UI"/>
              </a:rPr>
              <a:t>من صلاحياته إشراك </a:t>
            </a:r>
            <a:r>
              <a:rPr lang="ar-SA" altLang="en-US" sz="2400" b="1" dirty="0">
                <a:ea typeface="Majalla UI"/>
              </a:rPr>
              <a:t>كل من يعنيهم أمر القرار من جميع الأطراف </a:t>
            </a:r>
            <a:r>
              <a:rPr lang="ar-SA" altLang="en-US" sz="2400" b="1" dirty="0" smtClean="0">
                <a:ea typeface="Majalla UI"/>
              </a:rPr>
              <a:t>وإعطاءهم حرية المناقشة، بغاية </a:t>
            </a:r>
            <a:r>
              <a:rPr lang="ar-SA" altLang="en-US" sz="2400" b="1" dirty="0">
                <a:ea typeface="Majalla UI"/>
              </a:rPr>
              <a:t>توضيح نقاط القوة والضعف.</a:t>
            </a:r>
            <a:endParaRPr lang="ar-SA" altLang="en-US" sz="2400" b="1" dirty="0">
              <a:ea typeface="Majalla UI"/>
            </a:endParaRPr>
          </a:p>
          <a:p>
            <a:pPr marL="0" indent="0" algn="just" rtl="1">
              <a:buNone/>
            </a:pPr>
            <a:r>
              <a:rPr lang="ar-SA" altLang="en-US" sz="2800" b="1" dirty="0" smtClean="0">
                <a:ea typeface="Majalla UI"/>
              </a:rPr>
              <a:t>     </a:t>
            </a:r>
            <a:r>
              <a:rPr lang="ar-SA" altLang="en-US" sz="2400" b="1" dirty="0" smtClean="0">
                <a:ea typeface="Majalla UI"/>
              </a:rPr>
              <a:t>بناء </a:t>
            </a:r>
            <a:r>
              <a:rPr lang="ar-SA" altLang="en-US" sz="2400" b="1" dirty="0">
                <a:ea typeface="Majalla UI"/>
              </a:rPr>
              <a:t>على نتائج </a:t>
            </a:r>
            <a:r>
              <a:rPr lang="ar-SA" altLang="en-US" sz="2400" b="1" dirty="0" smtClean="0">
                <a:ea typeface="Majalla UI"/>
              </a:rPr>
              <a:t>الاجتماعات </a:t>
            </a:r>
            <a:r>
              <a:rPr lang="ar-SA" altLang="en-US" sz="2400" b="1" dirty="0">
                <a:ea typeface="Majalla UI"/>
              </a:rPr>
              <a:t>يتم اخذ القرار </a:t>
            </a:r>
            <a:r>
              <a:rPr lang="ar-SA" altLang="en-US" sz="2400" b="1" dirty="0" smtClean="0">
                <a:ea typeface="Majalla UI"/>
              </a:rPr>
              <a:t>على </a:t>
            </a:r>
            <a:r>
              <a:rPr lang="ar-SA" altLang="en-US" sz="2400" b="1" dirty="0">
                <a:ea typeface="Majalla UI"/>
              </a:rPr>
              <a:t>نتائج دراسة تقييم الأثر البيئي </a:t>
            </a:r>
            <a:r>
              <a:rPr lang="ar-SA" altLang="en-US" sz="2400" b="1" dirty="0" smtClean="0">
                <a:ea typeface="Majalla UI"/>
              </a:rPr>
              <a:t>الخاصة بالمشروع؛ </a:t>
            </a:r>
            <a:r>
              <a:rPr lang="ar-SA" altLang="en-US" sz="2400" b="1" dirty="0">
                <a:ea typeface="Majalla UI"/>
              </a:rPr>
              <a:t>حيث تكون القرارات </a:t>
            </a:r>
            <a:r>
              <a:rPr lang="ar-SA" altLang="en-US" sz="2400" b="1" dirty="0" smtClean="0">
                <a:ea typeface="Majalla UI"/>
              </a:rPr>
              <a:t>المحتملة للتقرير المقدم الآتي: </a:t>
            </a:r>
            <a:endParaRPr lang="ar-SA" sz="2400" b="1" dirty="0" smtClean="0">
              <a:ea typeface="Majalla UI"/>
            </a:endParaRPr>
          </a:p>
          <a:p>
            <a:pPr lvl="0" algn="just" rtl="1">
              <a:spcAft>
                <a:spcPts val="0"/>
              </a:spcAft>
            </a:pPr>
            <a:r>
              <a:rPr lang="ar-SA" sz="2400" b="1" dirty="0" smtClean="0">
                <a:ea typeface="Majalla UI"/>
              </a:rPr>
              <a:t>الموافقة أو الموافقة بشروط</a:t>
            </a:r>
          </a:p>
          <a:p>
            <a:pPr lvl="0" algn="just" rtl="1">
              <a:spcAft>
                <a:spcPts val="0"/>
              </a:spcAft>
            </a:pPr>
            <a:r>
              <a:rPr lang="ar-SA" sz="2400" b="1" dirty="0">
                <a:ea typeface="Majalla UI"/>
              </a:rPr>
              <a:t>إرجاء الموافقة على المشروع لحين إجراء بعض </a:t>
            </a:r>
            <a:endParaRPr lang="ar-SA" sz="2400" b="1" dirty="0" smtClean="0">
              <a:ea typeface="Majalla UI"/>
            </a:endParaRPr>
          </a:p>
          <a:p>
            <a:pPr marL="0" lvl="0" indent="0" algn="just" rtl="1">
              <a:spcAft>
                <a:spcPts val="0"/>
              </a:spcAft>
              <a:buNone/>
            </a:pPr>
            <a:r>
              <a:rPr lang="ar-SA" sz="2400" b="1" dirty="0">
                <a:ea typeface="Majalla UI"/>
              </a:rPr>
              <a:t> </a:t>
            </a:r>
            <a:r>
              <a:rPr lang="ar-SA" sz="2400" b="1" dirty="0" smtClean="0">
                <a:ea typeface="Majalla UI"/>
              </a:rPr>
              <a:t>  التعديلات </a:t>
            </a:r>
            <a:r>
              <a:rPr lang="ar-SA" sz="2400" b="1" dirty="0">
                <a:ea typeface="Majalla UI"/>
              </a:rPr>
              <a:t>بهدف تحسين مخرجات دراسة تقييم الأثر البيئي.</a:t>
            </a:r>
            <a:endParaRPr lang="ar-SA" sz="2400" b="1" dirty="0" smtClean="0">
              <a:ea typeface="Majalla UI"/>
            </a:endParaRPr>
          </a:p>
          <a:p>
            <a:pPr lvl="0" algn="just" rtl="1">
              <a:spcAft>
                <a:spcPts val="0"/>
              </a:spcAft>
            </a:pPr>
            <a:r>
              <a:rPr lang="ar-SA" sz="2400" b="1" dirty="0">
                <a:ea typeface="Majalla UI"/>
              </a:rPr>
              <a:t>اعادة الدراسة أو أجزاء </a:t>
            </a:r>
            <a:r>
              <a:rPr lang="ar-SA" sz="2400" b="1" dirty="0" smtClean="0">
                <a:ea typeface="Majalla UI"/>
              </a:rPr>
              <a:t>منها.</a:t>
            </a:r>
          </a:p>
          <a:p>
            <a:pPr lvl="0" algn="just" rtl="1">
              <a:spcAft>
                <a:spcPts val="0"/>
              </a:spcAft>
            </a:pPr>
            <a:r>
              <a:rPr lang="ar-SA" sz="2400" b="1" dirty="0" smtClean="0">
                <a:ea typeface="Majalla UI"/>
              </a:rPr>
              <a:t>الرفض.</a:t>
            </a:r>
            <a:endParaRPr lang="ar-SA" sz="2400" b="1" dirty="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5" name="small_button4">
            <a:hlinkClick r:id="" action="ppaction://noaction"/>
          </p:cNvPr>
          <p:cNvSpPr>
            <a:spLocks noGrp="1"/>
          </p:cNvSpPr>
          <p:nvPr>
            <p:ph type="title"/>
          </p:nvPr>
        </p:nvSpPr>
        <p:spPr>
          <a:xfrm>
            <a:off x="457200" y="8382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000" kern="0" dirty="0">
                <a:solidFill>
                  <a:prstClr val="black"/>
                </a:solidFill>
                <a:effectLst>
                  <a:outerShdw blurRad="38100" dist="38100" dir="2700000" algn="tl">
                    <a:srgbClr val="000000">
                      <a:alpha val="43137"/>
                    </a:srgbClr>
                  </a:outerShdw>
                </a:effectLst>
                <a:latin typeface="Cambria" pitchFamily="18" charset="0"/>
                <a:ea typeface="+mn-ea"/>
                <a:cs typeface="PT Bold Heading" pitchFamily="2" charset="-78"/>
              </a:rPr>
              <a:t>اتخاذ القرار</a:t>
            </a:r>
            <a:endParaRPr lang="ar-SA" sz="2000" kern="0" dirty="0">
              <a:solidFill>
                <a:prstClr val="black"/>
              </a:solidFill>
              <a:effectLst>
                <a:outerShdw blurRad="38100" dist="38100" dir="2700000" algn="tl">
                  <a:srgbClr val="000000">
                    <a:alpha val="43137"/>
                  </a:srgbClr>
                </a:outerShdw>
              </a:effectLst>
              <a:latin typeface="Cambria" pitchFamily="18" charset="0"/>
              <a:ea typeface="+mn-ea"/>
              <a:cs typeface="PT Bold Heading"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17" y="4495800"/>
            <a:ext cx="2143125" cy="2143125"/>
          </a:xfrm>
          <a:prstGeom prst="rect">
            <a:avLst/>
          </a:prstGeom>
        </p:spPr>
      </p:pic>
    </p:spTree>
    <p:extLst>
      <p:ext uri="{BB962C8B-B14F-4D97-AF65-F5344CB8AC3E}">
        <p14:creationId xmlns:p14="http://schemas.microsoft.com/office/powerpoint/2010/main" val="254476965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04800" y="1905000"/>
            <a:ext cx="8458200" cy="4800600"/>
          </a:xfrm>
        </p:spPr>
        <p:txBody>
          <a:bodyPr/>
          <a:lstStyle/>
          <a:p>
            <a:pPr marL="0" indent="0" algn="just" rtl="1">
              <a:buNone/>
            </a:pPr>
            <a:r>
              <a:rPr lang="ar-SA" altLang="en-US" sz="2800" b="1" dirty="0" smtClean="0">
                <a:ea typeface="Majalla UI"/>
              </a:rPr>
              <a:t>    </a:t>
            </a:r>
            <a:r>
              <a:rPr lang="ar-SA" altLang="en-US" sz="2400" b="1" dirty="0">
                <a:ea typeface="Majalla UI"/>
              </a:rPr>
              <a:t>يتم </a:t>
            </a:r>
            <a:r>
              <a:rPr lang="ar-SA" altLang="en-US" sz="2400" b="1" dirty="0" smtClean="0">
                <a:ea typeface="Majalla UI"/>
              </a:rPr>
              <a:t>في </a:t>
            </a:r>
            <a:r>
              <a:rPr lang="ar-SA" altLang="en-US" sz="2400" b="1" dirty="0">
                <a:ea typeface="Majalla UI"/>
              </a:rPr>
              <a:t>هذه المرحلة التأكد من تنفيذ ما ورد في دراسة تقييم الأثر </a:t>
            </a:r>
            <a:r>
              <a:rPr lang="ar-SA" altLang="en-US" sz="2400" b="1" dirty="0" smtClean="0">
                <a:ea typeface="Majalla UI"/>
              </a:rPr>
              <a:t>البيئي، ذلك  </a:t>
            </a:r>
            <a:r>
              <a:rPr lang="ar-SA" altLang="en-US" sz="2400" b="1" dirty="0">
                <a:ea typeface="Majalla UI"/>
              </a:rPr>
              <a:t>خلال مراحل </a:t>
            </a:r>
            <a:r>
              <a:rPr lang="ar-SA" altLang="en-US" sz="2400" b="1" dirty="0" smtClean="0">
                <a:ea typeface="Majalla UI"/>
              </a:rPr>
              <a:t>المشروع المختلفة (مرحلة التنفيذ- ومرحلة التشغيل).</a:t>
            </a:r>
          </a:p>
          <a:p>
            <a:pPr marL="0" indent="0" algn="just" rtl="1">
              <a:buNone/>
            </a:pPr>
            <a:r>
              <a:rPr lang="ar-SA" altLang="en-US" sz="2400" b="1" dirty="0">
                <a:ea typeface="Majalla UI"/>
              </a:rPr>
              <a:t> </a:t>
            </a:r>
            <a:r>
              <a:rPr lang="ar-SA" altLang="en-US" sz="2400" b="1" dirty="0" smtClean="0">
                <a:ea typeface="Majalla UI"/>
              </a:rPr>
              <a:t>    </a:t>
            </a:r>
            <a:r>
              <a:rPr lang="ar-SA" altLang="en-US" sz="2400" b="1" dirty="0">
                <a:ea typeface="Majalla UI"/>
              </a:rPr>
              <a:t>كما يتم التأكد من التزام </a:t>
            </a:r>
            <a:r>
              <a:rPr lang="ar-SA" altLang="en-US" sz="2400" b="1" dirty="0" smtClean="0">
                <a:ea typeface="Majalla UI"/>
              </a:rPr>
              <a:t>منفذي المشروع، </a:t>
            </a:r>
            <a:r>
              <a:rPr lang="ar-SA" altLang="en-US" sz="2400" b="1" dirty="0">
                <a:ea typeface="Majalla UI"/>
              </a:rPr>
              <a:t>بتنفيذ إجراءات التخفيف </a:t>
            </a:r>
            <a:r>
              <a:rPr lang="ar-SA" altLang="en-US" sz="2400" b="1" dirty="0" smtClean="0">
                <a:ea typeface="Majalla UI"/>
              </a:rPr>
              <a:t>واتباع خطة الإدارة البيئية، التي </a:t>
            </a:r>
            <a:r>
              <a:rPr lang="ar-SA" altLang="en-US" sz="2400" b="1" dirty="0">
                <a:ea typeface="Majalla UI"/>
              </a:rPr>
              <a:t>تم </a:t>
            </a:r>
            <a:r>
              <a:rPr lang="ar-SA" altLang="en-US" sz="2400" b="1" dirty="0" smtClean="0">
                <a:ea typeface="Majalla UI"/>
              </a:rPr>
              <a:t>تعريفها.</a:t>
            </a:r>
          </a:p>
          <a:p>
            <a:pPr marL="0" indent="0" algn="just" rtl="1">
              <a:buNone/>
            </a:pPr>
            <a:r>
              <a:rPr lang="ar-SA" altLang="en-US" sz="2400" b="1" dirty="0">
                <a:ea typeface="Majalla UI"/>
              </a:rPr>
              <a:t> </a:t>
            </a:r>
            <a:r>
              <a:rPr lang="ar-SA" altLang="en-US" sz="2400" b="1" dirty="0" smtClean="0">
                <a:ea typeface="Majalla UI"/>
              </a:rPr>
              <a:t>    إضافة </a:t>
            </a:r>
            <a:r>
              <a:rPr lang="ar-SA" altLang="en-US" sz="2400" b="1" dirty="0">
                <a:ea typeface="Majalla UI"/>
              </a:rPr>
              <a:t>الى القيام بعملية </a:t>
            </a:r>
            <a:r>
              <a:rPr lang="ar-SA" altLang="en-US" sz="2400" b="1" dirty="0" smtClean="0">
                <a:ea typeface="Majalla UI"/>
              </a:rPr>
              <a:t>المتابعة والرصد المستمر، واتخاذ الإجراءات الضرورية </a:t>
            </a:r>
            <a:r>
              <a:rPr lang="ar-SA" altLang="en-US" sz="2400" b="1" dirty="0">
                <a:ea typeface="Majalla UI"/>
              </a:rPr>
              <a:t>للتغلب على المشاكل التي قد تظهر خلال </a:t>
            </a:r>
            <a:r>
              <a:rPr lang="ar-SA" altLang="en-US" sz="2400" b="1" dirty="0" smtClean="0">
                <a:ea typeface="Majalla UI"/>
              </a:rPr>
              <a:t>مرحلتي التنفيذ والتشغيل.</a:t>
            </a:r>
            <a:endParaRPr lang="ar-SA" sz="2800" b="1" dirty="0" smtClean="0">
              <a:ea typeface="Majalla UI"/>
            </a:endParaRP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5" name="small_button4">
            <a:hlinkClick r:id="" action="ppaction://noaction"/>
          </p:cNvPr>
          <p:cNvSpPr>
            <a:spLocks noGrp="1"/>
          </p:cNvSpPr>
          <p:nvPr>
            <p:ph type="title"/>
          </p:nvPr>
        </p:nvSpPr>
        <p:spPr>
          <a:xfrm>
            <a:off x="457200" y="8382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000" kern="0" dirty="0" smtClean="0">
                <a:solidFill>
                  <a:prstClr val="black"/>
                </a:solidFill>
                <a:effectLst>
                  <a:outerShdw blurRad="38100" dist="38100" dir="2700000" algn="tl">
                    <a:srgbClr val="000000">
                      <a:alpha val="43137"/>
                    </a:srgbClr>
                  </a:outerShdw>
                </a:effectLst>
                <a:latin typeface="Cambria" pitchFamily="18" charset="0"/>
                <a:ea typeface="+mn-ea"/>
                <a:cs typeface="PT Bold Heading" pitchFamily="2" charset="-78"/>
              </a:rPr>
              <a:t>مرحلة التنفيذ والمتابعة البيئية </a:t>
            </a:r>
            <a:endParaRPr lang="ar-SA" sz="2000" kern="0" dirty="0">
              <a:solidFill>
                <a:prstClr val="black"/>
              </a:solidFill>
              <a:effectLst>
                <a:outerShdw blurRad="38100" dist="38100" dir="2700000" algn="tl">
                  <a:srgbClr val="000000">
                    <a:alpha val="43137"/>
                  </a:srgbClr>
                </a:outerShdw>
              </a:effectLst>
              <a:latin typeface="Cambria" pitchFamily="18" charset="0"/>
              <a:ea typeface="+mn-ea"/>
              <a:cs typeface="PT Bold Heading"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509" y="4343400"/>
            <a:ext cx="2143125" cy="2143125"/>
          </a:xfrm>
          <a:prstGeom prst="rect">
            <a:avLst/>
          </a:prstGeom>
        </p:spPr>
      </p:pic>
    </p:spTree>
    <p:extLst>
      <p:ext uri="{BB962C8B-B14F-4D97-AF65-F5344CB8AC3E}">
        <p14:creationId xmlns:p14="http://schemas.microsoft.com/office/powerpoint/2010/main" val="63803195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533400" y="1905000"/>
            <a:ext cx="8077200" cy="4800600"/>
          </a:xfrm>
        </p:spPr>
        <p:txBody>
          <a:bodyPr/>
          <a:lstStyle/>
          <a:p>
            <a:pPr marL="0" indent="0" algn="just" rtl="1">
              <a:buNone/>
            </a:pPr>
            <a:r>
              <a:rPr lang="ar-SA" altLang="en-US" sz="2400" b="1" dirty="0" smtClean="0">
                <a:ea typeface="Majalla UI"/>
              </a:rPr>
              <a:t>    </a:t>
            </a:r>
            <a:r>
              <a:rPr lang="ar-SA" altLang="en-US" b="1" dirty="0">
                <a:ea typeface="Majalla UI"/>
              </a:rPr>
              <a:t>ستقوم كل </a:t>
            </a:r>
            <a:r>
              <a:rPr lang="ar-SA" altLang="en-US" b="1" dirty="0" smtClean="0">
                <a:ea typeface="Majalla UI"/>
              </a:rPr>
              <a:t>دراسة </a:t>
            </a:r>
            <a:r>
              <a:rPr lang="ar-SA" altLang="en-US" b="1" dirty="0" smtClean="0">
                <a:ea typeface="Majalla UI"/>
              </a:rPr>
              <a:t>بإعداد وكتابة تقرير </a:t>
            </a:r>
            <a:r>
              <a:rPr lang="ar-SA" altLang="en-US" b="1" dirty="0">
                <a:ea typeface="Majalla UI"/>
              </a:rPr>
              <a:t>دراسة تقييم الأثر البيئي، </a:t>
            </a:r>
            <a:r>
              <a:rPr lang="ar-SA" altLang="en-US" b="1" dirty="0" smtClean="0">
                <a:ea typeface="Majalla UI"/>
              </a:rPr>
              <a:t>وفقا </a:t>
            </a:r>
            <a:r>
              <a:rPr lang="ar-SA" altLang="en-US" b="1" dirty="0">
                <a:ea typeface="Majalla UI"/>
              </a:rPr>
              <a:t>لأسلوب تسلسلي يتبع فيه التدرج في تنفيذ خطوات تقييم الأثر </a:t>
            </a:r>
            <a:r>
              <a:rPr lang="ar-SA" altLang="en-US" b="1" dirty="0" smtClean="0">
                <a:ea typeface="Majalla UI"/>
              </a:rPr>
              <a:t>البيئي</a:t>
            </a:r>
            <a:r>
              <a:rPr lang="ar-SA" b="1" dirty="0" smtClean="0">
                <a:ea typeface="Majalla UI"/>
              </a:rPr>
              <a:t>.</a:t>
            </a:r>
            <a:r>
              <a:rPr lang="ar-SA" b="1" dirty="0">
                <a:ea typeface="Majalla UI"/>
              </a:rPr>
              <a:t> </a:t>
            </a:r>
            <a:r>
              <a:rPr lang="ar-SA" b="1" dirty="0" smtClean="0">
                <a:ea typeface="Majalla UI"/>
              </a:rPr>
              <a:t>وبعد الانتهاء من التقرير، </a:t>
            </a:r>
            <a:r>
              <a:rPr lang="ar-SA" b="1" dirty="0" smtClean="0">
                <a:ea typeface="Majalla UI"/>
              </a:rPr>
              <a:t>سوف </a:t>
            </a:r>
            <a:r>
              <a:rPr lang="ar-SA" b="1" dirty="0" smtClean="0">
                <a:ea typeface="Majalla UI"/>
              </a:rPr>
              <a:t>تقوم </a:t>
            </a:r>
            <a:r>
              <a:rPr lang="ar-SA" b="1" dirty="0">
                <a:ea typeface="Majalla UI"/>
              </a:rPr>
              <a:t>كل دارسة </a:t>
            </a:r>
            <a:r>
              <a:rPr lang="ar-SA" b="1" dirty="0" smtClean="0">
                <a:ea typeface="Majalla UI"/>
              </a:rPr>
              <a:t>بتسليم وعرض التقرير </a:t>
            </a:r>
            <a:r>
              <a:rPr lang="ar-SA" b="1" dirty="0" smtClean="0">
                <a:ea typeface="Majalla UI"/>
              </a:rPr>
              <a:t>و</a:t>
            </a:r>
            <a:r>
              <a:rPr lang="ar-SA" b="1" dirty="0" smtClean="0">
                <a:ea typeface="Majalla UI"/>
              </a:rPr>
              <a:t>نتائجه خلال حلقة نقاش للتقييم. </a:t>
            </a:r>
            <a:endParaRPr lang="ar-SA" b="1" dirty="0">
              <a:ea typeface="Majalla UI"/>
            </a:endParaRPr>
          </a:p>
          <a:p>
            <a:pPr marL="0" indent="0" algn="just" rtl="1">
              <a:buNone/>
            </a:pPr>
            <a:endParaRPr lang="ar-SA" b="1" dirty="0">
              <a:ea typeface="Majalla UI"/>
            </a:endParaRPr>
          </a:p>
          <a:p>
            <a:pPr marL="0" indent="0" algn="just" rtl="1">
              <a:buNone/>
            </a:pPr>
            <a:endParaRPr lang="ar-SA" b="1" dirty="0" smtClean="0">
              <a:ea typeface="Majalla UI"/>
            </a:endParaRPr>
          </a:p>
          <a:p>
            <a:pPr algn="just" rtl="1">
              <a:spcAft>
                <a:spcPts val="0"/>
              </a:spcAft>
            </a:pPr>
            <a:endParaRPr lang="ar-SA" sz="2400" b="1" dirty="0">
              <a:ea typeface="Majalla UI"/>
            </a:endParaRPr>
          </a:p>
          <a:p>
            <a:pPr marL="0" indent="0" algn="just" rtl="1">
              <a:buNone/>
            </a:pPr>
            <a:endParaRPr lang="ar-SA" altLang="en-US" sz="2400" b="1" dirty="0" smtClean="0">
              <a:ea typeface="Majalla UI"/>
            </a:endParaRPr>
          </a:p>
          <a:p>
            <a:pPr marL="0" indent="0" algn="just" rtl="1">
              <a:buNone/>
            </a:pPr>
            <a:endParaRPr lang="ar-SA" altLang="en-US" sz="2000" b="1" dirty="0" smtClean="0">
              <a:ea typeface="Majalla UI"/>
            </a:endParaRPr>
          </a:p>
          <a:p>
            <a:pPr marL="0" indent="0" algn="just" rtl="1">
              <a:buNone/>
            </a:pPr>
            <a:endParaRPr lang="ar-SA" altLang="en-US" sz="2000" b="1" dirty="0" smtClean="0">
              <a:ea typeface="Majalla UI"/>
            </a:endParaRPr>
          </a:p>
          <a:p>
            <a:pPr algn="just" rtl="1"/>
            <a:endParaRPr lang="en-US" altLang="en-US" sz="2200" b="1" dirty="0" smtClean="0"/>
          </a:p>
        </p:txBody>
      </p:sp>
      <p:sp>
        <p:nvSpPr>
          <p:cNvPr id="5" name="small_button4">
            <a:hlinkClick r:id="" action="ppaction://noaction"/>
          </p:cNvPr>
          <p:cNvSpPr>
            <a:spLocks noGrp="1"/>
          </p:cNvSpPr>
          <p:nvPr>
            <p:ph type="title"/>
          </p:nvPr>
        </p:nvSpPr>
        <p:spPr>
          <a:xfrm>
            <a:off x="457200" y="838200"/>
            <a:ext cx="8229600" cy="81915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000" kern="0" dirty="0">
                <a:solidFill>
                  <a:prstClr val="black"/>
                </a:solidFill>
                <a:effectLst>
                  <a:outerShdw blurRad="38100" dist="38100" dir="2700000" algn="tl">
                    <a:srgbClr val="000000">
                      <a:alpha val="43137"/>
                    </a:srgbClr>
                  </a:outerShdw>
                </a:effectLst>
                <a:latin typeface="Cambria" pitchFamily="18" charset="0"/>
                <a:ea typeface="+mn-ea"/>
                <a:cs typeface="PT Bold Heading" pitchFamily="2" charset="-78"/>
              </a:rPr>
              <a:t/>
            </a:r>
            <a:br>
              <a:rPr lang="ar-SA" sz="2000" kern="0" dirty="0">
                <a:solidFill>
                  <a:prstClr val="black"/>
                </a:solidFill>
                <a:effectLst>
                  <a:outerShdw blurRad="38100" dist="38100" dir="2700000" algn="tl">
                    <a:srgbClr val="000000">
                      <a:alpha val="43137"/>
                    </a:srgbClr>
                  </a:outerShdw>
                </a:effectLst>
                <a:latin typeface="Cambria" pitchFamily="18" charset="0"/>
                <a:ea typeface="+mn-ea"/>
                <a:cs typeface="PT Bold Heading" pitchFamily="2" charset="-78"/>
              </a:rPr>
            </a:br>
            <a:r>
              <a:rPr lang="ar-SA" sz="2000" kern="0" dirty="0" smtClean="0">
                <a:solidFill>
                  <a:prstClr val="black"/>
                </a:solidFill>
                <a:effectLst>
                  <a:outerShdw blurRad="38100" dist="38100" dir="2700000" algn="tl">
                    <a:srgbClr val="000000">
                      <a:alpha val="43137"/>
                    </a:srgbClr>
                  </a:outerShdw>
                </a:effectLst>
                <a:latin typeface="Cambria" pitchFamily="18" charset="0"/>
                <a:ea typeface="+mn-ea"/>
                <a:cs typeface="PT Bold Heading" pitchFamily="2" charset="-78"/>
              </a:rPr>
              <a:t>عرض وتقديم التقارير</a:t>
            </a:r>
            <a:endParaRPr lang="ar-SA" sz="2000" kern="0" dirty="0">
              <a:solidFill>
                <a:prstClr val="black"/>
              </a:solidFill>
              <a:effectLst>
                <a:outerShdw blurRad="38100" dist="38100" dir="2700000" algn="tl">
                  <a:srgbClr val="000000">
                    <a:alpha val="43137"/>
                  </a:srgbClr>
                </a:outerShdw>
              </a:effectLst>
              <a:latin typeface="Cambria" pitchFamily="18" charset="0"/>
              <a:ea typeface="+mn-ea"/>
              <a:cs typeface="PT Bold Heading" pitchFamily="2" charset="-78"/>
            </a:endParaRPr>
          </a:p>
        </p:txBody>
      </p:sp>
      <p:pic>
        <p:nvPicPr>
          <p:cNvPr id="2" name="Picture 1"/>
          <p:cNvPicPr>
            <a:picLocks noChangeAspect="1"/>
          </p:cNvPicPr>
          <p:nvPr/>
        </p:nvPicPr>
        <p:blipFill>
          <a:blip r:embed="rId3"/>
          <a:stretch>
            <a:fillRect/>
          </a:stretch>
        </p:blipFill>
        <p:spPr>
          <a:xfrm>
            <a:off x="2057400" y="3505200"/>
            <a:ext cx="4033665" cy="2651760"/>
          </a:xfrm>
          <a:prstGeom prst="rect">
            <a:avLst/>
          </a:prstGeom>
        </p:spPr>
      </p:pic>
    </p:spTree>
    <p:extLst>
      <p:ext uri="{BB962C8B-B14F-4D97-AF65-F5344CB8AC3E}">
        <p14:creationId xmlns:p14="http://schemas.microsoft.com/office/powerpoint/2010/main" val="194877145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atmospher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81923" name="Rectangle 2"/>
          <p:cNvSpPr>
            <a:spLocks noGrp="1" noRot="1" noChangeArrowheads="1"/>
          </p:cNvSpPr>
          <p:nvPr>
            <p:ph type="title"/>
          </p:nvPr>
        </p:nvSpPr>
        <p:spPr>
          <a:xfrm>
            <a:off x="647700" y="1905000"/>
            <a:ext cx="7848600" cy="1905000"/>
          </a:xfrm>
        </p:spPr>
        <p:txBody>
          <a:bodyPr/>
          <a:lstStyle/>
          <a:p>
            <a:pPr algn="ctr" rtl="1" eaLnBrk="1" hangingPunct="1"/>
            <a:r>
              <a:rPr lang="ar-SA" sz="4800" b="1" dirty="0" smtClean="0">
                <a:solidFill>
                  <a:schemeClr val="tx1"/>
                </a:solidFill>
                <a:cs typeface="AL-Mateen" pitchFamily="2" charset="-78"/>
              </a:rPr>
              <a:t>شكراً </a:t>
            </a:r>
            <a:r>
              <a:rPr lang="ar-EG" sz="4800" b="1" dirty="0" smtClean="0">
                <a:solidFill>
                  <a:schemeClr val="tx1"/>
                </a:solidFill>
                <a:cs typeface="AL-Mateen" pitchFamily="2" charset="-78"/>
              </a:rPr>
              <a:t>مع دعواتي لكم بالتوفيق والنجاح</a:t>
            </a:r>
            <a:r>
              <a:rPr lang="ar-SA" dirty="0" smtClean="0">
                <a:solidFill>
                  <a:srgbClr val="FFFF00"/>
                </a:solidFill>
                <a:cs typeface="AL-Mateen" pitchFamily="2" charset="-78"/>
              </a:rPr>
              <a:t/>
            </a:r>
            <a:br>
              <a:rPr lang="ar-SA" dirty="0" smtClean="0">
                <a:solidFill>
                  <a:srgbClr val="FFFF00"/>
                </a:solidFill>
                <a:cs typeface="AL-Mateen" pitchFamily="2" charset="-78"/>
              </a:rPr>
            </a:br>
            <a:endParaRPr lang="en-US" b="1" dirty="0" smtClean="0">
              <a:solidFill>
                <a:schemeClr val="bg1"/>
              </a:solidFill>
            </a:endParaRPr>
          </a:p>
        </p:txBody>
      </p:sp>
      <p:sp>
        <p:nvSpPr>
          <p:cNvPr id="81924" name="Rectangle 5"/>
          <p:cNvSpPr>
            <a:spLocks noGrp="1" noChangeArrowheads="1"/>
          </p:cNvSpPr>
          <p:nvPr>
            <p:ph type="body" sz="half" idx="1"/>
          </p:nvPr>
        </p:nvSpPr>
        <p:spPr>
          <a:xfrm>
            <a:off x="228600" y="3733800"/>
            <a:ext cx="8763000" cy="2796150"/>
          </a:xfrm>
          <a:solidFill>
            <a:srgbClr val="FFFFFF"/>
          </a:solidFill>
        </p:spPr>
        <p:txBody>
          <a:bodyPr wrap="square" anchor="ctr">
            <a:spAutoFit/>
          </a:bodyPr>
          <a:lstStyle/>
          <a:p>
            <a:pPr algn="just">
              <a:spcAft>
                <a:spcPts val="0"/>
              </a:spcAft>
            </a:pPr>
            <a:r>
              <a:rPr lang="en-US" sz="1400" b="1" dirty="0" smtClean="0">
                <a:solidFill>
                  <a:srgbClr val="FF0000"/>
                </a:solidFill>
                <a:ea typeface="Times New Roman"/>
              </a:rPr>
              <a:t>Pro. </a:t>
            </a:r>
            <a:r>
              <a:rPr lang="en-US" sz="1400" b="1" dirty="0">
                <a:solidFill>
                  <a:srgbClr val="FF0000"/>
                </a:solidFill>
                <a:ea typeface="Times New Roman"/>
              </a:rPr>
              <a:t>Mohamed E. Hafez</a:t>
            </a:r>
            <a:r>
              <a:rPr lang="en-US" sz="1400" dirty="0">
                <a:ea typeface="Times New Roman"/>
              </a:rPr>
              <a:t> </a:t>
            </a:r>
          </a:p>
          <a:p>
            <a:pPr>
              <a:lnSpc>
                <a:spcPct val="115000"/>
              </a:lnSpc>
              <a:spcAft>
                <a:spcPts val="0"/>
              </a:spcAft>
            </a:pPr>
            <a:r>
              <a:rPr lang="en-US" sz="1400" b="1" dirty="0">
                <a:solidFill>
                  <a:srgbClr val="0000FF"/>
                </a:solidFill>
                <a:ea typeface="Times New Roman"/>
                <a:cs typeface="Arial"/>
              </a:rPr>
              <a:t>P</a:t>
            </a:r>
            <a:r>
              <a:rPr lang="en-US" sz="1400" b="1" dirty="0" smtClean="0">
                <a:solidFill>
                  <a:srgbClr val="0000FF"/>
                </a:solidFill>
                <a:ea typeface="Times New Roman"/>
                <a:cs typeface="Arial"/>
              </a:rPr>
              <a:t>rofessor </a:t>
            </a:r>
            <a:r>
              <a:rPr lang="en-US" sz="1400" b="1" dirty="0">
                <a:solidFill>
                  <a:srgbClr val="0000FF"/>
                </a:solidFill>
                <a:ea typeface="Times New Roman"/>
                <a:cs typeface="Arial"/>
              </a:rPr>
              <a:t>of Applied Climatology</a:t>
            </a:r>
            <a:r>
              <a:rPr lang="en-US" sz="1400" b="1" dirty="0">
                <a:solidFill>
                  <a:srgbClr val="000000"/>
                </a:solidFill>
                <a:ea typeface="Times New Roman"/>
                <a:cs typeface="Arial"/>
              </a:rPr>
              <a:t> </a:t>
            </a:r>
            <a:br>
              <a:rPr lang="en-US" sz="1400" b="1" dirty="0">
                <a:solidFill>
                  <a:srgbClr val="000000"/>
                </a:solidFill>
                <a:ea typeface="Times New Roman"/>
                <a:cs typeface="Arial"/>
              </a:rPr>
            </a:br>
            <a:r>
              <a:rPr lang="en-US" sz="1400" b="1" dirty="0">
                <a:solidFill>
                  <a:srgbClr val="0000FF"/>
                </a:solidFill>
                <a:ea typeface="Times New Roman"/>
                <a:cs typeface="Arial"/>
              </a:rPr>
              <a:t>Geography Department, </a:t>
            </a:r>
            <a:r>
              <a:rPr lang="en-US" sz="1400" b="1" dirty="0">
                <a:solidFill>
                  <a:srgbClr val="002060"/>
                </a:solidFill>
                <a:ea typeface="Times New Roman"/>
                <a:cs typeface="Arial"/>
              </a:rPr>
              <a:t>Faculty of Arts,</a:t>
            </a:r>
            <a:r>
              <a:rPr lang="en-US" sz="1400" dirty="0">
                <a:ea typeface="Times New Roman"/>
                <a:cs typeface="Arial"/>
              </a:rPr>
              <a:t> </a:t>
            </a:r>
            <a:endParaRPr lang="en-US" sz="1400" dirty="0" smtClean="0">
              <a:effectLst/>
              <a:latin typeface="Calibri"/>
              <a:ea typeface="Calibri"/>
              <a:cs typeface="Arial"/>
            </a:endParaRPr>
          </a:p>
          <a:p>
            <a:pPr>
              <a:lnSpc>
                <a:spcPct val="115000"/>
              </a:lnSpc>
              <a:spcAft>
                <a:spcPts val="0"/>
              </a:spcAft>
            </a:pPr>
            <a:r>
              <a:rPr lang="en-US" sz="1400" b="1" dirty="0">
                <a:solidFill>
                  <a:srgbClr val="7030A0"/>
                </a:solidFill>
                <a:ea typeface="Times New Roman"/>
                <a:cs typeface="Arial"/>
              </a:rPr>
              <a:t>King Saud University, Riyadh, Saudi Arabia.</a:t>
            </a:r>
            <a:endParaRPr lang="en-US" sz="1400" dirty="0" smtClean="0">
              <a:effectLst/>
              <a:latin typeface="Calibri"/>
              <a:ea typeface="Calibri"/>
              <a:cs typeface="Arial"/>
            </a:endParaRPr>
          </a:p>
          <a:p>
            <a:pPr>
              <a:lnSpc>
                <a:spcPct val="115000"/>
              </a:lnSpc>
              <a:spcAft>
                <a:spcPts val="0"/>
              </a:spcAft>
            </a:pPr>
            <a:r>
              <a:rPr lang="en-US" sz="1400" b="1" dirty="0">
                <a:solidFill>
                  <a:srgbClr val="000000"/>
                </a:solidFill>
                <a:ea typeface="Times New Roman"/>
                <a:cs typeface="Arial"/>
              </a:rPr>
              <a:t>E-mail </a:t>
            </a:r>
            <a:r>
              <a:rPr lang="en-US" sz="1400" b="1" u="sng" dirty="0">
                <a:solidFill>
                  <a:srgbClr val="0000FF"/>
                </a:solidFill>
                <a:ea typeface="Times New Roman"/>
                <a:cs typeface="Arial"/>
                <a:hlinkClick r:id="rId3"/>
              </a:rPr>
              <a:t>mohhafez@ksu.edu.sa</a:t>
            </a:r>
            <a:r>
              <a:rPr lang="en-US" sz="1400" dirty="0">
                <a:ea typeface="Times New Roman"/>
                <a:cs typeface="Arial"/>
              </a:rPr>
              <a:t> </a:t>
            </a:r>
            <a:endParaRPr lang="en-US" sz="1400" dirty="0" smtClean="0">
              <a:effectLst/>
              <a:latin typeface="Calibri"/>
              <a:ea typeface="Calibri"/>
              <a:cs typeface="Arial"/>
            </a:endParaRPr>
          </a:p>
          <a:p>
            <a:pPr>
              <a:lnSpc>
                <a:spcPct val="115000"/>
              </a:lnSpc>
              <a:spcAft>
                <a:spcPts val="0"/>
              </a:spcAft>
            </a:pPr>
            <a:r>
              <a:rPr lang="ar-SA" sz="1400" b="1" dirty="0" smtClean="0">
                <a:solidFill>
                  <a:srgbClr val="0000FF"/>
                </a:solidFill>
                <a:effectLst/>
                <a:latin typeface="Calibri"/>
                <a:ea typeface="Times New Roman"/>
                <a:cs typeface="Times New Roman"/>
              </a:rPr>
              <a:t>            </a:t>
            </a:r>
            <a:r>
              <a:rPr lang="en-US" sz="1400" b="1" u="sng" dirty="0">
                <a:solidFill>
                  <a:srgbClr val="0000FF"/>
                </a:solidFill>
                <a:ea typeface="Times New Roman"/>
                <a:cs typeface="Arial"/>
                <a:hlinkClick r:id="rId4"/>
              </a:rPr>
              <a:t>dr_m_hafez@hotmail.com</a:t>
            </a:r>
            <a:endParaRPr lang="en-US" sz="1400" dirty="0" smtClean="0">
              <a:effectLst/>
              <a:latin typeface="Calibri"/>
              <a:ea typeface="Calibri"/>
              <a:cs typeface="Arial"/>
            </a:endParaRPr>
          </a:p>
          <a:p>
            <a:pPr>
              <a:lnSpc>
                <a:spcPct val="115000"/>
              </a:lnSpc>
              <a:spcAft>
                <a:spcPts val="0"/>
              </a:spcAft>
            </a:pPr>
            <a:r>
              <a:rPr lang="en-US" sz="1400" b="1" dirty="0">
                <a:solidFill>
                  <a:srgbClr val="0000FF"/>
                </a:solidFill>
                <a:ea typeface="Times New Roman"/>
                <a:cs typeface="Arial"/>
              </a:rPr>
              <a:t>            </a:t>
            </a:r>
            <a:r>
              <a:rPr lang="en-US" sz="1400" b="1" u="sng" dirty="0">
                <a:solidFill>
                  <a:srgbClr val="0000FF"/>
                </a:solidFill>
                <a:ea typeface="Times New Roman"/>
                <a:cs typeface="Arial"/>
                <a:hlinkClick r:id="rId5"/>
              </a:rPr>
              <a:t>dr_h_mohamed@yahoo.com</a:t>
            </a:r>
            <a:endParaRPr lang="en-US" sz="1400" dirty="0" smtClean="0">
              <a:effectLst/>
              <a:latin typeface="Calibri"/>
              <a:ea typeface="Calibri"/>
              <a:cs typeface="Arial"/>
            </a:endParaRPr>
          </a:p>
          <a:p>
            <a:pPr>
              <a:lnSpc>
                <a:spcPct val="115000"/>
              </a:lnSpc>
              <a:spcAft>
                <a:spcPts val="0"/>
              </a:spcAft>
            </a:pPr>
            <a:r>
              <a:rPr lang="en-US" sz="1400" dirty="0">
                <a:ea typeface="Times New Roman"/>
                <a:cs typeface="Arial"/>
              </a:rPr>
              <a:t> </a:t>
            </a:r>
            <a:r>
              <a:rPr lang="en-US" sz="1400" b="1" dirty="0">
                <a:solidFill>
                  <a:srgbClr val="000000"/>
                </a:solidFill>
                <a:ea typeface="Calibri"/>
                <a:cs typeface="Arial"/>
              </a:rPr>
              <a:t>Mobil: 0966599388523</a:t>
            </a:r>
            <a:r>
              <a:rPr lang="ar-SA" sz="1400" b="1" dirty="0" smtClean="0">
                <a:effectLst/>
                <a:latin typeface="Calibri"/>
                <a:ea typeface="Calibri"/>
                <a:cs typeface="Times New Roman"/>
              </a:rPr>
              <a:t>    </a:t>
            </a:r>
            <a:endParaRPr lang="en-US" sz="1400" dirty="0" smtClean="0">
              <a:effectLst/>
              <a:latin typeface="Calibri"/>
              <a:ea typeface="Calibri"/>
              <a:cs typeface="Arial"/>
            </a:endParaRPr>
          </a:p>
          <a:p>
            <a:r>
              <a:rPr lang="en-US" sz="1400" b="1" dirty="0">
                <a:ea typeface="Calibri"/>
              </a:rPr>
              <a:t> </a:t>
            </a:r>
            <a:r>
              <a:rPr lang="en-US" sz="1400" b="1" dirty="0">
                <a:solidFill>
                  <a:srgbClr val="000000"/>
                </a:solidFill>
                <a:ea typeface="Calibri"/>
                <a:cs typeface="Arial"/>
              </a:rPr>
              <a:t>Office: 0966114675373</a:t>
            </a:r>
            <a:endParaRPr lang="en-US" sz="1400" dirty="0" smtClean="0"/>
          </a:p>
        </p:txBody>
      </p:sp>
      <p:pic>
        <p:nvPicPr>
          <p:cNvPr id="1026" name="Picture 2" descr="E:\الأساليب الكمية\pice\Picture1.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15000" y="4059237"/>
            <a:ext cx="2938463" cy="279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912561"/>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806</TotalTime>
  <Words>484</Words>
  <Application>Microsoft Office PowerPoint</Application>
  <PresentationFormat>On-screen Show (4:3)</PresentationFormat>
  <Paragraphs>62</Paragraphs>
  <Slides>9</Slides>
  <Notes>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9</vt:i4>
      </vt:variant>
    </vt:vector>
  </HeadingPairs>
  <TitlesOfParts>
    <vt:vector size="27" baseType="lpstr">
      <vt:lpstr>ＭＳ Ｐゴシック</vt:lpstr>
      <vt:lpstr>AL-Mateen</vt:lpstr>
      <vt:lpstr>Arial</vt:lpstr>
      <vt:lpstr>Arial Black</vt:lpstr>
      <vt:lpstr>Calibri</vt:lpstr>
      <vt:lpstr>Cambria</vt:lpstr>
      <vt:lpstr>Constantia</vt:lpstr>
      <vt:lpstr>Georgia</vt:lpstr>
      <vt:lpstr>Majalla UI</vt:lpstr>
      <vt:lpstr>PT Bold Heading</vt:lpstr>
      <vt:lpstr>Sakkal Majalla</vt:lpstr>
      <vt:lpstr>Simplified Arabic</vt:lpstr>
      <vt:lpstr>Times New Roman</vt:lpstr>
      <vt:lpstr>Wingdings</vt:lpstr>
      <vt:lpstr>Wingdings 2</vt:lpstr>
      <vt:lpstr>Flow</vt:lpstr>
      <vt:lpstr>1_Flow</vt:lpstr>
      <vt:lpstr>Opulent</vt:lpstr>
      <vt:lpstr>PowerPoint Presentation</vt:lpstr>
      <vt:lpstr>PowerPoint Presentation</vt:lpstr>
      <vt:lpstr>PowerPoint Presentation</vt:lpstr>
      <vt:lpstr>PowerPoint Presentation</vt:lpstr>
      <vt:lpstr>مراجعة تقرير التقييم البيئي</vt:lpstr>
      <vt:lpstr>اتخاذ القرار</vt:lpstr>
      <vt:lpstr>مرحلة التنفيذ والمتابعة البيئية </vt:lpstr>
      <vt:lpstr> عرض وتقديم التقارير</vt:lpstr>
      <vt:lpstr>شكراً مع دعواتي لكم بالتوفيق والنجاح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91</cp:revision>
  <dcterms:created xsi:type="dcterms:W3CDTF">2016-10-15T20:01:57Z</dcterms:created>
  <dcterms:modified xsi:type="dcterms:W3CDTF">2019-11-24T19:28:39Z</dcterms:modified>
</cp:coreProperties>
</file>