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notesMasterIdLst>
    <p:notesMasterId r:id="rId16"/>
  </p:notesMasterIdLst>
  <p:sldIdLst>
    <p:sldId id="257" r:id="rId4"/>
    <p:sldId id="258" r:id="rId5"/>
    <p:sldId id="265" r:id="rId6"/>
    <p:sldId id="295" r:id="rId7"/>
    <p:sldId id="310" r:id="rId8"/>
    <p:sldId id="311" r:id="rId9"/>
    <p:sldId id="312" r:id="rId10"/>
    <p:sldId id="313" r:id="rId11"/>
    <p:sldId id="302" r:id="rId12"/>
    <p:sldId id="301" r:id="rId13"/>
    <p:sldId id="309"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_rels/data1.x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blipFill rotWithShape="0">
          <a:blip xmlns:r="http://schemas.openxmlformats.org/officeDocument/2006/relationships" r:embed="rId1">
            <a:extLst>
              <a:ext uri="{BEBA8EAE-BF5A-486C-A8C5-ECC9F3942E4B}">
                <a14:imgProps xmlns:a14="http://schemas.microsoft.com/office/drawing/2010/main">
                  <a14:imgLayer r:embed="rId2">
                    <a14:imgEffect>
                      <a14:colorTemperature colorTemp="5900"/>
                    </a14:imgEffect>
                  </a14:imgLayer>
                </a14:imgProps>
              </a:ext>
            </a:extLst>
          </a:blip>
          <a:stretch>
            <a:fillRect/>
          </a:stretch>
        </a:blip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تهدف خطة الادارة البيئية الى وضع منهجية واضحة لإدارة عناصر البيئة، بما يضمن عدم استنزافها وتحقيق استدامتها. وتشتمل الخطة البيئية على إجراءات التخفيف التي تم تحديدها، إضافة إلى وضع برنامج مراقبة لعناصر البيئة ذات الأهمية. ويشمل الإطار العام لخطة الادارة البيئية للمشاريع الآتي:</a:t>
          </a: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التأثيرات البيئية المتوقعة.</a:t>
          </a: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إجراءات التخفيف المقترحة</a:t>
          </a:r>
          <a:endPar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مسؤولية تنفيذ إجراءات التخفيف.</a:t>
          </a: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عناصر البيئة الواجب مراقبتها.</a:t>
          </a: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موقع اخذ العينات، معدل تكرار اخذ العينات.</a:t>
          </a:r>
          <a:endPar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تحديد </a:t>
          </a:r>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الجهة المشرفة على تنفيذ إجراءات التخفيف.</a:t>
          </a:r>
          <a:endPar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en-US" sz="28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1" custScaleX="133168" custScaleY="116208" custLinFactNeighborX="-41814" custLinFactNeighborY="-4158">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58C91A3B-453D-45A3-97C1-12975E455017}" type="presParOf" srcId="{3B5D8516-966B-4352-8CBE-EBF58F7D4570}" destId="{2F59F4BA-ACEB-47CD-9835-833101BB5FE7}" srcOrd="0"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0" y="0"/>
          <a:ext cx="8284699" cy="4337746"/>
        </a:xfrm>
        <a:prstGeom prst="rect">
          <a:avLst/>
        </a:prstGeom>
        <a:blipFill rotWithShape="0">
          <a:blip xmlns:r="http://schemas.openxmlformats.org/officeDocument/2006/relationships" r:embed="rId1">
            <a:extLst>
              <a:ext uri="{BEBA8EAE-BF5A-486C-A8C5-ECC9F3942E4B}">
                <a14:imgProps xmlns:a14="http://schemas.microsoft.com/office/drawing/2010/main">
                  <a14:imgLayer r:embed="rId2">
                    <a14:imgEffect>
                      <a14:colorTemperature colorTemp="5900"/>
                    </a14:imgEffect>
                  </a14:imgLayer>
                </a14:imgProps>
              </a:ext>
            </a:extLst>
          </a:blip>
          <a:stretch>
            <a:fillRect/>
          </a:stretch>
        </a:blip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تهدف خطة الادارة البيئية الى وضع منهجية واضحة لإدارة عناصر البيئة، بما يضمن عدم استنزافها وتحقيق استدامتها. وتشتمل الخطة البيئية على إجراءات التخفيف التي تم تحديدها، إضافة إلى وضع برنامج مراقبة لعناصر البيئة ذات الأهمية. ويشمل الإطار العام لخطة الادارة البيئية للمشاريع الآتي:</a:t>
          </a: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التأثيرات البيئية المتوقعة.</a:t>
          </a: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إجراءات التخفيف المقترحة</a:t>
          </a:r>
          <a:endPar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مسؤولية تنفيذ إجراءات التخفيف.</a:t>
          </a: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عناصر البيئة الواجب مراقبتها.</a:t>
          </a: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موقع اخذ العينات، معدل تكرار اخذ العينات.</a:t>
          </a:r>
          <a:endPar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تحديد </a:t>
          </a: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الجهة المشرفة على تنفيذ إجراءات التخفيف.</a:t>
          </a:r>
          <a:endPar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889000" rtl="1">
            <a:lnSpc>
              <a:spcPct val="90000"/>
            </a:lnSpc>
            <a:spcBef>
              <a:spcPct val="0"/>
            </a:spcBef>
            <a:spcAft>
              <a:spcPct val="35000"/>
            </a:spcAft>
          </a:pPr>
          <a:endParaRPr lang="en-US" sz="28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0"/>
        <a:ext cx="8284699" cy="4337746"/>
      </dsp:txXfrm>
    </dsp:sp>
  </dsp:spTree>
</dsp:drawing>
</file>

<file path=ppt/diagrams/layout1.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1B1A4C4-BDCA-469A-8E3F-FEC64E0B5656}" type="datetimeFigureOut">
              <a:rPr lang="ar-SA" smtClean="0"/>
              <a:t>20/03/1441</a:t>
            </a:fld>
            <a:endParaRPr lang="ar-S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92509546-7AC0-4B29-89FC-9984A6F19C94}" type="slidenum">
              <a:rPr lang="ar-SA" smtClean="0"/>
              <a:t>‹#›</a:t>
            </a:fld>
            <a:endParaRPr lang="ar-SA"/>
          </a:p>
        </p:txBody>
      </p:sp>
    </p:spTree>
    <p:extLst>
      <p:ext uri="{BB962C8B-B14F-4D97-AF65-F5344CB8AC3E}">
        <p14:creationId xmlns:p14="http://schemas.microsoft.com/office/powerpoint/2010/main" val="41945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2509546-7AC0-4B29-89FC-9984A6F19C94}" type="slidenum">
              <a:rPr kumimoji="0" lang="ar-SA"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2578892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A6039E4-9A6F-4391-ADCE-DE7650FD7D0E}" type="datetimeFigureOut">
              <a:rPr lang="en-US">
                <a:solidFill>
                  <a:srgbClr val="DBF5F9">
                    <a:shade val="90000"/>
                  </a:srgbClr>
                </a:solidFill>
              </a:rPr>
              <a:pPr>
                <a:defRPr/>
              </a:pPr>
              <a:t>11/17/2019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8D41ACF0-D40E-4359-A892-AAEFC13456E5}" type="slidenum">
              <a:rPr lang="en-US"/>
              <a:pPr>
                <a:defRPr/>
              </a:pPr>
              <a:t>‹#›</a:t>
            </a:fld>
            <a:endParaRPr lang="en-US"/>
          </a:p>
        </p:txBody>
      </p:sp>
    </p:spTree>
    <p:extLst>
      <p:ext uri="{BB962C8B-B14F-4D97-AF65-F5344CB8AC3E}">
        <p14:creationId xmlns:p14="http://schemas.microsoft.com/office/powerpoint/2010/main" val="23620364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417E7F-87F2-46C5-A8E0-736CB34E76A4}"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7A1930-0CD2-433A-BFF7-DA14CFCC21F3}" type="slidenum">
              <a:rPr lang="en-US"/>
              <a:pPr>
                <a:defRPr/>
              </a:pPr>
              <a:t>‹#›</a:t>
            </a:fld>
            <a:endParaRPr lang="en-US"/>
          </a:p>
        </p:txBody>
      </p:sp>
    </p:spTree>
    <p:extLst>
      <p:ext uri="{BB962C8B-B14F-4D97-AF65-F5344CB8AC3E}">
        <p14:creationId xmlns:p14="http://schemas.microsoft.com/office/powerpoint/2010/main" val="344819142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8A0B80-6EA6-4797-B3A3-E32CB0E87C90}"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024CFE-B833-409B-9B66-F777087C36EC}" type="slidenum">
              <a:rPr lang="en-US"/>
              <a:pPr>
                <a:defRPr/>
              </a:pPr>
              <a:t>‹#›</a:t>
            </a:fld>
            <a:endParaRPr lang="en-US"/>
          </a:p>
        </p:txBody>
      </p:sp>
    </p:spTree>
    <p:extLst>
      <p:ext uri="{BB962C8B-B14F-4D97-AF65-F5344CB8AC3E}">
        <p14:creationId xmlns:p14="http://schemas.microsoft.com/office/powerpoint/2010/main" val="402422893"/>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20132508-4EAE-47BB-85CB-D97CED86CBF0}"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60778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35336FF9-C771-457F-AF72-F7146B2C160E}" type="datetimeFigureOut">
              <a:rPr lang="en-US"/>
              <a:pPr>
                <a:defRPr/>
              </a:pPr>
              <a:t>11/17/2019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097E351A-7CEC-4306-A1CF-11B8380873C2}" type="slidenum">
              <a:rPr lang="en-US"/>
              <a:pPr>
                <a:defRPr/>
              </a:pPr>
              <a:t>‹#›</a:t>
            </a:fld>
            <a:endParaRPr lang="en-US"/>
          </a:p>
        </p:txBody>
      </p:sp>
    </p:spTree>
    <p:extLst>
      <p:ext uri="{BB962C8B-B14F-4D97-AF65-F5344CB8AC3E}">
        <p14:creationId xmlns:p14="http://schemas.microsoft.com/office/powerpoint/2010/main" val="302950436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3B080CD-A27F-4F53-AAAD-94F3E968DAEF}" type="datetimeFigureOut">
              <a:rPr lang="en-US"/>
              <a:pPr>
                <a:defRPr/>
              </a:pPr>
              <a:t>11/17/2019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EC5E916-936E-4ECA-AA2C-6F5C6635B4BB}" type="slidenum">
              <a:rPr lang="en-US"/>
              <a:pPr>
                <a:defRPr/>
              </a:pPr>
              <a:t>‹#›</a:t>
            </a:fld>
            <a:endParaRPr lang="en-US"/>
          </a:p>
        </p:txBody>
      </p:sp>
    </p:spTree>
    <p:extLst>
      <p:ext uri="{BB962C8B-B14F-4D97-AF65-F5344CB8AC3E}">
        <p14:creationId xmlns:p14="http://schemas.microsoft.com/office/powerpoint/2010/main" val="1029097741"/>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46167D2B-A6DC-4BF5-8C56-8886ADE54C5C}" type="datetimeFigureOut">
              <a:rPr lang="en-US"/>
              <a:pPr>
                <a:defRPr/>
              </a:pPr>
              <a:t>11/17/2019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F245B21D-DD68-48BB-9A52-997EC3F84DBC}" type="slidenum">
              <a:rPr lang="en-US"/>
              <a:pPr>
                <a:defRPr/>
              </a:pPr>
              <a:t>‹#›</a:t>
            </a:fld>
            <a:endParaRPr lang="en-US"/>
          </a:p>
        </p:txBody>
      </p:sp>
    </p:spTree>
    <p:extLst>
      <p:ext uri="{BB962C8B-B14F-4D97-AF65-F5344CB8AC3E}">
        <p14:creationId xmlns:p14="http://schemas.microsoft.com/office/powerpoint/2010/main" val="112091767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AF06B7C-2B49-41B3-B25B-E74DB003B78C}" type="datetimeFigureOut">
              <a:rPr lang="en-US"/>
              <a:pPr>
                <a:defRPr/>
              </a:pPr>
              <a:t>11/17/2019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E3C02A4-6E58-4A00-AB1D-D64B524925BA}" type="slidenum">
              <a:rPr lang="en-US"/>
              <a:pPr>
                <a:defRPr/>
              </a:pPr>
              <a:t>‹#›</a:t>
            </a:fld>
            <a:endParaRPr lang="en-US"/>
          </a:p>
        </p:txBody>
      </p:sp>
    </p:spTree>
    <p:extLst>
      <p:ext uri="{BB962C8B-B14F-4D97-AF65-F5344CB8AC3E}">
        <p14:creationId xmlns:p14="http://schemas.microsoft.com/office/powerpoint/2010/main" val="192918455"/>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5998885-1A04-4428-AF39-1BF25763E742}" type="datetimeFigureOut">
              <a:rPr lang="en-US"/>
              <a:pPr>
                <a:defRPr/>
              </a:pPr>
              <a:t>11/17/2019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529222B-8F13-4DA0-AFB6-B4779EEF0F91}" type="slidenum">
              <a:rPr lang="en-US"/>
              <a:pPr>
                <a:defRPr/>
              </a:pPr>
              <a:t>‹#›</a:t>
            </a:fld>
            <a:endParaRPr lang="en-US"/>
          </a:p>
        </p:txBody>
      </p:sp>
    </p:spTree>
    <p:extLst>
      <p:ext uri="{BB962C8B-B14F-4D97-AF65-F5344CB8AC3E}">
        <p14:creationId xmlns:p14="http://schemas.microsoft.com/office/powerpoint/2010/main" val="1256270685"/>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C795EE0-A0F0-438D-AECF-6F5C28381E23}" type="datetimeFigureOut">
              <a:rPr lang="en-US"/>
              <a:pPr>
                <a:defRPr/>
              </a:pPr>
              <a:t>11/17/2019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02888D3-261E-466B-9E3F-1872D2F4F71C}" type="slidenum">
              <a:rPr lang="en-US"/>
              <a:pPr>
                <a:defRPr/>
              </a:pPr>
              <a:t>‹#›</a:t>
            </a:fld>
            <a:endParaRPr lang="en-US"/>
          </a:p>
        </p:txBody>
      </p:sp>
    </p:spTree>
    <p:extLst>
      <p:ext uri="{BB962C8B-B14F-4D97-AF65-F5344CB8AC3E}">
        <p14:creationId xmlns:p14="http://schemas.microsoft.com/office/powerpoint/2010/main" val="2827696467"/>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A85D756-BC33-4A87-BD04-4FCD722FB091}" type="datetimeFigureOut">
              <a:rPr lang="en-US"/>
              <a:pPr>
                <a:defRPr/>
              </a:pPr>
              <a:t>11/17/2019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7802DF0-E687-4038-A1F3-673D4A15EDA7}" type="slidenum">
              <a:rPr lang="en-US"/>
              <a:pPr>
                <a:defRPr/>
              </a:pPr>
              <a:t>‹#›</a:t>
            </a:fld>
            <a:endParaRPr lang="en-US"/>
          </a:p>
        </p:txBody>
      </p:sp>
    </p:spTree>
    <p:extLst>
      <p:ext uri="{BB962C8B-B14F-4D97-AF65-F5344CB8AC3E}">
        <p14:creationId xmlns:p14="http://schemas.microsoft.com/office/powerpoint/2010/main" val="2846608255"/>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CF7102-5F60-4A2E-8A40-2CBA6CCA4033}"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84A3E48-6410-4EB2-8E9B-8EDDD7707AB0}" type="slidenum">
              <a:rPr lang="en-US"/>
              <a:pPr>
                <a:defRPr/>
              </a:pPr>
              <a:t>‹#›</a:t>
            </a:fld>
            <a:endParaRPr lang="en-US"/>
          </a:p>
        </p:txBody>
      </p:sp>
    </p:spTree>
    <p:extLst>
      <p:ext uri="{BB962C8B-B14F-4D97-AF65-F5344CB8AC3E}">
        <p14:creationId xmlns:p14="http://schemas.microsoft.com/office/powerpoint/2010/main" val="2570554810"/>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E7360E2-21A2-41B5-AF72-E7BC8FAF281D}" type="datetimeFigureOut">
              <a:rPr lang="en-US"/>
              <a:pPr>
                <a:defRPr/>
              </a:pPr>
              <a:t>11/17/2019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4CBCC9B-F732-4AD7-895B-E1B63C324D76}" type="slidenum">
              <a:rPr lang="en-US"/>
              <a:pPr>
                <a:defRPr/>
              </a:pPr>
              <a:t>‹#›</a:t>
            </a:fld>
            <a:endParaRPr lang="en-US"/>
          </a:p>
        </p:txBody>
      </p:sp>
    </p:spTree>
    <p:extLst>
      <p:ext uri="{BB962C8B-B14F-4D97-AF65-F5344CB8AC3E}">
        <p14:creationId xmlns:p14="http://schemas.microsoft.com/office/powerpoint/2010/main" val="2371116839"/>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C336441-252C-4996-B108-ED1B7CD8D6AF}" type="datetimeFigureOut">
              <a:rPr lang="en-US"/>
              <a:pPr>
                <a:defRPr/>
              </a:pPr>
              <a:t>11/17/2019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08DEC77B-FF1D-4ACF-A8B0-B3F3CBFB2591}" type="slidenum">
              <a:rPr lang="en-US"/>
              <a:pPr>
                <a:defRPr/>
              </a:pPr>
              <a:t>‹#›</a:t>
            </a:fld>
            <a:endParaRPr lang="en-US"/>
          </a:p>
        </p:txBody>
      </p:sp>
    </p:spTree>
    <p:extLst>
      <p:ext uri="{BB962C8B-B14F-4D97-AF65-F5344CB8AC3E}">
        <p14:creationId xmlns:p14="http://schemas.microsoft.com/office/powerpoint/2010/main" val="404321374"/>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044929D-ED89-405B-A4A5-168EB58CED5F}" type="datetimeFigureOut">
              <a:rPr lang="en-US"/>
              <a:pPr>
                <a:defRPr/>
              </a:pPr>
              <a:t>11/17/2019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C7FC54-9914-4AEF-BEA9-875512D87DB3}" type="slidenum">
              <a:rPr lang="en-US"/>
              <a:pPr>
                <a:defRPr/>
              </a:pPr>
              <a:t>‹#›</a:t>
            </a:fld>
            <a:endParaRPr lang="en-US"/>
          </a:p>
        </p:txBody>
      </p:sp>
    </p:spTree>
    <p:extLst>
      <p:ext uri="{BB962C8B-B14F-4D97-AF65-F5344CB8AC3E}">
        <p14:creationId xmlns:p14="http://schemas.microsoft.com/office/powerpoint/2010/main" val="712912206"/>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EA62DF-F5E6-46E2-96DC-A57E27E65EC0}" type="datetimeFigureOut">
              <a:rPr lang="en-US"/>
              <a:pPr>
                <a:defRPr/>
              </a:pPr>
              <a:t>11/17/2019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0A60F06-F929-4420-8C2C-C03F723D3D2B}" type="slidenum">
              <a:rPr lang="en-US"/>
              <a:pPr>
                <a:defRPr/>
              </a:pPr>
              <a:t>‹#›</a:t>
            </a:fld>
            <a:endParaRPr lang="en-US"/>
          </a:p>
        </p:txBody>
      </p:sp>
    </p:spTree>
    <p:extLst>
      <p:ext uri="{BB962C8B-B14F-4D97-AF65-F5344CB8AC3E}">
        <p14:creationId xmlns:p14="http://schemas.microsoft.com/office/powerpoint/2010/main" val="1609313217"/>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smtClean="0"/>
            </a:lvl1pPr>
          </a:lstStyle>
          <a:p>
            <a:pPr>
              <a:defRPr/>
            </a:pPr>
            <a:fld id="{456D78FA-D0A7-47A4-B578-6D2C5F4A1981}"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27788316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6763B4CA-9DF7-42F2-B6CC-AB9086949544}"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75249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0E61A1E-C8FC-418D-8D06-328107B7DBB9}" type="datetimeFigureOut">
              <a:rPr lang="en-US">
                <a:solidFill>
                  <a:srgbClr val="DBF5F9">
                    <a:shade val="90000"/>
                  </a:srgbClr>
                </a:solidFill>
              </a:rPr>
              <a:pPr>
                <a:defRPr/>
              </a:pPr>
              <a:t>11/17/2019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D9A3B74C-9DF2-4751-91F6-C750424A2FA0}" type="slidenum">
              <a:rPr lang="en-US"/>
              <a:pPr/>
              <a:t>‹#›</a:t>
            </a:fld>
            <a:endParaRPr lang="en-US"/>
          </a:p>
        </p:txBody>
      </p:sp>
    </p:spTree>
    <p:extLst>
      <p:ext uri="{BB962C8B-B14F-4D97-AF65-F5344CB8AC3E}">
        <p14:creationId xmlns:p14="http://schemas.microsoft.com/office/powerpoint/2010/main" val="106612854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6A704CA-CF6C-444E-B54B-6D21F9ABDE12}"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E4705ED5-D575-4AB3-9555-268FE534DA7E}" type="slidenum">
              <a:rPr lang="en-US"/>
              <a:pPr/>
              <a:t>‹#›</a:t>
            </a:fld>
            <a:endParaRPr lang="en-US"/>
          </a:p>
        </p:txBody>
      </p:sp>
    </p:spTree>
    <p:extLst>
      <p:ext uri="{BB962C8B-B14F-4D97-AF65-F5344CB8AC3E}">
        <p14:creationId xmlns:p14="http://schemas.microsoft.com/office/powerpoint/2010/main" val="1964263016"/>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B36F6B-1DCE-44BA-88DA-657DD82B3E5C}" type="datetimeFigureOut">
              <a:rPr lang="en-US">
                <a:solidFill>
                  <a:srgbClr val="DBF5F9">
                    <a:shade val="90000"/>
                  </a:srgbClr>
                </a:solidFill>
              </a:rPr>
              <a:pPr>
                <a:defRPr/>
              </a:pPr>
              <a:t>11/17/2019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671F424-F208-46E6-997C-02B585FF05BC}" type="slidenum">
              <a:rPr lang="en-US"/>
              <a:pPr/>
              <a:t>‹#›</a:t>
            </a:fld>
            <a:endParaRPr lang="en-US"/>
          </a:p>
        </p:txBody>
      </p:sp>
    </p:spTree>
    <p:extLst>
      <p:ext uri="{BB962C8B-B14F-4D97-AF65-F5344CB8AC3E}">
        <p14:creationId xmlns:p14="http://schemas.microsoft.com/office/powerpoint/2010/main" val="49610495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055CB8-751C-4D46-B054-08AFE330AE57}" type="datetimeFigureOut">
              <a:rPr lang="en-US">
                <a:solidFill>
                  <a:srgbClr val="04617B">
                    <a:shade val="90000"/>
                  </a:srgbClr>
                </a:solidFill>
              </a:rPr>
              <a:pPr>
                <a:defRPr/>
              </a:pPr>
              <a:t>11/17/2019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606FA191-F131-4821-931B-19FCB28BD468}" type="slidenum">
              <a:rPr lang="en-US"/>
              <a:pPr/>
              <a:t>‹#›</a:t>
            </a:fld>
            <a:endParaRPr lang="en-US"/>
          </a:p>
        </p:txBody>
      </p:sp>
    </p:spTree>
    <p:extLst>
      <p:ext uri="{BB962C8B-B14F-4D97-AF65-F5344CB8AC3E}">
        <p14:creationId xmlns:p14="http://schemas.microsoft.com/office/powerpoint/2010/main" val="49749435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91B136-5FCA-4339-8008-50D6F59402DB}" type="datetimeFigureOut">
              <a:rPr lang="en-US">
                <a:solidFill>
                  <a:srgbClr val="DBF5F9">
                    <a:shade val="90000"/>
                  </a:srgbClr>
                </a:solidFill>
              </a:rPr>
              <a:pPr>
                <a:defRPr/>
              </a:pPr>
              <a:t>11/17/2019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D2702B86-CB87-4BCF-951D-98D4790C06A4}" type="slidenum">
              <a:rPr lang="en-US"/>
              <a:pPr>
                <a:defRPr/>
              </a:pPr>
              <a:t>‹#›</a:t>
            </a:fld>
            <a:endParaRPr lang="en-US"/>
          </a:p>
        </p:txBody>
      </p:sp>
    </p:spTree>
    <p:extLst>
      <p:ext uri="{BB962C8B-B14F-4D97-AF65-F5344CB8AC3E}">
        <p14:creationId xmlns:p14="http://schemas.microsoft.com/office/powerpoint/2010/main" val="333592323"/>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94BB93-6D7E-4B9D-B554-B3A0AC005376}" type="datetimeFigureOut">
              <a:rPr lang="en-US">
                <a:solidFill>
                  <a:srgbClr val="04617B">
                    <a:shade val="90000"/>
                  </a:srgbClr>
                </a:solidFill>
              </a:rPr>
              <a:pPr>
                <a:defRPr/>
              </a:pPr>
              <a:t>11/17/2019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DEA11DB0-1C20-44B0-A098-1697C7BA59BC}" type="slidenum">
              <a:rPr lang="en-US"/>
              <a:pPr/>
              <a:t>‹#›</a:t>
            </a:fld>
            <a:endParaRPr lang="en-US"/>
          </a:p>
        </p:txBody>
      </p:sp>
    </p:spTree>
    <p:extLst>
      <p:ext uri="{BB962C8B-B14F-4D97-AF65-F5344CB8AC3E}">
        <p14:creationId xmlns:p14="http://schemas.microsoft.com/office/powerpoint/2010/main" val="1284253210"/>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02DE22-16BB-4891-8E0C-A3CF49D28F0B}" type="datetimeFigureOut">
              <a:rPr lang="en-US">
                <a:solidFill>
                  <a:srgbClr val="04617B">
                    <a:shade val="90000"/>
                  </a:srgbClr>
                </a:solidFill>
              </a:rPr>
              <a:pPr>
                <a:defRPr/>
              </a:pPr>
              <a:t>11/17/2019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FE933AE9-2B7B-4981-93E9-0406968D7DD5}" type="slidenum">
              <a:rPr lang="en-US"/>
              <a:pPr/>
              <a:t>‹#›</a:t>
            </a:fld>
            <a:endParaRPr lang="en-US"/>
          </a:p>
        </p:txBody>
      </p:sp>
    </p:spTree>
    <p:extLst>
      <p:ext uri="{BB962C8B-B14F-4D97-AF65-F5344CB8AC3E}">
        <p14:creationId xmlns:p14="http://schemas.microsoft.com/office/powerpoint/2010/main" val="244030263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C221644-FA01-4379-AB68-E1756C579F44}" type="datetimeFigureOut">
              <a:rPr lang="en-US">
                <a:solidFill>
                  <a:srgbClr val="04617B">
                    <a:shade val="90000"/>
                  </a:srgbClr>
                </a:solidFill>
              </a:rPr>
              <a:pPr>
                <a:defRPr/>
              </a:pPr>
              <a:t>11/17/2019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A8B936B9-67FE-4CA7-B58D-D7EA18FFAC16}" type="slidenum">
              <a:rPr lang="en-US"/>
              <a:pPr/>
              <a:t>‹#›</a:t>
            </a:fld>
            <a:endParaRPr lang="en-US"/>
          </a:p>
        </p:txBody>
      </p:sp>
    </p:spTree>
    <p:extLst>
      <p:ext uri="{BB962C8B-B14F-4D97-AF65-F5344CB8AC3E}">
        <p14:creationId xmlns:p14="http://schemas.microsoft.com/office/powerpoint/2010/main" val="1143113"/>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8C28F1-B2D3-4167-9FE4-82E2509AAB33}" type="datetimeFigureOut">
              <a:rPr lang="en-US">
                <a:solidFill>
                  <a:srgbClr val="04617B">
                    <a:shade val="90000"/>
                  </a:srgbClr>
                </a:solidFill>
              </a:rPr>
              <a:pPr>
                <a:defRPr/>
              </a:pPr>
              <a:t>11/17/2019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F8E373E-1733-4943-8483-0C916CF684D0}" type="slidenum">
              <a:rPr lang="en-US"/>
              <a:pPr/>
              <a:t>‹#›</a:t>
            </a:fld>
            <a:endParaRPr lang="en-US"/>
          </a:p>
        </p:txBody>
      </p:sp>
    </p:spTree>
    <p:extLst>
      <p:ext uri="{BB962C8B-B14F-4D97-AF65-F5344CB8AC3E}">
        <p14:creationId xmlns:p14="http://schemas.microsoft.com/office/powerpoint/2010/main" val="1813036301"/>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C0945AD-DD8C-4CB3-97EB-60A2D5D466AA}" type="datetimeFigureOut">
              <a:rPr lang="en-US">
                <a:solidFill>
                  <a:srgbClr val="04617B">
                    <a:shade val="90000"/>
                  </a:srgbClr>
                </a:solidFill>
              </a:rPr>
              <a:pPr>
                <a:defRPr/>
              </a:pPr>
              <a:t>11/17/2019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EEE259A-48C1-4C65-82A9-6218EFF38365}" type="slidenum">
              <a:rPr lang="en-US"/>
              <a:pPr/>
              <a:t>‹#›</a:t>
            </a:fld>
            <a:endParaRPr lang="en-US"/>
          </a:p>
        </p:txBody>
      </p:sp>
    </p:spTree>
    <p:extLst>
      <p:ext uri="{BB962C8B-B14F-4D97-AF65-F5344CB8AC3E}">
        <p14:creationId xmlns:p14="http://schemas.microsoft.com/office/powerpoint/2010/main" val="254536292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22586-E60C-4091-9ABE-20A008EBB610}"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9C83463-2E6D-431B-AC33-C402ED6EA50F}" type="slidenum">
              <a:rPr lang="en-US"/>
              <a:pPr/>
              <a:t>‹#›</a:t>
            </a:fld>
            <a:endParaRPr lang="en-US"/>
          </a:p>
        </p:txBody>
      </p:sp>
    </p:spTree>
    <p:extLst>
      <p:ext uri="{BB962C8B-B14F-4D97-AF65-F5344CB8AC3E}">
        <p14:creationId xmlns:p14="http://schemas.microsoft.com/office/powerpoint/2010/main" val="261650584"/>
      </p:ext>
    </p:extLst>
  </p:cSld>
  <p:clrMapOvr>
    <a:masterClrMapping/>
  </p:clrMapOvr>
  <p:transition>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211AC0-EB90-453C-B934-F302763933E9}" type="datetimeFigureOut">
              <a:rPr lang="en-US">
                <a:solidFill>
                  <a:srgbClr val="04617B">
                    <a:shade val="90000"/>
                  </a:srgbClr>
                </a:solidFill>
              </a:rPr>
              <a:pPr>
                <a:defRPr/>
              </a:pPr>
              <a:t>11/17/2019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33BED1FE-3F15-44A6-8018-59773E6D8D7E}" type="slidenum">
              <a:rPr lang="en-US"/>
              <a:pPr/>
              <a:t>‹#›</a:t>
            </a:fld>
            <a:endParaRPr lang="en-US"/>
          </a:p>
        </p:txBody>
      </p:sp>
    </p:spTree>
    <p:extLst>
      <p:ext uri="{BB962C8B-B14F-4D97-AF65-F5344CB8AC3E}">
        <p14:creationId xmlns:p14="http://schemas.microsoft.com/office/powerpoint/2010/main" val="323578575"/>
      </p:ext>
    </p:extLst>
  </p:cSld>
  <p:clrMapOvr>
    <a:masterClrMapping/>
  </p:clrMapOvr>
  <p:transition>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fld id="{93248090-90E8-4E5B-9CCF-7C105E0477B9}" type="slidenum">
              <a:rPr lang="ar-SA"/>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341280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0AF56410-672B-44E3-B86E-67D4B80B873C}" type="slidenum">
              <a:rPr lang="ar-SA"/>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378104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C24E782-E161-4202-A96B-4CA11D2B5D89}" type="datetimeFigureOut">
              <a:rPr lang="en-US">
                <a:solidFill>
                  <a:srgbClr val="04617B">
                    <a:shade val="90000"/>
                  </a:srgbClr>
                </a:solidFill>
              </a:rPr>
              <a:pPr>
                <a:defRPr/>
              </a:pPr>
              <a:t>11/17/2019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2B89864-D86A-4B27-95E9-769B10042E4F}" type="slidenum">
              <a:rPr lang="en-US"/>
              <a:pPr>
                <a:defRPr/>
              </a:pPr>
              <a:t>‹#›</a:t>
            </a:fld>
            <a:endParaRPr lang="en-US"/>
          </a:p>
        </p:txBody>
      </p:sp>
    </p:spTree>
    <p:extLst>
      <p:ext uri="{BB962C8B-B14F-4D97-AF65-F5344CB8AC3E}">
        <p14:creationId xmlns:p14="http://schemas.microsoft.com/office/powerpoint/2010/main" val="191766134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FCA1AF8-E49B-4550-AAA5-27D25F43CC98}" type="datetimeFigureOut">
              <a:rPr lang="en-US">
                <a:solidFill>
                  <a:srgbClr val="04617B">
                    <a:shade val="90000"/>
                  </a:srgbClr>
                </a:solidFill>
              </a:rPr>
              <a:pPr>
                <a:defRPr/>
              </a:pPr>
              <a:t>11/17/2019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56AA1B03-44F5-436B-B4AB-04135DF07D6E}" type="slidenum">
              <a:rPr lang="en-US"/>
              <a:pPr>
                <a:defRPr/>
              </a:pPr>
              <a:t>‹#›</a:t>
            </a:fld>
            <a:endParaRPr lang="en-US"/>
          </a:p>
        </p:txBody>
      </p:sp>
    </p:spTree>
    <p:extLst>
      <p:ext uri="{BB962C8B-B14F-4D97-AF65-F5344CB8AC3E}">
        <p14:creationId xmlns:p14="http://schemas.microsoft.com/office/powerpoint/2010/main" val="3587879932"/>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CC61698-93A6-4020-8A95-6D95E9AC4592}" type="datetimeFigureOut">
              <a:rPr lang="en-US">
                <a:solidFill>
                  <a:srgbClr val="04617B">
                    <a:shade val="90000"/>
                  </a:srgbClr>
                </a:solidFill>
              </a:rPr>
              <a:pPr>
                <a:defRPr/>
              </a:pPr>
              <a:t>11/17/2019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E28C47FF-BC9C-4755-BBE7-B95CBA18C9A6}" type="slidenum">
              <a:rPr lang="en-US"/>
              <a:pPr>
                <a:defRPr/>
              </a:pPr>
              <a:t>‹#›</a:t>
            </a:fld>
            <a:endParaRPr lang="en-US"/>
          </a:p>
        </p:txBody>
      </p:sp>
    </p:spTree>
    <p:extLst>
      <p:ext uri="{BB962C8B-B14F-4D97-AF65-F5344CB8AC3E}">
        <p14:creationId xmlns:p14="http://schemas.microsoft.com/office/powerpoint/2010/main" val="29341322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6DEF42B-68F3-460F-9B88-260AFA86EC37}" type="datetimeFigureOut">
              <a:rPr lang="en-US">
                <a:solidFill>
                  <a:srgbClr val="04617B">
                    <a:shade val="90000"/>
                  </a:srgbClr>
                </a:solidFill>
              </a:rPr>
              <a:pPr>
                <a:defRPr/>
              </a:pPr>
              <a:t>11/17/2019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0B243998-A89A-4B06-9C62-A51E5293736E}" type="slidenum">
              <a:rPr lang="en-US"/>
              <a:pPr>
                <a:defRPr/>
              </a:pPr>
              <a:t>‹#›</a:t>
            </a:fld>
            <a:endParaRPr lang="en-US"/>
          </a:p>
        </p:txBody>
      </p:sp>
    </p:spTree>
    <p:extLst>
      <p:ext uri="{BB962C8B-B14F-4D97-AF65-F5344CB8AC3E}">
        <p14:creationId xmlns:p14="http://schemas.microsoft.com/office/powerpoint/2010/main" val="3668395747"/>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C325081-4041-4F6C-9FFD-B0A4222830AC}" type="datetimeFigureOut">
              <a:rPr lang="en-US">
                <a:solidFill>
                  <a:srgbClr val="04617B">
                    <a:shade val="90000"/>
                  </a:srgbClr>
                </a:solidFill>
              </a:rPr>
              <a:pPr>
                <a:defRPr/>
              </a:pPr>
              <a:t>11/17/2019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2D56E9D-0AED-4E92-B601-4B9FB0F96804}" type="slidenum">
              <a:rPr lang="en-US"/>
              <a:pPr>
                <a:defRPr/>
              </a:pPr>
              <a:t>‹#›</a:t>
            </a:fld>
            <a:endParaRPr lang="en-US"/>
          </a:p>
        </p:txBody>
      </p:sp>
    </p:spTree>
    <p:extLst>
      <p:ext uri="{BB962C8B-B14F-4D97-AF65-F5344CB8AC3E}">
        <p14:creationId xmlns:p14="http://schemas.microsoft.com/office/powerpoint/2010/main" val="3473378725"/>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0A0D1D3-C956-4580-93E2-1F60C11DCC21}" type="datetimeFigureOut">
              <a:rPr lang="en-US">
                <a:solidFill>
                  <a:srgbClr val="04617B">
                    <a:shade val="90000"/>
                  </a:srgbClr>
                </a:solidFill>
              </a:rPr>
              <a:pPr>
                <a:defRPr/>
              </a:pPr>
              <a:t>11/17/2019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2F6B6A6A-B3BA-47F2-AA34-09CFE1B6F16A}" type="slidenum">
              <a:rPr lang="en-US"/>
              <a:pPr>
                <a:defRPr/>
              </a:pPr>
              <a:t>‹#›</a:t>
            </a:fld>
            <a:endParaRPr lang="en-US"/>
          </a:p>
        </p:txBody>
      </p:sp>
    </p:spTree>
    <p:extLst>
      <p:ext uri="{BB962C8B-B14F-4D97-AF65-F5344CB8AC3E}">
        <p14:creationId xmlns:p14="http://schemas.microsoft.com/office/powerpoint/2010/main" val="268123898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22CE90B5-8748-481D-8E9C-CB8A70BC738B}" type="datetimeFigureOut">
              <a:rPr lang="en-US">
                <a:solidFill>
                  <a:srgbClr val="04617B">
                    <a:shade val="90000"/>
                  </a:srgbClr>
                </a:solidFill>
              </a:rPr>
              <a:pPr fontAlgn="base">
                <a:spcBef>
                  <a:spcPct val="0"/>
                </a:spcBef>
                <a:spcAft>
                  <a:spcPct val="0"/>
                </a:spcAft>
                <a:defRPr/>
              </a:pPr>
              <a:t>11/17/2019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4C4A44E7-3999-4C40-A7E2-A8FA26B4BC57}"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973839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9C6FB46-FB59-464A-B950-50AD32FE81C8}" type="datetimeFigureOut">
              <a:rPr lang="en-US"/>
              <a:pPr fontAlgn="base">
                <a:spcBef>
                  <a:spcPct val="0"/>
                </a:spcBef>
                <a:spcAft>
                  <a:spcPct val="0"/>
                </a:spcAft>
                <a:defRPr/>
              </a:pPr>
              <a:t>11/17/2019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F481D514-013C-4E7D-889F-2ECA7F59BC2D}"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1529863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626E2592-2E91-4DA0-9270-1C1B26F58131}" type="datetimeFigureOut">
              <a:rPr lang="en-US">
                <a:solidFill>
                  <a:srgbClr val="04617B">
                    <a:shade val="90000"/>
                  </a:srgbClr>
                </a:solidFill>
              </a:rPr>
              <a:pPr fontAlgn="base">
                <a:spcBef>
                  <a:spcPct val="0"/>
                </a:spcBef>
                <a:spcAft>
                  <a:spcPct val="0"/>
                </a:spcAft>
                <a:defRPr/>
              </a:pPr>
              <a:t>11/17/2019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fontAlgn="base">
              <a:spcBef>
                <a:spcPct val="0"/>
              </a:spcBef>
              <a:spcAft>
                <a:spcPct val="0"/>
              </a:spcAft>
            </a:pPr>
            <a:fld id="{59E60EE0-37B5-4A26-A6D7-3F60DD6F1D40}" type="slidenum">
              <a:rPr lang="en-US">
                <a:latin typeface="Arial" pitchFamily="34" charset="0"/>
                <a:cs typeface="Arial" pitchFamily="34" charset="0"/>
              </a:rPr>
              <a:pPr fontAlgn="base">
                <a:spcBef>
                  <a:spcPct val="0"/>
                </a:spcBef>
                <a:spcAft>
                  <a:spcPct val="0"/>
                </a:spcAft>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4147226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905000" y="990600"/>
            <a:ext cx="5257800" cy="3657600"/>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endParaRPr>
          </a:p>
          <a:p>
            <a:pPr algn="ctr" rtl="1" fontAlgn="base">
              <a:spcBef>
                <a:spcPct val="0"/>
              </a:spcBef>
              <a:spcAft>
                <a:spcPct val="0"/>
              </a:spcAft>
              <a:defRPr/>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دراسات مستقلة</a:t>
            </a:r>
          </a:p>
          <a:p>
            <a:pPr algn="ctr" fontAlgn="base">
              <a:spcBef>
                <a:spcPct val="0"/>
              </a:spcBef>
              <a:spcAft>
                <a:spcPct val="0"/>
              </a:spcAft>
              <a:defRPr/>
            </a:pPr>
            <a:r>
              <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rPr>
              <a:t>Independent studies</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endParaRPr>
          </a:p>
        </p:txBody>
      </p:sp>
      <p:sp>
        <p:nvSpPr>
          <p:cNvPr id="13316"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dirty="0" smtClean="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Pro. Mohamed E. </a:t>
            </a:r>
            <a:r>
              <a:rPr lang="en-US" sz="3600" kern="10" dirty="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Hafez</a:t>
            </a:r>
          </a:p>
        </p:txBody>
      </p:sp>
    </p:spTree>
    <p:extLst>
      <p:ext uri="{BB962C8B-B14F-4D97-AF65-F5344CB8AC3E}">
        <p14:creationId xmlns:p14="http://schemas.microsoft.com/office/powerpoint/2010/main" val="708060580"/>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lvl="0" algn="just" rtl="1">
              <a:spcAft>
                <a:spcPts val="0"/>
              </a:spcAft>
            </a:pPr>
            <a:r>
              <a:rPr lang="ar-SA" altLang="en-US" sz="2400" b="1" dirty="0" smtClean="0">
                <a:ea typeface="Majalla UI"/>
              </a:rPr>
              <a:t>يلزم </a:t>
            </a:r>
            <a:r>
              <a:rPr lang="ar-SA" altLang="en-US" sz="2400" b="1" dirty="0">
                <a:ea typeface="Majalla UI"/>
              </a:rPr>
              <a:t>عملية المراقبة </a:t>
            </a:r>
            <a:r>
              <a:rPr lang="ar-SA" altLang="en-US" sz="2400" b="1" dirty="0" smtClean="0">
                <a:ea typeface="Majalla UI"/>
              </a:rPr>
              <a:t>البيئية صفة الاستمرارية لأنشطة المشروع، </a:t>
            </a:r>
            <a:r>
              <a:rPr lang="ar-SA" altLang="en-US" sz="2400" b="1" dirty="0">
                <a:ea typeface="Majalla UI"/>
              </a:rPr>
              <a:t>وذلك لضمان تطبيق </a:t>
            </a:r>
            <a:r>
              <a:rPr lang="ar-SA" altLang="en-US" sz="2400" b="1" dirty="0" smtClean="0">
                <a:ea typeface="Majalla UI"/>
              </a:rPr>
              <a:t>صحيح لإجراءات التخفيف، وعدم </a:t>
            </a:r>
            <a:r>
              <a:rPr lang="ar-SA" altLang="en-US" sz="2400" b="1" dirty="0">
                <a:ea typeface="Majalla UI"/>
              </a:rPr>
              <a:t>حدوث </a:t>
            </a:r>
            <a:r>
              <a:rPr lang="ar-SA" altLang="en-US" sz="2400" b="1" dirty="0" smtClean="0">
                <a:ea typeface="Majalla UI"/>
              </a:rPr>
              <a:t>تأثيرات </a:t>
            </a:r>
            <a:r>
              <a:rPr lang="ar-SA" altLang="en-US" sz="2400" b="1" dirty="0">
                <a:ea typeface="Majalla UI"/>
              </a:rPr>
              <a:t>سلبية </a:t>
            </a:r>
            <a:r>
              <a:rPr lang="ar-SA" altLang="en-US" sz="2400" b="1" dirty="0" smtClean="0">
                <a:ea typeface="Majalla UI"/>
              </a:rPr>
              <a:t>سواء أكان ذلك </a:t>
            </a:r>
            <a:r>
              <a:rPr lang="ar-SA" altLang="en-US" sz="2400" b="1" dirty="0">
                <a:ea typeface="Majalla UI"/>
              </a:rPr>
              <a:t>خلال </a:t>
            </a:r>
            <a:r>
              <a:rPr lang="ar-SA" altLang="en-US" sz="2400" b="1" dirty="0" smtClean="0">
                <a:ea typeface="Majalla UI"/>
              </a:rPr>
              <a:t>التنفيذ أو تشغيل المشروع.</a:t>
            </a:r>
          </a:p>
          <a:p>
            <a:pPr lvl="0" algn="just" rtl="1">
              <a:spcAft>
                <a:spcPts val="0"/>
              </a:spcAft>
            </a:pPr>
            <a:r>
              <a:rPr lang="ar-SA" altLang="en-US" sz="2400" b="1" dirty="0" smtClean="0">
                <a:ea typeface="Majalla UI"/>
              </a:rPr>
              <a:t>ويتم </a:t>
            </a:r>
            <a:r>
              <a:rPr lang="ar-SA" altLang="en-US" sz="2400" b="1" dirty="0">
                <a:ea typeface="Majalla UI"/>
              </a:rPr>
              <a:t>صياغة برنامج </a:t>
            </a:r>
            <a:r>
              <a:rPr lang="ar-SA" altLang="en-US" sz="2400" b="1" dirty="0" smtClean="0">
                <a:ea typeface="Majalla UI"/>
              </a:rPr>
              <a:t>المراقبة </a:t>
            </a:r>
            <a:r>
              <a:rPr lang="ar-SA" altLang="en-US" sz="2400" b="1" dirty="0">
                <a:ea typeface="Majalla UI"/>
              </a:rPr>
              <a:t>بما يضمن الالتزام بالقوانين و المعايير </a:t>
            </a:r>
            <a:r>
              <a:rPr lang="ar-SA" altLang="en-US" sz="2400" b="1" dirty="0" smtClean="0">
                <a:ea typeface="Majalla UI"/>
              </a:rPr>
              <a:t>البيئية </a:t>
            </a:r>
            <a:r>
              <a:rPr lang="ar-SA" altLang="en-US" sz="2400" b="1" dirty="0">
                <a:ea typeface="Majalla UI"/>
              </a:rPr>
              <a:t>في </a:t>
            </a:r>
            <a:r>
              <a:rPr lang="ar-SA" altLang="en-US" sz="2400" b="1" dirty="0" smtClean="0">
                <a:ea typeface="Majalla UI"/>
              </a:rPr>
              <a:t>الدولة، ومن أمثلة ذلك </a:t>
            </a:r>
            <a:r>
              <a:rPr lang="ar-SA" altLang="en-US" sz="2400" b="1" dirty="0">
                <a:ea typeface="Majalla UI"/>
              </a:rPr>
              <a:t>مراقبة نوعية المخلفات </a:t>
            </a:r>
            <a:r>
              <a:rPr lang="ar-SA" altLang="en-US" sz="2400" b="1" dirty="0" smtClean="0">
                <a:ea typeface="Majalla UI"/>
              </a:rPr>
              <a:t>السائلة </a:t>
            </a:r>
            <a:r>
              <a:rPr lang="ar-SA" altLang="en-US" sz="2400" b="1" dirty="0">
                <a:ea typeface="Majalla UI"/>
              </a:rPr>
              <a:t>وضرورة تحقيقها للمواصفات </a:t>
            </a:r>
            <a:r>
              <a:rPr lang="ar-SA" altLang="en-US" sz="2400" b="1" dirty="0" smtClean="0">
                <a:ea typeface="Majalla UI"/>
              </a:rPr>
              <a:t>النوعية </a:t>
            </a:r>
            <a:r>
              <a:rPr lang="ar-SA" altLang="en-US" sz="2400" b="1" dirty="0">
                <a:ea typeface="Majalla UI"/>
              </a:rPr>
              <a:t>الخاصة </a:t>
            </a:r>
            <a:r>
              <a:rPr lang="ar-SA" altLang="en-US" sz="2400" b="1" dirty="0" smtClean="0">
                <a:ea typeface="Majalla UI"/>
              </a:rPr>
              <a:t>بالإلقاء أو إعادة الاستخدام</a:t>
            </a:r>
            <a:r>
              <a:rPr lang="ar-SA" sz="2400" b="1" dirty="0" smtClean="0">
                <a:ea typeface="Majalla UI"/>
              </a:rPr>
              <a:t>.</a:t>
            </a:r>
            <a:endParaRPr lang="ar-SA" sz="2400" b="1" dirty="0">
              <a:ea typeface="Majalla UI"/>
            </a:endParaRPr>
          </a:p>
          <a:p>
            <a:pPr algn="just" rtl="1">
              <a:spcAft>
                <a:spcPts val="0"/>
              </a:spcAft>
            </a:pPr>
            <a:r>
              <a:rPr lang="ar-SA" sz="2400" b="1" dirty="0" smtClean="0">
                <a:ea typeface="Majalla UI"/>
              </a:rPr>
              <a:t>ذلك ويتم </a:t>
            </a:r>
            <a:r>
              <a:rPr lang="ar-SA" sz="2400" b="1" dirty="0">
                <a:ea typeface="Majalla UI"/>
              </a:rPr>
              <a:t>اعداد برنامج المراقبة </a:t>
            </a:r>
            <a:r>
              <a:rPr lang="ar-SA" sz="2400" b="1" dirty="0" smtClean="0">
                <a:ea typeface="Majalla UI"/>
              </a:rPr>
              <a:t>بناء </a:t>
            </a:r>
            <a:r>
              <a:rPr lang="ar-SA" sz="2400" b="1" dirty="0">
                <a:ea typeface="Majalla UI"/>
              </a:rPr>
              <a:t>على جدول زمني </a:t>
            </a:r>
            <a:r>
              <a:rPr lang="ar-SA" sz="2400" b="1" dirty="0" smtClean="0">
                <a:ea typeface="Majalla UI"/>
              </a:rPr>
              <a:t>يحدد الفترة الزمنية والتكرار </a:t>
            </a:r>
            <a:r>
              <a:rPr lang="ar-SA" sz="2400" b="1" dirty="0">
                <a:ea typeface="Majalla UI"/>
              </a:rPr>
              <a:t>في عملية اخذ </a:t>
            </a:r>
            <a:r>
              <a:rPr lang="ar-SA" sz="2400" b="1" dirty="0" smtClean="0">
                <a:ea typeface="Majalla UI"/>
              </a:rPr>
              <a:t>العينات، والمتابعة الميدانية </a:t>
            </a:r>
            <a:r>
              <a:rPr lang="ar-SA" sz="2400" b="1" dirty="0">
                <a:ea typeface="Majalla UI"/>
              </a:rPr>
              <a:t>بشكل يتناسب مع طبيعة التأثيرات </a:t>
            </a:r>
            <a:r>
              <a:rPr lang="ar-SA" sz="2400" b="1" dirty="0" smtClean="0">
                <a:ea typeface="Majalla UI"/>
              </a:rPr>
              <a:t>المتوقعة. </a:t>
            </a:r>
            <a:endParaRPr lang="ar-SA" sz="2400" b="1" dirty="0" smtClean="0">
              <a:ea typeface="Majalla UI"/>
            </a:endParaRPr>
          </a:p>
          <a:p>
            <a:pPr algn="just" rtl="1">
              <a:spcAft>
                <a:spcPts val="0"/>
              </a:spcAft>
            </a:pPr>
            <a:r>
              <a:rPr lang="ar-SA" sz="2400" b="1" dirty="0" smtClean="0">
                <a:ea typeface="Majalla UI"/>
              </a:rPr>
              <a:t>ويشمل الإطار </a:t>
            </a:r>
            <a:r>
              <a:rPr lang="ar-SA" sz="2400" b="1" dirty="0">
                <a:ea typeface="Majalla UI"/>
              </a:rPr>
              <a:t>العام لخطة المراقبة </a:t>
            </a:r>
            <a:r>
              <a:rPr lang="ar-SA" sz="2400" b="1" dirty="0" smtClean="0">
                <a:ea typeface="Majalla UI"/>
              </a:rPr>
              <a:t>للمشاريع </a:t>
            </a:r>
            <a:r>
              <a:rPr lang="ar-SA" sz="2400" b="1" dirty="0">
                <a:ea typeface="Majalla UI"/>
              </a:rPr>
              <a:t>على عناصر المراقبة </a:t>
            </a:r>
            <a:r>
              <a:rPr lang="ar-SA" sz="2400" b="1" dirty="0" smtClean="0">
                <a:ea typeface="Majalla UI"/>
              </a:rPr>
              <a:t>مثل </a:t>
            </a:r>
            <a:r>
              <a:rPr lang="ar-SA" sz="2400" b="1" dirty="0">
                <a:ea typeface="Majalla UI"/>
              </a:rPr>
              <a:t>جمع و نقل النفايات </a:t>
            </a:r>
            <a:r>
              <a:rPr lang="ar-SA" sz="2400" b="1" dirty="0" smtClean="0">
                <a:ea typeface="Majalla UI"/>
              </a:rPr>
              <a:t>أو </a:t>
            </a:r>
            <a:r>
              <a:rPr lang="ar-SA" sz="2400" b="1" dirty="0">
                <a:ea typeface="Majalla UI"/>
              </a:rPr>
              <a:t>تطبيق </a:t>
            </a:r>
            <a:r>
              <a:rPr lang="ar-SA" sz="2400" b="1" dirty="0" smtClean="0">
                <a:ea typeface="Majalla UI"/>
              </a:rPr>
              <a:t>إجراءات السلامة</a:t>
            </a:r>
            <a:r>
              <a:rPr lang="ar-SA" sz="2400" b="1" dirty="0">
                <a:ea typeface="Majalla UI"/>
              </a:rPr>
              <a:t>، الفترة الزمنية/تكرار المراقبة (يوميا)، مستوى الالتزام بتطبيق الاجراءات </a:t>
            </a:r>
            <a:r>
              <a:rPr lang="ar-SA" sz="2400" b="1" dirty="0" smtClean="0">
                <a:ea typeface="Majalla UI"/>
              </a:rPr>
              <a:t>التخفيفية( التزم كامل، نسبي، غير ملتزم).</a:t>
            </a:r>
            <a:endParaRPr lang="ar-SA" sz="2400" b="1" dirty="0" smtClean="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عملية المراقبة </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187123441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533400" y="1905000"/>
            <a:ext cx="8077200" cy="4800600"/>
          </a:xfrm>
        </p:spPr>
        <p:txBody>
          <a:bodyPr/>
          <a:lstStyle/>
          <a:p>
            <a:pPr marL="0" indent="0" algn="just" rtl="1">
              <a:buNone/>
            </a:pPr>
            <a:r>
              <a:rPr lang="ar-SA" altLang="en-US" sz="2400" b="1" dirty="0" smtClean="0">
                <a:ea typeface="Majalla UI"/>
              </a:rPr>
              <a:t>    </a:t>
            </a:r>
            <a:r>
              <a:rPr lang="ar-SA" altLang="en-US" b="1" dirty="0">
                <a:ea typeface="Majalla UI"/>
              </a:rPr>
              <a:t>ستقوم كل </a:t>
            </a:r>
            <a:r>
              <a:rPr lang="ar-SA" altLang="en-US" b="1" dirty="0" smtClean="0">
                <a:ea typeface="Majalla UI"/>
              </a:rPr>
              <a:t>دراسة باقتراح </a:t>
            </a:r>
            <a:r>
              <a:rPr lang="ar-SA" altLang="en-US" b="1" dirty="0">
                <a:ea typeface="Majalla UI"/>
              </a:rPr>
              <a:t>اطار عام لخطة الادارة البيئية </a:t>
            </a:r>
            <a:r>
              <a:rPr lang="en-US" altLang="en-US" b="1" dirty="0">
                <a:ea typeface="Majalla UI"/>
              </a:rPr>
              <a:t>Environmental Management </a:t>
            </a:r>
            <a:r>
              <a:rPr lang="en-US" altLang="en-US" b="1" dirty="0" smtClean="0">
                <a:ea typeface="Majalla UI"/>
              </a:rPr>
              <a:t>Plan</a:t>
            </a:r>
            <a:r>
              <a:rPr lang="ar-SA" altLang="en-US" b="1" dirty="0" smtClean="0">
                <a:ea typeface="Majalla UI"/>
              </a:rPr>
              <a:t>، طبقا لعناصر </a:t>
            </a:r>
            <a:r>
              <a:rPr lang="ar-SA" altLang="en-US" b="1" dirty="0">
                <a:ea typeface="Majalla UI"/>
              </a:rPr>
              <a:t>البيئة التي تم </a:t>
            </a:r>
            <a:r>
              <a:rPr lang="ar-SA" altLang="en-US" b="1" dirty="0" smtClean="0">
                <a:ea typeface="Majalla UI"/>
              </a:rPr>
              <a:t>تتوافر في بيئة المشروع من </a:t>
            </a:r>
            <a:r>
              <a:rPr lang="ar-SA" altLang="en-US" b="1" dirty="0">
                <a:ea typeface="Majalla UI"/>
              </a:rPr>
              <a:t>خلال </a:t>
            </a:r>
            <a:r>
              <a:rPr lang="ar-SA" b="1" dirty="0" smtClean="0">
                <a:ea typeface="Majalla UI"/>
              </a:rPr>
              <a:t>اختيار </a:t>
            </a:r>
            <a:r>
              <a:rPr lang="ar-SA" b="1" dirty="0" smtClean="0">
                <a:ea typeface="Majalla UI"/>
              </a:rPr>
              <a:t>الآلية المناسبة </a:t>
            </a:r>
            <a:r>
              <a:rPr lang="ar-SA" b="1" dirty="0" smtClean="0">
                <a:ea typeface="Majalla UI"/>
              </a:rPr>
              <a:t>وتبعا </a:t>
            </a:r>
            <a:r>
              <a:rPr lang="ar-SA" b="1" dirty="0">
                <a:ea typeface="Majalla UI"/>
              </a:rPr>
              <a:t>ل</a:t>
            </a:r>
            <a:r>
              <a:rPr lang="ar-SA" b="1" dirty="0" smtClean="0">
                <a:ea typeface="Majalla UI"/>
              </a:rPr>
              <a:t>لتأثيرات </a:t>
            </a:r>
            <a:r>
              <a:rPr lang="ar-SA" b="1" dirty="0" smtClean="0">
                <a:ea typeface="Majalla UI"/>
              </a:rPr>
              <a:t>المتوقعة للمشروع على عناصر مكونات </a:t>
            </a:r>
            <a:r>
              <a:rPr lang="ar-SA" b="1" dirty="0" smtClean="0">
                <a:ea typeface="Majalla UI"/>
              </a:rPr>
              <a:t>البيئة.</a:t>
            </a:r>
          </a:p>
          <a:p>
            <a:pPr marL="0" indent="0" algn="just" rtl="1">
              <a:buNone/>
            </a:pPr>
            <a:r>
              <a:rPr lang="ar-SA" b="1" dirty="0" smtClean="0">
                <a:ea typeface="Majalla UI"/>
              </a:rPr>
              <a:t>وسوف تقوم </a:t>
            </a:r>
            <a:r>
              <a:rPr lang="ar-SA" b="1" dirty="0">
                <a:ea typeface="Majalla UI"/>
              </a:rPr>
              <a:t>كل دارسة بعرض النتائج أمام الدارسين أثناء المحاضرة القادمة. </a:t>
            </a:r>
          </a:p>
          <a:p>
            <a:pPr marL="0" indent="0" algn="just" rtl="1">
              <a:buNone/>
            </a:pPr>
            <a:endParaRPr lang="ar-SA" b="1" dirty="0">
              <a:ea typeface="Majalla UI"/>
            </a:endParaRPr>
          </a:p>
          <a:p>
            <a:pPr marL="0" indent="0" algn="just" rtl="1">
              <a:buNone/>
            </a:pPr>
            <a:endParaRPr lang="ar-SA" b="1" dirty="0">
              <a:ea typeface="Majalla UI"/>
            </a:endParaRPr>
          </a:p>
          <a:p>
            <a:pPr marL="0" indent="0" algn="just" rtl="1">
              <a:buNone/>
            </a:pPr>
            <a:endParaRPr lang="ar-SA" b="1" dirty="0" smtClean="0">
              <a:ea typeface="Majalla UI"/>
            </a:endParaRPr>
          </a:p>
          <a:p>
            <a:pPr algn="just" rtl="1">
              <a:spcAft>
                <a:spcPts val="0"/>
              </a:spcAft>
            </a:pP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
            </a:r>
            <a:b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b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وضع اطار عام لخطة الادارة 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pic>
        <p:nvPicPr>
          <p:cNvPr id="2" name="Picture 1"/>
          <p:cNvPicPr>
            <a:picLocks noChangeAspect="1"/>
          </p:cNvPicPr>
          <p:nvPr/>
        </p:nvPicPr>
        <p:blipFill>
          <a:blip r:embed="rId3"/>
          <a:stretch>
            <a:fillRect/>
          </a:stretch>
        </p:blipFill>
        <p:spPr>
          <a:xfrm>
            <a:off x="3429000" y="4495800"/>
            <a:ext cx="2633700" cy="1731414"/>
          </a:xfrm>
          <a:prstGeom prst="rect">
            <a:avLst/>
          </a:prstGeom>
        </p:spPr>
      </p:pic>
    </p:spTree>
    <p:extLst>
      <p:ext uri="{BB962C8B-B14F-4D97-AF65-F5344CB8AC3E}">
        <p14:creationId xmlns:p14="http://schemas.microsoft.com/office/powerpoint/2010/main" val="66816882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328880"/>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19200"/>
            <a:ext cx="7620000" cy="4114800"/>
          </a:xfrm>
        </p:spPr>
      </p:pic>
    </p:spTree>
    <p:extLst>
      <p:ext uri="{BB962C8B-B14F-4D97-AF65-F5344CB8AC3E}">
        <p14:creationId xmlns:p14="http://schemas.microsoft.com/office/powerpoint/2010/main" val="1418663426"/>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362200" y="1905000"/>
            <a:ext cx="4343400" cy="1981200"/>
          </a:xfrm>
          <a:prstGeom prst="rect">
            <a:avLst/>
          </a:prstGeom>
        </p:spPr>
        <p:txBody>
          <a:bodyPr wrap="none" fromWordArt="1">
            <a:prstTxWarp prst="textPlain">
              <a:avLst>
                <a:gd name="adj" fmla="val 50597"/>
              </a:avLst>
            </a:prstTxWarp>
          </a:bodyPr>
          <a:lstStyle/>
          <a:p>
            <a:pPr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الإدارة </a:t>
            </a: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البيئية </a:t>
            </a: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8854366"/>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457200" y="743884"/>
            <a:ext cx="8229600" cy="1219201"/>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rtl="1">
              <a:defRPr/>
            </a:pP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خطة الإدارة </a:t>
            </a: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البيئية </a:t>
            </a:r>
            <a:r>
              <a:rPr lang="en-US"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ENVIRONMENTAL </a:t>
            </a:r>
            <a:r>
              <a:rPr lang="en-US"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MANAGEMENT </a:t>
            </a:r>
            <a:r>
              <a:rPr lang="en-US"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PLAN</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243874261"/>
              </p:ext>
            </p:extLst>
          </p:nvPr>
        </p:nvGraphicFramePr>
        <p:xfrm>
          <a:off x="457200" y="2209800"/>
          <a:ext cx="83058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450301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2" dur="1000"/>
                                        <p:tgtEl>
                                          <p:spTgt spid="6">
                                            <p:graphicEl>
                                              <a:dgm id="{2F59F4BA-ACEB-47CD-9835-833101BB5F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800" b="1" dirty="0" smtClean="0">
                <a:ea typeface="Majalla UI"/>
              </a:rPr>
              <a:t>    </a:t>
            </a:r>
            <a:r>
              <a:rPr lang="ar-SA" altLang="en-US" sz="2400" b="1" dirty="0" smtClean="0">
                <a:ea typeface="Majalla UI"/>
              </a:rPr>
              <a:t>أولاً:  </a:t>
            </a:r>
            <a:r>
              <a:rPr lang="ar-SA" altLang="en-US" sz="2400" b="1" dirty="0">
                <a:ea typeface="Majalla UI"/>
              </a:rPr>
              <a:t>التأثيرات البيئية </a:t>
            </a:r>
            <a:r>
              <a:rPr lang="ar-SA" altLang="en-US" sz="2400" b="1" dirty="0" smtClean="0">
                <a:ea typeface="Majalla UI"/>
              </a:rPr>
              <a:t>المتوقعة</a:t>
            </a:r>
            <a:endParaRPr lang="ar-SA" sz="2400" b="1" dirty="0" smtClean="0">
              <a:ea typeface="Majalla UI"/>
            </a:endParaRPr>
          </a:p>
          <a:p>
            <a:pPr algn="r" rtl="1">
              <a:spcAft>
                <a:spcPts val="0"/>
              </a:spcAft>
            </a:pPr>
            <a:r>
              <a:rPr lang="ar-SA" sz="2400" b="1" dirty="0" smtClean="0">
                <a:ea typeface="Majalla UI"/>
              </a:rPr>
              <a:t>التأثير </a:t>
            </a:r>
            <a:r>
              <a:rPr lang="ar-SA" sz="2400" b="1" dirty="0">
                <a:ea typeface="Majalla UI"/>
              </a:rPr>
              <a:t>على </a:t>
            </a:r>
            <a:r>
              <a:rPr lang="ar-SA" sz="2400" b="1" dirty="0" smtClean="0">
                <a:ea typeface="Majalla UI"/>
              </a:rPr>
              <a:t>موارد </a:t>
            </a:r>
            <a:r>
              <a:rPr lang="ar-SA" sz="2400" b="1" dirty="0">
                <a:ea typeface="Majalla UI"/>
              </a:rPr>
              <a:t>المياه السطحية </a:t>
            </a:r>
            <a:r>
              <a:rPr lang="ar-SA" sz="2400" b="1" dirty="0" smtClean="0">
                <a:ea typeface="Majalla UI"/>
              </a:rPr>
              <a:t>والجوفية</a:t>
            </a:r>
            <a:r>
              <a:rPr lang="ar-SA" sz="2400" b="1" dirty="0">
                <a:ea typeface="Majalla UI"/>
              </a:rPr>
              <a:t>، </a:t>
            </a:r>
            <a:r>
              <a:rPr lang="ar-SA" sz="2400" b="1" dirty="0" smtClean="0">
                <a:ea typeface="Majalla UI"/>
              </a:rPr>
              <a:t>كذلك التأثيرات على نوعية </a:t>
            </a:r>
            <a:r>
              <a:rPr lang="ar-SA" sz="2400" b="1" dirty="0">
                <a:ea typeface="Majalla UI"/>
              </a:rPr>
              <a:t>المياه.</a:t>
            </a:r>
          </a:p>
          <a:p>
            <a:pPr algn="r" rtl="1">
              <a:spcAft>
                <a:spcPts val="0"/>
              </a:spcAft>
            </a:pPr>
            <a:r>
              <a:rPr lang="ar-SA" sz="2400" b="1" dirty="0" smtClean="0">
                <a:ea typeface="Majalla UI"/>
              </a:rPr>
              <a:t>الإدارة البيئية للمياه، وكيفية التخلص من </a:t>
            </a:r>
            <a:r>
              <a:rPr lang="ar-SA" sz="2400" b="1" dirty="0">
                <a:ea typeface="Majalla UI"/>
              </a:rPr>
              <a:t>مياه الصرف الصحي </a:t>
            </a:r>
            <a:r>
              <a:rPr lang="ar-SA" sz="2400" b="1" dirty="0" smtClean="0">
                <a:ea typeface="Majalla UI"/>
              </a:rPr>
              <a:t>والمخلفات السائلة.</a:t>
            </a:r>
            <a:endParaRPr lang="ar-SA" sz="2400" b="1" dirty="0">
              <a:ea typeface="Majalla UI"/>
            </a:endParaRPr>
          </a:p>
          <a:p>
            <a:pPr algn="just" rtl="1">
              <a:spcAft>
                <a:spcPts val="0"/>
              </a:spcAft>
            </a:pPr>
            <a:r>
              <a:rPr lang="ar-SA" sz="2400" b="1" dirty="0" smtClean="0">
                <a:ea typeface="Majalla UI"/>
              </a:rPr>
              <a:t>التأثير على نوعية الهواء، والإدارة البيئية لتحسين جودة الهواء. </a:t>
            </a:r>
            <a:endParaRPr lang="ar-SA" sz="2400" b="1" dirty="0" smtClean="0">
              <a:ea typeface="Majalla UI"/>
            </a:endParaRPr>
          </a:p>
          <a:p>
            <a:pPr algn="just" rtl="1">
              <a:spcAft>
                <a:spcPts val="0"/>
              </a:spcAft>
            </a:pPr>
            <a:r>
              <a:rPr lang="ar-SA" sz="2400" b="1" dirty="0" smtClean="0">
                <a:ea typeface="Majalla UI"/>
              </a:rPr>
              <a:t>التأثير على نوعية </a:t>
            </a:r>
            <a:r>
              <a:rPr lang="ar-SA" sz="2400" b="1" dirty="0">
                <a:ea typeface="Majalla UI"/>
              </a:rPr>
              <a:t>التربة ونسيجها، والإدارة البيئية لتحسين جودة </a:t>
            </a:r>
            <a:r>
              <a:rPr lang="ar-SA" sz="2400" b="1" dirty="0" smtClean="0">
                <a:ea typeface="Majalla UI"/>
              </a:rPr>
              <a:t>التربة. </a:t>
            </a:r>
          </a:p>
          <a:p>
            <a:pPr algn="just" rtl="1">
              <a:spcAft>
                <a:spcPts val="0"/>
              </a:spcAft>
            </a:pPr>
            <a:r>
              <a:rPr lang="ar-SA" sz="2400" b="1" dirty="0">
                <a:ea typeface="Majalla UI"/>
              </a:rPr>
              <a:t>الإدارة البيئية </a:t>
            </a:r>
            <a:r>
              <a:rPr lang="ar-SA" sz="2400" b="1" dirty="0" smtClean="0">
                <a:ea typeface="Majalla UI"/>
              </a:rPr>
              <a:t>للتخلص </a:t>
            </a:r>
            <a:r>
              <a:rPr lang="ar-SA" sz="2400" b="1" dirty="0">
                <a:ea typeface="Majalla UI"/>
              </a:rPr>
              <a:t>من المخلفات </a:t>
            </a:r>
            <a:r>
              <a:rPr lang="ar-SA" sz="2400" b="1" dirty="0" smtClean="0">
                <a:ea typeface="Majalla UI"/>
              </a:rPr>
              <a:t>الصلبة والخطرة</a:t>
            </a:r>
            <a:r>
              <a:rPr lang="ar-SA" sz="2400" b="1" dirty="0" smtClean="0">
                <a:ea typeface="Majalla UI"/>
              </a:rPr>
              <a:t>.</a:t>
            </a:r>
          </a:p>
          <a:p>
            <a:pPr algn="just" rtl="1">
              <a:spcAft>
                <a:spcPts val="0"/>
              </a:spcAft>
            </a:pPr>
            <a:r>
              <a:rPr lang="ar-SA" sz="2400" b="1" dirty="0">
                <a:ea typeface="Majalla UI"/>
              </a:rPr>
              <a:t>التأثير على تنوع البيئة الحيوية.</a:t>
            </a:r>
          </a:p>
          <a:p>
            <a:pPr algn="just" rtl="1">
              <a:spcAft>
                <a:spcPts val="0"/>
              </a:spcAft>
            </a:pPr>
            <a:r>
              <a:rPr lang="ar-SA" sz="2400" b="1" dirty="0">
                <a:ea typeface="Majalla UI"/>
              </a:rPr>
              <a:t>التأثير على السلامة البيئية والصحة العامة. </a:t>
            </a:r>
            <a:endParaRPr lang="ar-SA" sz="2400" b="1" dirty="0" smtClean="0">
              <a:ea typeface="Majalla UI"/>
            </a:endParaRPr>
          </a:p>
          <a:p>
            <a:pPr algn="just" rtl="1">
              <a:spcAft>
                <a:spcPts val="0"/>
              </a:spcAft>
            </a:pPr>
            <a:r>
              <a:rPr lang="ar-SA" sz="2400" b="1" dirty="0">
                <a:ea typeface="Majalla UI"/>
              </a:rPr>
              <a:t>التأثير على استخدامات </a:t>
            </a:r>
            <a:r>
              <a:rPr lang="ar-SA" sz="2400" b="1" dirty="0" smtClean="0">
                <a:ea typeface="Majalla UI"/>
              </a:rPr>
              <a:t>الأراضي.</a:t>
            </a: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الإطار العام لخطة الادارة 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299713373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800" b="1" dirty="0" smtClean="0">
                <a:ea typeface="Majalla UI"/>
              </a:rPr>
              <a:t>    </a:t>
            </a:r>
            <a:r>
              <a:rPr lang="ar-SA" altLang="en-US" sz="2400" b="1" dirty="0" smtClean="0">
                <a:ea typeface="Majalla UI"/>
              </a:rPr>
              <a:t>ثانياً:  </a:t>
            </a:r>
            <a:r>
              <a:rPr lang="ar-SA" altLang="en-US" sz="2400" b="1" dirty="0">
                <a:ea typeface="Majalla UI"/>
              </a:rPr>
              <a:t>إجراءات التخفيف </a:t>
            </a:r>
            <a:r>
              <a:rPr lang="ar-SA" altLang="en-US" sz="2400" b="1" dirty="0" smtClean="0">
                <a:ea typeface="Majalla UI"/>
              </a:rPr>
              <a:t>المقترحة</a:t>
            </a:r>
            <a:endParaRPr lang="ar-SA" sz="2400" b="1" dirty="0" smtClean="0">
              <a:ea typeface="Majalla UI"/>
            </a:endParaRPr>
          </a:p>
          <a:p>
            <a:pPr lvl="0" algn="r" rtl="1">
              <a:spcAft>
                <a:spcPts val="0"/>
              </a:spcAft>
            </a:pPr>
            <a:r>
              <a:rPr lang="ar-SA" sz="2400" b="1" dirty="0" smtClean="0">
                <a:solidFill>
                  <a:prstClr val="black"/>
                </a:solidFill>
                <a:ea typeface="Majalla UI"/>
              </a:rPr>
              <a:t>تحليل نوعية </a:t>
            </a:r>
            <a:r>
              <a:rPr lang="ar-SA" sz="2400" b="1" dirty="0">
                <a:solidFill>
                  <a:prstClr val="black"/>
                </a:solidFill>
                <a:ea typeface="Majalla UI"/>
              </a:rPr>
              <a:t>المياه.</a:t>
            </a:r>
          </a:p>
          <a:p>
            <a:pPr lvl="0" algn="r" rtl="1">
              <a:spcAft>
                <a:spcPts val="0"/>
              </a:spcAft>
            </a:pPr>
            <a:r>
              <a:rPr lang="ar-SA" sz="2400" b="1" dirty="0" smtClean="0">
                <a:solidFill>
                  <a:prstClr val="black"/>
                </a:solidFill>
                <a:ea typeface="Majalla UI"/>
              </a:rPr>
              <a:t>معالجة مياه </a:t>
            </a:r>
            <a:r>
              <a:rPr lang="ar-SA" sz="2400" b="1" dirty="0">
                <a:solidFill>
                  <a:prstClr val="black"/>
                </a:solidFill>
                <a:ea typeface="Majalla UI"/>
              </a:rPr>
              <a:t>الصرف الصحي والمخلفات السائلة.</a:t>
            </a:r>
          </a:p>
          <a:p>
            <a:pPr lvl="0" algn="just" rtl="1">
              <a:spcAft>
                <a:spcPts val="0"/>
              </a:spcAft>
            </a:pPr>
            <a:r>
              <a:rPr lang="ar-SA" sz="2400" b="1" dirty="0">
                <a:solidFill>
                  <a:prstClr val="black"/>
                </a:solidFill>
                <a:ea typeface="Majalla UI"/>
              </a:rPr>
              <a:t>رش المياه </a:t>
            </a:r>
            <a:r>
              <a:rPr lang="ar-SA" sz="2400" b="1" dirty="0" smtClean="0">
                <a:solidFill>
                  <a:prstClr val="black"/>
                </a:solidFill>
                <a:ea typeface="Majalla UI"/>
              </a:rPr>
              <a:t>لمنع </a:t>
            </a:r>
            <a:r>
              <a:rPr lang="ar-SA" sz="2400" b="1" dirty="0">
                <a:solidFill>
                  <a:prstClr val="black"/>
                </a:solidFill>
                <a:ea typeface="Majalla UI"/>
              </a:rPr>
              <a:t>تطاير الرمال و الغبار في منطقة العمل. </a:t>
            </a:r>
          </a:p>
          <a:p>
            <a:pPr lvl="0" algn="just" rtl="1">
              <a:spcAft>
                <a:spcPts val="0"/>
              </a:spcAft>
            </a:pPr>
            <a:r>
              <a:rPr lang="ar-SA" sz="2400" b="1" dirty="0" smtClean="0">
                <a:solidFill>
                  <a:prstClr val="black"/>
                </a:solidFill>
                <a:ea typeface="Majalla UI"/>
              </a:rPr>
              <a:t>مزج التربة ونسيجها بالأسمدة العضوية لتحسين جودتها. </a:t>
            </a:r>
            <a:endParaRPr lang="ar-SA" sz="2400" b="1" dirty="0">
              <a:solidFill>
                <a:prstClr val="black"/>
              </a:solidFill>
              <a:ea typeface="Majalla UI"/>
            </a:endParaRPr>
          </a:p>
          <a:p>
            <a:pPr lvl="0" algn="just" rtl="1">
              <a:spcAft>
                <a:spcPts val="0"/>
              </a:spcAft>
            </a:pPr>
            <a:r>
              <a:rPr lang="ar-SA" sz="2400" b="1" dirty="0" smtClean="0">
                <a:solidFill>
                  <a:prstClr val="black"/>
                </a:solidFill>
                <a:ea typeface="Majalla UI"/>
              </a:rPr>
              <a:t>اتباع إجراءات صحية للتخلص </a:t>
            </a:r>
            <a:r>
              <a:rPr lang="ar-SA" sz="2400" b="1" dirty="0">
                <a:solidFill>
                  <a:prstClr val="black"/>
                </a:solidFill>
                <a:ea typeface="Majalla UI"/>
              </a:rPr>
              <a:t>من المخلفات الصلبة والخطرة.</a:t>
            </a:r>
          </a:p>
          <a:p>
            <a:pPr lvl="0" algn="just" rtl="1">
              <a:spcAft>
                <a:spcPts val="0"/>
              </a:spcAft>
            </a:pPr>
            <a:r>
              <a:rPr lang="ar-SA" sz="2400" b="1" dirty="0" smtClean="0">
                <a:solidFill>
                  <a:prstClr val="black"/>
                </a:solidFill>
                <a:ea typeface="Majalla UI"/>
              </a:rPr>
              <a:t>الحفاظ على تنوع </a:t>
            </a:r>
            <a:r>
              <a:rPr lang="ar-SA" sz="2400" b="1" dirty="0">
                <a:solidFill>
                  <a:prstClr val="black"/>
                </a:solidFill>
                <a:ea typeface="Majalla UI"/>
              </a:rPr>
              <a:t>البيئة </a:t>
            </a:r>
            <a:r>
              <a:rPr lang="ar-SA" sz="2400" b="1" dirty="0" smtClean="0">
                <a:solidFill>
                  <a:prstClr val="black"/>
                </a:solidFill>
                <a:ea typeface="Majalla UI"/>
              </a:rPr>
              <a:t>الحيوية بإقامة المحميات الطبيعية.</a:t>
            </a:r>
            <a:endParaRPr lang="ar-SA" sz="2400" b="1" dirty="0">
              <a:solidFill>
                <a:prstClr val="black"/>
              </a:solidFill>
              <a:ea typeface="Majalla UI"/>
            </a:endParaRPr>
          </a:p>
          <a:p>
            <a:pPr lvl="0" algn="just" rtl="1">
              <a:spcAft>
                <a:spcPts val="0"/>
              </a:spcAft>
            </a:pPr>
            <a:r>
              <a:rPr lang="ar-SA" sz="2400" b="1" dirty="0" smtClean="0">
                <a:solidFill>
                  <a:prstClr val="black"/>
                </a:solidFill>
                <a:ea typeface="Majalla UI"/>
              </a:rPr>
              <a:t>اتباع إجراءات السلامة </a:t>
            </a:r>
            <a:r>
              <a:rPr lang="ar-SA" sz="2400" b="1" dirty="0">
                <a:solidFill>
                  <a:prstClr val="black"/>
                </a:solidFill>
                <a:ea typeface="Majalla UI"/>
              </a:rPr>
              <a:t>البيئية والصحة العامة. </a:t>
            </a:r>
            <a:endParaRPr lang="ar-SA" sz="2400" b="1" dirty="0" smtClean="0">
              <a:solidFill>
                <a:prstClr val="black"/>
              </a:solidFill>
              <a:ea typeface="Majalla UI"/>
            </a:endParaRPr>
          </a:p>
          <a:p>
            <a:pPr lvl="0" algn="just" rtl="1">
              <a:spcAft>
                <a:spcPts val="0"/>
              </a:spcAft>
            </a:pPr>
            <a:endParaRPr lang="ar-SA" sz="2400" b="1" dirty="0">
              <a:ea typeface="Majalla UI"/>
            </a:endParaRPr>
          </a:p>
          <a:p>
            <a:pPr marL="0" lvl="0" indent="0" algn="just" rtl="1">
              <a:buNone/>
            </a:pPr>
            <a:r>
              <a:rPr lang="ar-SA" altLang="en-US" sz="2400" b="1" dirty="0" smtClean="0">
                <a:solidFill>
                  <a:prstClr val="black"/>
                </a:solidFill>
                <a:ea typeface="Majalla UI"/>
              </a:rPr>
              <a:t>   ثالثاً</a:t>
            </a:r>
            <a:r>
              <a:rPr lang="ar-SA" altLang="en-US" sz="2400" b="1" dirty="0">
                <a:solidFill>
                  <a:prstClr val="black"/>
                </a:solidFill>
                <a:ea typeface="Majalla UI"/>
              </a:rPr>
              <a:t>:  مسؤولية تنفيذ إجراءات التخفيف (الجهة القائمة على انشاء المشروع)</a:t>
            </a: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الإطار العام لخطة الادارة 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254476965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800" b="1" dirty="0" smtClean="0">
                <a:ea typeface="Majalla UI"/>
              </a:rPr>
              <a:t>    </a:t>
            </a:r>
            <a:r>
              <a:rPr lang="ar-SA" altLang="en-US" sz="2400" b="1" dirty="0" smtClean="0">
                <a:ea typeface="Majalla UI"/>
              </a:rPr>
              <a:t>رابع</a:t>
            </a:r>
            <a:r>
              <a:rPr lang="ar-SA" altLang="en-US" sz="2400" b="1" dirty="0" smtClean="0">
                <a:ea typeface="Majalla UI"/>
              </a:rPr>
              <a:t>اً: </a:t>
            </a:r>
            <a:r>
              <a:rPr lang="ar-SA" altLang="en-US" sz="2400" b="1" dirty="0">
                <a:ea typeface="Majalla UI"/>
              </a:rPr>
              <a:t>عناصر البيئة الواجب مراقبتها</a:t>
            </a:r>
            <a:endParaRPr lang="ar-SA" sz="2800" b="1" dirty="0" smtClean="0">
              <a:ea typeface="Majalla UI"/>
            </a:endParaRPr>
          </a:p>
          <a:p>
            <a:pPr lvl="0" algn="r" rtl="1">
              <a:spcAft>
                <a:spcPts val="0"/>
              </a:spcAft>
            </a:pPr>
            <a:r>
              <a:rPr lang="ar-SA" sz="2400" b="1" dirty="0" smtClean="0">
                <a:solidFill>
                  <a:prstClr val="black"/>
                </a:solidFill>
                <a:ea typeface="Majalla UI"/>
              </a:rPr>
              <a:t>نوعية المياه </a:t>
            </a:r>
            <a:r>
              <a:rPr lang="ar-SA" sz="2400" b="1" dirty="0">
                <a:solidFill>
                  <a:prstClr val="black"/>
                </a:solidFill>
                <a:ea typeface="Majalla UI"/>
              </a:rPr>
              <a:t>السطحية </a:t>
            </a:r>
            <a:r>
              <a:rPr lang="ar-SA" sz="2400" b="1" dirty="0" smtClean="0">
                <a:solidFill>
                  <a:prstClr val="black"/>
                </a:solidFill>
                <a:ea typeface="Majalla UI"/>
              </a:rPr>
              <a:t>والجوفية.</a:t>
            </a:r>
          </a:p>
          <a:p>
            <a:pPr lvl="0" algn="r" rtl="1">
              <a:spcAft>
                <a:spcPts val="0"/>
              </a:spcAft>
            </a:pPr>
            <a:r>
              <a:rPr lang="ar-SA" sz="2400" b="1" dirty="0" smtClean="0">
                <a:solidFill>
                  <a:prstClr val="black"/>
                </a:solidFill>
                <a:ea typeface="Majalla UI"/>
              </a:rPr>
              <a:t>نوعية الهواء.</a:t>
            </a:r>
          </a:p>
          <a:p>
            <a:pPr lvl="0" algn="r" rtl="1">
              <a:spcAft>
                <a:spcPts val="0"/>
              </a:spcAft>
            </a:pPr>
            <a:r>
              <a:rPr lang="ar-SA" sz="2400" b="1" dirty="0" smtClean="0">
                <a:solidFill>
                  <a:prstClr val="black"/>
                </a:solidFill>
                <a:ea typeface="Majalla UI"/>
              </a:rPr>
              <a:t>نوعية التربة.</a:t>
            </a:r>
            <a:endParaRPr lang="ar-SA" sz="2400" b="1" dirty="0">
              <a:solidFill>
                <a:prstClr val="black"/>
              </a:solidFill>
              <a:ea typeface="Majalla UI"/>
            </a:endParaRPr>
          </a:p>
          <a:p>
            <a:pPr lvl="0" algn="r" rtl="1">
              <a:spcAft>
                <a:spcPts val="0"/>
              </a:spcAft>
            </a:pPr>
            <a:r>
              <a:rPr lang="ar-SA" sz="2400" b="1" dirty="0" smtClean="0">
                <a:solidFill>
                  <a:prstClr val="black"/>
                </a:solidFill>
                <a:ea typeface="Majalla UI"/>
              </a:rPr>
              <a:t>التنوع </a:t>
            </a:r>
            <a:r>
              <a:rPr lang="ar-SA" sz="2400" b="1" dirty="0">
                <a:solidFill>
                  <a:prstClr val="black"/>
                </a:solidFill>
                <a:ea typeface="Majalla UI"/>
              </a:rPr>
              <a:t>الحيوي </a:t>
            </a:r>
            <a:r>
              <a:rPr lang="ar-SA" sz="2400" b="1" dirty="0" smtClean="0">
                <a:solidFill>
                  <a:prstClr val="black"/>
                </a:solidFill>
                <a:ea typeface="Majalla UI"/>
              </a:rPr>
              <a:t>للنباتات </a:t>
            </a:r>
          </a:p>
          <a:p>
            <a:pPr lvl="0" algn="r" rtl="1">
              <a:spcAft>
                <a:spcPts val="0"/>
              </a:spcAft>
            </a:pPr>
            <a:r>
              <a:rPr lang="ar-SA" sz="2400" b="1" dirty="0">
                <a:solidFill>
                  <a:prstClr val="black"/>
                </a:solidFill>
                <a:ea typeface="Majalla UI"/>
              </a:rPr>
              <a:t>التنوع الحيوي </a:t>
            </a:r>
            <a:r>
              <a:rPr lang="ar-SA" sz="2400" b="1" dirty="0" smtClean="0">
                <a:solidFill>
                  <a:prstClr val="black"/>
                </a:solidFill>
                <a:ea typeface="Majalla UI"/>
              </a:rPr>
              <a:t>للحيوانات والطيور. </a:t>
            </a:r>
          </a:p>
          <a:p>
            <a:pPr lvl="0" algn="r" rtl="1">
              <a:spcAft>
                <a:spcPts val="0"/>
              </a:spcAft>
            </a:pPr>
            <a:r>
              <a:rPr lang="ar-SA" sz="2400" b="1" dirty="0" smtClean="0">
                <a:solidFill>
                  <a:prstClr val="black"/>
                </a:solidFill>
                <a:ea typeface="Majalla UI"/>
              </a:rPr>
              <a:t>درجة </a:t>
            </a:r>
            <a:r>
              <a:rPr lang="ar-SA" sz="2400" b="1" dirty="0">
                <a:solidFill>
                  <a:prstClr val="black"/>
                </a:solidFill>
                <a:ea typeface="Majalla UI"/>
              </a:rPr>
              <a:t>الحساسية </a:t>
            </a:r>
            <a:r>
              <a:rPr lang="ar-SA" sz="2400" b="1" dirty="0" smtClean="0">
                <a:solidFill>
                  <a:prstClr val="black"/>
                </a:solidFill>
                <a:ea typeface="Majalla UI"/>
              </a:rPr>
              <a:t>البيئية. </a:t>
            </a:r>
          </a:p>
          <a:p>
            <a:pPr lvl="0" algn="r" rtl="1">
              <a:spcAft>
                <a:spcPts val="0"/>
              </a:spcAft>
            </a:pPr>
            <a:r>
              <a:rPr lang="ar-SA" sz="2400" b="1" dirty="0" smtClean="0">
                <a:solidFill>
                  <a:prstClr val="black"/>
                </a:solidFill>
                <a:ea typeface="Majalla UI"/>
              </a:rPr>
              <a:t>السلامة البيئية.</a:t>
            </a:r>
          </a:p>
          <a:p>
            <a:pPr lvl="0" algn="r" rtl="1">
              <a:spcAft>
                <a:spcPts val="0"/>
              </a:spcAft>
            </a:pPr>
            <a:r>
              <a:rPr lang="ar-SA" sz="2400" b="1" dirty="0" smtClean="0">
                <a:solidFill>
                  <a:prstClr val="black"/>
                </a:solidFill>
                <a:ea typeface="Majalla UI"/>
              </a:rPr>
              <a:t>الصحة العامة.</a:t>
            </a: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الإطار العام لخطة الادارة 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934" y="1928091"/>
            <a:ext cx="3641350" cy="3657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803195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800" b="1" dirty="0" smtClean="0">
                <a:ea typeface="Majalla UI"/>
              </a:rPr>
              <a:t>   </a:t>
            </a:r>
            <a:r>
              <a:rPr lang="ar-SA" altLang="en-US" sz="2400" b="1" dirty="0">
                <a:ea typeface="Majalla UI"/>
              </a:rPr>
              <a:t>خامساً:  موقع اخذ العينات، معدل تكرار اخذ </a:t>
            </a:r>
            <a:r>
              <a:rPr lang="ar-SA" altLang="en-US" sz="2400" b="1" dirty="0" smtClean="0">
                <a:ea typeface="Majalla UI"/>
              </a:rPr>
              <a:t>العينات</a:t>
            </a:r>
            <a:endParaRPr lang="ar-SA" sz="2400" b="1" dirty="0" smtClean="0">
              <a:ea typeface="Majalla UI"/>
            </a:endParaRPr>
          </a:p>
          <a:p>
            <a:pPr lvl="0" algn="r" rtl="1">
              <a:spcAft>
                <a:spcPts val="0"/>
              </a:spcAft>
            </a:pPr>
            <a:r>
              <a:rPr lang="ar-SA" sz="2400" b="1" dirty="0">
                <a:solidFill>
                  <a:prstClr val="black"/>
                </a:solidFill>
                <a:ea typeface="Majalla UI"/>
              </a:rPr>
              <a:t>موقع اخذ العينات </a:t>
            </a:r>
            <a:r>
              <a:rPr lang="ar-SA" sz="2400" b="1" dirty="0" smtClean="0">
                <a:solidFill>
                  <a:prstClr val="black"/>
                </a:solidFill>
                <a:ea typeface="Majalla UI"/>
              </a:rPr>
              <a:t>(يتم التحديد بعد متابعة </a:t>
            </a:r>
            <a:r>
              <a:rPr lang="ar-SA" sz="2400" b="1" dirty="0">
                <a:solidFill>
                  <a:prstClr val="black"/>
                </a:solidFill>
                <a:ea typeface="Majalla UI"/>
              </a:rPr>
              <a:t>جميع مناطق العمل </a:t>
            </a:r>
            <a:r>
              <a:rPr lang="ar-SA" sz="2400" b="1" dirty="0" smtClean="0">
                <a:solidFill>
                  <a:prstClr val="black"/>
                </a:solidFill>
                <a:ea typeface="Majalla UI"/>
              </a:rPr>
              <a:t>والانشاء).</a:t>
            </a:r>
            <a:endParaRPr lang="ar-SA" sz="2400" b="1" dirty="0">
              <a:solidFill>
                <a:prstClr val="black"/>
              </a:solidFill>
              <a:ea typeface="Majalla UI"/>
            </a:endParaRPr>
          </a:p>
          <a:p>
            <a:pPr lvl="0" algn="just" rtl="1">
              <a:spcAft>
                <a:spcPts val="0"/>
              </a:spcAft>
            </a:pPr>
            <a:r>
              <a:rPr lang="ar-SA" sz="2400" b="1" dirty="0">
                <a:solidFill>
                  <a:prstClr val="black"/>
                </a:solidFill>
                <a:ea typeface="Majalla UI"/>
              </a:rPr>
              <a:t>معدل تكرار اخذ العينات </a:t>
            </a:r>
            <a:r>
              <a:rPr lang="ar-SA" sz="2400" b="1" dirty="0" smtClean="0">
                <a:solidFill>
                  <a:prstClr val="black"/>
                </a:solidFill>
                <a:ea typeface="Majalla UI"/>
              </a:rPr>
              <a:t>(طبقا لنوعية العينات ، ويمكن أن يكون يوميا مرة أو مرتين أو تبعا لطبيعة العنصر)</a:t>
            </a:r>
            <a:endParaRPr lang="ar-SA" sz="2400" b="1" dirty="0">
              <a:solidFill>
                <a:prstClr val="black"/>
              </a:solidFill>
              <a:ea typeface="Majalla UI"/>
            </a:endParaRPr>
          </a:p>
          <a:p>
            <a:pPr lvl="0" algn="r" rtl="1">
              <a:spcAft>
                <a:spcPts val="0"/>
              </a:spcAft>
            </a:pPr>
            <a:endParaRPr lang="ar-SA" altLang="en-US" sz="2400" b="1" dirty="0" smtClean="0">
              <a:solidFill>
                <a:prstClr val="black"/>
              </a:solidFill>
              <a:ea typeface="Majalla UI"/>
            </a:endParaRPr>
          </a:p>
          <a:p>
            <a:pPr marL="0" lvl="0" indent="0" algn="r" rtl="1">
              <a:spcAft>
                <a:spcPts val="0"/>
              </a:spcAft>
              <a:buNone/>
            </a:pPr>
            <a:r>
              <a:rPr lang="ar-SA" altLang="en-US" sz="2400" b="1" dirty="0">
                <a:solidFill>
                  <a:prstClr val="black"/>
                </a:solidFill>
                <a:ea typeface="Majalla UI"/>
              </a:rPr>
              <a:t> </a:t>
            </a:r>
            <a:r>
              <a:rPr lang="ar-SA" altLang="en-US" sz="2400" b="1" dirty="0" smtClean="0">
                <a:solidFill>
                  <a:prstClr val="black"/>
                </a:solidFill>
                <a:ea typeface="Majalla UI"/>
              </a:rPr>
              <a:t>   سادساً</a:t>
            </a:r>
            <a:r>
              <a:rPr lang="ar-SA" altLang="en-US" sz="2400" b="1" dirty="0">
                <a:solidFill>
                  <a:prstClr val="black"/>
                </a:solidFill>
                <a:ea typeface="Majalla UI"/>
              </a:rPr>
              <a:t>:  تحديد الجهة المشرفة على تنفيذ إجراءات التخفيف</a:t>
            </a:r>
            <a:r>
              <a:rPr lang="ar-SA" altLang="en-US" sz="2400" b="1" dirty="0" smtClean="0">
                <a:solidFill>
                  <a:prstClr val="black"/>
                </a:solidFill>
                <a:ea typeface="Majalla UI"/>
              </a:rPr>
              <a:t>. </a:t>
            </a:r>
          </a:p>
          <a:p>
            <a:pPr marL="0" lvl="0" indent="0" algn="r" rtl="1">
              <a:spcAft>
                <a:spcPts val="0"/>
              </a:spcAft>
              <a:buNone/>
            </a:pPr>
            <a:r>
              <a:rPr lang="ar-SA" altLang="en-US" sz="2400" b="1" dirty="0">
                <a:solidFill>
                  <a:prstClr val="black"/>
                </a:solidFill>
                <a:ea typeface="Majalla UI"/>
              </a:rPr>
              <a:t> </a:t>
            </a:r>
            <a:r>
              <a:rPr lang="ar-SA" altLang="en-US" sz="2400" b="1" dirty="0" smtClean="0">
                <a:solidFill>
                  <a:prstClr val="black"/>
                </a:solidFill>
                <a:ea typeface="Majalla UI"/>
              </a:rPr>
              <a:t>    (هيئة حكومية/ جهة معنية).</a:t>
            </a:r>
          </a:p>
          <a:p>
            <a:pPr marL="0" lvl="0" indent="0" algn="r" rtl="1">
              <a:spcAft>
                <a:spcPts val="0"/>
              </a:spcAft>
              <a:buNone/>
            </a:pPr>
            <a:r>
              <a:rPr lang="ar-SA" altLang="en-US" sz="2400" b="1" dirty="0" smtClean="0">
                <a:solidFill>
                  <a:prstClr val="black"/>
                </a:solidFill>
                <a:ea typeface="Majalla UI"/>
              </a:rPr>
              <a:t>    (المستشار/ </a:t>
            </a:r>
            <a:r>
              <a:rPr lang="ar-SA" altLang="en-US" sz="2400" b="1" dirty="0">
                <a:solidFill>
                  <a:prstClr val="black"/>
                </a:solidFill>
                <a:ea typeface="Majalla UI"/>
              </a:rPr>
              <a:t>المشرف البيئي</a:t>
            </a:r>
            <a:r>
              <a:rPr lang="ar-SA" altLang="en-US" sz="2400" b="1" dirty="0" smtClean="0">
                <a:solidFill>
                  <a:prstClr val="black"/>
                </a:solidFill>
                <a:ea typeface="Majalla UI"/>
              </a:rPr>
              <a:t>).</a:t>
            </a:r>
            <a:endParaRPr lang="ar-SA" altLang="en-US" sz="2400" b="1" dirty="0">
              <a:solidFill>
                <a:prstClr val="black"/>
              </a:solidFill>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الإطار العام لخطة الادارة البيئية </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79687809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286000" y="1905000"/>
            <a:ext cx="4576618" cy="2133600"/>
          </a:xfrm>
          <a:prstGeom prst="rect">
            <a:avLst/>
          </a:prstGeom>
        </p:spPr>
        <p:txBody>
          <a:bodyPr wrap="none" fromWordArt="1">
            <a:prstTxWarp prst="textPlain">
              <a:avLst>
                <a:gd name="adj" fmla="val 50597"/>
              </a:avLst>
            </a:prstTxWarp>
          </a:bodyPr>
          <a:lstStyle/>
          <a:p>
            <a:pPr lvl="0" algn="ctr" rtl="1" eaLnBrk="0" fontAlgn="base" hangingPunct="0">
              <a:spcBef>
                <a:spcPct val="0"/>
              </a:spcBef>
              <a:spcAft>
                <a:spcPct val="0"/>
              </a:spcAft>
              <a:defRPr/>
            </a:pP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المراقبة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البيئية</a:t>
            </a:r>
            <a:endPar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endParaRPr>
          </a:p>
        </p:txBody>
      </p:sp>
    </p:spTree>
    <p:extLst>
      <p:ext uri="{BB962C8B-B14F-4D97-AF65-F5344CB8AC3E}">
        <p14:creationId xmlns:p14="http://schemas.microsoft.com/office/powerpoint/2010/main" val="3186999137"/>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725</TotalTime>
  <Words>575</Words>
  <Application>Microsoft Office PowerPoint</Application>
  <PresentationFormat>On-screen Show (4:3)</PresentationFormat>
  <Paragraphs>80</Paragraphs>
  <Slides>12</Slides>
  <Notes>1</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12</vt:i4>
      </vt:variant>
    </vt:vector>
  </HeadingPairs>
  <TitlesOfParts>
    <vt:vector size="27" baseType="lpstr">
      <vt:lpstr>ＭＳ Ｐゴシック</vt:lpstr>
      <vt:lpstr>Arial</vt:lpstr>
      <vt:lpstr>Arial Black</vt:lpstr>
      <vt:lpstr>Calibri</vt:lpstr>
      <vt:lpstr>Cambria</vt:lpstr>
      <vt:lpstr>Constantia</vt:lpstr>
      <vt:lpstr>Majalla UI</vt:lpstr>
      <vt:lpstr>PT Bold Heading</vt:lpstr>
      <vt:lpstr>Sakkal Majalla</vt:lpstr>
      <vt:lpstr>Simplified Arabic</vt:lpstr>
      <vt:lpstr>Times New Roman</vt:lpstr>
      <vt:lpstr>Wingdings 2</vt:lpstr>
      <vt:lpstr>Flow</vt:lpstr>
      <vt:lpstr>1_Flow</vt:lpstr>
      <vt:lpstr>2_Flow</vt:lpstr>
      <vt:lpstr>PowerPoint Presentation</vt:lpstr>
      <vt:lpstr>PowerPoint Presentation</vt:lpstr>
      <vt:lpstr>PowerPoint Presentation</vt:lpstr>
      <vt:lpstr>PowerPoint Presentation</vt:lpstr>
      <vt:lpstr>الإطار العام لخطة الادارة البيئية </vt:lpstr>
      <vt:lpstr>الإطار العام لخطة الادارة البيئية </vt:lpstr>
      <vt:lpstr>الإطار العام لخطة الادارة البيئية </vt:lpstr>
      <vt:lpstr>الإطار العام لخطة الادارة البيئية </vt:lpstr>
      <vt:lpstr>PowerPoint Presentation</vt:lpstr>
      <vt:lpstr>عملية المراقبة البيئية </vt:lpstr>
      <vt:lpstr> وضع اطار عام لخطة الادارة البيئية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82</cp:revision>
  <dcterms:created xsi:type="dcterms:W3CDTF">2016-10-15T20:01:57Z</dcterms:created>
  <dcterms:modified xsi:type="dcterms:W3CDTF">2019-11-17T20:06:08Z</dcterms:modified>
</cp:coreProperties>
</file>