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</p:sldMasterIdLst>
  <p:notesMasterIdLst>
    <p:notesMasterId r:id="rId17"/>
  </p:notesMasterIdLst>
  <p:sldIdLst>
    <p:sldId id="257" r:id="rId4"/>
    <p:sldId id="258" r:id="rId5"/>
    <p:sldId id="265" r:id="rId6"/>
    <p:sldId id="295" r:id="rId7"/>
    <p:sldId id="302" r:id="rId8"/>
    <p:sldId id="301" r:id="rId9"/>
    <p:sldId id="304" r:id="rId10"/>
    <p:sldId id="303" r:id="rId11"/>
    <p:sldId id="281" r:id="rId12"/>
    <p:sldId id="305" r:id="rId13"/>
    <p:sldId id="310" r:id="rId14"/>
    <p:sldId id="282" r:id="rId15"/>
    <p:sldId id="27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6BC54B-E11C-4BCD-8CB0-27A0B3AD2693}" type="doc">
      <dgm:prSet loTypeId="urn:microsoft.com/office/officeart/2005/8/layout/default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DF9E307-A8AF-4AFA-A951-E0CADD13C0AB}">
      <dgm:prSet phldrT="[Text]"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xfrm>
          <a:off x="4293425" y="1970"/>
          <a:ext cx="3742696" cy="1686304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rgbClr val="9BBB59"/>
          </a:solidFill>
          <a:prstDash val="solid"/>
        </a:ln>
        <a:effectLst/>
      </dgm:spPr>
      <dgm:t>
        <a:bodyPr/>
        <a:lstStyle/>
        <a:p>
          <a:pPr algn="just" rtl="1"/>
          <a:r>
            <a:rPr lang="ar-SA" sz="2400" b="1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     </a:t>
          </a:r>
          <a:endParaRPr lang="ar-SA" sz="2400" b="1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algn="just" rtl="1"/>
          <a:r>
            <a:rPr lang="ar-SA" sz="2400" b="1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بعد اتمام عملية تحليل و تقييم التأثيرات المتوقعة للمشروع، يتم الأعداد لمجموعة الاجراءات الواجب اتباعها لتجنب أو التخفيف من التأثيرات السلبية، وكيفية التعويض للمؤثرات التي لا يمكن تجنبها. وتقوم منهجية التخفيف على الاولويات الآتية:</a:t>
          </a:r>
          <a:endParaRPr lang="en-US" sz="2400" b="1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rtl="1"/>
          <a:r>
            <a:rPr lang="ar-SA" sz="2400" b="1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• تجنب حدوث التأثيرات السلبية بالدرجة الأولى.</a:t>
          </a:r>
          <a:endParaRPr lang="en-US" sz="2400" b="1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rtl="1"/>
          <a:r>
            <a:rPr lang="ar-SA" sz="2400" b="1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• التخفيف من التأثيرات التي لا يمكن تجنب حدوثها بهدف التقليل من اثارها.</a:t>
          </a:r>
          <a:endParaRPr lang="en-US" sz="2400" b="1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rtl="1"/>
          <a:r>
            <a:rPr lang="ar-SA" sz="2400" b="1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• التعويضات البيئية و الاجتماعية للتأثيرات المباشرة التي لا يمكن تجنبها.</a:t>
          </a:r>
          <a:endParaRPr lang="en-US" sz="2400" b="1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algn="just" rtl="1"/>
          <a:endParaRPr lang="en-US" sz="2800" b="1" dirty="0">
            <a:ln>
              <a:solidFill>
                <a:sysClr val="windowText" lastClr="000000"/>
              </a:solidFill>
            </a:ln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gm:t>
    </dgm:pt>
    <dgm:pt modelId="{02CAE0E9-BCD4-49E2-A5D8-2312001C0642}" type="parTrans" cxnId="{48E2791B-15A3-41EF-8E3D-31D0A04EF64A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29F8E18-23BB-4573-8BE3-74C39E9FAF69}" type="sibTrans" cxnId="{48E2791B-15A3-41EF-8E3D-31D0A04EF64A}">
      <dgm:prSet/>
      <dgm:spPr/>
      <dgm:t>
        <a:bodyPr/>
        <a:lstStyle/>
        <a:p>
          <a:pPr>
            <a:lnSpc>
              <a:spcPct val="100000"/>
            </a:lnSpc>
          </a:pPr>
          <a:endParaRPr lang="en-US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akkal Majalla" panose="02000000000000000000" pitchFamily="2" charset="-78"/>
            <a:cs typeface="Sakkal Majalla" panose="02000000000000000000" pitchFamily="2" charset="-78"/>
          </a:endParaRPr>
        </a:p>
      </dgm:t>
    </dgm:pt>
    <dgm:pt modelId="{3B5D8516-966B-4352-8CBE-EBF58F7D4570}" type="pres">
      <dgm:prSet presAssocID="{996BC54B-E11C-4BCD-8CB0-27A0B3AD2693}" presName="diagram" presStyleCnt="0">
        <dgm:presLayoutVars>
          <dgm:dir val="rev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F59F4BA-ACEB-47CD-9835-833101BB5FE7}" type="pres">
      <dgm:prSet presAssocID="{ADF9E307-A8AF-4AFA-A951-E0CADD13C0AB}" presName="node" presStyleLbl="node1" presStyleIdx="0" presStyleCnt="1" custScaleX="133168" custScaleY="116208" custLinFactNeighborX="-41814" custLinFactNeighborY="-415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07D59D7-5CC1-47BC-AE4A-72B82B2E8DCB}" type="presOf" srcId="{996BC54B-E11C-4BCD-8CB0-27A0B3AD2693}" destId="{3B5D8516-966B-4352-8CBE-EBF58F7D4570}" srcOrd="0" destOrd="0" presId="urn:microsoft.com/office/officeart/2005/8/layout/default#4"/>
    <dgm:cxn modelId="{187CF00C-AF57-470B-A3AE-AD6A39B8E52A}" type="presOf" srcId="{ADF9E307-A8AF-4AFA-A951-E0CADD13C0AB}" destId="{2F59F4BA-ACEB-47CD-9835-833101BB5FE7}" srcOrd="0" destOrd="0" presId="urn:microsoft.com/office/officeart/2005/8/layout/default#4"/>
    <dgm:cxn modelId="{48E2791B-15A3-41EF-8E3D-31D0A04EF64A}" srcId="{996BC54B-E11C-4BCD-8CB0-27A0B3AD2693}" destId="{ADF9E307-A8AF-4AFA-A951-E0CADD13C0AB}" srcOrd="0" destOrd="0" parTransId="{02CAE0E9-BCD4-49E2-A5D8-2312001C0642}" sibTransId="{329F8E18-23BB-4573-8BE3-74C39E9FAF69}"/>
    <dgm:cxn modelId="{58C91A3B-453D-45A3-97C1-12975E455017}" type="presParOf" srcId="{3B5D8516-966B-4352-8CBE-EBF58F7D4570}" destId="{2F59F4BA-ACEB-47CD-9835-833101BB5FE7}" srcOrd="0" destOrd="0" presId="urn:microsoft.com/office/officeart/2005/8/layout/default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59F4BA-ACEB-47CD-9835-833101BB5FE7}">
      <dsp:nvSpPr>
        <dsp:cNvPr id="0" name=""/>
        <dsp:cNvSpPr/>
      </dsp:nvSpPr>
      <dsp:spPr>
        <a:xfrm>
          <a:off x="0" y="0"/>
          <a:ext cx="8284699" cy="4337746"/>
        </a:xfrm>
        <a:prstGeom prst="rect">
          <a:avLst/>
        </a:prstGeom>
        <a:solidFill>
          <a:sysClr val="window" lastClr="FFFFFF"/>
        </a:solidFill>
        <a:ln w="25400" cap="flat" cmpd="sng" algn="ctr">
          <a:solidFill>
            <a:srgbClr val="9BBB59"/>
          </a:solidFill>
          <a:prstDash val="solid"/>
        </a:ln>
        <a:effectLst/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     </a:t>
          </a:r>
          <a:endParaRPr lang="ar-SA" sz="2400" b="1" kern="1200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lvl="0" algn="just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بعد اتمام عملية تحليل و تقييم التأثيرات المتوقعة للمشروع، يتم الأعداد لمجموعة الاجراءات الواجب اتباعها لتجنب أو التخفيف من التأثيرات السلبية، وكيفية التعويض للمؤثرات التي لا يمكن تجنبها. وتقوم منهجية التخفيف على الاولويات الآتية:</a:t>
          </a:r>
          <a:endParaRPr lang="en-US" sz="2400" b="1" kern="1200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lvl="0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• تجنب حدوث التأثيرات السلبية بالدرجة الأولى.</a:t>
          </a:r>
          <a:endParaRPr lang="en-US" sz="2400" b="1" kern="1200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lvl="0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• التخفيف من التأثيرات التي لا يمكن تجنب حدوثها بهدف التقليل من اثارها.</a:t>
          </a:r>
          <a:endParaRPr lang="en-US" sz="2400" b="1" kern="1200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lvl="0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ysClr val="windowText" lastClr="000000"/>
              </a:solidFill>
              <a:effectLst/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• التعويضات البيئية و الاجتماعية للتأثيرات المباشرة التي لا يمكن تجنبها.</a:t>
          </a:r>
          <a:endParaRPr lang="en-US" sz="2400" b="1" kern="1200" dirty="0" smtClean="0"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  <a:p>
          <a:pPr lvl="0" algn="just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800" b="1" kern="1200" dirty="0">
            <a:ln>
              <a:solidFill>
                <a:sysClr val="windowText" lastClr="000000"/>
              </a:solidFill>
            </a:ln>
            <a:solidFill>
              <a:sysClr val="windowText" lastClr="000000"/>
            </a:solidFill>
            <a:effectLst/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sp:txBody>
      <dsp:txXfrm>
        <a:off x="0" y="0"/>
        <a:ext cx="8284699" cy="433774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4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D1B1A4C4-BDCA-469A-8E3F-FEC64E0B5656}" type="datetimeFigureOut">
              <a:rPr lang="ar-SA" smtClean="0"/>
              <a:t>20/03/1441</a:t>
            </a:fld>
            <a:endParaRPr lang="ar-S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S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92509546-7AC0-4B29-89FC-9984A6F19C94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94527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509546-7AC0-4B29-89FC-9984A6F19C94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34509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509546-7AC0-4B29-89FC-9984A6F19C94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880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2509546-7AC0-4B29-89FC-9984A6F19C94}" type="slidenum">
              <a:rPr kumimoji="0" lang="ar-SA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ar-SA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4732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2.xml"/><Relationship Id="rId1" Type="http://schemas.openxmlformats.org/officeDocument/2006/relationships/themeOverride" Target="../theme/themeOverride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5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039E4-9A6F-4391-ADCE-DE7650FD7D0E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8D41ACF0-D40E-4359-A892-AAEFC13456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36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417E7F-87F2-46C5-A8E0-736CB34E76A4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7A1930-0CD2-433A-BFF7-DA14CFCC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91421"/>
      </p:ext>
    </p:extLst>
  </p:cSld>
  <p:clrMapOvr>
    <a:masterClrMapping/>
  </p:clrMapOvr>
  <p:transition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8A0B80-6EA6-4797-B3A3-E32CB0E87C90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4CFE-B833-409B-9B66-F777087C36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422893"/>
      </p:ext>
    </p:extLst>
  </p:cSld>
  <p:clrMapOvr>
    <a:masterClrMapping/>
  </p:clrMapOvr>
  <p:transition>
    <p:wedg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0132508-4EAE-47BB-85CB-D97CED86CBF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7848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35336FF9-C771-457F-AF72-F7146B2C160E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097E351A-7CEC-4306-A1CF-11B8380873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504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080CD-A27F-4F53-AAAD-94F3E968DAEF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5E916-936E-4ECA-AA2C-6F5C6635B4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097741"/>
      </p:ext>
    </p:extLst>
  </p:cSld>
  <p:clrMapOvr>
    <a:masterClrMapping/>
  </p:clrMapOvr>
  <p:transition>
    <p:wedg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fld id="{46167D2B-A6DC-4BF5-8C56-8886ADE54C5C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DBF5F9">
                    <a:shade val="90000"/>
                  </a:srgb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245B21D-DD68-48BB-9A52-997EC3F84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9176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F06B7C-2B49-41B3-B25B-E74DB003B78C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C02A4-6E58-4A00-AB1D-D64B524925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18455"/>
      </p:ext>
    </p:extLst>
  </p:cSld>
  <p:clrMapOvr>
    <a:masterClrMapping/>
  </p:clrMapOvr>
  <p:transition>
    <p:wedg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998885-1A04-4428-AF39-1BF25763E742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9222B-8F13-4DA0-AFB6-B4779EEF0F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270685"/>
      </p:ext>
    </p:extLst>
  </p:cSld>
  <p:clrMapOvr>
    <a:masterClrMapping/>
  </p:clrMapOvr>
  <p:transition>
    <p:wedg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95EE0-A0F0-438D-AECF-6F5C28381E23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888D3-261E-466B-9E3F-1872D2F4F7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696467"/>
      </p:ext>
    </p:extLst>
  </p:cSld>
  <p:clrMapOvr>
    <a:masterClrMapping/>
  </p:clrMapOvr>
  <p:transition>
    <p:wedg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5D756-BC33-4A87-BD04-4FCD722FB091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802DF0-E687-4038-A1F3-673D4A15ED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08255"/>
      </p:ext>
    </p:extLst>
  </p:cSld>
  <p:clrMapOvr>
    <a:masterClrMapping/>
  </p:clrMapOvr>
  <p:transition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F7102-5F60-4A2E-8A40-2CBA6CCA4033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A3E48-6410-4EB2-8E9B-8EDDD7707A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54810"/>
      </p:ext>
    </p:extLst>
  </p:cSld>
  <p:clrMapOvr>
    <a:masterClrMapping/>
  </p:clrMapOvr>
  <p:transition>
    <p:wedg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7360E2-21A2-41B5-AF72-E7BC8FAF281D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CBCC9B-F732-4AD7-895B-E1B63C324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16839"/>
      </p:ext>
    </p:extLst>
  </p:cSld>
  <p:clrMapOvr>
    <a:masterClrMapping/>
  </p:clrMapOvr>
  <p:transition>
    <p:wedg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336441-252C-4996-B108-ED1B7CD8D6AF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8DEC77B-FF1D-4ACF-A8B0-B3F3CBFB25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21374"/>
      </p:ext>
    </p:extLst>
  </p:cSld>
  <p:clrMapOvr>
    <a:masterClrMapping/>
  </p:clrMapOvr>
  <p:transition>
    <p:wedg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4929D-ED89-405B-A4A5-168EB58CED5F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7FC54-9914-4AEF-BEA9-875512D87D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12206"/>
      </p:ext>
    </p:extLst>
  </p:cSld>
  <p:clrMapOvr>
    <a:masterClrMapping/>
  </p:clrMapOvr>
  <p:transition>
    <p:wedg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A62DF-F5E6-46E2-96DC-A57E27E65EC0}" type="datetimeFigureOut">
              <a:rPr lang="en-US"/>
              <a:pPr>
                <a:defRPr/>
              </a:pPr>
              <a:t>11/17/2019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A60F06-F929-4420-8C2C-C03F723D3D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13217"/>
      </p:ext>
    </p:extLst>
  </p:cSld>
  <p:clrMapOvr>
    <a:masterClrMapping/>
  </p:clrMapOvr>
  <p:transition>
    <p:wedg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56D78FA-D0A7-47A4-B578-6D2C5F4A19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83168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63B4CA-9DF7-42F2-B6CC-AB90869495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2490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61A1E-C8FC-418D-8D06-328107B7DBB9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D9A3B74C-9DF2-4751-91F6-C750424A2F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285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704CA-CF6C-444E-B54B-6D21F9ABDE12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705ED5-D575-4AB3-9555-268FE534DA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263016"/>
      </p:ext>
    </p:extLst>
  </p:cSld>
  <p:clrMapOvr>
    <a:masterClrMapping/>
  </p:clrMapOvr>
  <p:transition>
    <p:wedg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B36F6B-1DCE-44BA-88DA-657DD82B3E5C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fld id="{4671F424-F208-46E6-997C-02B585FF05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1049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55CB8-751C-4D46-B054-08AFE330AE57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6FA191-F131-4821-931B-19FCB28BD46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494353"/>
      </p:ext>
    </p:extLst>
  </p:cSld>
  <p:clrMapOvr>
    <a:masterClrMapping/>
  </p:clrMapOvr>
  <p:transition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1B136-5FCA-4339-8008-50D6F59402DB}" type="datetimeFigureOut">
              <a:rPr lang="en-US">
                <a:solidFill>
                  <a:srgbClr val="DBF5F9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D2702B86-CB87-4BCF-951D-98D4790C06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5923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edg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4BB93-6D7E-4B9D-B554-B3A0AC005376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A11DB0-1C20-44B0-A098-1697C7BA59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53210"/>
      </p:ext>
    </p:extLst>
  </p:cSld>
  <p:clrMapOvr>
    <a:masterClrMapping/>
  </p:clrMapOvr>
  <p:transition>
    <p:wedg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02DE22-16BB-4891-8E0C-A3CF49D28F0B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933AE9-2B7B-4981-93E9-0406968D7D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302633"/>
      </p:ext>
    </p:extLst>
  </p:cSld>
  <p:clrMapOvr>
    <a:masterClrMapping/>
  </p:clrMapOvr>
  <p:transition>
    <p:wedg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21644-FA01-4379-AB68-E1756C579F44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B936B9-67FE-4CA7-B58D-D7EA18FFAC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13"/>
      </p:ext>
    </p:extLst>
  </p:cSld>
  <p:clrMapOvr>
    <a:masterClrMapping/>
  </p:clrMapOvr>
  <p:transition>
    <p:wedg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C28F1-B2D3-4167-9FE4-82E2509AAB33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E373E-1733-4943-8483-0C916CF684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036301"/>
      </p:ext>
    </p:extLst>
  </p:cSld>
  <p:clrMapOvr>
    <a:masterClrMapping/>
  </p:clrMapOvr>
  <p:transition>
    <p:wedg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945AD-DD8C-4CB3-97EB-60A2D5D466AA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fld id="{BEEE259A-48C1-4C65-82A9-6218EFF383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362921"/>
      </p:ext>
    </p:extLst>
  </p:cSld>
  <p:clrMapOvr>
    <a:masterClrMapping/>
  </p:clrMapOvr>
  <p:transition>
    <p:wedg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22586-E60C-4091-9ABE-20A008EBB610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C83463-2E6D-431B-AC33-C402ED6EA50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0584"/>
      </p:ext>
    </p:extLst>
  </p:cSld>
  <p:clrMapOvr>
    <a:masterClrMapping/>
  </p:clrMapOvr>
  <p:transition>
    <p:wedg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11AC0-EB90-453C-B934-F302763933E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ED1FE-3F15-44A6-8018-59773E6D8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8575"/>
      </p:ext>
    </p:extLst>
  </p:cSld>
  <p:clrMapOvr>
    <a:masterClrMapping/>
  </p:clrMapOvr>
  <p:transition>
    <p:wedg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94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3248090-90E8-4E5B-9CCF-7C105E0477B9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280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339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AF56410-672B-44E3-B86E-67D4B80B873C}" type="slidenum">
              <a:rPr lang="ar-SA"/>
              <a:pPr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1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1046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4E782-E161-4202-A96B-4CA11D2B5D89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89864-D86A-4B27-95E9-769B10042E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661343"/>
      </p:ext>
    </p:extLst>
  </p:cSld>
  <p:clrMapOvr>
    <a:masterClrMapping/>
  </p:clrMapOvr>
  <p:transition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A1AF8-E49B-4550-AAA5-27D25F43CC98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A1B03-44F5-436B-B4AB-04135DF07D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879932"/>
      </p:ext>
    </p:extLst>
  </p:cSld>
  <p:clrMapOvr>
    <a:masterClrMapping/>
  </p:clrMapOvr>
  <p:transition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61698-93A6-4020-8A95-6D95E9AC4592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C47FF-BC9C-4755-BBE7-B95CBA18C9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132213"/>
      </p:ext>
    </p:extLst>
  </p:cSld>
  <p:clrMapOvr>
    <a:masterClrMapping/>
  </p:clrMapOvr>
  <p:transition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EF42B-68F3-460F-9B88-260AFA86EC37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243998-A89A-4B06-9C62-A51E529373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395747"/>
      </p:ext>
    </p:extLst>
  </p:cSld>
  <p:clrMapOvr>
    <a:masterClrMapping/>
  </p:clrMapOvr>
  <p:transition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25081-4041-4F6C-9FFD-B0A4222830AC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56E9D-0AED-4E92-B601-4B9FB0F96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3378725"/>
      </p:ext>
    </p:extLst>
  </p:cSld>
  <p:clrMapOvr>
    <a:masterClrMapping/>
  </p:clrMapOvr>
  <p:transition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0D1D3-C956-4580-93E2-1F60C11DCC21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F6B6A6A-B3BA-47F2-AA34-09CFE1B6F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238981"/>
      </p:ext>
    </p:extLst>
  </p:cSld>
  <p:clrMapOvr>
    <a:masterClrMapping/>
  </p:clrMapOvr>
  <p:transition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2CE90B5-8748-481D-8E9C-CB8A70BC738B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4A44E7-3999-4C40-A7E2-A8FA26B4BC57}" type="slidenum">
              <a:rPr lang="en-US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73839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3" r:id="rId12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9C6FB46-FB59-464A-B950-50AD32FE81C8}" type="datetimeFigureOut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rgbClr val="04617B">
                    <a:shade val="90000"/>
                  </a:srgb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481D514-013C-4E7D-889F-2ECA7F59BC2D}" type="slidenum">
              <a:rPr lang="en-US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29863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26E2592-2E91-4DA0-9270-1C1B26F58131}" type="datetimeFigureOut">
              <a:rPr lang="en-US">
                <a:solidFill>
                  <a:srgbClr val="04617B">
                    <a:shade val="9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11/17/2019</a:t>
            </a:fld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9E60EE0-37B5-4A26-A6D7-3F60DD6F1D40}" type="slidenum">
              <a:rPr lang="en-US">
                <a:latin typeface="Arial" pitchFamily="34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prstClr val="black"/>
                </a:solidFill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722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ransition>
    <p:wedg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9" descr="full-20eart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1143000"/>
            <a:ext cx="5715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WordArt 6"/>
          <p:cNvSpPr>
            <a:spLocks noChangeArrowheads="1" noChangeShapeType="1" noTextEdit="1"/>
          </p:cNvSpPr>
          <p:nvPr/>
        </p:nvSpPr>
        <p:spPr bwMode="auto">
          <a:xfrm>
            <a:off x="1905000" y="990600"/>
            <a:ext cx="5257800" cy="3657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endParaRPr lang="ar-SA" sz="3600" kern="10" dirty="0" smtClean="0">
              <a:ln w="158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ea typeface="ＭＳ Ｐゴシック" pitchFamily="-111" charset="-128"/>
              <a:cs typeface="Simplified Arabic" pitchFamily="18" charset="-78"/>
            </a:endParaRPr>
          </a:p>
          <a:p>
            <a:pPr algn="ctr" rtl="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ea typeface="ＭＳ Ｐゴシック" pitchFamily="-111" charset="-128"/>
                <a:cs typeface="Simplified Arabic" pitchFamily="18" charset="-78"/>
              </a:rPr>
              <a:t>دراسات مستقلة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ea typeface="ＭＳ Ｐゴシック" pitchFamily="-111" charset="-128"/>
                <a:cs typeface="Arial" pitchFamily="34" charset="0"/>
              </a:rPr>
              <a:t>Independent studies</a:t>
            </a:r>
            <a:endParaRPr lang="en-US" sz="3600" kern="10" dirty="0">
              <a:ln w="158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Times New Roman"/>
              <a:ea typeface="ＭＳ Ｐゴシック" pitchFamily="-111" charset="-128"/>
              <a:cs typeface="Arial" pitchFamily="34" charset="0"/>
            </a:endParaRPr>
          </a:p>
        </p:txBody>
      </p:sp>
      <p:sp>
        <p:nvSpPr>
          <p:cNvPr id="13316" name="WordArt 7"/>
          <p:cNvSpPr>
            <a:spLocks noChangeArrowheads="1" noChangeShapeType="1" noTextEdit="1"/>
          </p:cNvSpPr>
          <p:nvPr/>
        </p:nvSpPr>
        <p:spPr bwMode="auto">
          <a:xfrm>
            <a:off x="3276600" y="5715000"/>
            <a:ext cx="2628900" cy="723900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 smtClean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  <a:cs typeface="Arial" pitchFamily="34" charset="0"/>
              </a:rPr>
              <a:t>Pro. Mohamed E. </a:t>
            </a:r>
            <a:r>
              <a:rPr lang="en-US" sz="3600" kern="10" dirty="0">
                <a:gradFill rotWithShape="1">
                  <a:gsLst>
                    <a:gs pos="0">
                      <a:srgbClr val="AAAAAA"/>
                    </a:gs>
                    <a:gs pos="100000">
                      <a:srgbClr val="FFFFFF"/>
                    </a:gs>
                  </a:gsLst>
                  <a:lin ang="5400000" scaled="1"/>
                </a:gradFill>
                <a:effectLst>
                  <a:outerShdw dist="45791" dir="3378596" algn="ctr" rotWithShape="0">
                    <a:srgbClr val="4D4D4D">
                      <a:alpha val="79999"/>
                    </a:srgbClr>
                  </a:outerShdw>
                </a:effectLst>
                <a:latin typeface="Arial Black"/>
                <a:cs typeface="Arial" pitchFamily="34" charset="0"/>
              </a:rPr>
              <a:t>Hafez</a:t>
            </a:r>
          </a:p>
        </p:txBody>
      </p:sp>
    </p:spTree>
    <p:extLst>
      <p:ext uri="{BB962C8B-B14F-4D97-AF65-F5344CB8AC3E}">
        <p14:creationId xmlns:p14="http://schemas.microsoft.com/office/powerpoint/2010/main" val="70806058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800600"/>
          </a:xfrm>
        </p:spPr>
        <p:txBody>
          <a:bodyPr/>
          <a:lstStyle/>
          <a:p>
            <a:pPr marL="0" indent="0" algn="just" rtl="1">
              <a:buNone/>
            </a:pPr>
            <a:r>
              <a:rPr lang="ar-SA" altLang="en-US" sz="2400" b="1" dirty="0">
                <a:ea typeface="Majalla UI"/>
              </a:rPr>
              <a:t>     </a:t>
            </a:r>
            <a:r>
              <a:rPr lang="ar-SA" altLang="en-US" sz="2400" b="1" dirty="0">
                <a:ea typeface="Majalla UI"/>
              </a:rPr>
              <a:t>تهدف هذه الخطوة الى </a:t>
            </a:r>
            <a:r>
              <a:rPr lang="ar-SA" altLang="en-US" sz="2400" b="1" dirty="0" smtClean="0">
                <a:ea typeface="Majalla UI"/>
              </a:rPr>
              <a:t>تحديد </a:t>
            </a:r>
            <a:r>
              <a:rPr lang="ar-SA" altLang="en-US" sz="2400" b="1" dirty="0">
                <a:ea typeface="Majalla UI"/>
              </a:rPr>
              <a:t>البدائل المقترحة للمشروع </a:t>
            </a:r>
            <a:r>
              <a:rPr lang="ar-SA" altLang="en-US" sz="2400" b="1" dirty="0" smtClean="0">
                <a:ea typeface="Majalla UI"/>
              </a:rPr>
              <a:t>ومعرفة أنسبها وأقلها </a:t>
            </a:r>
            <a:r>
              <a:rPr lang="ar-SA" altLang="en-US" sz="2400" b="1" dirty="0">
                <a:ea typeface="Majalla UI"/>
              </a:rPr>
              <a:t>تأثيرا على البيئة، حيث تشتمل هذه الخطوة على دراسة و تحليل </a:t>
            </a:r>
            <a:r>
              <a:rPr lang="ar-SA" altLang="en-US" sz="2400" b="1" dirty="0" smtClean="0">
                <a:ea typeface="Majalla UI"/>
              </a:rPr>
              <a:t>الموضوعات الآتية:</a:t>
            </a:r>
            <a:endParaRPr lang="ar-SA" altLang="en-US" sz="24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>
                <a:ea typeface="Majalla UI"/>
              </a:rPr>
              <a:t>موضع </a:t>
            </a:r>
            <a:r>
              <a:rPr lang="ar-SA" sz="2400" b="1" dirty="0" smtClean="0">
                <a:ea typeface="Majalla UI"/>
              </a:rPr>
              <a:t>المشروع وتصميمه.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موقع </a:t>
            </a:r>
            <a:r>
              <a:rPr lang="ar-SA" sz="2400" b="1" dirty="0">
                <a:ea typeface="Majalla UI"/>
              </a:rPr>
              <a:t>المشروع</a:t>
            </a: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عمليات </a:t>
            </a:r>
            <a:r>
              <a:rPr lang="ar-SA" sz="2400" b="1" dirty="0">
                <a:ea typeface="Majalla UI"/>
              </a:rPr>
              <a:t>تشغيل </a:t>
            </a:r>
            <a:r>
              <a:rPr lang="ar-SA" sz="2400" b="1" dirty="0" smtClean="0">
                <a:ea typeface="Majalla UI"/>
              </a:rPr>
              <a:t>المشروع.</a:t>
            </a: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 التكنولوجيا المستخدمة في المشروع.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مدخلات </a:t>
            </a:r>
            <a:r>
              <a:rPr lang="ar-SA" sz="2400" b="1" dirty="0">
                <a:ea typeface="Majalla UI"/>
              </a:rPr>
              <a:t>عملية </a:t>
            </a:r>
            <a:r>
              <a:rPr lang="ar-SA" sz="2400" b="1" dirty="0" smtClean="0">
                <a:ea typeface="Majalla UI"/>
              </a:rPr>
              <a:t>التشغيل.</a:t>
            </a:r>
            <a:endParaRPr lang="ar-SA" sz="2400" b="1" dirty="0">
              <a:ea typeface="Majalla UI"/>
            </a:endParaRPr>
          </a:p>
          <a:p>
            <a:pPr marL="0" indent="0" algn="r" rtl="1">
              <a:spcAft>
                <a:spcPts val="0"/>
              </a:spcAft>
              <a:buNone/>
            </a:pPr>
            <a:endParaRPr lang="ar-SA" sz="2400" b="1" dirty="0" smtClean="0">
              <a:ea typeface="Majalla UI"/>
            </a:endParaRPr>
          </a:p>
          <a:p>
            <a:pPr marL="0" indent="0" algn="just" rtl="1">
              <a:spcAft>
                <a:spcPts val="0"/>
              </a:spcAft>
              <a:buNone/>
            </a:pPr>
            <a:r>
              <a:rPr lang="ar-SA" sz="2400" b="1" dirty="0">
                <a:ea typeface="Majalla UI"/>
              </a:rPr>
              <a:t> </a:t>
            </a:r>
            <a:r>
              <a:rPr lang="ar-SA" sz="2400" b="1" dirty="0" smtClean="0">
                <a:ea typeface="Majalla UI"/>
              </a:rPr>
              <a:t>    عادة </a:t>
            </a:r>
            <a:r>
              <a:rPr lang="ar-SA" sz="2400" b="1" dirty="0">
                <a:ea typeface="Majalla UI"/>
              </a:rPr>
              <a:t>ما يتم </a:t>
            </a:r>
            <a:r>
              <a:rPr lang="ar-SA" sz="2400" b="1" dirty="0" smtClean="0">
                <a:ea typeface="Majalla UI"/>
              </a:rPr>
              <a:t>إضافة مخرجات عملية التشغيل المحتملة </a:t>
            </a:r>
            <a:r>
              <a:rPr lang="ar-SA" sz="2400" b="1" dirty="0">
                <a:ea typeface="Majalla UI"/>
              </a:rPr>
              <a:t>لتحديد البدائل المقترحة </a:t>
            </a:r>
            <a:r>
              <a:rPr lang="ar-SA" sz="2400" b="1" dirty="0" smtClean="0">
                <a:ea typeface="Majalla UI"/>
              </a:rPr>
              <a:t>للمشروع</a:t>
            </a:r>
            <a:r>
              <a:rPr lang="ar-SA" sz="2400" b="1" dirty="0" smtClean="0">
                <a:ea typeface="Majalla UI"/>
              </a:rPr>
              <a:t>.</a:t>
            </a:r>
            <a:endParaRPr lang="ar-SA" sz="2400" b="1" dirty="0">
              <a:ea typeface="Majalla UI"/>
            </a:endParaRPr>
          </a:p>
          <a:p>
            <a:pPr algn="just" rtl="1">
              <a:spcAft>
                <a:spcPts val="0"/>
              </a:spcAft>
            </a:pPr>
            <a:endParaRPr lang="ar-SA" sz="2400" b="1" dirty="0">
              <a:ea typeface="Majalla UI"/>
            </a:endParaRPr>
          </a:p>
          <a:p>
            <a:pPr marL="0" indent="0" algn="just" rtl="1">
              <a:buNone/>
            </a:pPr>
            <a:endParaRPr lang="ar-SA" altLang="en-US" sz="24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algn="just" rtl="1"/>
            <a:endParaRPr lang="en-US" altLang="en-US" sz="2200" b="1" dirty="0" smtClean="0"/>
          </a:p>
        </p:txBody>
      </p:sp>
      <p:sp>
        <p:nvSpPr>
          <p:cNvPr id="5" name="small_button4">
            <a:hlinkClick r:id="" action="ppaction://noaction"/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1915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txBody>
          <a:bodyPr lIns="91430" tIns="45715" rIns="91430" bIns="45715" rtlCol="0" anchor="ctr"/>
          <a:lstStyle/>
          <a:p>
            <a:pPr marL="0" marR="0" lvl="0" indent="0" algn="ctr" defTabSz="914400" rtl="1" eaLnBrk="1" fontAlgn="auto" latinLnBrk="0" hangingPunct="1">
              <a:lnSpc>
                <a:spcPts val="1875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/>
            </a:r>
            <a:b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</a:br>
            <a:r>
              <a:rPr lang="ar-SA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تحديد البدائل</a:t>
            </a:r>
            <a:endParaRPr lang="ar-SA" sz="20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n-ea"/>
              <a:cs typeface="PT Bold Heading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4400" y="3200400"/>
            <a:ext cx="3380508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872703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800600"/>
          </a:xfrm>
        </p:spPr>
        <p:txBody>
          <a:bodyPr/>
          <a:lstStyle/>
          <a:p>
            <a:pPr marL="0" indent="0" algn="just" rtl="1">
              <a:buNone/>
            </a:pPr>
            <a:r>
              <a:rPr lang="ar-SA" altLang="en-US" sz="2400" b="1" dirty="0">
                <a:ea typeface="Majalla UI"/>
              </a:rPr>
              <a:t>     </a:t>
            </a:r>
            <a:r>
              <a:rPr lang="ar-SA" altLang="en-US" sz="2400" b="1" dirty="0">
                <a:ea typeface="Majalla UI"/>
              </a:rPr>
              <a:t>تقوم منهجية تقييم البدائل على </a:t>
            </a:r>
            <a:r>
              <a:rPr lang="ar-SA" altLang="en-US" sz="2400" b="1" dirty="0" smtClean="0">
                <a:ea typeface="Majalla UI"/>
              </a:rPr>
              <a:t>إجراء </a:t>
            </a:r>
            <a:r>
              <a:rPr lang="ar-SA" altLang="en-US" sz="2400" b="1" dirty="0">
                <a:ea typeface="Majalla UI"/>
              </a:rPr>
              <a:t>مقارنة بين مختلف البدائل المقترحة للمشروع </a:t>
            </a:r>
            <a:r>
              <a:rPr lang="ar-SA" altLang="en-US" sz="2400" b="1" dirty="0" smtClean="0">
                <a:ea typeface="Majalla UI"/>
              </a:rPr>
              <a:t>ومقارنتها من حيث </a:t>
            </a:r>
            <a:r>
              <a:rPr lang="ar-SA" altLang="en-US" sz="2400" b="1" dirty="0">
                <a:ea typeface="Majalla UI"/>
              </a:rPr>
              <a:t>الجوانب </a:t>
            </a:r>
            <a:r>
              <a:rPr lang="ar-SA" altLang="en-US" sz="2400" b="1" dirty="0" smtClean="0">
                <a:ea typeface="Majalla UI"/>
              </a:rPr>
              <a:t>الآتية:</a:t>
            </a:r>
            <a:endParaRPr lang="ar-SA" altLang="en-US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بدائل </a:t>
            </a:r>
            <a:r>
              <a:rPr lang="ar-SA" sz="2400" b="1" dirty="0">
                <a:ea typeface="Majalla UI"/>
              </a:rPr>
              <a:t>موقع المشروع المقترحة، </a:t>
            </a:r>
            <a:r>
              <a:rPr lang="ar-SA" sz="2400" b="1" dirty="0" smtClean="0">
                <a:ea typeface="Majalla UI"/>
              </a:rPr>
              <a:t>والأخطار </a:t>
            </a:r>
            <a:r>
              <a:rPr lang="ar-SA" sz="2400" b="1" dirty="0">
                <a:ea typeface="Majalla UI"/>
              </a:rPr>
              <a:t>المتعلقة بتنفيذ كل بديل.</a:t>
            </a:r>
            <a:endParaRPr lang="ar-SA" sz="2400" b="1" dirty="0" smtClean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الجدوى </a:t>
            </a:r>
            <a:r>
              <a:rPr lang="ar-SA" sz="2400" b="1" dirty="0">
                <a:ea typeface="Majalla UI"/>
              </a:rPr>
              <a:t>الاقتصادية </a:t>
            </a:r>
            <a:r>
              <a:rPr lang="ar-SA" sz="2400" b="1" dirty="0" smtClean="0">
                <a:ea typeface="Majalla UI"/>
              </a:rPr>
              <a:t>والتكلفة المالية المرتبطة بها.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الكفاءة </a:t>
            </a:r>
            <a:r>
              <a:rPr lang="ar-SA" sz="2400" b="1" dirty="0">
                <a:ea typeface="Majalla UI"/>
              </a:rPr>
              <a:t>المالية </a:t>
            </a:r>
            <a:r>
              <a:rPr lang="ar-SA" sz="2400" b="1" dirty="0" smtClean="0">
                <a:ea typeface="Majalla UI"/>
              </a:rPr>
              <a:t>وتتضمن تكلفة الإدارة </a:t>
            </a:r>
            <a:r>
              <a:rPr lang="ar-SA" sz="2400" b="1" dirty="0">
                <a:ea typeface="Majalla UI"/>
              </a:rPr>
              <a:t>البيئة أو اعادة تأهيلها</a:t>
            </a: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الايجابيات والسلبيات، </a:t>
            </a:r>
            <a:r>
              <a:rPr lang="ar-SA" sz="2400" b="1" dirty="0">
                <a:ea typeface="Majalla UI"/>
              </a:rPr>
              <a:t>و</a:t>
            </a:r>
            <a:r>
              <a:rPr lang="ar-SA" sz="2400" b="1" dirty="0" smtClean="0">
                <a:ea typeface="Majalla UI"/>
              </a:rPr>
              <a:t>درجة </a:t>
            </a:r>
            <a:r>
              <a:rPr lang="ar-SA" sz="2400" b="1" dirty="0">
                <a:ea typeface="Majalla UI"/>
              </a:rPr>
              <a:t>التأثير على </a:t>
            </a:r>
            <a:r>
              <a:rPr lang="ar-SA" sz="2400" b="1" dirty="0" smtClean="0">
                <a:ea typeface="Majalla UI"/>
              </a:rPr>
              <a:t>المكونات البيئية.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التكنولوجيا </a:t>
            </a:r>
            <a:r>
              <a:rPr lang="ar-SA" sz="2400" b="1" dirty="0">
                <a:ea typeface="Majalla UI"/>
              </a:rPr>
              <a:t>المستخدمة </a:t>
            </a:r>
            <a:r>
              <a:rPr lang="ar-SA" sz="2400" b="1" dirty="0" smtClean="0">
                <a:ea typeface="Majalla UI"/>
              </a:rPr>
              <a:t>وتخطيط </a:t>
            </a:r>
            <a:r>
              <a:rPr lang="ar-SA" sz="2400" b="1" dirty="0">
                <a:ea typeface="Majalla UI"/>
              </a:rPr>
              <a:t>المشروع </a:t>
            </a:r>
            <a:r>
              <a:rPr lang="ar-SA" sz="2400" b="1" dirty="0" smtClean="0">
                <a:ea typeface="Majalla UI"/>
              </a:rPr>
              <a:t>وتصميمه.</a:t>
            </a:r>
          </a:p>
          <a:p>
            <a:pPr algn="r" rtl="1">
              <a:spcAft>
                <a:spcPts val="0"/>
              </a:spcAft>
            </a:pPr>
            <a:r>
              <a:rPr lang="ar-SA" sz="2400" b="1" dirty="0">
                <a:ea typeface="Majalla UI"/>
              </a:rPr>
              <a:t>استهلاك الموارد الطبيعة </a:t>
            </a:r>
            <a:r>
              <a:rPr lang="ar-SA" sz="2400" b="1" dirty="0" smtClean="0">
                <a:ea typeface="Majalla UI"/>
              </a:rPr>
              <a:t>وبخاصة موارد الطاقة وموارد المياه.</a:t>
            </a: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الإمكانات المتاحة لعمليتي التنفيذ والتشغيل.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توافق كل بديل مع </a:t>
            </a:r>
            <a:r>
              <a:rPr lang="ar-SA" sz="2400" b="1" dirty="0">
                <a:ea typeface="Majalla UI"/>
              </a:rPr>
              <a:t>خطط </a:t>
            </a:r>
            <a:r>
              <a:rPr lang="ar-SA" sz="2400" b="1" dirty="0" smtClean="0">
                <a:ea typeface="Majalla UI"/>
              </a:rPr>
              <a:t>وروئ التطوير المستقبلية.</a:t>
            </a:r>
            <a:r>
              <a:rPr lang="ar-SA" sz="2400" b="1" dirty="0">
                <a:ea typeface="Majalla UI"/>
              </a:rPr>
              <a:t>	</a:t>
            </a: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الصعوبات الإدارية والقانونية والفنية </a:t>
            </a:r>
            <a:r>
              <a:rPr lang="ar-SA" sz="2400" b="1" dirty="0">
                <a:ea typeface="Majalla UI"/>
              </a:rPr>
              <a:t>المرتبطة بتنفيذ كل </a:t>
            </a:r>
            <a:r>
              <a:rPr lang="ar-SA" sz="2400" b="1" dirty="0" smtClean="0">
                <a:ea typeface="Majalla UI"/>
              </a:rPr>
              <a:t>بديل.</a:t>
            </a:r>
            <a:endParaRPr lang="ar-SA" sz="2400" b="1" dirty="0">
              <a:ea typeface="Majalla UI"/>
            </a:endParaRPr>
          </a:p>
          <a:p>
            <a:pPr marL="0" indent="0" algn="just" rtl="1">
              <a:buNone/>
            </a:pPr>
            <a:endParaRPr lang="ar-SA" altLang="en-US" sz="24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algn="just" rtl="1"/>
            <a:endParaRPr lang="en-US" altLang="en-US" sz="2200" b="1" dirty="0" smtClean="0"/>
          </a:p>
        </p:txBody>
      </p:sp>
      <p:sp>
        <p:nvSpPr>
          <p:cNvPr id="5" name="small_button4">
            <a:hlinkClick r:id="" action="ppaction://noaction"/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1915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txBody>
          <a:bodyPr lIns="91430" tIns="45715" rIns="91430" bIns="45715" rtlCol="0" anchor="ctr"/>
          <a:lstStyle/>
          <a:p>
            <a:pPr marL="0" marR="0" lvl="0" indent="0" algn="ctr" defTabSz="914400" rtl="1" eaLnBrk="1" fontAlgn="auto" latinLnBrk="0" hangingPunct="1">
              <a:lnSpc>
                <a:spcPts val="1875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/>
            </a:r>
            <a:b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</a:b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منهجية تقييم البدائل </a:t>
            </a:r>
            <a:endParaRPr lang="ar-SA" sz="20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n-ea"/>
              <a:cs typeface="PT Bold Heading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8600" y="3581400"/>
            <a:ext cx="2286000" cy="123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548457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95800"/>
          </a:xfrm>
        </p:spPr>
        <p:txBody>
          <a:bodyPr/>
          <a:lstStyle/>
          <a:p>
            <a:pPr marL="0" indent="0" algn="just" rtl="1">
              <a:buNone/>
            </a:pPr>
            <a:r>
              <a:rPr lang="ar-SA" altLang="en-US" b="1" dirty="0" smtClean="0">
                <a:ea typeface="Majalla UI"/>
              </a:rPr>
              <a:t>     </a:t>
            </a:r>
            <a:r>
              <a:rPr lang="ar-SA" altLang="en-US" b="1" dirty="0">
                <a:ea typeface="Majalla UI"/>
              </a:rPr>
              <a:t>بعد اتمام عملية تحليل </a:t>
            </a:r>
            <a:r>
              <a:rPr lang="ar-SA" altLang="en-US" b="1" dirty="0" smtClean="0">
                <a:ea typeface="Majalla UI"/>
              </a:rPr>
              <a:t>وتقييم </a:t>
            </a:r>
            <a:r>
              <a:rPr lang="ar-SA" altLang="en-US" b="1" dirty="0">
                <a:ea typeface="Majalla UI"/>
              </a:rPr>
              <a:t>التأثيرات المتوقعة </a:t>
            </a:r>
            <a:r>
              <a:rPr lang="ar-SA" altLang="en-US" b="1" dirty="0" smtClean="0">
                <a:ea typeface="Majalla UI"/>
              </a:rPr>
              <a:t>للمشروع لكل دارسة، </a:t>
            </a:r>
            <a:r>
              <a:rPr lang="ar-SA" altLang="en-US" b="1" dirty="0">
                <a:ea typeface="Majalla UI"/>
              </a:rPr>
              <a:t>يتم </a:t>
            </a:r>
            <a:r>
              <a:rPr lang="ar-SA" altLang="en-US" b="1" dirty="0" smtClean="0">
                <a:ea typeface="Majalla UI"/>
              </a:rPr>
              <a:t>أعداد الاجراءات </a:t>
            </a:r>
            <a:r>
              <a:rPr lang="ar-SA" altLang="en-US" b="1" dirty="0">
                <a:ea typeface="Majalla UI"/>
              </a:rPr>
              <a:t>الواجب اتباعها لتجنب أو التخفيف من التأثيرات </a:t>
            </a:r>
            <a:r>
              <a:rPr lang="ar-SA" altLang="en-US" b="1" dirty="0" smtClean="0">
                <a:ea typeface="Majalla UI"/>
              </a:rPr>
              <a:t>السلبية للمشروع. </a:t>
            </a:r>
            <a:endParaRPr lang="ar-SA" altLang="en-US" b="1" dirty="0" smtClean="0">
              <a:ea typeface="Majalla UI"/>
            </a:endParaRPr>
          </a:p>
          <a:p>
            <a:pPr marL="0" indent="0" algn="just" rtl="1">
              <a:buNone/>
            </a:pPr>
            <a:r>
              <a:rPr lang="ar-SA" altLang="en-US" b="1" dirty="0" smtClean="0">
                <a:ea typeface="Majalla UI"/>
              </a:rPr>
              <a:t>وعليه سوف يتم تقديم </a:t>
            </a:r>
            <a:r>
              <a:rPr lang="ar-SA" altLang="en-US" b="1" dirty="0">
                <a:ea typeface="Majalla UI"/>
              </a:rPr>
              <a:t>شرح مفصل </a:t>
            </a:r>
            <a:r>
              <a:rPr lang="ar-SA" altLang="en-US" b="1" dirty="0" smtClean="0">
                <a:ea typeface="Majalla UI"/>
              </a:rPr>
              <a:t>لإجراءات التخفيف التي يمكن </a:t>
            </a:r>
            <a:r>
              <a:rPr lang="ar-SA" altLang="en-US" b="1" dirty="0">
                <a:ea typeface="Majalla UI"/>
              </a:rPr>
              <a:t>تطبيقها </a:t>
            </a:r>
            <a:r>
              <a:rPr lang="ar-SA" altLang="en-US" b="1" dirty="0" smtClean="0">
                <a:ea typeface="Majalla UI"/>
              </a:rPr>
              <a:t>للتقليل </a:t>
            </a:r>
            <a:r>
              <a:rPr lang="ar-SA" altLang="en-US" b="1" dirty="0">
                <a:ea typeface="Majalla UI"/>
              </a:rPr>
              <a:t>من التأثيرات </a:t>
            </a:r>
            <a:r>
              <a:rPr lang="ar-SA" altLang="en-US" b="1" dirty="0" smtClean="0">
                <a:ea typeface="Majalla UI"/>
              </a:rPr>
              <a:t>السلبية</a:t>
            </a:r>
            <a:r>
              <a:rPr lang="ar-SA" altLang="en-US" b="1" dirty="0">
                <a:ea typeface="Majalla UI"/>
              </a:rPr>
              <a:t> </a:t>
            </a:r>
            <a:r>
              <a:rPr lang="ar-SA" altLang="en-US" b="1" dirty="0" smtClean="0">
                <a:ea typeface="Majalla UI"/>
              </a:rPr>
              <a:t>أثناء </a:t>
            </a:r>
            <a:r>
              <a:rPr lang="ar-SA" altLang="en-US" b="1" dirty="0" smtClean="0">
                <a:ea typeface="Majalla UI"/>
              </a:rPr>
              <a:t>المحاضرة القادمة. </a:t>
            </a: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algn="just" rtl="1"/>
            <a:endParaRPr lang="en-US" altLang="en-US" sz="2200" b="1" dirty="0" smtClean="0"/>
          </a:p>
        </p:txBody>
      </p:sp>
      <p:sp>
        <p:nvSpPr>
          <p:cNvPr id="7" name="small_button4">
            <a:hlinkClick r:id="" action="ppaction://noaction"/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14300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txBody>
          <a:bodyPr lIns="91430" tIns="45715" rIns="91430" bIns="45715" rtlCol="0" anchor="ctr"/>
          <a:lstStyle/>
          <a:p>
            <a:pPr marL="0" marR="0" lvl="0" indent="0" algn="ctr" defTabSz="914400" rtl="1" eaLnBrk="1" fontAlgn="auto" latinLnBrk="0" hangingPunct="1">
              <a:lnSpc>
                <a:spcPts val="1875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ar-SA" sz="28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عرض منهجية اجراءات التخفيف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PT Bold Heading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7550" y="4572000"/>
            <a:ext cx="26289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199705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90391"/>
            <a:ext cx="4419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n w="31550" cmpd="sng">
                  <a:gradFill>
                    <a:gsLst>
                      <a:gs pos="25000">
                        <a:srgbClr val="0F6FC6">
                          <a:shade val="25000"/>
                          <a:satMod val="190000"/>
                        </a:srgbClr>
                      </a:gs>
                      <a:gs pos="80000">
                        <a:srgbClr val="0F6FC6">
                          <a:tint val="75000"/>
                          <a:satMod val="190000"/>
                        </a:srgb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To Be Continued</a:t>
            </a:r>
          </a:p>
        </p:txBody>
      </p:sp>
    </p:spTree>
    <p:extLst>
      <p:ext uri="{BB962C8B-B14F-4D97-AF65-F5344CB8AC3E}">
        <p14:creationId xmlns:p14="http://schemas.microsoft.com/office/powerpoint/2010/main" val="211632888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85800" y="1219200"/>
            <a:ext cx="7620000" cy="4114800"/>
          </a:xfrm>
        </p:spPr>
      </p:pic>
    </p:spTree>
    <p:extLst>
      <p:ext uri="{BB962C8B-B14F-4D97-AF65-F5344CB8AC3E}">
        <p14:creationId xmlns:p14="http://schemas.microsoft.com/office/powerpoint/2010/main" val="141866342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9" descr="full-20eart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381000"/>
            <a:ext cx="5715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WordArt 6"/>
          <p:cNvSpPr>
            <a:spLocks noChangeArrowheads="1" noChangeShapeType="1" noTextEdit="1"/>
          </p:cNvSpPr>
          <p:nvPr/>
        </p:nvSpPr>
        <p:spPr bwMode="auto">
          <a:xfrm>
            <a:off x="2133600" y="1600200"/>
            <a:ext cx="47244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97"/>
              </a:avLst>
            </a:prstTxWarp>
          </a:bodyPr>
          <a:lstStyle/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تخفيف الأثر البيئي</a:t>
            </a:r>
          </a:p>
          <a:p>
            <a:pPr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IMPACT MITIGATION</a:t>
            </a:r>
            <a:endParaRPr lang="ar-SA" sz="3600" kern="10" dirty="0" smtClean="0">
              <a:ln w="158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Simplified Arabic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8854366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800600"/>
          </a:xfrm>
        </p:spPr>
        <p:txBody>
          <a:bodyPr/>
          <a:lstStyle/>
          <a:p>
            <a:pPr algn="just" rtl="1"/>
            <a:endParaRPr lang="ar-SA" altLang="en-US" sz="2000" b="1" dirty="0" smtClean="0">
              <a:ea typeface="Majalla UI"/>
            </a:endParaRPr>
          </a:p>
          <a:p>
            <a:pPr algn="just" rtl="1"/>
            <a:endParaRPr lang="en-US" altLang="en-US" sz="2200" b="1" dirty="0" smtClean="0"/>
          </a:p>
        </p:txBody>
      </p:sp>
      <p:sp>
        <p:nvSpPr>
          <p:cNvPr id="5" name="small_button4">
            <a:hlinkClick r:id="" action="ppaction://noaction"/>
          </p:cNvPr>
          <p:cNvSpPr/>
          <p:nvPr/>
        </p:nvSpPr>
        <p:spPr>
          <a:xfrm>
            <a:off x="914400" y="743884"/>
            <a:ext cx="7299960" cy="1219201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txBody>
          <a:bodyPr lIns="91430" tIns="45715" rIns="91430" bIns="45715" rtlCol="0" anchor="ctr"/>
          <a:lstStyle/>
          <a:p>
            <a:pPr lvl="0" algn="ctr" defTabSz="914296" rtl="1">
              <a:defRPr/>
            </a:pP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PT Bold Heading" pitchFamily="2" charset="-78"/>
              </a:rPr>
              <a:t>التخفيف من </a:t>
            </a:r>
            <a:r>
              <a:rPr lang="ar-SA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cs typeface="PT Bold Heading" pitchFamily="2" charset="-78"/>
              </a:rPr>
              <a:t>التأثير السلبي </a:t>
            </a: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mbria" pitchFamily="18" charset="0"/>
              <a:ea typeface="+mn-ea"/>
              <a:cs typeface="PT Bold Heading" pitchFamily="2" charset="-78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895670283"/>
              </p:ext>
            </p:extLst>
          </p:nvPr>
        </p:nvGraphicFramePr>
        <p:xfrm>
          <a:off x="457200" y="2209800"/>
          <a:ext cx="8305800" cy="434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04503014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2F59F4BA-ACEB-47CD-9835-833101BB5F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2" dur="1000"/>
                                        <p:tgtEl>
                                          <p:spTgt spid="6">
                                            <p:graphicEl>
                                              <a:dgm id="{2F59F4BA-ACEB-47CD-9835-833101BB5F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Graphic spid="6" grpId="0">
        <p:bldSub>
          <a:bldDgm bld="one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9" descr="full-20eart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381000"/>
            <a:ext cx="5715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WordArt 6"/>
          <p:cNvSpPr>
            <a:spLocks noChangeArrowheads="1" noChangeShapeType="1" noTextEdit="1"/>
          </p:cNvSpPr>
          <p:nvPr/>
        </p:nvSpPr>
        <p:spPr bwMode="auto">
          <a:xfrm>
            <a:off x="2245591" y="1752600"/>
            <a:ext cx="4576618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97"/>
              </a:avLst>
            </a:prstTxWarp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منهجية </a:t>
            </a: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ar-SA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تخفيف</a:t>
            </a:r>
            <a:r>
              <a:rPr lang="ar-SA" sz="3600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 </a:t>
            </a:r>
            <a:r>
              <a:rPr lang="ar-SA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الأثر البيئي </a:t>
            </a:r>
            <a:endParaRPr kumimoji="0" lang="ar-SA" sz="3600" b="0" i="0" u="none" strike="noStrike" kern="10" cap="none" spc="0" normalizeH="0" baseline="0" noProof="0" dirty="0" smtClean="0">
              <a:ln w="158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uLnTx/>
              <a:uFillTx/>
              <a:latin typeface="Simplified Arabic"/>
              <a:ea typeface="+mn-ea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186999137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609600" y="1905000"/>
            <a:ext cx="7924800" cy="4800600"/>
          </a:xfrm>
        </p:spPr>
        <p:txBody>
          <a:bodyPr/>
          <a:lstStyle/>
          <a:p>
            <a:pPr algn="just" rtl="1">
              <a:buFont typeface="Wingdings" panose="05000000000000000000" pitchFamily="2" charset="2"/>
              <a:buChar char="v"/>
            </a:pPr>
            <a:r>
              <a:rPr lang="ar-SA" altLang="en-US" sz="2400" b="1" dirty="0" smtClean="0">
                <a:ea typeface="Majalla UI"/>
              </a:rPr>
              <a:t>     </a:t>
            </a:r>
            <a:r>
              <a:rPr lang="ar-SA" altLang="en-US" sz="2400" b="1" dirty="0" smtClean="0">
                <a:ea typeface="Majalla UI"/>
              </a:rPr>
              <a:t>تعتمد منهجية اجراءات </a:t>
            </a:r>
            <a:r>
              <a:rPr lang="ar-SA" altLang="en-US" sz="2400" b="1" dirty="0">
                <a:ea typeface="Majalla UI"/>
              </a:rPr>
              <a:t>التخفيف من </a:t>
            </a:r>
            <a:r>
              <a:rPr lang="ar-SA" altLang="en-US" sz="2400" b="1" dirty="0" smtClean="0">
                <a:ea typeface="Majalla UI"/>
              </a:rPr>
              <a:t>الحد التأثيرات السلبية </a:t>
            </a:r>
            <a:r>
              <a:rPr lang="ar-SA" altLang="en-US" sz="2400" b="1" dirty="0">
                <a:ea typeface="Majalla UI"/>
              </a:rPr>
              <a:t>لتشمل مراحل المشروع </a:t>
            </a:r>
            <a:r>
              <a:rPr lang="ar-SA" altLang="en-US" sz="2400" b="1" dirty="0" smtClean="0">
                <a:ea typeface="Majalla UI"/>
              </a:rPr>
              <a:t>المختلفة سواء أكانت مرحلة ما قبل التنفيذ أم مرحلة التنفيذ أم مرحلة التشغيل</a:t>
            </a:r>
            <a:r>
              <a:rPr lang="ar-SA" altLang="en-US" sz="2400" b="1" dirty="0">
                <a:ea typeface="Majalla UI"/>
              </a:rPr>
              <a:t>، حيث يتوجب تغطية جميع التأثيرات </a:t>
            </a:r>
            <a:r>
              <a:rPr lang="ar-SA" altLang="en-US" sz="2400" b="1" dirty="0" smtClean="0">
                <a:ea typeface="Majalla UI"/>
              </a:rPr>
              <a:t>السلبية </a:t>
            </a:r>
            <a:r>
              <a:rPr lang="ar-SA" altLang="en-US" sz="2400" b="1" dirty="0">
                <a:ea typeface="Majalla UI"/>
              </a:rPr>
              <a:t>التي تم تعريفها على مكونات </a:t>
            </a:r>
            <a:r>
              <a:rPr lang="ar-SA" altLang="en-US" sz="2400" b="1" dirty="0" smtClean="0">
                <a:ea typeface="Majalla UI"/>
              </a:rPr>
              <a:t>البيئة الطبيعية، والحيوية، والاقتصادية، والاجتماعية.</a:t>
            </a:r>
          </a:p>
          <a:p>
            <a:pPr algn="just" rtl="1">
              <a:buFont typeface="Wingdings" panose="05000000000000000000" pitchFamily="2" charset="2"/>
              <a:buChar char="v"/>
            </a:pPr>
            <a:r>
              <a:rPr lang="ar-SA" altLang="en-US" sz="2400" b="1" dirty="0" smtClean="0">
                <a:ea typeface="Majalla UI"/>
              </a:rPr>
              <a:t>كما </a:t>
            </a:r>
            <a:r>
              <a:rPr lang="ar-SA" altLang="en-US" sz="2400" b="1" dirty="0">
                <a:ea typeface="Majalla UI"/>
              </a:rPr>
              <a:t>يجب ان يتم صياغة </a:t>
            </a:r>
            <a:r>
              <a:rPr lang="ar-SA" altLang="en-US" sz="2400" b="1" dirty="0" smtClean="0">
                <a:ea typeface="Majalla UI"/>
              </a:rPr>
              <a:t>اجراءات التخفيف </a:t>
            </a:r>
            <a:r>
              <a:rPr lang="ar-SA" altLang="en-US" sz="2400" b="1" dirty="0">
                <a:ea typeface="Majalla UI"/>
              </a:rPr>
              <a:t>بما </a:t>
            </a:r>
            <a:r>
              <a:rPr lang="ar-SA" altLang="en-US" sz="2400" b="1" dirty="0" smtClean="0">
                <a:ea typeface="Majalla UI"/>
              </a:rPr>
              <a:t>يتطابق </a:t>
            </a:r>
            <a:r>
              <a:rPr lang="ar-SA" altLang="en-US" sz="2400" b="1" dirty="0">
                <a:ea typeface="Majalla UI"/>
              </a:rPr>
              <a:t>مع القوانين </a:t>
            </a:r>
            <a:r>
              <a:rPr lang="ar-SA" altLang="en-US" sz="2400" b="1" dirty="0" smtClean="0">
                <a:ea typeface="Majalla UI"/>
              </a:rPr>
              <a:t>والتشريعات </a:t>
            </a:r>
            <a:r>
              <a:rPr lang="ar-SA" altLang="en-US" sz="2400" b="1" dirty="0">
                <a:ea typeface="Majalla UI"/>
              </a:rPr>
              <a:t>البيئية الخاصة </a:t>
            </a:r>
            <a:r>
              <a:rPr lang="ar-SA" altLang="en-US" sz="2400" b="1" dirty="0" smtClean="0">
                <a:ea typeface="Majalla UI"/>
              </a:rPr>
              <a:t>بالدولة.</a:t>
            </a:r>
            <a:endParaRPr lang="ar-SA" altLang="en-US" sz="2400" b="1" dirty="0">
              <a:ea typeface="Majalla UI"/>
            </a:endParaRPr>
          </a:p>
          <a:p>
            <a:pPr marL="0" indent="0" algn="just" rtl="1">
              <a:buNone/>
            </a:pPr>
            <a:endParaRPr lang="ar-SA" altLang="en-US" sz="24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algn="just" rtl="1"/>
            <a:endParaRPr lang="en-US" altLang="en-US" sz="2200" b="1" dirty="0" smtClean="0"/>
          </a:p>
        </p:txBody>
      </p:sp>
      <p:sp>
        <p:nvSpPr>
          <p:cNvPr id="5" name="small_button4">
            <a:hlinkClick r:id="" action="ppaction://noaction"/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1915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txBody>
          <a:bodyPr lIns="91430" tIns="45715" rIns="91430" bIns="45715" rtlCol="0" anchor="ctr"/>
          <a:lstStyle/>
          <a:p>
            <a:pPr marL="0" marR="0" lvl="0" indent="0" algn="ctr" defTabSz="914400" rtl="1" eaLnBrk="1" fontAlgn="auto" latinLnBrk="0" hangingPunct="1">
              <a:lnSpc>
                <a:spcPts val="1875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منهجية التخفيف </a:t>
            </a:r>
            <a:endParaRPr lang="ar-SA" sz="20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n-ea"/>
              <a:cs typeface="PT Bold Heading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47800" y="3962400"/>
            <a:ext cx="3057768" cy="265176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71234418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800600"/>
          </a:xfrm>
        </p:spPr>
        <p:txBody>
          <a:bodyPr/>
          <a:lstStyle/>
          <a:p>
            <a:pPr marL="0" indent="0" algn="just" rtl="1">
              <a:buNone/>
            </a:pPr>
            <a:r>
              <a:rPr lang="ar-SA" altLang="en-US" sz="2400" b="1" dirty="0" smtClean="0">
                <a:ea typeface="Majalla UI"/>
              </a:rPr>
              <a:t>     </a:t>
            </a:r>
            <a:r>
              <a:rPr lang="ar-SA" altLang="en-US" sz="2400" b="1" dirty="0">
                <a:ea typeface="Majalla UI"/>
              </a:rPr>
              <a:t>يمكن تجنب أو تقليل </a:t>
            </a:r>
            <a:r>
              <a:rPr lang="ar-SA" altLang="en-US" sz="2400" b="1" dirty="0" smtClean="0">
                <a:ea typeface="Majalla UI"/>
              </a:rPr>
              <a:t>التأثيرات السلبية </a:t>
            </a:r>
            <a:r>
              <a:rPr lang="ar-SA" altLang="en-US" sz="2400" b="1" dirty="0">
                <a:ea typeface="Majalla UI"/>
              </a:rPr>
              <a:t>للمشروع من خلال دراسة عدد من البدائل </a:t>
            </a:r>
            <a:r>
              <a:rPr lang="ar-SA" altLang="en-US" sz="2400" b="1" dirty="0" smtClean="0">
                <a:ea typeface="Majalla UI"/>
              </a:rPr>
              <a:t>منها:</a:t>
            </a:r>
            <a:endParaRPr lang="ar-SA" altLang="en-US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عدم </a:t>
            </a:r>
            <a:r>
              <a:rPr lang="ar-SA" sz="2400" b="1" dirty="0">
                <a:ea typeface="Majalla UI"/>
              </a:rPr>
              <a:t>تنفيذ المشروع أو بعض </a:t>
            </a:r>
            <a:r>
              <a:rPr lang="ar-SA" sz="2400" b="1" dirty="0" smtClean="0">
                <a:ea typeface="Majalla UI"/>
              </a:rPr>
              <a:t>مكوناته.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دراسة </a:t>
            </a:r>
            <a:r>
              <a:rPr lang="ar-SA" sz="2400" b="1" dirty="0">
                <a:ea typeface="Majalla UI"/>
              </a:rPr>
              <a:t>تقليل حجم </a:t>
            </a:r>
            <a:r>
              <a:rPr lang="ar-SA" sz="2400" b="1" dirty="0" smtClean="0">
                <a:ea typeface="Majalla UI"/>
              </a:rPr>
              <a:t>أنشطة المشروع.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تغيير </a:t>
            </a:r>
            <a:r>
              <a:rPr lang="ar-SA" sz="2400" b="1" dirty="0">
                <a:ea typeface="Majalla UI"/>
              </a:rPr>
              <a:t>موقع المشروع، </a:t>
            </a:r>
            <a:r>
              <a:rPr lang="ar-SA" sz="2400" b="1" dirty="0" smtClean="0">
                <a:ea typeface="Majalla UI"/>
              </a:rPr>
              <a:t>أو إعادة </a:t>
            </a:r>
            <a:r>
              <a:rPr lang="ar-SA" sz="2400" b="1" dirty="0">
                <a:ea typeface="Majalla UI"/>
              </a:rPr>
              <a:t>تأهيل </a:t>
            </a:r>
            <a:r>
              <a:rPr lang="ar-SA" sz="2400" b="1" dirty="0" smtClean="0">
                <a:ea typeface="Majalla UI"/>
              </a:rPr>
              <a:t>الموقع.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>
                <a:ea typeface="Majalla UI"/>
              </a:rPr>
              <a:t>إ</a:t>
            </a:r>
            <a:r>
              <a:rPr lang="ar-SA" sz="2400" b="1" dirty="0" smtClean="0">
                <a:ea typeface="Majalla UI"/>
              </a:rPr>
              <a:t>عادة </a:t>
            </a:r>
            <a:r>
              <a:rPr lang="ar-SA" sz="2400" b="1" dirty="0">
                <a:ea typeface="Majalla UI"/>
              </a:rPr>
              <a:t>تصميم </a:t>
            </a:r>
            <a:r>
              <a:rPr lang="ar-SA" sz="2400" b="1" dirty="0" smtClean="0">
                <a:ea typeface="Majalla UI"/>
              </a:rPr>
              <a:t>مكونات المشروع.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تطبيق آليات </a:t>
            </a:r>
            <a:r>
              <a:rPr lang="ar-SA" sz="2400" b="1" dirty="0">
                <a:ea typeface="Majalla UI"/>
              </a:rPr>
              <a:t>التخفيف </a:t>
            </a:r>
            <a:r>
              <a:rPr lang="ar-SA" sz="2400" b="1" dirty="0" smtClean="0">
                <a:ea typeface="Majalla UI"/>
              </a:rPr>
              <a:t>المتعلقة بالجانب التقني.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تجنب </a:t>
            </a:r>
            <a:r>
              <a:rPr lang="ar-SA" sz="2400" b="1" dirty="0">
                <a:ea typeface="Majalla UI"/>
              </a:rPr>
              <a:t>المناطق </a:t>
            </a:r>
            <a:r>
              <a:rPr lang="ar-SA" sz="2400" b="1" dirty="0" smtClean="0">
                <a:ea typeface="Majalla UI"/>
              </a:rPr>
              <a:t>ذات الحساسية البيئية.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تنفيذ </a:t>
            </a:r>
            <a:r>
              <a:rPr lang="ar-SA" sz="2400" b="1" dirty="0">
                <a:ea typeface="Majalla UI"/>
              </a:rPr>
              <a:t>خطط </a:t>
            </a:r>
            <a:r>
              <a:rPr lang="ar-SA" sz="2400" b="1" dirty="0" smtClean="0">
                <a:ea typeface="Majalla UI"/>
              </a:rPr>
              <a:t>الاستدامة البيئية.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تطبيق إجراءات </a:t>
            </a:r>
            <a:r>
              <a:rPr lang="ar-SA" sz="2400" b="1" dirty="0">
                <a:ea typeface="Majalla UI"/>
              </a:rPr>
              <a:t>التخفيف من </a:t>
            </a:r>
            <a:r>
              <a:rPr lang="ar-SA" sz="2400" b="1" dirty="0" smtClean="0">
                <a:ea typeface="Majalla UI"/>
              </a:rPr>
              <a:t>التأثيرات </a:t>
            </a:r>
            <a:r>
              <a:rPr lang="ar-SA" sz="2400" b="1" dirty="0">
                <a:ea typeface="Majalla UI"/>
              </a:rPr>
              <a:t>السلبية </a:t>
            </a:r>
            <a:r>
              <a:rPr lang="ar-SA" sz="2400" b="1" dirty="0" smtClean="0">
                <a:ea typeface="Majalla UI"/>
              </a:rPr>
              <a:t>بفاعلية.</a:t>
            </a:r>
            <a:endParaRPr lang="ar-SA" sz="2400" b="1" dirty="0">
              <a:ea typeface="Majalla UI"/>
            </a:endParaRPr>
          </a:p>
          <a:p>
            <a:pPr marL="0" indent="0" algn="just" rtl="1">
              <a:buNone/>
            </a:pPr>
            <a:endParaRPr lang="ar-SA" altLang="en-US" sz="24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marL="0" indent="0" algn="just" rtl="1">
              <a:buNone/>
            </a:pPr>
            <a:endParaRPr lang="ar-SA" altLang="en-US" sz="2000" b="1" dirty="0" smtClean="0">
              <a:ea typeface="Majalla UI"/>
            </a:endParaRPr>
          </a:p>
          <a:p>
            <a:pPr algn="just" rtl="1"/>
            <a:endParaRPr lang="en-US" altLang="en-US" sz="2200" b="1" dirty="0" smtClean="0"/>
          </a:p>
        </p:txBody>
      </p:sp>
      <p:sp>
        <p:nvSpPr>
          <p:cNvPr id="5" name="small_button4">
            <a:hlinkClick r:id="" action="ppaction://noaction"/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1915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txBody>
          <a:bodyPr lIns="91430" tIns="45715" rIns="91430" bIns="45715" rtlCol="0" anchor="ctr"/>
          <a:lstStyle/>
          <a:p>
            <a:pPr marL="0" marR="0" lvl="0" indent="0" algn="ctr" defTabSz="914400" rtl="1" eaLnBrk="1" fontAlgn="auto" latinLnBrk="0" hangingPunct="1">
              <a:lnSpc>
                <a:spcPts val="1875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اجراءات التخفيف </a:t>
            </a:r>
            <a:r>
              <a:rPr lang="ar-SA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ما قبل مراحل التنفيذ</a:t>
            </a:r>
            <a:endParaRPr lang="ar-SA" sz="20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n-ea"/>
              <a:cs typeface="PT Bold Heading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4800" y="3657600"/>
            <a:ext cx="3461741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4462806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304800" y="1905000"/>
            <a:ext cx="8458200" cy="4724400"/>
          </a:xfrm>
        </p:spPr>
        <p:txBody>
          <a:bodyPr/>
          <a:lstStyle/>
          <a:p>
            <a:pPr marL="0" indent="0" algn="just" rtl="1">
              <a:buNone/>
            </a:pPr>
            <a:r>
              <a:rPr lang="ar-SA" altLang="en-US" sz="2400" b="1" dirty="0" smtClean="0">
                <a:ea typeface="Majalla UI"/>
              </a:rPr>
              <a:t>    </a:t>
            </a:r>
            <a:r>
              <a:rPr lang="ar-SA" altLang="en-US" sz="2400" b="1" dirty="0" smtClean="0">
                <a:ea typeface="Majalla UI"/>
              </a:rPr>
              <a:t>ترتكز </a:t>
            </a:r>
            <a:r>
              <a:rPr lang="ar-SA" altLang="en-US" sz="2400" b="1" dirty="0">
                <a:ea typeface="Majalla UI"/>
              </a:rPr>
              <a:t>خطة التخفيف من </a:t>
            </a:r>
            <a:r>
              <a:rPr lang="ar-SA" altLang="en-US" sz="2400" b="1" dirty="0" smtClean="0">
                <a:ea typeface="Majalla UI"/>
              </a:rPr>
              <a:t>التأثيرات </a:t>
            </a:r>
            <a:r>
              <a:rPr lang="ar-SA" altLang="en-US" sz="2400" b="1" dirty="0">
                <a:ea typeface="Majalla UI"/>
              </a:rPr>
              <a:t>السلبية على </a:t>
            </a:r>
            <a:r>
              <a:rPr lang="ar-SA" altLang="en-US" sz="2400" b="1" dirty="0" smtClean="0">
                <a:ea typeface="Majalla UI"/>
              </a:rPr>
              <a:t>عدد من </a:t>
            </a:r>
            <a:r>
              <a:rPr lang="ar-SA" altLang="en-US" sz="2400" b="1" dirty="0">
                <a:ea typeface="Majalla UI"/>
              </a:rPr>
              <a:t>الجوانب </a:t>
            </a:r>
            <a:r>
              <a:rPr lang="ar-SA" altLang="en-US" sz="2400" b="1" dirty="0" smtClean="0">
                <a:ea typeface="Majalla UI"/>
              </a:rPr>
              <a:t>أهمها:</a:t>
            </a:r>
            <a:endParaRPr lang="ar-SA" altLang="en-US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تعريف </a:t>
            </a:r>
            <a:r>
              <a:rPr lang="ar-SA" sz="2400" b="1" dirty="0">
                <a:ea typeface="Majalla UI"/>
              </a:rPr>
              <a:t>منهجية تطبيق خطة </a:t>
            </a:r>
            <a:r>
              <a:rPr lang="ar-SA" sz="2400" b="1" dirty="0" smtClean="0">
                <a:ea typeface="Majalla UI"/>
              </a:rPr>
              <a:t>التخفيف.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تحديد المسؤوليات والمهام المنوطة </a:t>
            </a:r>
            <a:r>
              <a:rPr lang="ar-SA" sz="2400" b="1" dirty="0">
                <a:ea typeface="Majalla UI"/>
              </a:rPr>
              <a:t>بالجهات المختلفة لتنفيذ </a:t>
            </a:r>
            <a:r>
              <a:rPr lang="ar-SA" sz="2400" b="1" dirty="0" smtClean="0">
                <a:ea typeface="Majalla UI"/>
              </a:rPr>
              <a:t>إجراءات التخفيف.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توفير المعلومات الفنية </a:t>
            </a:r>
            <a:r>
              <a:rPr lang="ar-SA" sz="2400" b="1" dirty="0">
                <a:ea typeface="Majalla UI"/>
              </a:rPr>
              <a:t>حول طريقة تطبيق </a:t>
            </a:r>
            <a:r>
              <a:rPr lang="ar-SA" sz="2400" b="1" dirty="0" smtClean="0">
                <a:ea typeface="Majalla UI"/>
              </a:rPr>
              <a:t>إجراءات التخفيف.</a:t>
            </a:r>
            <a:endParaRPr lang="ar-SA" sz="2400" b="1" dirty="0">
              <a:ea typeface="Majalla UI"/>
            </a:endParaRPr>
          </a:p>
          <a:p>
            <a:pPr algn="r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وضع </a:t>
            </a:r>
            <a:r>
              <a:rPr lang="ar-SA" sz="2400" b="1" dirty="0">
                <a:ea typeface="Majalla UI"/>
              </a:rPr>
              <a:t>جدول زمني لتطبيق </a:t>
            </a:r>
            <a:r>
              <a:rPr lang="ar-SA" sz="2400" b="1" dirty="0" smtClean="0">
                <a:ea typeface="Majalla UI"/>
              </a:rPr>
              <a:t>إجراءات التخفيف.</a:t>
            </a:r>
            <a:endParaRPr lang="ar-SA" sz="2400" b="1" dirty="0">
              <a:ea typeface="Majalla UI"/>
            </a:endParaRPr>
          </a:p>
          <a:p>
            <a:pPr algn="just" rtl="1">
              <a:spcAft>
                <a:spcPts val="0"/>
              </a:spcAft>
            </a:pPr>
            <a:r>
              <a:rPr lang="ar-SA" sz="2400" b="1" dirty="0" smtClean="0">
                <a:ea typeface="Majalla UI"/>
              </a:rPr>
              <a:t>تحديد </a:t>
            </a:r>
            <a:r>
              <a:rPr lang="ar-SA" sz="2400" b="1" dirty="0">
                <a:ea typeface="Majalla UI"/>
              </a:rPr>
              <a:t>الموارد الفنية </a:t>
            </a:r>
            <a:r>
              <a:rPr lang="ar-SA" sz="2400" b="1" dirty="0" smtClean="0">
                <a:ea typeface="Majalla UI"/>
              </a:rPr>
              <a:t>والمالية اللازمة </a:t>
            </a:r>
            <a:r>
              <a:rPr lang="ar-SA" sz="2400" b="1" dirty="0">
                <a:ea typeface="Majalla UI"/>
              </a:rPr>
              <a:t>لتنفيذ </a:t>
            </a:r>
            <a:r>
              <a:rPr lang="ar-SA" sz="2400" b="1" dirty="0" smtClean="0">
                <a:ea typeface="Majalla UI"/>
              </a:rPr>
              <a:t>إجراءات التخفيف، وتعد الكفاءة </a:t>
            </a:r>
            <a:r>
              <a:rPr lang="ar-SA" sz="2400" b="1" dirty="0">
                <a:ea typeface="Majalla UI"/>
              </a:rPr>
              <a:t>المالية </a:t>
            </a:r>
            <a:r>
              <a:rPr lang="ar-SA" sz="2400" b="1" dirty="0" smtClean="0">
                <a:ea typeface="Majalla UI"/>
              </a:rPr>
              <a:t>وإمكانية </a:t>
            </a:r>
            <a:r>
              <a:rPr lang="ar-SA" sz="2400" b="1" dirty="0">
                <a:ea typeface="Majalla UI"/>
              </a:rPr>
              <a:t>التطبيق من أهم </a:t>
            </a:r>
            <a:r>
              <a:rPr lang="ar-SA" sz="2400" b="1" dirty="0" smtClean="0">
                <a:ea typeface="Majalla UI"/>
              </a:rPr>
              <a:t>الإجراءات</a:t>
            </a:r>
            <a:endParaRPr lang="ar-SA" altLang="en-US" sz="2000" b="1" dirty="0" smtClean="0">
              <a:ea typeface="Majalla UI"/>
            </a:endParaRPr>
          </a:p>
          <a:p>
            <a:pPr algn="just" rtl="1"/>
            <a:endParaRPr lang="en-US" altLang="en-US" sz="2200" b="1" dirty="0" smtClean="0"/>
          </a:p>
        </p:txBody>
      </p:sp>
      <p:sp>
        <p:nvSpPr>
          <p:cNvPr id="5" name="small_button4">
            <a:hlinkClick r:id="" action="ppaction://noaction"/>
          </p:cNvPr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819150"/>
          </a:xfrm>
          <a:prstGeom prst="roundRect">
            <a:avLst/>
          </a:prstGeom>
          <a:solidFill>
            <a:srgbClr val="9BBB59">
              <a:lumMod val="20000"/>
              <a:lumOff val="80000"/>
            </a:srgbClr>
          </a:solidFill>
          <a:ln w="25400" cap="flat" cmpd="sng" algn="ctr">
            <a:solidFill>
              <a:srgbClr val="9BBB59">
                <a:lumMod val="75000"/>
              </a:srgbClr>
            </a:solidFill>
            <a:prstDash val="solid"/>
          </a:ln>
          <a:effectLst/>
          <a:scene3d>
            <a:camera prst="orthographicFront"/>
            <a:lightRig rig="threePt" dir="t"/>
          </a:scene3d>
          <a:sp3d extrusionH="6350" contourW="44450" prstMaterial="plastic">
            <a:bevelT/>
          </a:sp3d>
        </p:spPr>
        <p:txBody>
          <a:bodyPr lIns="91430" tIns="45715" rIns="91430" bIns="45715" rtlCol="0" anchor="ctr"/>
          <a:lstStyle/>
          <a:p>
            <a:pPr marL="0" marR="0" lvl="0" indent="0" algn="ctr" defTabSz="914400" rtl="1" eaLnBrk="1" fontAlgn="auto" latinLnBrk="0" hangingPunct="1">
              <a:lnSpc>
                <a:spcPts val="1875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ar-SA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أسس خطة </a:t>
            </a: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التخفيف من </a:t>
            </a:r>
            <a:r>
              <a:rPr lang="ar-SA" sz="2000" kern="0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التأثيرات </a:t>
            </a:r>
            <a:r>
              <a:rPr lang="ar-SA" sz="2000" kern="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  <a:ea typeface="+mn-ea"/>
                <a:cs typeface="PT Bold Heading" pitchFamily="2" charset="-78"/>
              </a:rPr>
              <a:t>السلبية </a:t>
            </a:r>
            <a:endParaRPr lang="ar-SA" sz="2000" kern="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  <a:ea typeface="+mn-ea"/>
              <a:cs typeface="PT Bold Heading" pitchFamily="2" charset="-78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95400" y="4724400"/>
            <a:ext cx="2895600" cy="158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698935"/>
      </p:ext>
    </p:extLst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9" descr="full-20earth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76400" y="685800"/>
            <a:ext cx="5715000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WordArt 6"/>
          <p:cNvSpPr>
            <a:spLocks noChangeArrowheads="1" noChangeShapeType="1" noTextEdit="1"/>
          </p:cNvSpPr>
          <p:nvPr/>
        </p:nvSpPr>
        <p:spPr bwMode="auto">
          <a:xfrm>
            <a:off x="2438400" y="2286000"/>
            <a:ext cx="4191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597"/>
              </a:avLst>
            </a:prstTxWarp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3600" kern="10" dirty="0" smtClean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البدائل </a:t>
            </a:r>
            <a:r>
              <a:rPr lang="ar-SA" sz="3600" kern="10" dirty="0">
                <a:ln w="15875">
                  <a:solidFill>
                    <a:srgbClr val="00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Simplified Arabic"/>
                <a:cs typeface="Simplified Arabic"/>
              </a:rPr>
              <a:t>المقترحة </a:t>
            </a:r>
            <a:endParaRPr lang="ar-SA" sz="3600" kern="10" dirty="0" smtClean="0">
              <a:ln w="15875">
                <a:solidFill>
                  <a:srgbClr val="00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Simplified Arabic"/>
              <a:cs typeface="Simplified Arabic"/>
            </a:endParaRPr>
          </a:p>
        </p:txBody>
      </p:sp>
    </p:spTree>
    <p:extLst>
      <p:ext uri="{BB962C8B-B14F-4D97-AF65-F5344CB8AC3E}">
        <p14:creationId xmlns:p14="http://schemas.microsoft.com/office/powerpoint/2010/main" val="3787687390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3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4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5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6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729</TotalTime>
  <Words>505</Words>
  <Application>Microsoft Office PowerPoint</Application>
  <PresentationFormat>On-screen Show (4:3)</PresentationFormat>
  <Paragraphs>72</Paragraphs>
  <Slides>13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29" baseType="lpstr">
      <vt:lpstr>ＭＳ Ｐゴシック</vt:lpstr>
      <vt:lpstr>Arial</vt:lpstr>
      <vt:lpstr>Arial Black</vt:lpstr>
      <vt:lpstr>Calibri</vt:lpstr>
      <vt:lpstr>Cambria</vt:lpstr>
      <vt:lpstr>Constantia</vt:lpstr>
      <vt:lpstr>Majalla UI</vt:lpstr>
      <vt:lpstr>PT Bold Heading</vt:lpstr>
      <vt:lpstr>Sakkal Majalla</vt:lpstr>
      <vt:lpstr>Simplified Arabic</vt:lpstr>
      <vt:lpstr>Times New Roman</vt:lpstr>
      <vt:lpstr>Wingdings</vt:lpstr>
      <vt:lpstr>Wingdings 2</vt:lpstr>
      <vt:lpstr>Flow</vt:lpstr>
      <vt:lpstr>1_Flow</vt:lpstr>
      <vt:lpstr>2_Flow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منهجية التخفيف </vt:lpstr>
      <vt:lpstr>اجراءات التخفيف ما قبل مراحل التنفيذ</vt:lpstr>
      <vt:lpstr>أسس خطة التخفيف من التأثيرات السلبية </vt:lpstr>
      <vt:lpstr>PowerPoint Presentation</vt:lpstr>
      <vt:lpstr> تحديد البدائل</vt:lpstr>
      <vt:lpstr> منهجية تقييم البدائل </vt:lpstr>
      <vt:lpstr>عرض منهجية اجراءات التخفيف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84</cp:revision>
  <dcterms:created xsi:type="dcterms:W3CDTF">2016-10-15T20:01:57Z</dcterms:created>
  <dcterms:modified xsi:type="dcterms:W3CDTF">2019-11-17T18:27:12Z</dcterms:modified>
</cp:coreProperties>
</file>