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Lst>
  <p:notesMasterIdLst>
    <p:notesMasterId r:id="rId18"/>
  </p:notesMasterIdLst>
  <p:sldIdLst>
    <p:sldId id="257" r:id="rId4"/>
    <p:sldId id="258" r:id="rId5"/>
    <p:sldId id="265" r:id="rId6"/>
    <p:sldId id="295" r:id="rId7"/>
    <p:sldId id="302" r:id="rId8"/>
    <p:sldId id="301" r:id="rId9"/>
    <p:sldId id="303" r:id="rId10"/>
    <p:sldId id="304" r:id="rId11"/>
    <p:sldId id="281" r:id="rId12"/>
    <p:sldId id="305" r:id="rId13"/>
    <p:sldId id="308" r:id="rId14"/>
    <p:sldId id="309" r:id="rId15"/>
    <p:sldId id="282"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just"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p>
        <a:p>
          <a:pPr algn="just"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يعرف الأثر البيئي- كما سبق الإشارة إلى ذلك-  على أنه كل تغيير سلبي أو ايجابي يؤثر في البيئة نتيجة ممارسة أي نشاط تطويري. وعليه تهدف هذه المرحلة الى التعرف إلى توقع التأثيرات السلبية والايجابية المحتملة للمشروع أثناء مراحله المختلفة،  بالإضافة إلى دراسة طبيعة التأثير المتوقع على مكونات البيئة الطبيعية، والحيوية، والاقتصادية والاجتماعية. ومن أهم مخرجات هذه المرحلة:</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تحليل المكونات البيئة في منطقة المشروع.</a:t>
          </a:r>
        </a:p>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تحديد مصادر التأثيرات المتوقعة خلال مراحل المشروع .</a:t>
          </a:r>
        </a:p>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توضيح ووصف طبيعة التأثيرات البيئية السلبية و الايجابية المتوقعة من المشروع.</a:t>
          </a:r>
        </a:p>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تقييم مدى تلك التأثير ات على عناصر البيئة.</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en-US" sz="28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1" custScaleX="133168" custScaleY="116208" custLinFactNeighborX="-41814" custLinFactNeighborY="-4158">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58C91A3B-453D-45A3-97C1-12975E455017}" type="presParOf" srcId="{3B5D8516-966B-4352-8CBE-EBF58F7D4570}" destId="{2F59F4BA-ACEB-47CD-9835-833101BB5FE7}" srcOrd="0"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0" y="0"/>
          <a:ext cx="8284699" cy="4337746"/>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just"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p>
        <a:p>
          <a:pPr lvl="0" algn="just"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يعرف الأثر البيئي- كما سبق الإشارة إلى ذلك-  على أنه كل تغيير سلبي أو ايجابي يؤثر في البيئة نتيجة ممارسة أي نشاط تطويري. وعليه تهدف هذه المرحلة الى التعرف إلى توقع التأثيرات السلبية والايجابية المحتملة للمشروع أثناء مراحله المختلفة،  بالإضافة إلى دراسة طبيعة التأثير المتوقع على مكونات البيئة الطبيعية، والحيوية، والاقتصادية والاجتماعية. ومن أهم مخرجات هذه المرحلة:</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تحليل المكونات البيئة في منطقة المشروع.</a:t>
          </a:r>
        </a:p>
        <a:p>
          <a:pPr lvl="0"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تحديد مصادر التأثيرات المتوقعة خلال مراحل المشروع .</a:t>
          </a:r>
        </a:p>
        <a:p>
          <a:pPr lvl="0"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توضيح ووصف طبيعة التأثيرات البيئية السلبية و الايجابية المتوقعة من المشروع.</a:t>
          </a:r>
        </a:p>
        <a:p>
          <a:pPr lvl="0"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تقييم مدى تلك التأثير ات على عناصر البيئة.</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en-US" sz="28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0"/>
        <a:ext cx="8284699" cy="4337746"/>
      </dsp:txXfrm>
    </dsp:sp>
  </dsp:spTree>
</dsp:drawing>
</file>

<file path=ppt/diagrams/layout1.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S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D1B1A4C4-BDCA-469A-8E3F-FEC64E0B5656}" type="datetimeFigureOut">
              <a:rPr lang="ar-SA" smtClean="0"/>
              <a:t>28/02/1441</a:t>
            </a:fld>
            <a:endParaRPr lang="ar-S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S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92509546-7AC0-4B29-89FC-9984A6F19C94}" type="slidenum">
              <a:rPr lang="ar-SA" smtClean="0"/>
              <a:t>‹#›</a:t>
            </a:fld>
            <a:endParaRPr lang="ar-SA"/>
          </a:p>
        </p:txBody>
      </p:sp>
    </p:spTree>
    <p:extLst>
      <p:ext uri="{BB962C8B-B14F-4D97-AF65-F5344CB8AC3E}">
        <p14:creationId xmlns:p14="http://schemas.microsoft.com/office/powerpoint/2010/main" val="419452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92509546-7AC0-4B29-89FC-9984A6F19C94}" type="slidenum">
              <a:rPr lang="ar-SA" smtClean="0"/>
              <a:t>8</a:t>
            </a:fld>
            <a:endParaRPr lang="ar-SA"/>
          </a:p>
        </p:txBody>
      </p:sp>
    </p:spTree>
    <p:extLst>
      <p:ext uri="{BB962C8B-B14F-4D97-AF65-F5344CB8AC3E}">
        <p14:creationId xmlns:p14="http://schemas.microsoft.com/office/powerpoint/2010/main" val="1434509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2509546-7AC0-4B29-89FC-9984A6F19C94}" type="slidenum">
              <a:rPr kumimoji="0" lang="ar-SA"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ar-SA"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050888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2509546-7AC0-4B29-89FC-9984A6F19C94}" type="slidenum">
              <a:rPr kumimoji="0" lang="ar-SA"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ar-SA"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288145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2509546-7AC0-4B29-89FC-9984A6F19C94}" type="slidenum">
              <a:rPr kumimoji="0" lang="ar-SA"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ar-SA"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2578892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A6039E4-9A6F-4391-ADCE-DE7650FD7D0E}" type="datetimeFigureOut">
              <a:rPr lang="en-US">
                <a:solidFill>
                  <a:srgbClr val="DBF5F9">
                    <a:shade val="90000"/>
                  </a:srgbClr>
                </a:solidFill>
              </a:rPr>
              <a:pPr>
                <a:defRPr/>
              </a:pPr>
              <a:t>10/27/2019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8D41ACF0-D40E-4359-A892-AAEFC13456E5}" type="slidenum">
              <a:rPr lang="en-US"/>
              <a:pPr>
                <a:defRPr/>
              </a:pPr>
              <a:t>‹#›</a:t>
            </a:fld>
            <a:endParaRPr lang="en-US"/>
          </a:p>
        </p:txBody>
      </p:sp>
    </p:spTree>
    <p:extLst>
      <p:ext uri="{BB962C8B-B14F-4D97-AF65-F5344CB8AC3E}">
        <p14:creationId xmlns:p14="http://schemas.microsoft.com/office/powerpoint/2010/main" val="236203640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4417E7F-87F2-46C5-A8E0-736CB34E76A4}" type="datetimeFigureOut">
              <a:rPr lang="en-US">
                <a:solidFill>
                  <a:srgbClr val="04617B">
                    <a:shade val="90000"/>
                  </a:srgbClr>
                </a:solidFill>
              </a:rPr>
              <a:pPr>
                <a:defRPr/>
              </a:pPr>
              <a:t>10/27/2019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D7A1930-0CD2-433A-BFF7-DA14CFCC21F3}" type="slidenum">
              <a:rPr lang="en-US"/>
              <a:pPr>
                <a:defRPr/>
              </a:pPr>
              <a:t>‹#›</a:t>
            </a:fld>
            <a:endParaRPr lang="en-US"/>
          </a:p>
        </p:txBody>
      </p:sp>
    </p:spTree>
    <p:extLst>
      <p:ext uri="{BB962C8B-B14F-4D97-AF65-F5344CB8AC3E}">
        <p14:creationId xmlns:p14="http://schemas.microsoft.com/office/powerpoint/2010/main" val="3448191421"/>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D8A0B80-6EA6-4797-B3A3-E32CB0E87C90}" type="datetimeFigureOut">
              <a:rPr lang="en-US">
                <a:solidFill>
                  <a:srgbClr val="04617B">
                    <a:shade val="90000"/>
                  </a:srgbClr>
                </a:solidFill>
              </a:rPr>
              <a:pPr>
                <a:defRPr/>
              </a:pPr>
              <a:t>10/27/2019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024CFE-B833-409B-9B66-F777087C36EC}" type="slidenum">
              <a:rPr lang="en-US"/>
              <a:pPr>
                <a:defRPr/>
              </a:pPr>
              <a:t>‹#›</a:t>
            </a:fld>
            <a:endParaRPr lang="en-US"/>
          </a:p>
        </p:txBody>
      </p:sp>
    </p:spTree>
    <p:extLst>
      <p:ext uri="{BB962C8B-B14F-4D97-AF65-F5344CB8AC3E}">
        <p14:creationId xmlns:p14="http://schemas.microsoft.com/office/powerpoint/2010/main" val="402422893"/>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20132508-4EAE-47BB-85CB-D97CED86CBF0}"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607784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35336FF9-C771-457F-AF72-F7146B2C160E}" type="datetimeFigureOut">
              <a:rPr lang="en-US"/>
              <a:pPr>
                <a:defRPr/>
              </a:pPr>
              <a:t>10/27/2019</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097E351A-7CEC-4306-A1CF-11B8380873C2}" type="slidenum">
              <a:rPr lang="en-US"/>
              <a:pPr>
                <a:defRPr/>
              </a:pPr>
              <a:t>‹#›</a:t>
            </a:fld>
            <a:endParaRPr lang="en-US"/>
          </a:p>
        </p:txBody>
      </p:sp>
    </p:spTree>
    <p:extLst>
      <p:ext uri="{BB962C8B-B14F-4D97-AF65-F5344CB8AC3E}">
        <p14:creationId xmlns:p14="http://schemas.microsoft.com/office/powerpoint/2010/main" val="302950436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3B080CD-A27F-4F53-AAAD-94F3E968DAEF}" type="datetimeFigureOut">
              <a:rPr lang="en-US"/>
              <a:pPr>
                <a:defRPr/>
              </a:pPr>
              <a:t>10/27/2019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EC5E916-936E-4ECA-AA2C-6F5C6635B4BB}" type="slidenum">
              <a:rPr lang="en-US"/>
              <a:pPr>
                <a:defRPr/>
              </a:pPr>
              <a:t>‹#›</a:t>
            </a:fld>
            <a:endParaRPr lang="en-US"/>
          </a:p>
        </p:txBody>
      </p:sp>
    </p:spTree>
    <p:extLst>
      <p:ext uri="{BB962C8B-B14F-4D97-AF65-F5344CB8AC3E}">
        <p14:creationId xmlns:p14="http://schemas.microsoft.com/office/powerpoint/2010/main" val="1029097741"/>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46167D2B-A6DC-4BF5-8C56-8886ADE54C5C}" type="datetimeFigureOut">
              <a:rPr lang="en-US"/>
              <a:pPr>
                <a:defRPr/>
              </a:pPr>
              <a:t>10/27/2019</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F245B21D-DD68-48BB-9A52-997EC3F84DBC}" type="slidenum">
              <a:rPr lang="en-US"/>
              <a:pPr>
                <a:defRPr/>
              </a:pPr>
              <a:t>‹#›</a:t>
            </a:fld>
            <a:endParaRPr lang="en-US"/>
          </a:p>
        </p:txBody>
      </p:sp>
    </p:spTree>
    <p:extLst>
      <p:ext uri="{BB962C8B-B14F-4D97-AF65-F5344CB8AC3E}">
        <p14:creationId xmlns:p14="http://schemas.microsoft.com/office/powerpoint/2010/main" val="1120917670"/>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AF06B7C-2B49-41B3-B25B-E74DB003B78C}" type="datetimeFigureOut">
              <a:rPr lang="en-US"/>
              <a:pPr>
                <a:defRPr/>
              </a:pPr>
              <a:t>10/27/2019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E3C02A4-6E58-4A00-AB1D-D64B524925BA}" type="slidenum">
              <a:rPr lang="en-US"/>
              <a:pPr>
                <a:defRPr/>
              </a:pPr>
              <a:t>‹#›</a:t>
            </a:fld>
            <a:endParaRPr lang="en-US"/>
          </a:p>
        </p:txBody>
      </p:sp>
    </p:spTree>
    <p:extLst>
      <p:ext uri="{BB962C8B-B14F-4D97-AF65-F5344CB8AC3E}">
        <p14:creationId xmlns:p14="http://schemas.microsoft.com/office/powerpoint/2010/main" val="192918455"/>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5998885-1A04-4428-AF39-1BF25763E742}" type="datetimeFigureOut">
              <a:rPr lang="en-US"/>
              <a:pPr>
                <a:defRPr/>
              </a:pPr>
              <a:t>10/27/2019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529222B-8F13-4DA0-AFB6-B4779EEF0F91}" type="slidenum">
              <a:rPr lang="en-US"/>
              <a:pPr>
                <a:defRPr/>
              </a:pPr>
              <a:t>‹#›</a:t>
            </a:fld>
            <a:endParaRPr lang="en-US"/>
          </a:p>
        </p:txBody>
      </p:sp>
    </p:spTree>
    <p:extLst>
      <p:ext uri="{BB962C8B-B14F-4D97-AF65-F5344CB8AC3E}">
        <p14:creationId xmlns:p14="http://schemas.microsoft.com/office/powerpoint/2010/main" val="1256270685"/>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C795EE0-A0F0-438D-AECF-6F5C28381E23}" type="datetimeFigureOut">
              <a:rPr lang="en-US"/>
              <a:pPr>
                <a:defRPr/>
              </a:pPr>
              <a:t>10/27/2019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02888D3-261E-466B-9E3F-1872D2F4F71C}" type="slidenum">
              <a:rPr lang="en-US"/>
              <a:pPr>
                <a:defRPr/>
              </a:pPr>
              <a:t>‹#›</a:t>
            </a:fld>
            <a:endParaRPr lang="en-US"/>
          </a:p>
        </p:txBody>
      </p:sp>
    </p:spTree>
    <p:extLst>
      <p:ext uri="{BB962C8B-B14F-4D97-AF65-F5344CB8AC3E}">
        <p14:creationId xmlns:p14="http://schemas.microsoft.com/office/powerpoint/2010/main" val="2827696467"/>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A85D756-BC33-4A87-BD04-4FCD722FB091}" type="datetimeFigureOut">
              <a:rPr lang="en-US"/>
              <a:pPr>
                <a:defRPr/>
              </a:pPr>
              <a:t>10/27/2019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7802DF0-E687-4038-A1F3-673D4A15EDA7}" type="slidenum">
              <a:rPr lang="en-US"/>
              <a:pPr>
                <a:defRPr/>
              </a:pPr>
              <a:t>‹#›</a:t>
            </a:fld>
            <a:endParaRPr lang="en-US"/>
          </a:p>
        </p:txBody>
      </p:sp>
    </p:spTree>
    <p:extLst>
      <p:ext uri="{BB962C8B-B14F-4D97-AF65-F5344CB8AC3E}">
        <p14:creationId xmlns:p14="http://schemas.microsoft.com/office/powerpoint/2010/main" val="2846608255"/>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CF7102-5F60-4A2E-8A40-2CBA6CCA4033}" type="datetimeFigureOut">
              <a:rPr lang="en-US">
                <a:solidFill>
                  <a:srgbClr val="04617B">
                    <a:shade val="90000"/>
                  </a:srgbClr>
                </a:solidFill>
              </a:rPr>
              <a:pPr>
                <a:defRPr/>
              </a:pPr>
              <a:t>10/27/2019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84A3E48-6410-4EB2-8E9B-8EDDD7707AB0}" type="slidenum">
              <a:rPr lang="en-US"/>
              <a:pPr>
                <a:defRPr/>
              </a:pPr>
              <a:t>‹#›</a:t>
            </a:fld>
            <a:endParaRPr lang="en-US"/>
          </a:p>
        </p:txBody>
      </p:sp>
    </p:spTree>
    <p:extLst>
      <p:ext uri="{BB962C8B-B14F-4D97-AF65-F5344CB8AC3E}">
        <p14:creationId xmlns:p14="http://schemas.microsoft.com/office/powerpoint/2010/main" val="2570554810"/>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E7360E2-21A2-41B5-AF72-E7BC8FAF281D}" type="datetimeFigureOut">
              <a:rPr lang="en-US"/>
              <a:pPr>
                <a:defRPr/>
              </a:pPr>
              <a:t>10/27/2019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4CBCC9B-F732-4AD7-895B-E1B63C324D76}" type="slidenum">
              <a:rPr lang="en-US"/>
              <a:pPr>
                <a:defRPr/>
              </a:pPr>
              <a:t>‹#›</a:t>
            </a:fld>
            <a:endParaRPr lang="en-US"/>
          </a:p>
        </p:txBody>
      </p:sp>
    </p:spTree>
    <p:extLst>
      <p:ext uri="{BB962C8B-B14F-4D97-AF65-F5344CB8AC3E}">
        <p14:creationId xmlns:p14="http://schemas.microsoft.com/office/powerpoint/2010/main" val="2371116839"/>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C336441-252C-4996-B108-ED1B7CD8D6AF}" type="datetimeFigureOut">
              <a:rPr lang="en-US"/>
              <a:pPr>
                <a:defRPr/>
              </a:pPr>
              <a:t>10/27/2019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08DEC77B-FF1D-4ACF-A8B0-B3F3CBFB2591}" type="slidenum">
              <a:rPr lang="en-US"/>
              <a:pPr>
                <a:defRPr/>
              </a:pPr>
              <a:t>‹#›</a:t>
            </a:fld>
            <a:endParaRPr lang="en-US"/>
          </a:p>
        </p:txBody>
      </p:sp>
    </p:spTree>
    <p:extLst>
      <p:ext uri="{BB962C8B-B14F-4D97-AF65-F5344CB8AC3E}">
        <p14:creationId xmlns:p14="http://schemas.microsoft.com/office/powerpoint/2010/main" val="404321374"/>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044929D-ED89-405B-A4A5-168EB58CED5F}" type="datetimeFigureOut">
              <a:rPr lang="en-US"/>
              <a:pPr>
                <a:defRPr/>
              </a:pPr>
              <a:t>10/27/2019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2C7FC54-9914-4AEF-BEA9-875512D87DB3}" type="slidenum">
              <a:rPr lang="en-US"/>
              <a:pPr>
                <a:defRPr/>
              </a:pPr>
              <a:t>‹#›</a:t>
            </a:fld>
            <a:endParaRPr lang="en-US"/>
          </a:p>
        </p:txBody>
      </p:sp>
    </p:spTree>
    <p:extLst>
      <p:ext uri="{BB962C8B-B14F-4D97-AF65-F5344CB8AC3E}">
        <p14:creationId xmlns:p14="http://schemas.microsoft.com/office/powerpoint/2010/main" val="712912206"/>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BEA62DF-F5E6-46E2-96DC-A57E27E65EC0}" type="datetimeFigureOut">
              <a:rPr lang="en-US"/>
              <a:pPr>
                <a:defRPr/>
              </a:pPr>
              <a:t>10/27/2019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0A60F06-F929-4420-8C2C-C03F723D3D2B}" type="slidenum">
              <a:rPr lang="en-US"/>
              <a:pPr>
                <a:defRPr/>
              </a:pPr>
              <a:t>‹#›</a:t>
            </a:fld>
            <a:endParaRPr lang="en-US"/>
          </a:p>
        </p:txBody>
      </p:sp>
    </p:spTree>
    <p:extLst>
      <p:ext uri="{BB962C8B-B14F-4D97-AF65-F5344CB8AC3E}">
        <p14:creationId xmlns:p14="http://schemas.microsoft.com/office/powerpoint/2010/main" val="1609313217"/>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smtClean="0"/>
            </a:lvl1pPr>
          </a:lstStyle>
          <a:p>
            <a:pPr>
              <a:defRPr/>
            </a:pPr>
            <a:fld id="{456D78FA-D0A7-47A4-B578-6D2C5F4A1981}"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27788316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6763B4CA-9DF7-42F2-B6CC-AB9086949544}"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8752490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0E61A1E-C8FC-418D-8D06-328107B7DBB9}" type="datetimeFigureOut">
              <a:rPr lang="en-US">
                <a:solidFill>
                  <a:srgbClr val="DBF5F9">
                    <a:shade val="90000"/>
                  </a:srgbClr>
                </a:solidFill>
              </a:rPr>
              <a:pPr>
                <a:defRPr/>
              </a:pPr>
              <a:t>10/27/2019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D9A3B74C-9DF2-4751-91F6-C750424A2FA0}" type="slidenum">
              <a:rPr lang="en-US"/>
              <a:pPr/>
              <a:t>‹#›</a:t>
            </a:fld>
            <a:endParaRPr lang="en-US"/>
          </a:p>
        </p:txBody>
      </p:sp>
    </p:spTree>
    <p:extLst>
      <p:ext uri="{BB962C8B-B14F-4D97-AF65-F5344CB8AC3E}">
        <p14:creationId xmlns:p14="http://schemas.microsoft.com/office/powerpoint/2010/main" val="106612854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6A704CA-CF6C-444E-B54B-6D21F9ABDE12}" type="datetimeFigureOut">
              <a:rPr lang="en-US">
                <a:solidFill>
                  <a:srgbClr val="04617B">
                    <a:shade val="90000"/>
                  </a:srgbClr>
                </a:solidFill>
              </a:rPr>
              <a:pPr>
                <a:defRPr/>
              </a:pPr>
              <a:t>10/27/2019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E4705ED5-D575-4AB3-9555-268FE534DA7E}" type="slidenum">
              <a:rPr lang="en-US"/>
              <a:pPr/>
              <a:t>‹#›</a:t>
            </a:fld>
            <a:endParaRPr lang="en-US"/>
          </a:p>
        </p:txBody>
      </p:sp>
    </p:spTree>
    <p:extLst>
      <p:ext uri="{BB962C8B-B14F-4D97-AF65-F5344CB8AC3E}">
        <p14:creationId xmlns:p14="http://schemas.microsoft.com/office/powerpoint/2010/main" val="1964263016"/>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CB36F6B-1DCE-44BA-88DA-657DD82B3E5C}" type="datetimeFigureOut">
              <a:rPr lang="en-US">
                <a:solidFill>
                  <a:srgbClr val="DBF5F9">
                    <a:shade val="90000"/>
                  </a:srgbClr>
                </a:solidFill>
              </a:rPr>
              <a:pPr>
                <a:defRPr/>
              </a:pPr>
              <a:t>10/27/2019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4671F424-F208-46E6-997C-02B585FF05BC}" type="slidenum">
              <a:rPr lang="en-US"/>
              <a:pPr/>
              <a:t>‹#›</a:t>
            </a:fld>
            <a:endParaRPr lang="en-US"/>
          </a:p>
        </p:txBody>
      </p:sp>
    </p:spTree>
    <p:extLst>
      <p:ext uri="{BB962C8B-B14F-4D97-AF65-F5344CB8AC3E}">
        <p14:creationId xmlns:p14="http://schemas.microsoft.com/office/powerpoint/2010/main" val="496104954"/>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0055CB8-751C-4D46-B054-08AFE330AE57}" type="datetimeFigureOut">
              <a:rPr lang="en-US">
                <a:solidFill>
                  <a:srgbClr val="04617B">
                    <a:shade val="90000"/>
                  </a:srgbClr>
                </a:solidFill>
              </a:rPr>
              <a:pPr>
                <a:defRPr/>
              </a:pPr>
              <a:t>10/27/2019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606FA191-F131-4821-931B-19FCB28BD468}" type="slidenum">
              <a:rPr lang="en-US"/>
              <a:pPr/>
              <a:t>‹#›</a:t>
            </a:fld>
            <a:endParaRPr lang="en-US"/>
          </a:p>
        </p:txBody>
      </p:sp>
    </p:spTree>
    <p:extLst>
      <p:ext uri="{BB962C8B-B14F-4D97-AF65-F5344CB8AC3E}">
        <p14:creationId xmlns:p14="http://schemas.microsoft.com/office/powerpoint/2010/main" val="497494353"/>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91B136-5FCA-4339-8008-50D6F59402DB}" type="datetimeFigureOut">
              <a:rPr lang="en-US">
                <a:solidFill>
                  <a:srgbClr val="DBF5F9">
                    <a:shade val="90000"/>
                  </a:srgbClr>
                </a:solidFill>
              </a:rPr>
              <a:pPr>
                <a:defRPr/>
              </a:pPr>
              <a:t>10/27/2019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D2702B86-CB87-4BCF-951D-98D4790C06A4}" type="slidenum">
              <a:rPr lang="en-US"/>
              <a:pPr>
                <a:defRPr/>
              </a:pPr>
              <a:t>‹#›</a:t>
            </a:fld>
            <a:endParaRPr lang="en-US"/>
          </a:p>
        </p:txBody>
      </p:sp>
    </p:spTree>
    <p:extLst>
      <p:ext uri="{BB962C8B-B14F-4D97-AF65-F5344CB8AC3E}">
        <p14:creationId xmlns:p14="http://schemas.microsoft.com/office/powerpoint/2010/main" val="333592323"/>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094BB93-6D7E-4B9D-B554-B3A0AC005376}" type="datetimeFigureOut">
              <a:rPr lang="en-US">
                <a:solidFill>
                  <a:srgbClr val="04617B">
                    <a:shade val="90000"/>
                  </a:srgbClr>
                </a:solidFill>
              </a:rPr>
              <a:pPr>
                <a:defRPr/>
              </a:pPr>
              <a:t>10/27/2019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DEA11DB0-1C20-44B0-A098-1697C7BA59BC}" type="slidenum">
              <a:rPr lang="en-US"/>
              <a:pPr/>
              <a:t>‹#›</a:t>
            </a:fld>
            <a:endParaRPr lang="en-US"/>
          </a:p>
        </p:txBody>
      </p:sp>
    </p:spTree>
    <p:extLst>
      <p:ext uri="{BB962C8B-B14F-4D97-AF65-F5344CB8AC3E}">
        <p14:creationId xmlns:p14="http://schemas.microsoft.com/office/powerpoint/2010/main" val="1284253210"/>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02DE22-16BB-4891-8E0C-A3CF49D28F0B}" type="datetimeFigureOut">
              <a:rPr lang="en-US">
                <a:solidFill>
                  <a:srgbClr val="04617B">
                    <a:shade val="90000"/>
                  </a:srgbClr>
                </a:solidFill>
              </a:rPr>
              <a:pPr>
                <a:defRPr/>
              </a:pPr>
              <a:t>10/27/2019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FE933AE9-2B7B-4981-93E9-0406968D7DD5}" type="slidenum">
              <a:rPr lang="en-US"/>
              <a:pPr/>
              <a:t>‹#›</a:t>
            </a:fld>
            <a:endParaRPr lang="en-US"/>
          </a:p>
        </p:txBody>
      </p:sp>
    </p:spTree>
    <p:extLst>
      <p:ext uri="{BB962C8B-B14F-4D97-AF65-F5344CB8AC3E}">
        <p14:creationId xmlns:p14="http://schemas.microsoft.com/office/powerpoint/2010/main" val="2440302633"/>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C221644-FA01-4379-AB68-E1756C579F44}" type="datetimeFigureOut">
              <a:rPr lang="en-US">
                <a:solidFill>
                  <a:srgbClr val="04617B">
                    <a:shade val="90000"/>
                  </a:srgbClr>
                </a:solidFill>
              </a:rPr>
              <a:pPr>
                <a:defRPr/>
              </a:pPr>
              <a:t>10/27/2019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A8B936B9-67FE-4CA7-B58D-D7EA18FFAC16}" type="slidenum">
              <a:rPr lang="en-US"/>
              <a:pPr/>
              <a:t>‹#›</a:t>
            </a:fld>
            <a:endParaRPr lang="en-US"/>
          </a:p>
        </p:txBody>
      </p:sp>
    </p:spTree>
    <p:extLst>
      <p:ext uri="{BB962C8B-B14F-4D97-AF65-F5344CB8AC3E}">
        <p14:creationId xmlns:p14="http://schemas.microsoft.com/office/powerpoint/2010/main" val="1143113"/>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B8C28F1-B2D3-4167-9FE4-82E2509AAB33}" type="datetimeFigureOut">
              <a:rPr lang="en-US">
                <a:solidFill>
                  <a:srgbClr val="04617B">
                    <a:shade val="90000"/>
                  </a:srgbClr>
                </a:solidFill>
              </a:rPr>
              <a:pPr>
                <a:defRPr/>
              </a:pPr>
              <a:t>10/27/2019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F8E373E-1733-4943-8483-0C916CF684D0}" type="slidenum">
              <a:rPr lang="en-US"/>
              <a:pPr/>
              <a:t>‹#›</a:t>
            </a:fld>
            <a:endParaRPr lang="en-US"/>
          </a:p>
        </p:txBody>
      </p:sp>
    </p:spTree>
    <p:extLst>
      <p:ext uri="{BB962C8B-B14F-4D97-AF65-F5344CB8AC3E}">
        <p14:creationId xmlns:p14="http://schemas.microsoft.com/office/powerpoint/2010/main" val="1813036301"/>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C0945AD-DD8C-4CB3-97EB-60A2D5D466AA}" type="datetimeFigureOut">
              <a:rPr lang="en-US">
                <a:solidFill>
                  <a:srgbClr val="04617B">
                    <a:shade val="90000"/>
                  </a:srgbClr>
                </a:solidFill>
              </a:rPr>
              <a:pPr>
                <a:defRPr/>
              </a:pPr>
              <a:t>10/27/2019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BEEE259A-48C1-4C65-82A9-6218EFF38365}" type="slidenum">
              <a:rPr lang="en-US"/>
              <a:pPr/>
              <a:t>‹#›</a:t>
            </a:fld>
            <a:endParaRPr lang="en-US"/>
          </a:p>
        </p:txBody>
      </p:sp>
    </p:spTree>
    <p:extLst>
      <p:ext uri="{BB962C8B-B14F-4D97-AF65-F5344CB8AC3E}">
        <p14:creationId xmlns:p14="http://schemas.microsoft.com/office/powerpoint/2010/main" val="2545362921"/>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9822586-E60C-4091-9ABE-20A008EBB610}" type="datetimeFigureOut">
              <a:rPr lang="en-US">
                <a:solidFill>
                  <a:srgbClr val="04617B">
                    <a:shade val="90000"/>
                  </a:srgbClr>
                </a:solidFill>
              </a:rPr>
              <a:pPr>
                <a:defRPr/>
              </a:pPr>
              <a:t>10/27/2019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9C83463-2E6D-431B-AC33-C402ED6EA50F}" type="slidenum">
              <a:rPr lang="en-US"/>
              <a:pPr/>
              <a:t>‹#›</a:t>
            </a:fld>
            <a:endParaRPr lang="en-US"/>
          </a:p>
        </p:txBody>
      </p:sp>
    </p:spTree>
    <p:extLst>
      <p:ext uri="{BB962C8B-B14F-4D97-AF65-F5344CB8AC3E}">
        <p14:creationId xmlns:p14="http://schemas.microsoft.com/office/powerpoint/2010/main" val="261650584"/>
      </p:ext>
    </p:extLst>
  </p:cSld>
  <p:clrMapOvr>
    <a:masterClrMapping/>
  </p:clrMapOvr>
  <p:transition>
    <p:wedg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4211AC0-EB90-453C-B934-F302763933E9}" type="datetimeFigureOut">
              <a:rPr lang="en-US">
                <a:solidFill>
                  <a:srgbClr val="04617B">
                    <a:shade val="90000"/>
                  </a:srgbClr>
                </a:solidFill>
              </a:rPr>
              <a:pPr>
                <a:defRPr/>
              </a:pPr>
              <a:t>10/27/2019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33BED1FE-3F15-44A6-8018-59773E6D8D7E}" type="slidenum">
              <a:rPr lang="en-US"/>
              <a:pPr/>
              <a:t>‹#›</a:t>
            </a:fld>
            <a:endParaRPr lang="en-US"/>
          </a:p>
        </p:txBody>
      </p:sp>
    </p:spTree>
    <p:extLst>
      <p:ext uri="{BB962C8B-B14F-4D97-AF65-F5344CB8AC3E}">
        <p14:creationId xmlns:p14="http://schemas.microsoft.com/office/powerpoint/2010/main" val="323578575"/>
      </p:ext>
    </p:extLst>
  </p:cSld>
  <p:clrMapOvr>
    <a:masterClrMapping/>
  </p:clrMapOvr>
  <p:transition>
    <p:wedg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fld id="{93248090-90E8-4E5B-9CCF-7C105E0477B9}" type="slidenum">
              <a:rPr lang="ar-SA"/>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3412809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fld id="{0AF56410-672B-44E3-B86E-67D4B80B873C}" type="slidenum">
              <a:rPr lang="ar-SA"/>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378104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C24E782-E161-4202-A96B-4CA11D2B5D89}" type="datetimeFigureOut">
              <a:rPr lang="en-US">
                <a:solidFill>
                  <a:srgbClr val="04617B">
                    <a:shade val="90000"/>
                  </a:srgbClr>
                </a:solidFill>
              </a:rPr>
              <a:pPr>
                <a:defRPr/>
              </a:pPr>
              <a:t>10/27/2019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B2B89864-D86A-4B27-95E9-769B10042E4F}" type="slidenum">
              <a:rPr lang="en-US"/>
              <a:pPr>
                <a:defRPr/>
              </a:pPr>
              <a:t>‹#›</a:t>
            </a:fld>
            <a:endParaRPr lang="en-US"/>
          </a:p>
        </p:txBody>
      </p:sp>
    </p:spTree>
    <p:extLst>
      <p:ext uri="{BB962C8B-B14F-4D97-AF65-F5344CB8AC3E}">
        <p14:creationId xmlns:p14="http://schemas.microsoft.com/office/powerpoint/2010/main" val="191766134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FCA1AF8-E49B-4550-AAA5-27D25F43CC98}" type="datetimeFigureOut">
              <a:rPr lang="en-US">
                <a:solidFill>
                  <a:srgbClr val="04617B">
                    <a:shade val="90000"/>
                  </a:srgbClr>
                </a:solidFill>
              </a:rPr>
              <a:pPr>
                <a:defRPr/>
              </a:pPr>
              <a:t>10/27/2019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56AA1B03-44F5-436B-B4AB-04135DF07D6E}" type="slidenum">
              <a:rPr lang="en-US"/>
              <a:pPr>
                <a:defRPr/>
              </a:pPr>
              <a:t>‹#›</a:t>
            </a:fld>
            <a:endParaRPr lang="en-US"/>
          </a:p>
        </p:txBody>
      </p:sp>
    </p:spTree>
    <p:extLst>
      <p:ext uri="{BB962C8B-B14F-4D97-AF65-F5344CB8AC3E}">
        <p14:creationId xmlns:p14="http://schemas.microsoft.com/office/powerpoint/2010/main" val="3587879932"/>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CC61698-93A6-4020-8A95-6D95E9AC4592}" type="datetimeFigureOut">
              <a:rPr lang="en-US">
                <a:solidFill>
                  <a:srgbClr val="04617B">
                    <a:shade val="90000"/>
                  </a:srgbClr>
                </a:solidFill>
              </a:rPr>
              <a:pPr>
                <a:defRPr/>
              </a:pPr>
              <a:t>10/27/2019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E28C47FF-BC9C-4755-BBE7-B95CBA18C9A6}" type="slidenum">
              <a:rPr lang="en-US"/>
              <a:pPr>
                <a:defRPr/>
              </a:pPr>
              <a:t>‹#›</a:t>
            </a:fld>
            <a:endParaRPr lang="en-US"/>
          </a:p>
        </p:txBody>
      </p:sp>
    </p:spTree>
    <p:extLst>
      <p:ext uri="{BB962C8B-B14F-4D97-AF65-F5344CB8AC3E}">
        <p14:creationId xmlns:p14="http://schemas.microsoft.com/office/powerpoint/2010/main" val="2934132213"/>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6DEF42B-68F3-460F-9B88-260AFA86EC37}" type="datetimeFigureOut">
              <a:rPr lang="en-US">
                <a:solidFill>
                  <a:srgbClr val="04617B">
                    <a:shade val="90000"/>
                  </a:srgbClr>
                </a:solidFill>
              </a:rPr>
              <a:pPr>
                <a:defRPr/>
              </a:pPr>
              <a:t>10/27/2019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0B243998-A89A-4B06-9C62-A51E5293736E}" type="slidenum">
              <a:rPr lang="en-US"/>
              <a:pPr>
                <a:defRPr/>
              </a:pPr>
              <a:t>‹#›</a:t>
            </a:fld>
            <a:endParaRPr lang="en-US"/>
          </a:p>
        </p:txBody>
      </p:sp>
    </p:spTree>
    <p:extLst>
      <p:ext uri="{BB962C8B-B14F-4D97-AF65-F5344CB8AC3E}">
        <p14:creationId xmlns:p14="http://schemas.microsoft.com/office/powerpoint/2010/main" val="3668395747"/>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C325081-4041-4F6C-9FFD-B0A4222830AC}" type="datetimeFigureOut">
              <a:rPr lang="en-US">
                <a:solidFill>
                  <a:srgbClr val="04617B">
                    <a:shade val="90000"/>
                  </a:srgbClr>
                </a:solidFill>
              </a:rPr>
              <a:pPr>
                <a:defRPr/>
              </a:pPr>
              <a:t>10/27/2019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2D56E9D-0AED-4E92-B601-4B9FB0F96804}" type="slidenum">
              <a:rPr lang="en-US"/>
              <a:pPr>
                <a:defRPr/>
              </a:pPr>
              <a:t>‹#›</a:t>
            </a:fld>
            <a:endParaRPr lang="en-US"/>
          </a:p>
        </p:txBody>
      </p:sp>
    </p:spTree>
    <p:extLst>
      <p:ext uri="{BB962C8B-B14F-4D97-AF65-F5344CB8AC3E}">
        <p14:creationId xmlns:p14="http://schemas.microsoft.com/office/powerpoint/2010/main" val="3473378725"/>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0A0D1D3-C956-4580-93E2-1F60C11DCC21}" type="datetimeFigureOut">
              <a:rPr lang="en-US">
                <a:solidFill>
                  <a:srgbClr val="04617B">
                    <a:shade val="90000"/>
                  </a:srgbClr>
                </a:solidFill>
              </a:rPr>
              <a:pPr>
                <a:defRPr/>
              </a:pPr>
              <a:t>10/27/2019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2F6B6A6A-B3BA-47F2-AA34-09CFE1B6F16A}" type="slidenum">
              <a:rPr lang="en-US"/>
              <a:pPr>
                <a:defRPr/>
              </a:pPr>
              <a:t>‹#›</a:t>
            </a:fld>
            <a:endParaRPr lang="en-US"/>
          </a:p>
        </p:txBody>
      </p:sp>
    </p:spTree>
    <p:extLst>
      <p:ext uri="{BB962C8B-B14F-4D97-AF65-F5344CB8AC3E}">
        <p14:creationId xmlns:p14="http://schemas.microsoft.com/office/powerpoint/2010/main" val="2681238981"/>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22CE90B5-8748-481D-8E9C-CB8A70BC738B}" type="datetimeFigureOut">
              <a:rPr lang="en-US">
                <a:solidFill>
                  <a:srgbClr val="04617B">
                    <a:shade val="90000"/>
                  </a:srgbClr>
                </a:solidFill>
              </a:rPr>
              <a:pPr fontAlgn="base">
                <a:spcBef>
                  <a:spcPct val="0"/>
                </a:spcBef>
                <a:spcAft>
                  <a:spcPct val="0"/>
                </a:spcAft>
                <a:defRPr/>
              </a:pPr>
              <a:t>10/27/2019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4C4A44E7-3999-4C40-A7E2-A8FA26B4BC57}"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973839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49C6FB46-FB59-464A-B950-50AD32FE81C8}" type="datetimeFigureOut">
              <a:rPr lang="en-US"/>
              <a:pPr fontAlgn="base">
                <a:spcBef>
                  <a:spcPct val="0"/>
                </a:spcBef>
                <a:spcAft>
                  <a:spcPct val="0"/>
                </a:spcAft>
                <a:defRPr/>
              </a:pPr>
              <a:t>10/27/2019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F481D514-013C-4E7D-889F-2ECA7F59BC2D}"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1529863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626E2592-2E91-4DA0-9270-1C1B26F58131}" type="datetimeFigureOut">
              <a:rPr lang="en-US">
                <a:solidFill>
                  <a:srgbClr val="04617B">
                    <a:shade val="90000"/>
                  </a:srgbClr>
                </a:solidFill>
              </a:rPr>
              <a:pPr fontAlgn="base">
                <a:spcBef>
                  <a:spcPct val="0"/>
                </a:spcBef>
                <a:spcAft>
                  <a:spcPct val="0"/>
                </a:spcAft>
                <a:defRPr/>
              </a:pPr>
              <a:t>10/27/2019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fontAlgn="base">
              <a:spcBef>
                <a:spcPct val="0"/>
              </a:spcBef>
              <a:spcAft>
                <a:spcPct val="0"/>
              </a:spcAft>
            </a:pPr>
            <a:fld id="{59E60EE0-37B5-4A26-A6D7-3F60DD6F1D40}" type="slidenum">
              <a:rPr lang="en-US">
                <a:latin typeface="Arial" pitchFamily="34" charset="0"/>
                <a:cs typeface="Arial" pitchFamily="34" charset="0"/>
              </a:rPr>
              <a:pPr fontAlgn="base">
                <a:spcBef>
                  <a:spcPct val="0"/>
                </a:spcBef>
                <a:spcAft>
                  <a:spcPct val="0"/>
                </a:spcAft>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4147226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143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1905000" y="990600"/>
            <a:ext cx="5257800" cy="3657600"/>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endPar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endParaRPr>
          </a:p>
          <a:p>
            <a:pPr algn="ctr" rtl="1" fontAlgn="base">
              <a:spcBef>
                <a:spcPct val="0"/>
              </a:spcBef>
              <a:spcAft>
                <a:spcPct val="0"/>
              </a:spcAft>
              <a:defRPr/>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دراسات مستقلة</a:t>
            </a:r>
          </a:p>
          <a:p>
            <a:pPr algn="ctr" fontAlgn="base">
              <a:spcBef>
                <a:spcPct val="0"/>
              </a:spcBef>
              <a:spcAft>
                <a:spcPct val="0"/>
              </a:spcAft>
              <a:defRPr/>
            </a:pPr>
            <a:r>
              <a:rPr lang="en-US"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rPr>
              <a:t>Independent studies</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endParaRPr>
          </a:p>
        </p:txBody>
      </p:sp>
      <p:sp>
        <p:nvSpPr>
          <p:cNvPr id="13316" name="WordArt 7"/>
          <p:cNvSpPr>
            <a:spLocks noChangeArrowheads="1" noChangeShapeType="1" noTextEdit="1"/>
          </p:cNvSpPr>
          <p:nvPr/>
        </p:nvSpPr>
        <p:spPr bwMode="auto">
          <a:xfrm>
            <a:off x="3276600" y="5715000"/>
            <a:ext cx="2628900" cy="723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dirty="0" smtClean="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Pro. Mohamed E. </a:t>
            </a:r>
            <a:r>
              <a:rPr lang="en-US" sz="3600" kern="10" dirty="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Hafez</a:t>
            </a:r>
          </a:p>
        </p:txBody>
      </p:sp>
    </p:spTree>
    <p:extLst>
      <p:ext uri="{BB962C8B-B14F-4D97-AF65-F5344CB8AC3E}">
        <p14:creationId xmlns:p14="http://schemas.microsoft.com/office/powerpoint/2010/main" val="708060580"/>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marL="0" indent="0" algn="just" rtl="1">
              <a:buNone/>
            </a:pPr>
            <a:r>
              <a:rPr lang="ar-SA" altLang="en-US" sz="2400" b="1" dirty="0">
                <a:ea typeface="Majalla UI"/>
              </a:rPr>
              <a:t>     يتم اجراء التقييم للتأثيرات البيئية </a:t>
            </a:r>
            <a:r>
              <a:rPr lang="ar-SA" altLang="en-US" sz="2400" b="1" dirty="0" smtClean="0">
                <a:ea typeface="Majalla UI"/>
              </a:rPr>
              <a:t>المتوقعة </a:t>
            </a:r>
            <a:r>
              <a:rPr lang="ar-SA" altLang="en-US" sz="2400" b="1" dirty="0">
                <a:ea typeface="Majalla UI"/>
              </a:rPr>
              <a:t>للمشروع عن طريق تصنيف </a:t>
            </a:r>
            <a:r>
              <a:rPr lang="ar-SA" altLang="en-US" sz="2400" b="1" dirty="0" smtClean="0">
                <a:ea typeface="Majalla UI"/>
              </a:rPr>
              <a:t>نوع ودرجة </a:t>
            </a:r>
            <a:r>
              <a:rPr lang="ar-SA" altLang="en-US" sz="2400" b="1" dirty="0">
                <a:ea typeface="Majalla UI"/>
              </a:rPr>
              <a:t>التأثير المتوقع </a:t>
            </a:r>
            <a:r>
              <a:rPr lang="ar-SA" altLang="en-US" sz="2400" b="1" dirty="0" smtClean="0">
                <a:ea typeface="Majalla UI"/>
              </a:rPr>
              <a:t>لأنشطة </a:t>
            </a:r>
            <a:r>
              <a:rPr lang="ar-SA" altLang="en-US" sz="2400" b="1" dirty="0">
                <a:ea typeface="Majalla UI"/>
              </a:rPr>
              <a:t>المشروع </a:t>
            </a:r>
            <a:r>
              <a:rPr lang="ar-SA" altLang="en-US" sz="2400" b="1" dirty="0" smtClean="0">
                <a:ea typeface="Majalla UI"/>
              </a:rPr>
              <a:t>المختلفة من حيث:</a:t>
            </a:r>
          </a:p>
          <a:p>
            <a:pPr marL="0" indent="0" algn="just" rtl="1">
              <a:buNone/>
            </a:pPr>
            <a:endParaRPr lang="ar-SA" altLang="en-US" sz="2400" b="1" dirty="0">
              <a:ea typeface="Majalla UI"/>
            </a:endParaRPr>
          </a:p>
          <a:p>
            <a:pPr algn="r" rtl="1">
              <a:spcAft>
                <a:spcPts val="0"/>
              </a:spcAft>
            </a:pPr>
            <a:r>
              <a:rPr lang="ar-SA" sz="2400" b="1" dirty="0" smtClean="0">
                <a:ea typeface="Majalla UI"/>
              </a:rPr>
              <a:t>طبيعة </a:t>
            </a:r>
            <a:r>
              <a:rPr lang="ar-SA" sz="2400" b="1" dirty="0">
                <a:ea typeface="Majalla UI"/>
              </a:rPr>
              <a:t>التأثير: </a:t>
            </a:r>
            <a:r>
              <a:rPr lang="ar-SA" sz="2400" b="1" dirty="0" smtClean="0">
                <a:ea typeface="Majalla UI"/>
              </a:rPr>
              <a:t>ايجابية، سلبية</a:t>
            </a:r>
            <a:endParaRPr lang="ar-SA" sz="2400" b="1" dirty="0">
              <a:ea typeface="Majalla UI"/>
            </a:endParaRPr>
          </a:p>
          <a:p>
            <a:pPr algn="r" rtl="1">
              <a:spcAft>
                <a:spcPts val="0"/>
              </a:spcAft>
            </a:pPr>
            <a:r>
              <a:rPr lang="ar-SA" sz="2400" b="1" dirty="0" smtClean="0">
                <a:ea typeface="Majalla UI"/>
              </a:rPr>
              <a:t>مدة </a:t>
            </a:r>
            <a:r>
              <a:rPr lang="ar-SA" sz="2400" b="1" dirty="0">
                <a:ea typeface="Majalla UI"/>
              </a:rPr>
              <a:t>التأثير: قصير </a:t>
            </a:r>
            <a:r>
              <a:rPr lang="ar-SA" sz="2400" b="1" dirty="0" smtClean="0">
                <a:ea typeface="Majalla UI"/>
              </a:rPr>
              <a:t>المدى أم طويل </a:t>
            </a:r>
            <a:r>
              <a:rPr lang="ar-SA" sz="2400" b="1" dirty="0">
                <a:ea typeface="Majalla UI"/>
              </a:rPr>
              <a:t>المدى</a:t>
            </a:r>
          </a:p>
          <a:p>
            <a:pPr algn="r" rtl="1">
              <a:spcAft>
                <a:spcPts val="0"/>
              </a:spcAft>
            </a:pPr>
            <a:r>
              <a:rPr lang="ar-SA" sz="2400" b="1" dirty="0" smtClean="0">
                <a:ea typeface="Majalla UI"/>
              </a:rPr>
              <a:t>التوقيت</a:t>
            </a:r>
            <a:r>
              <a:rPr lang="ar-SA" sz="2400" b="1" dirty="0">
                <a:ea typeface="Majalla UI"/>
              </a:rPr>
              <a:t>: </a:t>
            </a:r>
            <a:r>
              <a:rPr lang="ar-SA" sz="2400" b="1" dirty="0" smtClean="0">
                <a:ea typeface="Majalla UI"/>
              </a:rPr>
              <a:t>قبل التنفيذ أم اثناء التنفيذ أم اثناء </a:t>
            </a:r>
            <a:r>
              <a:rPr lang="ar-SA" sz="2400" b="1" dirty="0">
                <a:ea typeface="Majalla UI"/>
              </a:rPr>
              <a:t>التشغيل</a:t>
            </a:r>
          </a:p>
          <a:p>
            <a:pPr algn="r" rtl="1">
              <a:spcAft>
                <a:spcPts val="0"/>
              </a:spcAft>
            </a:pPr>
            <a:r>
              <a:rPr lang="ar-SA" sz="2400" b="1" dirty="0" smtClean="0">
                <a:ea typeface="Majalla UI"/>
              </a:rPr>
              <a:t>نطاق أو مدى التأثير: مباشر أم غير </a:t>
            </a:r>
            <a:r>
              <a:rPr lang="ar-SA" sz="2400" b="1" dirty="0">
                <a:ea typeface="Majalla UI"/>
              </a:rPr>
              <a:t>مباشر</a:t>
            </a:r>
          </a:p>
          <a:p>
            <a:pPr algn="r" rtl="1">
              <a:spcAft>
                <a:spcPts val="0"/>
              </a:spcAft>
            </a:pPr>
            <a:r>
              <a:rPr lang="ar-SA" sz="2400" b="1" dirty="0" smtClean="0">
                <a:ea typeface="Majalla UI"/>
              </a:rPr>
              <a:t>درجة </a:t>
            </a:r>
            <a:r>
              <a:rPr lang="ar-SA" sz="2400" b="1" dirty="0">
                <a:ea typeface="Majalla UI"/>
              </a:rPr>
              <a:t>التأثير: محدود، </a:t>
            </a:r>
            <a:r>
              <a:rPr lang="ar-SA" sz="2400" b="1" dirty="0" smtClean="0">
                <a:ea typeface="Majalla UI"/>
              </a:rPr>
              <a:t>أم متوسط،  أم قوي (شديد).</a:t>
            </a:r>
          </a:p>
          <a:p>
            <a:pPr marL="0" indent="0" algn="just" rtl="1">
              <a:spcAft>
                <a:spcPts val="0"/>
              </a:spcAft>
              <a:buNone/>
            </a:pPr>
            <a:r>
              <a:rPr lang="ar-SA" sz="2400" b="1" dirty="0">
                <a:ea typeface="Majalla UI"/>
              </a:rPr>
              <a:t> </a:t>
            </a:r>
            <a:r>
              <a:rPr lang="ar-SA" sz="2400" b="1" dirty="0" smtClean="0">
                <a:ea typeface="Majalla UI"/>
              </a:rPr>
              <a:t>   </a:t>
            </a:r>
          </a:p>
          <a:p>
            <a:pPr marL="0" indent="0" algn="just" rtl="1">
              <a:spcAft>
                <a:spcPts val="0"/>
              </a:spcAft>
              <a:buNone/>
            </a:pPr>
            <a:r>
              <a:rPr lang="ar-SA" sz="2400" b="1" dirty="0">
                <a:ea typeface="Majalla UI"/>
              </a:rPr>
              <a:t> </a:t>
            </a:r>
            <a:r>
              <a:rPr lang="ar-SA" sz="2400" b="1" dirty="0" smtClean="0">
                <a:ea typeface="Majalla UI"/>
              </a:rPr>
              <a:t>    عادة </a:t>
            </a:r>
            <a:r>
              <a:rPr lang="ar-SA" sz="2400" b="1" dirty="0">
                <a:ea typeface="Majalla UI"/>
              </a:rPr>
              <a:t>ما يتم استخدام أ</a:t>
            </a:r>
            <a:r>
              <a:rPr lang="ar-SA" sz="2400" b="1" dirty="0" smtClean="0">
                <a:ea typeface="Majalla UI"/>
              </a:rPr>
              <a:t>ساليب </a:t>
            </a:r>
            <a:r>
              <a:rPr lang="ar-SA" sz="2400" b="1" dirty="0">
                <a:ea typeface="Majalla UI"/>
              </a:rPr>
              <a:t>المصفوفات </a:t>
            </a:r>
            <a:r>
              <a:rPr lang="ar-SA" sz="2400" b="1" dirty="0" smtClean="0">
                <a:ea typeface="Majalla UI"/>
              </a:rPr>
              <a:t>أو </a:t>
            </a:r>
            <a:r>
              <a:rPr lang="ar-SA" sz="2400" b="1" dirty="0">
                <a:ea typeface="Majalla UI"/>
              </a:rPr>
              <a:t>القوائم أو النماذج لتقييم درجة تأثير </a:t>
            </a:r>
            <a:r>
              <a:rPr lang="ar-SA" sz="2400" b="1" dirty="0" smtClean="0">
                <a:ea typeface="Majalla UI"/>
              </a:rPr>
              <a:t>أنشطة المشروع.</a:t>
            </a:r>
            <a:endParaRPr lang="ar-SA" sz="2400" b="1" dirty="0">
              <a:ea typeface="Majalla UI"/>
            </a:endParaRPr>
          </a:p>
          <a:p>
            <a:pPr algn="just" rtl="1">
              <a:spcAft>
                <a:spcPts val="0"/>
              </a:spcAft>
            </a:pPr>
            <a:endParaRPr lang="ar-SA" sz="2400" b="1" dirty="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
            </a:r>
            <a:b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b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تقييم </a:t>
            </a: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a:t>
            </a: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لتأثيرات </a:t>
            </a: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البيئية </a:t>
            </a:r>
          </a:p>
        </p:txBody>
      </p:sp>
    </p:spTree>
    <p:extLst>
      <p:ext uri="{BB962C8B-B14F-4D97-AF65-F5344CB8AC3E}">
        <p14:creationId xmlns:p14="http://schemas.microsoft.com/office/powerpoint/2010/main" val="269687270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
            </a:r>
            <a:b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b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نموذج </a:t>
            </a: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لمصفوفة التأثيرات البيئية المتوقعة</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5749666"/>
              </p:ext>
            </p:extLst>
          </p:nvPr>
        </p:nvGraphicFramePr>
        <p:xfrm>
          <a:off x="457200" y="1935163"/>
          <a:ext cx="8229600" cy="3521542"/>
        </p:xfrm>
        <a:graphic>
          <a:graphicData uri="http://schemas.openxmlformats.org/drawingml/2006/table">
            <a:tbl>
              <a:tblPr rtl="1" firstRow="1" bandRow="1">
                <a:tableStyleId>{5C22544A-7EE6-4342-B048-85BDC9FD1C3A}</a:tableStyleId>
              </a:tblPr>
              <a:tblGrid>
                <a:gridCol w="1731818">
                  <a:extLst>
                    <a:ext uri="{9D8B030D-6E8A-4147-A177-3AD203B41FA5}">
                      <a16:colId xmlns:a16="http://schemas.microsoft.com/office/drawing/2014/main" val="1642619314"/>
                    </a:ext>
                  </a:extLst>
                </a:gridCol>
                <a:gridCol w="681182">
                  <a:extLst>
                    <a:ext uri="{9D8B030D-6E8A-4147-A177-3AD203B41FA5}">
                      <a16:colId xmlns:a16="http://schemas.microsoft.com/office/drawing/2014/main" val="3323893662"/>
                    </a:ext>
                  </a:extLst>
                </a:gridCol>
                <a:gridCol w="678872">
                  <a:extLst>
                    <a:ext uri="{9D8B030D-6E8A-4147-A177-3AD203B41FA5}">
                      <a16:colId xmlns:a16="http://schemas.microsoft.com/office/drawing/2014/main" val="3975764063"/>
                    </a:ext>
                  </a:extLst>
                </a:gridCol>
                <a:gridCol w="701964">
                  <a:extLst>
                    <a:ext uri="{9D8B030D-6E8A-4147-A177-3AD203B41FA5}">
                      <a16:colId xmlns:a16="http://schemas.microsoft.com/office/drawing/2014/main" val="3507616520"/>
                    </a:ext>
                  </a:extLst>
                </a:gridCol>
                <a:gridCol w="625764">
                  <a:extLst>
                    <a:ext uri="{9D8B030D-6E8A-4147-A177-3AD203B41FA5}">
                      <a16:colId xmlns:a16="http://schemas.microsoft.com/office/drawing/2014/main" val="897609156"/>
                    </a:ext>
                  </a:extLst>
                </a:gridCol>
                <a:gridCol w="715818">
                  <a:extLst>
                    <a:ext uri="{9D8B030D-6E8A-4147-A177-3AD203B41FA5}">
                      <a16:colId xmlns:a16="http://schemas.microsoft.com/office/drawing/2014/main" val="1850066688"/>
                    </a:ext>
                  </a:extLst>
                </a:gridCol>
                <a:gridCol w="1025236">
                  <a:extLst>
                    <a:ext uri="{9D8B030D-6E8A-4147-A177-3AD203B41FA5}">
                      <a16:colId xmlns:a16="http://schemas.microsoft.com/office/drawing/2014/main" val="3309294727"/>
                    </a:ext>
                  </a:extLst>
                </a:gridCol>
                <a:gridCol w="734292">
                  <a:extLst>
                    <a:ext uri="{9D8B030D-6E8A-4147-A177-3AD203B41FA5}">
                      <a16:colId xmlns:a16="http://schemas.microsoft.com/office/drawing/2014/main" val="895538758"/>
                    </a:ext>
                  </a:extLst>
                </a:gridCol>
                <a:gridCol w="734290">
                  <a:extLst>
                    <a:ext uri="{9D8B030D-6E8A-4147-A177-3AD203B41FA5}">
                      <a16:colId xmlns:a16="http://schemas.microsoft.com/office/drawing/2014/main" val="3904648028"/>
                    </a:ext>
                  </a:extLst>
                </a:gridCol>
                <a:gridCol w="600364">
                  <a:extLst>
                    <a:ext uri="{9D8B030D-6E8A-4147-A177-3AD203B41FA5}">
                      <a16:colId xmlns:a16="http://schemas.microsoft.com/office/drawing/2014/main" val="1003143242"/>
                    </a:ext>
                  </a:extLst>
                </a:gridCol>
              </a:tblGrid>
              <a:tr h="579437">
                <a:tc rowSpan="2">
                  <a:txBody>
                    <a:bodyPr/>
                    <a:lstStyle/>
                    <a:p>
                      <a:pPr algn="ctr" rtl="1"/>
                      <a:r>
                        <a:rPr lang="ar-SA" sz="1800" b="1" dirty="0" smtClean="0"/>
                        <a:t>مكونات البيئة</a:t>
                      </a:r>
                    </a:p>
                    <a:p>
                      <a:pPr algn="ctr" rtl="1"/>
                      <a:endParaRPr lang="ar-SA" sz="1800" b="1" dirty="0" smtClean="0"/>
                    </a:p>
                    <a:p>
                      <a:pPr algn="ctr" rtl="1"/>
                      <a:r>
                        <a:rPr lang="ar-SA" sz="1600" b="1" dirty="0" smtClean="0"/>
                        <a:t>عناصر التأثير</a:t>
                      </a:r>
                      <a:endParaRPr lang="ar-SA" sz="1600" b="1" dirty="0"/>
                    </a:p>
                  </a:txBody>
                  <a:tcPr vert="vert" anchor="ctr"/>
                </a:tc>
                <a:tc grid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smtClean="0">
                          <a:ln>
                            <a:noFill/>
                          </a:ln>
                          <a:solidFill>
                            <a:prstClr val="white"/>
                          </a:solidFill>
                          <a:effectLst/>
                          <a:uLnTx/>
                          <a:uFillTx/>
                          <a:latin typeface="+mn-lt"/>
                          <a:ea typeface="+mn-ea"/>
                        </a:rPr>
                        <a:t>وصف التأثير</a:t>
                      </a:r>
                    </a:p>
                    <a:p>
                      <a:pPr algn="ctr" rtl="1"/>
                      <a:endParaRPr lang="ar-SA" b="1" dirty="0"/>
                    </a:p>
                  </a:txBody>
                  <a:tcPr anchor="ctr"/>
                </a:tc>
                <a:tc hMerge="1">
                  <a:txBody>
                    <a:bodyPr/>
                    <a:lstStyle/>
                    <a:p>
                      <a:pPr rtl="1"/>
                      <a:endParaRPr lang="ar-SA"/>
                    </a:p>
                  </a:txBody>
                  <a:tcPr/>
                </a:tc>
                <a:tc grid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smtClean="0">
                          <a:ln>
                            <a:noFill/>
                          </a:ln>
                          <a:solidFill>
                            <a:prstClr val="white"/>
                          </a:solidFill>
                          <a:effectLst/>
                          <a:uLnTx/>
                          <a:uFillTx/>
                          <a:latin typeface="+mn-lt"/>
                          <a:ea typeface="+mn-ea"/>
                        </a:rPr>
                        <a:t>مدى التأثير</a:t>
                      </a:r>
                    </a:p>
                    <a:p>
                      <a:pPr algn="ctr" rtl="1"/>
                      <a:endParaRPr lang="ar-SA" b="1" dirty="0"/>
                    </a:p>
                  </a:txBody>
                  <a:tcPr anchor="ctr"/>
                </a:tc>
                <a:tc hMerge="1">
                  <a:txBody>
                    <a:bodyPr/>
                    <a:lstStyle/>
                    <a:p>
                      <a:pPr rtl="1"/>
                      <a:endParaRPr lang="ar-SA"/>
                    </a:p>
                  </a:txBody>
                  <a:tcPr/>
                </a:tc>
                <a:tc grid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smtClean="0">
                          <a:ln>
                            <a:noFill/>
                          </a:ln>
                          <a:solidFill>
                            <a:prstClr val="white"/>
                          </a:solidFill>
                          <a:effectLst/>
                          <a:uLnTx/>
                          <a:uFillTx/>
                          <a:latin typeface="+mn-lt"/>
                          <a:ea typeface="+mn-ea"/>
                        </a:rPr>
                        <a:t>طبيعة التأثير</a:t>
                      </a:r>
                    </a:p>
                    <a:p>
                      <a:pPr algn="ctr" rtl="1"/>
                      <a:endParaRPr lang="ar-SA" b="1" dirty="0"/>
                    </a:p>
                  </a:txBody>
                  <a:tcPr anchor="ctr"/>
                </a:tc>
                <a:tc hMerge="1">
                  <a:txBody>
                    <a:bodyPr/>
                    <a:lstStyle/>
                    <a:p>
                      <a:pPr rtl="1"/>
                      <a:endParaRPr lang="ar-SA"/>
                    </a:p>
                  </a:txBody>
                  <a:tcPr/>
                </a:tc>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smtClean="0">
                          <a:ln>
                            <a:noFill/>
                          </a:ln>
                          <a:solidFill>
                            <a:prstClr val="white"/>
                          </a:solidFill>
                          <a:effectLst/>
                          <a:uLnTx/>
                          <a:uFillTx/>
                          <a:latin typeface="+mn-lt"/>
                          <a:ea typeface="+mn-ea"/>
                        </a:rPr>
                        <a:t>درجة التأثير</a:t>
                      </a:r>
                    </a:p>
                    <a:p>
                      <a:pPr algn="ctr" rtl="1"/>
                      <a:endParaRPr lang="ar-SA" b="1" dirty="0"/>
                    </a:p>
                  </a:txBody>
                  <a:tcPr anchor="ctr"/>
                </a:tc>
                <a:tc hMerge="1">
                  <a:txBody>
                    <a:bodyPr/>
                    <a:lstStyle/>
                    <a:p>
                      <a:pPr rtl="1"/>
                      <a:endParaRPr lang="ar-SA"/>
                    </a:p>
                  </a:txBody>
                  <a:tcPr/>
                </a:tc>
                <a:tc hMerge="1">
                  <a:txBody>
                    <a:bodyPr/>
                    <a:lstStyle/>
                    <a:p>
                      <a:pPr rtl="1"/>
                      <a:endParaRPr lang="ar-SA" dirty="0"/>
                    </a:p>
                  </a:txBody>
                  <a:tcPr/>
                </a:tc>
                <a:extLst>
                  <a:ext uri="{0D108BD9-81ED-4DB2-BD59-A6C34878D82A}">
                    <a16:rowId xmlns:a16="http://schemas.microsoft.com/office/drawing/2014/main" val="1465860754"/>
                  </a:ext>
                </a:extLst>
              </a:tr>
              <a:tr h="744722">
                <a:tc vMerge="1">
                  <a:txBody>
                    <a:bodyPr/>
                    <a:lstStyle/>
                    <a:p>
                      <a:pPr algn="ctr" rtl="1"/>
                      <a:endParaRPr lang="ar-SA" sz="1600" b="1" dirty="0"/>
                    </a:p>
                  </a:txBody>
                  <a:tcPr vert="vert" anchor="ctr"/>
                </a:tc>
                <a:tc>
                  <a:txBody>
                    <a:bodyPr/>
                    <a:lstStyle/>
                    <a:p>
                      <a:pPr algn="ctr" rtl="1"/>
                      <a:r>
                        <a:rPr lang="ar-SA" sz="1600" b="1" dirty="0" smtClean="0"/>
                        <a:t>ايجابي</a:t>
                      </a:r>
                      <a:endParaRPr lang="ar-SA" sz="1600" b="1" dirty="0"/>
                    </a:p>
                  </a:txBody>
                  <a:tcPr anchor="ctr"/>
                </a:tc>
                <a:tc>
                  <a:txBody>
                    <a:bodyPr/>
                    <a:lstStyle/>
                    <a:p>
                      <a:pPr algn="ctr" rtl="1"/>
                      <a:r>
                        <a:rPr lang="ar-SA" sz="1600" b="1" dirty="0" smtClean="0"/>
                        <a:t>سلبي</a:t>
                      </a:r>
                      <a:endParaRPr lang="ar-SA" sz="1600" b="1" dirty="0"/>
                    </a:p>
                  </a:txBody>
                  <a:tcPr anchor="ctr"/>
                </a:tc>
                <a:tc>
                  <a:txBody>
                    <a:bodyPr/>
                    <a:lstStyle/>
                    <a:p>
                      <a:pPr algn="ctr" rtl="1"/>
                      <a:r>
                        <a:rPr lang="ar-SA" sz="1600" b="1" dirty="0" smtClean="0"/>
                        <a:t>قصير</a:t>
                      </a:r>
                      <a:endParaRPr lang="ar-SA" sz="1600" b="1" dirty="0"/>
                    </a:p>
                  </a:txBody>
                  <a:tcPr anchor="ctr"/>
                </a:tc>
                <a:tc>
                  <a:txBody>
                    <a:bodyPr/>
                    <a:lstStyle/>
                    <a:p>
                      <a:pPr algn="ctr" rtl="1"/>
                      <a:r>
                        <a:rPr lang="ar-SA" sz="1600" b="1" dirty="0" smtClean="0"/>
                        <a:t>طويل</a:t>
                      </a:r>
                      <a:endParaRPr lang="ar-SA" sz="1600" b="1" dirty="0"/>
                    </a:p>
                  </a:txBody>
                  <a:tcPr anchor="ctr"/>
                </a:tc>
                <a:tc>
                  <a:txBody>
                    <a:bodyPr/>
                    <a:lstStyle/>
                    <a:p>
                      <a:pPr algn="ctr" rtl="1"/>
                      <a:r>
                        <a:rPr lang="ar-SA" sz="1600" b="1" dirty="0" smtClean="0"/>
                        <a:t>مباشر</a:t>
                      </a:r>
                      <a:endParaRPr lang="ar-SA" sz="1600" b="1" dirty="0"/>
                    </a:p>
                  </a:txBody>
                  <a:tcPr anchor="ctr"/>
                </a:tc>
                <a:tc>
                  <a:txBody>
                    <a:bodyPr/>
                    <a:lstStyle/>
                    <a:p>
                      <a:pPr algn="ctr" rtl="1"/>
                      <a:r>
                        <a:rPr lang="ar-SA" sz="1600" b="1" dirty="0" smtClean="0"/>
                        <a:t>غير مباشر</a:t>
                      </a:r>
                      <a:endParaRPr lang="ar-SA" sz="1600" b="1" dirty="0"/>
                    </a:p>
                  </a:txBody>
                  <a:tcPr anchor="ctr"/>
                </a:tc>
                <a:tc>
                  <a:txBody>
                    <a:bodyPr/>
                    <a:lstStyle/>
                    <a:p>
                      <a:pPr algn="ctr" rtl="1"/>
                      <a:r>
                        <a:rPr lang="ar-SA" sz="1600" b="1" dirty="0" smtClean="0"/>
                        <a:t>محدود</a:t>
                      </a:r>
                      <a:endParaRPr lang="ar-SA" sz="1600" b="1" dirty="0"/>
                    </a:p>
                  </a:txBody>
                  <a:tcPr anchor="ctr"/>
                </a:tc>
                <a:tc>
                  <a:txBody>
                    <a:bodyPr/>
                    <a:lstStyle/>
                    <a:p>
                      <a:pPr algn="ctr" rtl="1"/>
                      <a:r>
                        <a:rPr lang="ar-SA" sz="1600" b="1" dirty="0" smtClean="0"/>
                        <a:t>متوسط</a:t>
                      </a:r>
                      <a:endParaRPr lang="ar-SA" sz="1600" b="1" dirty="0"/>
                    </a:p>
                  </a:txBody>
                  <a:tcPr anchor="ctr"/>
                </a:tc>
                <a:tc>
                  <a:txBody>
                    <a:bodyPr/>
                    <a:lstStyle/>
                    <a:p>
                      <a:pPr algn="ctr" rtl="1"/>
                      <a:r>
                        <a:rPr lang="ar-SA" sz="1600" b="1" dirty="0" smtClean="0"/>
                        <a:t>شديد</a:t>
                      </a:r>
                      <a:endParaRPr lang="ar-SA" sz="1600" b="1" dirty="0"/>
                    </a:p>
                  </a:txBody>
                  <a:tcPr anchor="ctr"/>
                </a:tc>
                <a:extLst>
                  <a:ext uri="{0D108BD9-81ED-4DB2-BD59-A6C34878D82A}">
                    <a16:rowId xmlns:a16="http://schemas.microsoft.com/office/drawing/2014/main" val="2401578610"/>
                  </a:ext>
                </a:extLst>
              </a:tr>
              <a:tr h="947235">
                <a:tc>
                  <a:txBody>
                    <a:bodyPr/>
                    <a:lstStyle/>
                    <a:p>
                      <a:pPr algn="ctr" rtl="1"/>
                      <a:r>
                        <a:rPr kumimoji="0" lang="ar-SA" sz="1600" b="1" i="0" u="none" strike="noStrike" kern="1200" cap="none" spc="0" normalizeH="0" baseline="0" noProof="0" dirty="0" smtClean="0">
                          <a:ln>
                            <a:noFill/>
                          </a:ln>
                          <a:solidFill>
                            <a:prstClr val="black"/>
                          </a:solidFill>
                          <a:effectLst/>
                          <a:uLnTx/>
                          <a:uFillTx/>
                          <a:latin typeface="+mn-lt"/>
                          <a:ea typeface="Majalla UI"/>
                        </a:rPr>
                        <a:t>موارد المياه السطحية </a:t>
                      </a:r>
                      <a:endParaRPr lang="ar-SA" sz="1600" dirty="0"/>
                    </a:p>
                  </a:txBody>
                  <a:tcPr anchor="ctr"/>
                </a:tc>
                <a:tc>
                  <a:txBody>
                    <a:bodyPr/>
                    <a:lstStyle/>
                    <a:p>
                      <a:pPr algn="ctr" rtl="1"/>
                      <a:endParaRPr lang="ar-SA"/>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a:p>
                  </a:txBody>
                  <a:tcPr anchor="ctr"/>
                </a:tc>
                <a:tc>
                  <a:txBody>
                    <a:bodyPr/>
                    <a:lstStyle/>
                    <a:p>
                      <a:pPr algn="ctr" rtl="1"/>
                      <a:endParaRPr lang="ar-SA"/>
                    </a:p>
                  </a:txBody>
                  <a:tcPr anchor="ctr"/>
                </a:tc>
                <a:tc>
                  <a:txBody>
                    <a:bodyPr/>
                    <a:lstStyle/>
                    <a:p>
                      <a:pPr algn="ctr" rtl="1"/>
                      <a:endParaRPr lang="ar-SA"/>
                    </a:p>
                  </a:txBody>
                  <a:tcPr anchor="ctr"/>
                </a:tc>
                <a:extLst>
                  <a:ext uri="{0D108BD9-81ED-4DB2-BD59-A6C34878D82A}">
                    <a16:rowId xmlns:a16="http://schemas.microsoft.com/office/drawing/2014/main" val="2464665122"/>
                  </a:ext>
                </a:extLst>
              </a:tr>
              <a:tr h="1189505">
                <a:tc>
                  <a:txBody>
                    <a:bodyPr/>
                    <a:lstStyle/>
                    <a:p>
                      <a:pPr algn="ctr" rtl="1"/>
                      <a:r>
                        <a:rPr kumimoji="0" lang="ar-SA" sz="1600" b="1" i="0" u="none" strike="noStrike" kern="1200" cap="none" spc="0" normalizeH="0" baseline="0" noProof="0" dirty="0" smtClean="0">
                          <a:ln>
                            <a:noFill/>
                          </a:ln>
                          <a:solidFill>
                            <a:prstClr val="black"/>
                          </a:solidFill>
                          <a:effectLst/>
                          <a:uLnTx/>
                          <a:uFillTx/>
                          <a:latin typeface="+mn-lt"/>
                          <a:ea typeface="Majalla UI"/>
                        </a:rPr>
                        <a:t>نوعية الهواء</a:t>
                      </a:r>
                      <a:endParaRPr lang="ar-SA" sz="1600"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extLst>
                  <a:ext uri="{0D108BD9-81ED-4DB2-BD59-A6C34878D82A}">
                    <a16:rowId xmlns:a16="http://schemas.microsoft.com/office/drawing/2014/main" val="257757753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24044894"/>
              </p:ext>
            </p:extLst>
          </p:nvPr>
        </p:nvGraphicFramePr>
        <p:xfrm>
          <a:off x="457200" y="5257801"/>
          <a:ext cx="8229600" cy="1371601"/>
        </p:xfrm>
        <a:graphic>
          <a:graphicData uri="http://schemas.openxmlformats.org/drawingml/2006/table">
            <a:tbl>
              <a:tblPr rtl="1" firstRow="1" bandRow="1">
                <a:tableStyleId>{5C22544A-7EE6-4342-B048-85BDC9FD1C3A}</a:tableStyleId>
              </a:tblPr>
              <a:tblGrid>
                <a:gridCol w="1731818">
                  <a:extLst>
                    <a:ext uri="{9D8B030D-6E8A-4147-A177-3AD203B41FA5}">
                      <a16:colId xmlns:a16="http://schemas.microsoft.com/office/drawing/2014/main" val="4166234128"/>
                    </a:ext>
                  </a:extLst>
                </a:gridCol>
                <a:gridCol w="681182">
                  <a:extLst>
                    <a:ext uri="{9D8B030D-6E8A-4147-A177-3AD203B41FA5}">
                      <a16:colId xmlns:a16="http://schemas.microsoft.com/office/drawing/2014/main" val="75406446"/>
                    </a:ext>
                  </a:extLst>
                </a:gridCol>
                <a:gridCol w="678872">
                  <a:extLst>
                    <a:ext uri="{9D8B030D-6E8A-4147-A177-3AD203B41FA5}">
                      <a16:colId xmlns:a16="http://schemas.microsoft.com/office/drawing/2014/main" val="1268923601"/>
                    </a:ext>
                  </a:extLst>
                </a:gridCol>
                <a:gridCol w="701964">
                  <a:extLst>
                    <a:ext uri="{9D8B030D-6E8A-4147-A177-3AD203B41FA5}">
                      <a16:colId xmlns:a16="http://schemas.microsoft.com/office/drawing/2014/main" val="1809929137"/>
                    </a:ext>
                  </a:extLst>
                </a:gridCol>
                <a:gridCol w="625764">
                  <a:extLst>
                    <a:ext uri="{9D8B030D-6E8A-4147-A177-3AD203B41FA5}">
                      <a16:colId xmlns:a16="http://schemas.microsoft.com/office/drawing/2014/main" val="3317594224"/>
                    </a:ext>
                  </a:extLst>
                </a:gridCol>
                <a:gridCol w="715818">
                  <a:extLst>
                    <a:ext uri="{9D8B030D-6E8A-4147-A177-3AD203B41FA5}">
                      <a16:colId xmlns:a16="http://schemas.microsoft.com/office/drawing/2014/main" val="1224197314"/>
                    </a:ext>
                  </a:extLst>
                </a:gridCol>
                <a:gridCol w="1025236">
                  <a:extLst>
                    <a:ext uri="{9D8B030D-6E8A-4147-A177-3AD203B41FA5}">
                      <a16:colId xmlns:a16="http://schemas.microsoft.com/office/drawing/2014/main" val="855504139"/>
                    </a:ext>
                  </a:extLst>
                </a:gridCol>
                <a:gridCol w="734292">
                  <a:extLst>
                    <a:ext uri="{9D8B030D-6E8A-4147-A177-3AD203B41FA5}">
                      <a16:colId xmlns:a16="http://schemas.microsoft.com/office/drawing/2014/main" val="671405706"/>
                    </a:ext>
                  </a:extLst>
                </a:gridCol>
                <a:gridCol w="734290">
                  <a:extLst>
                    <a:ext uri="{9D8B030D-6E8A-4147-A177-3AD203B41FA5}">
                      <a16:colId xmlns:a16="http://schemas.microsoft.com/office/drawing/2014/main" val="329316915"/>
                    </a:ext>
                  </a:extLst>
                </a:gridCol>
                <a:gridCol w="600364">
                  <a:extLst>
                    <a:ext uri="{9D8B030D-6E8A-4147-A177-3AD203B41FA5}">
                      <a16:colId xmlns:a16="http://schemas.microsoft.com/office/drawing/2014/main" val="2012014462"/>
                    </a:ext>
                  </a:extLst>
                </a:gridCol>
              </a:tblGrid>
              <a:tr h="1371601">
                <a:tc>
                  <a:txBody>
                    <a:bodyPr/>
                    <a:lstStyle/>
                    <a:p>
                      <a:pPr algn="ctr" rtl="1"/>
                      <a:r>
                        <a:rPr kumimoji="0" lang="ar-SA" sz="1600" b="1" i="0" u="none" strike="noStrike" kern="1200" cap="none" spc="0" normalizeH="0" baseline="0" noProof="0" dirty="0" smtClean="0">
                          <a:ln>
                            <a:noFill/>
                          </a:ln>
                          <a:solidFill>
                            <a:prstClr val="black"/>
                          </a:solidFill>
                          <a:effectLst/>
                          <a:uLnTx/>
                          <a:uFillTx/>
                          <a:latin typeface="+mn-lt"/>
                          <a:ea typeface="Majalla UI"/>
                        </a:rPr>
                        <a:t>خدمات البنية التحتية </a:t>
                      </a:r>
                      <a:endParaRPr lang="ar-SA" sz="1600"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extLst>
                  <a:ext uri="{0D108BD9-81ED-4DB2-BD59-A6C34878D82A}">
                    <a16:rowId xmlns:a16="http://schemas.microsoft.com/office/drawing/2014/main" val="286204105"/>
                  </a:ext>
                </a:extLst>
              </a:tr>
            </a:tbl>
          </a:graphicData>
        </a:graphic>
      </p:graphicFrame>
    </p:spTree>
    <p:extLst>
      <p:ext uri="{BB962C8B-B14F-4D97-AF65-F5344CB8AC3E}">
        <p14:creationId xmlns:p14="http://schemas.microsoft.com/office/powerpoint/2010/main" val="96179033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533400" y="1905000"/>
            <a:ext cx="8077200" cy="4800600"/>
          </a:xfrm>
        </p:spPr>
        <p:txBody>
          <a:bodyPr/>
          <a:lstStyle/>
          <a:p>
            <a:pPr marL="0" indent="0" algn="just" rtl="1">
              <a:buNone/>
            </a:pPr>
            <a:r>
              <a:rPr lang="ar-SA" altLang="en-US" sz="2400" b="1" dirty="0" smtClean="0">
                <a:ea typeface="Majalla UI"/>
              </a:rPr>
              <a:t>    </a:t>
            </a:r>
            <a:r>
              <a:rPr lang="ar-SA" altLang="en-US" b="1" dirty="0" smtClean="0">
                <a:ea typeface="Majalla UI"/>
              </a:rPr>
              <a:t>حسب نوع وحجم المشروع المختار من الدراسين، يتم اختيار آلية التقييم المناسبة  سوء أكان بالاستعانة بتقنيات نظم المعلومات الجغرافية أم الصور الجوية أم المرئيات الفضائية أم الأساليب والنماذج الكمية، بغاية تحليل وتقييم التأثيرات البيئية المتوقعة للمشروع؛ حيث يعتمد على اختيار التقنية والوسيلة على طبيعة البيئة ومدى التأثير، ومدى توفر المعلومات البيانات.</a:t>
            </a:r>
          </a:p>
          <a:p>
            <a:pPr marL="0" indent="0" algn="just" rtl="1">
              <a:buNone/>
            </a:pPr>
            <a:endParaRPr lang="ar-SA" altLang="en-US" b="1" dirty="0" smtClean="0">
              <a:ea typeface="Majalla UI"/>
            </a:endParaRPr>
          </a:p>
          <a:p>
            <a:pPr marL="0" indent="0" algn="just" rtl="1">
              <a:spcAft>
                <a:spcPts val="0"/>
              </a:spcAft>
              <a:buNone/>
            </a:pPr>
            <a:r>
              <a:rPr lang="ar-SA" b="1" dirty="0" smtClean="0">
                <a:ea typeface="Majalla UI"/>
              </a:rPr>
              <a:t>    وعليه ستقوم كل دارسة خلال هذا التدريب باختيار الآلية المناسبة وتقييم التأثيرات المتوقعة للمشروع على عناصر مكونات كل من البيئة الطبيعية، والحيوية والاقتصادية والاجتماعية، وذلك حسب طبيعة كل مشروع يتم دراسته.</a:t>
            </a:r>
          </a:p>
          <a:p>
            <a:pPr algn="just" rtl="1">
              <a:spcAft>
                <a:spcPts val="0"/>
              </a:spcAft>
            </a:pPr>
            <a:endParaRPr lang="ar-SA" sz="2400" b="1" dirty="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
            </a:r>
            <a:b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b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تدريب على مرحلة تحليل وتقييم </a:t>
            </a: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a:t>
            </a: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لتأثيرات </a:t>
            </a: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البيئية </a:t>
            </a:r>
          </a:p>
        </p:txBody>
      </p:sp>
    </p:spTree>
    <p:extLst>
      <p:ext uri="{BB962C8B-B14F-4D97-AF65-F5344CB8AC3E}">
        <p14:creationId xmlns:p14="http://schemas.microsoft.com/office/powerpoint/2010/main" val="66816882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2209800"/>
            <a:ext cx="8229600" cy="4495800"/>
          </a:xfrm>
        </p:spPr>
        <p:txBody>
          <a:bodyPr/>
          <a:lstStyle/>
          <a:p>
            <a:pPr marL="0" indent="0" algn="just" rtl="1">
              <a:buNone/>
            </a:pPr>
            <a:r>
              <a:rPr lang="ar-SA" altLang="en-US" b="1" dirty="0" smtClean="0">
                <a:ea typeface="Majalla UI"/>
              </a:rPr>
              <a:t>     بعد </a:t>
            </a:r>
            <a:r>
              <a:rPr lang="ar-SA" altLang="en-US" b="1" dirty="0">
                <a:ea typeface="Majalla UI"/>
              </a:rPr>
              <a:t>دراسة معطيات </a:t>
            </a:r>
            <a:r>
              <a:rPr lang="ar-SA" altLang="en-US" b="1" dirty="0" smtClean="0">
                <a:ea typeface="Majalla UI"/>
              </a:rPr>
              <a:t>تحليل وتقييم </a:t>
            </a:r>
            <a:r>
              <a:rPr lang="ar-SA" altLang="en-US" b="1" dirty="0">
                <a:ea typeface="Majalla UI"/>
              </a:rPr>
              <a:t>التأثيرات المتوقعة للمشروع </a:t>
            </a:r>
            <a:r>
              <a:rPr lang="en-US" altLang="en-US" b="1" dirty="0">
                <a:ea typeface="Majalla UI"/>
              </a:rPr>
              <a:t>Impact Analysis and </a:t>
            </a:r>
            <a:r>
              <a:rPr lang="en-US" altLang="en-US" b="1" dirty="0" smtClean="0">
                <a:ea typeface="Majalla UI"/>
              </a:rPr>
              <a:t>Assessment</a:t>
            </a:r>
            <a:r>
              <a:rPr lang="ar-SA" altLang="en-US" b="1" dirty="0" smtClean="0">
                <a:ea typeface="Majalla UI"/>
              </a:rPr>
              <a:t> </a:t>
            </a:r>
            <a:r>
              <a:rPr lang="ar-SA" altLang="en-US" b="1" dirty="0" smtClean="0">
                <a:ea typeface="Majalla UI"/>
              </a:rPr>
              <a:t>على </a:t>
            </a:r>
            <a:r>
              <a:rPr lang="ar-SA" altLang="en-US" b="1" dirty="0">
                <a:ea typeface="Majalla UI"/>
              </a:rPr>
              <a:t>عناصر </a:t>
            </a:r>
            <a:r>
              <a:rPr lang="ar-SA" altLang="en-US" b="1" dirty="0" smtClean="0">
                <a:ea typeface="Majalla UI"/>
              </a:rPr>
              <a:t>المكونات البيئية، والتي </a:t>
            </a:r>
            <a:r>
              <a:rPr lang="ar-SA" altLang="en-US" b="1" dirty="0">
                <a:ea typeface="Majalla UI"/>
              </a:rPr>
              <a:t>ت</a:t>
            </a:r>
            <a:r>
              <a:rPr lang="ar-SA" altLang="en-US" b="1" dirty="0" smtClean="0">
                <a:ea typeface="Majalla UI"/>
              </a:rPr>
              <a:t>شتمل </a:t>
            </a:r>
            <a:r>
              <a:rPr lang="ar-SA" altLang="en-US" b="1" dirty="0">
                <a:ea typeface="Majalla UI"/>
              </a:rPr>
              <a:t>على </a:t>
            </a:r>
            <a:r>
              <a:rPr lang="ar-SA" altLang="en-US" b="1" dirty="0" smtClean="0">
                <a:ea typeface="Majalla UI"/>
              </a:rPr>
              <a:t>مكونات </a:t>
            </a:r>
            <a:r>
              <a:rPr lang="ar-SA" altLang="en-US" b="1" dirty="0">
                <a:ea typeface="Majalla UI"/>
              </a:rPr>
              <a:t>البيئة </a:t>
            </a:r>
            <a:r>
              <a:rPr lang="ar-SA" altLang="en-US" b="1" dirty="0" smtClean="0">
                <a:ea typeface="Majalla UI"/>
              </a:rPr>
              <a:t>الطبيعية، والحيوية والاقتصادية والاجتماعية.</a:t>
            </a:r>
            <a:endParaRPr lang="ar-SA" altLang="en-US" b="1" dirty="0">
              <a:ea typeface="Majalla UI"/>
            </a:endParaRPr>
          </a:p>
          <a:p>
            <a:pPr marL="0" indent="0" algn="just" rtl="1">
              <a:buNone/>
            </a:pPr>
            <a:r>
              <a:rPr lang="ar-SA" altLang="en-US" b="1" dirty="0" smtClean="0">
                <a:ea typeface="Majalla UI"/>
              </a:rPr>
              <a:t>    ثم </a:t>
            </a:r>
            <a:r>
              <a:rPr lang="ar-SA" altLang="en-US" b="1" dirty="0">
                <a:ea typeface="Majalla UI"/>
              </a:rPr>
              <a:t>تقوم كل </a:t>
            </a:r>
            <a:r>
              <a:rPr lang="ar-SA" altLang="en-US" b="1" dirty="0" smtClean="0">
                <a:ea typeface="Majalla UI"/>
              </a:rPr>
              <a:t>دارسة </a:t>
            </a:r>
            <a:r>
              <a:rPr lang="ar-SA" altLang="en-US" b="1" dirty="0">
                <a:ea typeface="Majalla UI"/>
              </a:rPr>
              <a:t>بعرض النتائج </a:t>
            </a:r>
            <a:r>
              <a:rPr lang="ar-SA" altLang="en-US" b="1" dirty="0" smtClean="0">
                <a:ea typeface="Majalla UI"/>
              </a:rPr>
              <a:t>أمام الدارسين أثناء المحاضرة القادمة. </a:t>
            </a:r>
          </a:p>
          <a:p>
            <a:pPr marL="0" indent="0" algn="just" rtl="1">
              <a:buNone/>
            </a:pPr>
            <a:endParaRPr lang="ar-SA" altLang="en-US" sz="2000" b="1" dirty="0" smtClean="0">
              <a:ea typeface="Majalla UI"/>
            </a:endParaRPr>
          </a:p>
          <a:p>
            <a:pPr algn="just" rtl="1"/>
            <a:endParaRPr lang="en-US" altLang="en-US" sz="2200" b="1" dirty="0" smtClean="0"/>
          </a:p>
        </p:txBody>
      </p:sp>
      <p:sp>
        <p:nvSpPr>
          <p:cNvPr id="7" name="small_button4">
            <a:hlinkClick r:id="" action="ppaction://noaction"/>
          </p:cNvPr>
          <p:cNvSpPr>
            <a:spLocks noGrp="1"/>
          </p:cNvSpPr>
          <p:nvPr>
            <p:ph type="title"/>
          </p:nvPr>
        </p:nvSpPr>
        <p:spPr>
          <a:xfrm>
            <a:off x="457200" y="838200"/>
            <a:ext cx="8229600" cy="11430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8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عرض تحليل </a:t>
            </a:r>
            <a:r>
              <a:rPr lang="ar-SA" sz="28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وتقييم التأثيرات البيئية </a:t>
            </a:r>
            <a:r>
              <a:rPr lang="ar-SA" sz="28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المتوقعة</a:t>
            </a:r>
            <a:endParaRPr kumimoji="0" lang="en-US" sz="28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pic>
        <p:nvPicPr>
          <p:cNvPr id="4" name="Picture 3"/>
          <p:cNvPicPr>
            <a:picLocks noChangeAspect="1"/>
          </p:cNvPicPr>
          <p:nvPr/>
        </p:nvPicPr>
        <p:blipFill>
          <a:blip r:embed="rId2"/>
          <a:stretch>
            <a:fillRect/>
          </a:stretch>
        </p:blipFill>
        <p:spPr>
          <a:xfrm>
            <a:off x="3257550" y="4572000"/>
            <a:ext cx="2628900" cy="1733550"/>
          </a:xfrm>
          <a:prstGeom prst="rect">
            <a:avLst/>
          </a:prstGeom>
        </p:spPr>
      </p:pic>
    </p:spTree>
    <p:extLst>
      <p:ext uri="{BB962C8B-B14F-4D97-AF65-F5344CB8AC3E}">
        <p14:creationId xmlns:p14="http://schemas.microsoft.com/office/powerpoint/2010/main" val="148199705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Righ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2116328880"/>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1219200"/>
            <a:ext cx="7620000" cy="4114800"/>
          </a:xfrm>
        </p:spPr>
      </p:pic>
    </p:spTree>
    <p:extLst>
      <p:ext uri="{BB962C8B-B14F-4D97-AF65-F5344CB8AC3E}">
        <p14:creationId xmlns:p14="http://schemas.microsoft.com/office/powerpoint/2010/main" val="1418663426"/>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133600" y="1600200"/>
            <a:ext cx="4724400" cy="2438400"/>
          </a:xfrm>
          <a:prstGeom prst="rect">
            <a:avLst/>
          </a:prstGeom>
        </p:spPr>
        <p:txBody>
          <a:bodyPr wrap="none" fromWordArt="1">
            <a:prstTxWarp prst="textPlain">
              <a:avLst>
                <a:gd name="adj" fmla="val 50597"/>
              </a:avLst>
            </a:prstTxWarp>
          </a:bodyPr>
          <a:lstStyle/>
          <a:p>
            <a:pPr algn="ctr" rtl="1" eaLnBrk="0" fontAlgn="base" hangingPunct="0">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مراحل </a:t>
            </a: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تقييم الأثر </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البيئي</a:t>
            </a:r>
          </a:p>
        </p:txBody>
      </p:sp>
    </p:spTree>
    <p:extLst>
      <p:ext uri="{BB962C8B-B14F-4D97-AF65-F5344CB8AC3E}">
        <p14:creationId xmlns:p14="http://schemas.microsoft.com/office/powerpoint/2010/main" val="8854366"/>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914400" y="743884"/>
            <a:ext cx="7299960" cy="1219201"/>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lvl="0" algn="ctr" defTabSz="914296" rtl="1">
              <a:defRPr/>
            </a:pPr>
            <a:r>
              <a:rPr lang="ar-SA" sz="2000" kern="0" dirty="0">
                <a:solidFill>
                  <a:prstClr val="black"/>
                </a:solidFill>
                <a:effectLst>
                  <a:outerShdw blurRad="38100" dist="38100" dir="2700000" algn="tl">
                    <a:srgbClr val="000000">
                      <a:alpha val="43137"/>
                    </a:srgbClr>
                  </a:outerShdw>
                </a:effectLst>
                <a:latin typeface="Cambria" pitchFamily="18" charset="0"/>
                <a:cs typeface="PT Bold Heading" pitchFamily="2" charset="-78"/>
              </a:rPr>
              <a:t>مرحلة تحليل و تقييم </a:t>
            </a:r>
            <a:r>
              <a:rPr lang="ar-SA"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التأثيرات البيئية </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2818211035"/>
              </p:ext>
            </p:extLst>
          </p:nvPr>
        </p:nvGraphicFramePr>
        <p:xfrm>
          <a:off x="457200" y="2209800"/>
          <a:ext cx="83058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450301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2" dur="1000"/>
                                        <p:tgtEl>
                                          <p:spTgt spid="6">
                                            <p:graphicEl>
                                              <a:dgm id="{2F59F4BA-ACEB-47CD-9835-833101BB5F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286000" y="1905000"/>
            <a:ext cx="4576618" cy="2133600"/>
          </a:xfrm>
          <a:prstGeom prst="rect">
            <a:avLst/>
          </a:prstGeom>
        </p:spPr>
        <p:txBody>
          <a:bodyPr wrap="none" fromWordArt="1">
            <a:prstTxWarp prst="textPlain">
              <a:avLst>
                <a:gd name="adj" fmla="val 50597"/>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rPr>
              <a:t>المكونات البيئية</a:t>
            </a:r>
          </a:p>
        </p:txBody>
      </p:sp>
    </p:spTree>
    <p:extLst>
      <p:ext uri="{BB962C8B-B14F-4D97-AF65-F5344CB8AC3E}">
        <p14:creationId xmlns:p14="http://schemas.microsoft.com/office/powerpoint/2010/main" val="3186999137"/>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marL="0" indent="0" algn="just" rtl="1">
              <a:buNone/>
            </a:pPr>
            <a:r>
              <a:rPr lang="ar-SA" altLang="en-US" sz="2400" b="1" dirty="0" smtClean="0">
                <a:ea typeface="Majalla UI"/>
              </a:rPr>
              <a:t>     من أهم الموضوعات </a:t>
            </a:r>
            <a:r>
              <a:rPr lang="ar-SA" altLang="en-US" sz="2400" b="1" dirty="0">
                <a:ea typeface="Majalla UI"/>
              </a:rPr>
              <a:t>التي يجب دراستها لتقييم التأثيرات </a:t>
            </a:r>
            <a:r>
              <a:rPr lang="ar-SA" altLang="en-US" sz="2400" b="1" dirty="0" smtClean="0">
                <a:ea typeface="Majalla UI"/>
              </a:rPr>
              <a:t>البيئية للمكونات الطبيعية:</a:t>
            </a:r>
          </a:p>
          <a:p>
            <a:pPr marL="0" indent="0" algn="just" rtl="1">
              <a:buNone/>
            </a:pPr>
            <a:endParaRPr lang="ar-SA" altLang="en-US" sz="2400" b="1" dirty="0">
              <a:ea typeface="Majalla UI"/>
            </a:endParaRPr>
          </a:p>
          <a:p>
            <a:pPr algn="r" rtl="1">
              <a:spcAft>
                <a:spcPts val="0"/>
              </a:spcAft>
            </a:pPr>
            <a:r>
              <a:rPr lang="ar-SA" sz="2400" b="1" dirty="0">
                <a:ea typeface="Majalla UI"/>
              </a:rPr>
              <a:t>التأثير على </a:t>
            </a:r>
            <a:r>
              <a:rPr lang="ar-SA" sz="2400" b="1" dirty="0" smtClean="0">
                <a:ea typeface="Majalla UI"/>
              </a:rPr>
              <a:t>موارد </a:t>
            </a:r>
            <a:r>
              <a:rPr lang="ar-SA" sz="2400" b="1" dirty="0">
                <a:ea typeface="Majalla UI"/>
              </a:rPr>
              <a:t>المياه السطحية </a:t>
            </a:r>
            <a:r>
              <a:rPr lang="ar-SA" sz="2400" b="1" dirty="0" smtClean="0">
                <a:ea typeface="Majalla UI"/>
              </a:rPr>
              <a:t>والجوفية</a:t>
            </a:r>
            <a:r>
              <a:rPr lang="ar-SA" sz="2400" b="1" dirty="0">
                <a:ea typeface="Majalla UI"/>
              </a:rPr>
              <a:t>، </a:t>
            </a:r>
            <a:r>
              <a:rPr lang="ar-SA" sz="2400" b="1" dirty="0" smtClean="0">
                <a:ea typeface="Majalla UI"/>
              </a:rPr>
              <a:t>كذلك التأثيرات على نوعية </a:t>
            </a:r>
            <a:r>
              <a:rPr lang="ar-SA" sz="2400" b="1" dirty="0">
                <a:ea typeface="Majalla UI"/>
              </a:rPr>
              <a:t>المياه.</a:t>
            </a:r>
          </a:p>
          <a:p>
            <a:pPr algn="r" rtl="1">
              <a:spcAft>
                <a:spcPts val="0"/>
              </a:spcAft>
            </a:pPr>
            <a:r>
              <a:rPr lang="ar-SA" sz="2400" b="1" dirty="0" smtClean="0">
                <a:ea typeface="Majalla UI"/>
              </a:rPr>
              <a:t>الإدارة البيئية للمياه، وكيفية التخلص </a:t>
            </a:r>
            <a:r>
              <a:rPr lang="ar-SA" sz="2400" b="1" dirty="0">
                <a:ea typeface="Majalla UI"/>
              </a:rPr>
              <a:t>من مياه الصرف الصحي </a:t>
            </a:r>
            <a:r>
              <a:rPr lang="ar-SA" sz="2400" b="1" dirty="0" smtClean="0">
                <a:ea typeface="Majalla UI"/>
              </a:rPr>
              <a:t>والمخلفات السائلة.</a:t>
            </a:r>
            <a:endParaRPr lang="ar-SA" sz="2400" b="1" dirty="0">
              <a:ea typeface="Majalla UI"/>
            </a:endParaRPr>
          </a:p>
          <a:p>
            <a:pPr algn="just" rtl="1">
              <a:spcAft>
                <a:spcPts val="0"/>
              </a:spcAft>
            </a:pPr>
            <a:r>
              <a:rPr lang="ar-SA" sz="2400" b="1" dirty="0" smtClean="0">
                <a:ea typeface="Majalla UI"/>
              </a:rPr>
              <a:t>التأثير </a:t>
            </a:r>
            <a:r>
              <a:rPr lang="ar-SA" sz="2400" b="1" dirty="0">
                <a:ea typeface="Majalla UI"/>
              </a:rPr>
              <a:t>على نوعية </a:t>
            </a:r>
            <a:r>
              <a:rPr lang="ar-SA" sz="2400" b="1" dirty="0" smtClean="0">
                <a:ea typeface="Majalla UI"/>
              </a:rPr>
              <a:t>الهواء، والإدارة البيئية لتحسين جودة الهواء. </a:t>
            </a:r>
          </a:p>
          <a:p>
            <a:pPr algn="just" rtl="1">
              <a:spcAft>
                <a:spcPts val="0"/>
              </a:spcAft>
            </a:pPr>
            <a:r>
              <a:rPr lang="ar-SA" sz="2400" b="1" dirty="0" smtClean="0">
                <a:ea typeface="Majalla UI"/>
              </a:rPr>
              <a:t>التأثير على نوعية </a:t>
            </a:r>
            <a:r>
              <a:rPr lang="ar-SA" sz="2400" b="1" dirty="0">
                <a:ea typeface="Majalla UI"/>
              </a:rPr>
              <a:t>التربة ونسيجها، والإدارة البيئية لتحسين جودة </a:t>
            </a:r>
            <a:r>
              <a:rPr lang="ar-SA" sz="2400" b="1" dirty="0" smtClean="0">
                <a:ea typeface="Majalla UI"/>
              </a:rPr>
              <a:t>التربة. </a:t>
            </a:r>
          </a:p>
          <a:p>
            <a:pPr algn="just" rtl="1">
              <a:spcAft>
                <a:spcPts val="0"/>
              </a:spcAft>
            </a:pPr>
            <a:r>
              <a:rPr lang="ar-SA" sz="2400" b="1" dirty="0">
                <a:ea typeface="Majalla UI"/>
              </a:rPr>
              <a:t>الإدارة البيئية </a:t>
            </a:r>
            <a:r>
              <a:rPr lang="ar-SA" sz="2400" b="1" dirty="0" smtClean="0">
                <a:ea typeface="Majalla UI"/>
              </a:rPr>
              <a:t>للتخلص </a:t>
            </a:r>
            <a:r>
              <a:rPr lang="ar-SA" sz="2400" b="1" dirty="0">
                <a:ea typeface="Majalla UI"/>
              </a:rPr>
              <a:t>من المخلفات </a:t>
            </a:r>
            <a:r>
              <a:rPr lang="ar-SA" sz="2400" b="1" dirty="0" smtClean="0">
                <a:ea typeface="Majalla UI"/>
              </a:rPr>
              <a:t>الصلبة والخطرة.</a:t>
            </a:r>
          </a:p>
          <a:p>
            <a:pPr algn="just" rtl="1">
              <a:spcAft>
                <a:spcPts val="0"/>
              </a:spcAft>
            </a:pPr>
            <a:r>
              <a:rPr lang="ar-SA" sz="2400" b="1" dirty="0">
                <a:ea typeface="Majalla UI"/>
              </a:rPr>
              <a:t>التأثير على استخدامات </a:t>
            </a:r>
            <a:r>
              <a:rPr lang="ar-SA" sz="2400" b="1" dirty="0" smtClean="0">
                <a:ea typeface="Majalla UI"/>
              </a:rPr>
              <a:t>الأراضي.</a:t>
            </a:r>
            <a:endParaRPr lang="ar-SA" sz="2400" b="1" dirty="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مكونات البيئة الطبيعية</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spTree>
    <p:extLst>
      <p:ext uri="{BB962C8B-B14F-4D97-AF65-F5344CB8AC3E}">
        <p14:creationId xmlns:p14="http://schemas.microsoft.com/office/powerpoint/2010/main" val="1871234418"/>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724400"/>
          </a:xfrm>
        </p:spPr>
        <p:txBody>
          <a:bodyPr/>
          <a:lstStyle/>
          <a:p>
            <a:pPr marL="0" indent="0" algn="just" rtl="1">
              <a:buNone/>
            </a:pPr>
            <a:r>
              <a:rPr lang="ar-SA" altLang="en-US" sz="2400" b="1" dirty="0" smtClean="0">
                <a:ea typeface="Majalla UI"/>
              </a:rPr>
              <a:t>     من أهم الموضوعات </a:t>
            </a:r>
            <a:r>
              <a:rPr lang="ar-SA" altLang="en-US" sz="2400" b="1" dirty="0">
                <a:ea typeface="Majalla UI"/>
              </a:rPr>
              <a:t>التي يجب دراستها لتقييم التأثيرات </a:t>
            </a:r>
            <a:r>
              <a:rPr lang="ar-SA" altLang="en-US" sz="2400" b="1" dirty="0" smtClean="0">
                <a:ea typeface="Majalla UI"/>
              </a:rPr>
              <a:t>البيئية </a:t>
            </a:r>
            <a:r>
              <a:rPr lang="ar-SA" altLang="en-US" sz="2400" b="1" dirty="0">
                <a:ea typeface="Majalla UI"/>
              </a:rPr>
              <a:t>للمكونات </a:t>
            </a:r>
            <a:r>
              <a:rPr lang="ar-SA" altLang="en-US" sz="2400" b="1" dirty="0" smtClean="0">
                <a:ea typeface="Majalla UI"/>
              </a:rPr>
              <a:t>الحيوية:</a:t>
            </a:r>
            <a:endParaRPr lang="ar-SA" altLang="en-US" sz="2400" b="1" dirty="0">
              <a:ea typeface="Majalla UI"/>
            </a:endParaRPr>
          </a:p>
          <a:p>
            <a:pPr algn="r" rtl="1">
              <a:spcAft>
                <a:spcPts val="0"/>
              </a:spcAft>
            </a:pPr>
            <a:r>
              <a:rPr lang="ar-SA" sz="2400" b="1" dirty="0">
                <a:ea typeface="Majalla UI"/>
              </a:rPr>
              <a:t>التأثير على </a:t>
            </a:r>
            <a:r>
              <a:rPr lang="ar-SA" sz="2400" b="1" dirty="0" smtClean="0">
                <a:ea typeface="Majalla UI"/>
              </a:rPr>
              <a:t>تنوع البيئة الحيوية.</a:t>
            </a:r>
            <a:endParaRPr lang="ar-SA" sz="2400" b="1" dirty="0">
              <a:ea typeface="Majalla UI"/>
            </a:endParaRPr>
          </a:p>
          <a:p>
            <a:pPr algn="r" rtl="1">
              <a:spcAft>
                <a:spcPts val="0"/>
              </a:spcAft>
            </a:pPr>
            <a:r>
              <a:rPr lang="ar-SA" sz="2400" b="1" dirty="0">
                <a:ea typeface="Majalla UI"/>
              </a:rPr>
              <a:t>التأثير على </a:t>
            </a:r>
            <a:r>
              <a:rPr lang="ar-SA" sz="2400" b="1" dirty="0" smtClean="0">
                <a:ea typeface="Majalla UI"/>
              </a:rPr>
              <a:t>الغطاء النباتي.</a:t>
            </a:r>
            <a:endParaRPr lang="ar-SA" sz="2400" b="1" dirty="0">
              <a:ea typeface="Majalla UI"/>
            </a:endParaRPr>
          </a:p>
          <a:p>
            <a:pPr algn="just" rtl="1">
              <a:spcAft>
                <a:spcPts val="0"/>
              </a:spcAft>
            </a:pPr>
            <a:r>
              <a:rPr lang="ar-SA" sz="2400" b="1" dirty="0">
                <a:ea typeface="Majalla UI"/>
              </a:rPr>
              <a:t>التأثير على </a:t>
            </a:r>
            <a:r>
              <a:rPr lang="ar-SA" sz="2400" b="1" dirty="0" smtClean="0">
                <a:ea typeface="Majalla UI"/>
              </a:rPr>
              <a:t>الفصائل الحيوانية.</a:t>
            </a:r>
            <a:endParaRPr lang="ar-SA" sz="2400" b="1" dirty="0">
              <a:ea typeface="Majalla UI"/>
            </a:endParaRPr>
          </a:p>
          <a:p>
            <a:pPr algn="just" rtl="1">
              <a:spcAft>
                <a:spcPts val="0"/>
              </a:spcAft>
            </a:pPr>
            <a:r>
              <a:rPr lang="ar-SA" sz="2400" b="1" dirty="0">
                <a:ea typeface="Majalla UI"/>
              </a:rPr>
              <a:t>التأثير على الطيور </a:t>
            </a:r>
            <a:r>
              <a:rPr lang="ar-SA" sz="2400" b="1" dirty="0" smtClean="0">
                <a:ea typeface="Majalla UI"/>
              </a:rPr>
              <a:t>والحيوانات المهاجرة.</a:t>
            </a:r>
          </a:p>
          <a:p>
            <a:pPr algn="just" rtl="1">
              <a:spcAft>
                <a:spcPts val="0"/>
              </a:spcAft>
            </a:pPr>
            <a:r>
              <a:rPr lang="ar-SA" sz="2400" b="1" dirty="0" smtClean="0">
                <a:ea typeface="Majalla UI"/>
              </a:rPr>
              <a:t>التأثير على </a:t>
            </a:r>
            <a:r>
              <a:rPr lang="ar-SA" sz="2400" b="1" dirty="0">
                <a:ea typeface="Majalla UI"/>
              </a:rPr>
              <a:t>المحميات </a:t>
            </a:r>
            <a:r>
              <a:rPr lang="ar-SA" sz="2400" b="1" dirty="0" smtClean="0">
                <a:ea typeface="Majalla UI"/>
              </a:rPr>
              <a:t>الطبيعية. </a:t>
            </a:r>
          </a:p>
          <a:p>
            <a:pPr algn="just" rtl="1">
              <a:spcAft>
                <a:spcPts val="0"/>
              </a:spcAft>
            </a:pPr>
            <a:r>
              <a:rPr lang="ar-SA" sz="2400" b="1" dirty="0">
                <a:ea typeface="Majalla UI"/>
              </a:rPr>
              <a:t>الإدارة البيئية </a:t>
            </a:r>
            <a:r>
              <a:rPr lang="ar-SA" sz="2400" b="1" dirty="0" smtClean="0">
                <a:ea typeface="Majalla UI"/>
              </a:rPr>
              <a:t>للتخلص </a:t>
            </a:r>
            <a:r>
              <a:rPr lang="ar-SA" sz="2400" b="1" dirty="0">
                <a:ea typeface="Majalla UI"/>
              </a:rPr>
              <a:t>من المخلفات </a:t>
            </a:r>
            <a:r>
              <a:rPr lang="ar-SA" sz="2400" b="1" dirty="0" smtClean="0">
                <a:ea typeface="Majalla UI"/>
              </a:rPr>
              <a:t>الصلبة والخطرة.</a:t>
            </a:r>
          </a:p>
          <a:p>
            <a:pPr algn="just" rtl="1">
              <a:spcAft>
                <a:spcPts val="0"/>
              </a:spcAft>
            </a:pPr>
            <a:r>
              <a:rPr lang="ar-SA" sz="2400" b="1" dirty="0">
                <a:ea typeface="Majalla UI"/>
              </a:rPr>
              <a:t>التأثير على المناطق </a:t>
            </a:r>
            <a:r>
              <a:rPr lang="ar-SA" sz="2400" b="1" dirty="0" smtClean="0">
                <a:ea typeface="Majalla UI"/>
              </a:rPr>
              <a:t>البيئية ذات الحساسية المرتفعة. </a:t>
            </a:r>
          </a:p>
          <a:p>
            <a:pPr algn="just" rtl="1">
              <a:spcAft>
                <a:spcPts val="0"/>
              </a:spcAft>
            </a:pPr>
            <a:r>
              <a:rPr lang="ar-SA" altLang="en-US" sz="2400" b="1" dirty="0">
                <a:ea typeface="Majalla UI"/>
              </a:rPr>
              <a:t>التأثير على </a:t>
            </a:r>
            <a:r>
              <a:rPr lang="ar-SA" altLang="en-US" sz="2400" b="1" dirty="0" smtClean="0">
                <a:ea typeface="Majalla UI"/>
              </a:rPr>
              <a:t>الأنواع الأحيائية المهددة </a:t>
            </a:r>
            <a:r>
              <a:rPr lang="ar-SA" altLang="en-US" sz="2400" b="1" dirty="0">
                <a:ea typeface="Majalla UI"/>
              </a:rPr>
              <a:t>بالانقراض</a:t>
            </a: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مكونات البيئة </a:t>
            </a: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الحيوية</a:t>
            </a: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spTree>
    <p:extLst>
      <p:ext uri="{BB962C8B-B14F-4D97-AF65-F5344CB8AC3E}">
        <p14:creationId xmlns:p14="http://schemas.microsoft.com/office/powerpoint/2010/main" val="2388698935"/>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05000"/>
            <a:ext cx="8458200" cy="4800600"/>
          </a:xfrm>
        </p:spPr>
        <p:txBody>
          <a:bodyPr/>
          <a:lstStyle/>
          <a:p>
            <a:pPr marL="0" indent="0" algn="just" rtl="1">
              <a:buNone/>
            </a:pPr>
            <a:r>
              <a:rPr lang="ar-SA" altLang="en-US" sz="2400" b="1" dirty="0" smtClean="0">
                <a:ea typeface="Majalla UI"/>
              </a:rPr>
              <a:t>     من أهم الموضوعات </a:t>
            </a:r>
            <a:r>
              <a:rPr lang="ar-SA" altLang="en-US" sz="2400" b="1" dirty="0">
                <a:ea typeface="Majalla UI"/>
              </a:rPr>
              <a:t>التي يجب دراستها لتقييم التأثيرات </a:t>
            </a:r>
            <a:r>
              <a:rPr lang="ar-SA" altLang="en-US" sz="2400" b="1" dirty="0" smtClean="0">
                <a:ea typeface="Majalla UI"/>
              </a:rPr>
              <a:t>البيئية </a:t>
            </a:r>
            <a:r>
              <a:rPr lang="ar-SA" altLang="en-US" sz="2400" b="1" dirty="0">
                <a:ea typeface="Majalla UI"/>
              </a:rPr>
              <a:t>للمكونات والاقتصادية </a:t>
            </a:r>
            <a:r>
              <a:rPr lang="ar-SA" altLang="en-US" sz="2400" b="1" dirty="0" smtClean="0">
                <a:ea typeface="Majalla UI"/>
              </a:rPr>
              <a:t>والاجتماعية:</a:t>
            </a:r>
          </a:p>
          <a:p>
            <a:pPr marL="0" indent="0" algn="just" rtl="1">
              <a:buNone/>
            </a:pPr>
            <a:endParaRPr lang="ar-SA" altLang="en-US" sz="2400" b="1" dirty="0">
              <a:ea typeface="Majalla UI"/>
            </a:endParaRPr>
          </a:p>
          <a:p>
            <a:pPr algn="r" rtl="1">
              <a:spcAft>
                <a:spcPts val="0"/>
              </a:spcAft>
            </a:pPr>
            <a:r>
              <a:rPr lang="ar-SA" sz="2400" b="1" dirty="0">
                <a:ea typeface="Majalla UI"/>
              </a:rPr>
              <a:t>التأثير على </a:t>
            </a:r>
            <a:r>
              <a:rPr lang="ar-SA" sz="2400" b="1" dirty="0" smtClean="0">
                <a:ea typeface="Majalla UI"/>
              </a:rPr>
              <a:t>التركيبة السكانية، كذلك التأثيرات </a:t>
            </a:r>
            <a:r>
              <a:rPr lang="ar-SA" sz="2400" b="1" dirty="0">
                <a:ea typeface="Majalla UI"/>
              </a:rPr>
              <a:t>على البنية </a:t>
            </a:r>
            <a:r>
              <a:rPr lang="ar-SA" sz="2400" b="1" dirty="0" smtClean="0">
                <a:ea typeface="Majalla UI"/>
              </a:rPr>
              <a:t>المجتمعية.</a:t>
            </a:r>
            <a:endParaRPr lang="ar-SA" sz="2400" b="1" dirty="0">
              <a:ea typeface="Majalla UI"/>
            </a:endParaRPr>
          </a:p>
          <a:p>
            <a:pPr algn="just" rtl="1">
              <a:spcAft>
                <a:spcPts val="0"/>
              </a:spcAft>
            </a:pPr>
            <a:r>
              <a:rPr lang="ar-SA" sz="2400" b="1" dirty="0" smtClean="0">
                <a:ea typeface="Majalla UI"/>
              </a:rPr>
              <a:t>التأثير </a:t>
            </a:r>
            <a:r>
              <a:rPr lang="ar-SA" sz="2400" b="1" dirty="0">
                <a:ea typeface="Majalla UI"/>
              </a:rPr>
              <a:t>على </a:t>
            </a:r>
            <a:r>
              <a:rPr lang="ar-SA" sz="2400" b="1" dirty="0" smtClean="0">
                <a:ea typeface="Majalla UI"/>
              </a:rPr>
              <a:t>العمالة كما ونوعا. </a:t>
            </a:r>
          </a:p>
          <a:p>
            <a:pPr algn="just" rtl="1">
              <a:spcAft>
                <a:spcPts val="0"/>
              </a:spcAft>
            </a:pPr>
            <a:r>
              <a:rPr lang="ar-SA" sz="2400" b="1" dirty="0" smtClean="0">
                <a:ea typeface="Majalla UI"/>
              </a:rPr>
              <a:t>التأثير </a:t>
            </a:r>
            <a:r>
              <a:rPr lang="ar-SA" sz="2400" b="1" dirty="0">
                <a:ea typeface="Majalla UI"/>
              </a:rPr>
              <a:t>على </a:t>
            </a:r>
            <a:r>
              <a:rPr lang="ar-SA" sz="2400" b="1" dirty="0" smtClean="0">
                <a:ea typeface="Majalla UI"/>
              </a:rPr>
              <a:t>السلامة البيئية والصحة العامة. </a:t>
            </a:r>
          </a:p>
          <a:p>
            <a:pPr algn="just" rtl="1">
              <a:spcAft>
                <a:spcPts val="0"/>
              </a:spcAft>
            </a:pPr>
            <a:r>
              <a:rPr lang="ar-SA" sz="2400" b="1" dirty="0">
                <a:ea typeface="Majalla UI"/>
              </a:rPr>
              <a:t>التأثير على الموارد التراثية والآثار.</a:t>
            </a:r>
            <a:endParaRPr lang="ar-SA" sz="2400" b="1" dirty="0" smtClean="0">
              <a:ea typeface="Majalla UI"/>
            </a:endParaRPr>
          </a:p>
          <a:p>
            <a:pPr algn="just" rtl="1">
              <a:spcAft>
                <a:spcPts val="0"/>
              </a:spcAft>
            </a:pPr>
            <a:r>
              <a:rPr lang="ar-SA" sz="2400" b="1" dirty="0">
                <a:ea typeface="Majalla UI"/>
              </a:rPr>
              <a:t>التأثير </a:t>
            </a:r>
            <a:r>
              <a:rPr lang="ar-SA" sz="2400" b="1" dirty="0" smtClean="0">
                <a:ea typeface="Majalla UI"/>
              </a:rPr>
              <a:t>على </a:t>
            </a:r>
            <a:r>
              <a:rPr lang="ar-SA" sz="2400" b="1" dirty="0">
                <a:ea typeface="Majalla UI"/>
              </a:rPr>
              <a:t>خدمات البنية </a:t>
            </a:r>
            <a:r>
              <a:rPr lang="ar-SA" sz="2400" b="1" dirty="0" smtClean="0">
                <a:ea typeface="Majalla UI"/>
              </a:rPr>
              <a:t>التحتية وشبكة الطرق.</a:t>
            </a:r>
          </a:p>
          <a:p>
            <a:pPr algn="just" rtl="1">
              <a:spcAft>
                <a:spcPts val="0"/>
              </a:spcAft>
            </a:pPr>
            <a:r>
              <a:rPr lang="ar-SA" sz="2400" b="1" dirty="0">
                <a:ea typeface="Majalla UI"/>
              </a:rPr>
              <a:t>التأثير على </a:t>
            </a:r>
            <a:r>
              <a:rPr lang="ar-SA" sz="2400" b="1" dirty="0" smtClean="0">
                <a:ea typeface="Majalla UI"/>
              </a:rPr>
              <a:t>تملك الأراضي، </a:t>
            </a:r>
            <a:r>
              <a:rPr lang="ar-SA" sz="2400" b="1" dirty="0">
                <a:ea typeface="Majalla UI"/>
              </a:rPr>
              <a:t>و</a:t>
            </a:r>
            <a:r>
              <a:rPr lang="ar-SA" sz="2400" b="1" dirty="0" smtClean="0">
                <a:ea typeface="Majalla UI"/>
              </a:rPr>
              <a:t>المعاملات العقارية</a:t>
            </a:r>
          </a:p>
          <a:p>
            <a:pPr algn="just" rtl="1">
              <a:spcAft>
                <a:spcPts val="0"/>
              </a:spcAft>
            </a:pPr>
            <a:r>
              <a:rPr lang="ar-SA" sz="2400" b="1" dirty="0" smtClean="0">
                <a:ea typeface="Majalla UI"/>
              </a:rPr>
              <a:t>تأثير التلوث السمعي والتلوث الضوضائي.</a:t>
            </a:r>
            <a:endParaRPr lang="ar-SA" sz="2400" b="1" dirty="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a:spLocks noGrp="1"/>
          </p:cNvSpPr>
          <p:nvPr>
            <p:ph type="title"/>
          </p:nvPr>
        </p:nvSpPr>
        <p:spPr>
          <a:xfrm>
            <a:off x="457200" y="838200"/>
            <a:ext cx="8229600" cy="81915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400" rtl="1" eaLnBrk="1" fontAlgn="auto" latinLnBrk="0" hangingPunct="1">
              <a:lnSpc>
                <a:spcPts val="1875"/>
              </a:lnSpc>
              <a:spcBef>
                <a:spcPts val="0"/>
              </a:spcBef>
              <a:spcAft>
                <a:spcPts val="1000"/>
              </a:spcAft>
              <a:buClrTx/>
              <a:buSzTx/>
              <a:buFontTx/>
              <a:buNone/>
              <a:tabLst/>
              <a:defRPr/>
            </a:pP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مكونات </a:t>
            </a:r>
            <a:r>
              <a:rPr lang="ar-SA" sz="2000" kern="0" dirty="0" smtClean="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البيئة الاقتصادية </a:t>
            </a:r>
            <a: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t>والاجتماعية</a:t>
            </a:r>
            <a:br>
              <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rPr>
            </a:br>
            <a:endParaRPr lang="ar-SA" sz="2000" kern="0" dirty="0">
              <a:solidFill>
                <a:prstClr val="black"/>
              </a:solidFill>
              <a:effectLst>
                <a:outerShdw blurRad="38100" dist="38100" dir="2700000" algn="tl">
                  <a:srgbClr val="000000">
                    <a:alpha val="43137"/>
                  </a:srgbClr>
                </a:outerShdw>
              </a:effectLst>
              <a:latin typeface="Cambria" pitchFamily="18" charset="0"/>
              <a:ea typeface="+mn-ea"/>
              <a:cs typeface="PT Bold Heading" pitchFamily="2" charset="-78"/>
            </a:endParaRPr>
          </a:p>
        </p:txBody>
      </p:sp>
    </p:spTree>
    <p:extLst>
      <p:ext uri="{BB962C8B-B14F-4D97-AF65-F5344CB8AC3E}">
        <p14:creationId xmlns:p14="http://schemas.microsoft.com/office/powerpoint/2010/main" val="59446280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572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590800" y="2057400"/>
            <a:ext cx="4191000" cy="2133600"/>
          </a:xfrm>
          <a:prstGeom prst="rect">
            <a:avLst/>
          </a:prstGeom>
        </p:spPr>
        <p:txBody>
          <a:bodyPr wrap="none" fromWordArt="1">
            <a:prstTxWarp prst="textPlain">
              <a:avLst>
                <a:gd name="adj" fmla="val 50597"/>
              </a:avLst>
            </a:prstTxWarp>
          </a:bodyPr>
          <a:lstStyle/>
          <a:p>
            <a:pPr lvl="0" algn="ctr" rtl="1" eaLnBrk="0" fontAlgn="base" hangingPunct="0">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تصنيف التأثير البيئي </a:t>
            </a:r>
          </a:p>
        </p:txBody>
      </p:sp>
    </p:spTree>
    <p:extLst>
      <p:ext uri="{BB962C8B-B14F-4D97-AF65-F5344CB8AC3E}">
        <p14:creationId xmlns:p14="http://schemas.microsoft.com/office/powerpoint/2010/main" val="3787687390"/>
      </p:ext>
    </p:extLst>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630</TotalTime>
  <Words>604</Words>
  <Application>Microsoft Office PowerPoint</Application>
  <PresentationFormat>On-screen Show (4:3)</PresentationFormat>
  <Paragraphs>96</Paragraphs>
  <Slides>14</Slides>
  <Notes>4</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14</vt:i4>
      </vt:variant>
    </vt:vector>
  </HeadingPairs>
  <TitlesOfParts>
    <vt:vector size="29" baseType="lpstr">
      <vt:lpstr>ＭＳ Ｐゴシック</vt:lpstr>
      <vt:lpstr>Arial</vt:lpstr>
      <vt:lpstr>Arial Black</vt:lpstr>
      <vt:lpstr>Calibri</vt:lpstr>
      <vt:lpstr>Cambria</vt:lpstr>
      <vt:lpstr>Constantia</vt:lpstr>
      <vt:lpstr>Majalla UI</vt:lpstr>
      <vt:lpstr>PT Bold Heading</vt:lpstr>
      <vt:lpstr>Sakkal Majalla</vt:lpstr>
      <vt:lpstr>Simplified Arabic</vt:lpstr>
      <vt:lpstr>Times New Roman</vt:lpstr>
      <vt:lpstr>Wingdings 2</vt:lpstr>
      <vt:lpstr>Flow</vt:lpstr>
      <vt:lpstr>1_Flow</vt:lpstr>
      <vt:lpstr>2_Flow</vt:lpstr>
      <vt:lpstr>PowerPoint Presentation</vt:lpstr>
      <vt:lpstr>PowerPoint Presentation</vt:lpstr>
      <vt:lpstr>PowerPoint Presentation</vt:lpstr>
      <vt:lpstr>PowerPoint Presentation</vt:lpstr>
      <vt:lpstr>PowerPoint Presentation</vt:lpstr>
      <vt:lpstr>مكونات البيئة الطبيعية</vt:lpstr>
      <vt:lpstr>مكونات البيئة الحيوية</vt:lpstr>
      <vt:lpstr>مكونات البيئة الاقتصادية والاجتماعية </vt:lpstr>
      <vt:lpstr>PowerPoint Presentation</vt:lpstr>
      <vt:lpstr> تقييم التأثيرات البيئية </vt:lpstr>
      <vt:lpstr> نموذج لمصفوفة التأثيرات البيئية المتوقعة</vt:lpstr>
      <vt:lpstr> تدريب على مرحلة تحليل وتقييم التأثيرات البيئية </vt:lpstr>
      <vt:lpstr>عرض تحليل وتقييم التأثيرات البيئية المتوقعة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72</cp:revision>
  <dcterms:created xsi:type="dcterms:W3CDTF">2016-10-15T20:01:57Z</dcterms:created>
  <dcterms:modified xsi:type="dcterms:W3CDTF">2019-10-27T17:59:06Z</dcterms:modified>
</cp:coreProperties>
</file>