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Lst>
  <p:sldIdLst>
    <p:sldId id="257" r:id="rId4"/>
    <p:sldId id="258" r:id="rId5"/>
    <p:sldId id="265" r:id="rId6"/>
    <p:sldId id="262" r:id="rId7"/>
    <p:sldId id="280" r:id="rId8"/>
    <p:sldId id="290" r:id="rId9"/>
    <p:sldId id="291" r:id="rId10"/>
    <p:sldId id="285" r:id="rId11"/>
    <p:sldId id="293" r:id="rId12"/>
    <p:sldId id="294" r:id="rId13"/>
    <p:sldId id="295" r:id="rId14"/>
    <p:sldId id="301" r:id="rId15"/>
    <p:sldId id="296" r:id="rId16"/>
    <p:sldId id="297" r:id="rId17"/>
    <p:sldId id="298" r:id="rId18"/>
    <p:sldId id="299" r:id="rId19"/>
    <p:sldId id="300" r:id="rId20"/>
    <p:sldId id="281" r:id="rId21"/>
    <p:sldId id="282"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BC54B-E11C-4BCD-8CB0-27A0B3AD2693}"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ADF9E307-A8AF-4AFA-A951-E0CADD13C0AB}">
      <dgm:prSet phldrT="[Text]" custT="1">
        <dgm:style>
          <a:lnRef idx="2">
            <a:schemeClr val="accent3"/>
          </a:lnRef>
          <a:fillRef idx="1">
            <a:schemeClr val="lt1"/>
          </a:fillRef>
          <a:effectRef idx="0">
            <a:schemeClr val="accent3"/>
          </a:effectRef>
          <a:fontRef idx="minor">
            <a:schemeClr val="dk1"/>
          </a:fontRef>
        </dgm:style>
      </dgm:prSet>
      <dgm:spPr>
        <a:xfrm>
          <a:off x="4293425" y="1970"/>
          <a:ext cx="3742696" cy="1686304"/>
        </a:xfrm>
        <a:prstGeom prst="rect">
          <a:avLst/>
        </a:prstGeom>
        <a:solidFill>
          <a:sysClr val="window" lastClr="FFFFFF"/>
        </a:solidFill>
        <a:ln w="25400" cap="flat" cmpd="sng" algn="ctr">
          <a:solidFill>
            <a:srgbClr val="9BBB59"/>
          </a:solidFill>
          <a:prstDash val="solid"/>
        </a:ln>
        <a:effectLst/>
      </dgm:spPr>
      <dgm:t>
        <a:bodyPr/>
        <a:lstStyle/>
        <a:p>
          <a:pPr algn="just" rtl="1"/>
          <a:r>
            <a:rPr lang="ar-SA" sz="2800" b="1" dirty="0" smtClean="0">
              <a:solidFill>
                <a:sysClr val="windowText" lastClr="000000"/>
              </a:solidFill>
              <a:effectLst/>
              <a:latin typeface="Sakkal Majalla" panose="02000000000000000000" pitchFamily="2" charset="-78"/>
              <a:ea typeface="+mn-ea"/>
              <a:cs typeface="Sakkal Majalla" panose="02000000000000000000" pitchFamily="2" charset="-78"/>
            </a:rPr>
            <a:t>    يعد تقييم الأثر البيئي من أكثر الأساليب و الأدوات فاعلية في التخطيط والإدارة البيئية؛ حيث تسهل على صانعي القرار وضع الرؤى، وتسهم في اتخاذ القرارات المناسبة عن طريق تحليل البدائل المختلفة و دراسة التأثيرات المتوقعة للمشاريع.</a:t>
          </a:r>
          <a:endParaRPr lang="en-US" sz="28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algn="just" rtl="1"/>
          <a:r>
            <a:rPr lang="ar-SA" sz="2800" b="1" dirty="0" smtClean="0">
              <a:solidFill>
                <a:sysClr val="windowText" lastClr="000000"/>
              </a:solidFill>
              <a:effectLst/>
              <a:latin typeface="Sakkal Majalla" panose="02000000000000000000" pitchFamily="2" charset="-78"/>
              <a:ea typeface="+mn-ea"/>
              <a:cs typeface="Sakkal Majalla" panose="02000000000000000000" pitchFamily="2" charset="-78"/>
            </a:rPr>
            <a:t>     هذا ويعتمد تنفيذ عملية تقييم الأثر البيئي و ما فيها من مكونات على متطلبات الدولة القانونية والفنية، الا أنها تشترك باطار نظري واحد يشتمل على عدد من الخطوات و المراحل الأساسية، يوضحها المخطط التالي:</a:t>
          </a:r>
          <a:endParaRPr lang="en-US" sz="28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dgm:t>
    </dgm:pt>
    <dgm:pt modelId="{02CAE0E9-BCD4-49E2-A5D8-2312001C0642}" type="par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29F8E18-23BB-4573-8BE3-74C39E9FAF69}" type="sib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B5D8516-966B-4352-8CBE-EBF58F7D4570}" type="pres">
      <dgm:prSet presAssocID="{996BC54B-E11C-4BCD-8CB0-27A0B3AD2693}" presName="diagram" presStyleCnt="0">
        <dgm:presLayoutVars>
          <dgm:dir val="rev"/>
          <dgm:resizeHandles val="exact"/>
        </dgm:presLayoutVars>
      </dgm:prSet>
      <dgm:spPr/>
      <dgm:t>
        <a:bodyPr/>
        <a:lstStyle/>
        <a:p>
          <a:endParaRPr lang="en-US"/>
        </a:p>
      </dgm:t>
    </dgm:pt>
    <dgm:pt modelId="{2F59F4BA-ACEB-47CD-9835-833101BB5FE7}" type="pres">
      <dgm:prSet presAssocID="{ADF9E307-A8AF-4AFA-A951-E0CADD13C0AB}" presName="node" presStyleLbl="node1" presStyleIdx="0" presStyleCnt="1" custScaleX="133168">
        <dgm:presLayoutVars>
          <dgm:bulletEnabled val="1"/>
        </dgm:presLayoutVars>
      </dgm:prSet>
      <dgm:spPr/>
      <dgm:t>
        <a:bodyPr/>
        <a:lstStyle/>
        <a:p>
          <a:endParaRPr lang="en-US"/>
        </a:p>
      </dgm:t>
    </dgm:pt>
  </dgm:ptLst>
  <dgm:cxnLst>
    <dgm:cxn modelId="{607D59D7-5CC1-47BC-AE4A-72B82B2E8DCB}" type="presOf" srcId="{996BC54B-E11C-4BCD-8CB0-27A0B3AD2693}" destId="{3B5D8516-966B-4352-8CBE-EBF58F7D4570}" srcOrd="0" destOrd="0" presId="urn:microsoft.com/office/officeart/2005/8/layout/default#4"/>
    <dgm:cxn modelId="{187CF00C-AF57-470B-A3AE-AD6A39B8E52A}" type="presOf" srcId="{ADF9E307-A8AF-4AFA-A951-E0CADD13C0AB}" destId="{2F59F4BA-ACEB-47CD-9835-833101BB5FE7}" srcOrd="0" destOrd="0" presId="urn:microsoft.com/office/officeart/2005/8/layout/default#4"/>
    <dgm:cxn modelId="{48E2791B-15A3-41EF-8E3D-31D0A04EF64A}" srcId="{996BC54B-E11C-4BCD-8CB0-27A0B3AD2693}" destId="{ADF9E307-A8AF-4AFA-A951-E0CADD13C0AB}" srcOrd="0" destOrd="0" parTransId="{02CAE0E9-BCD4-49E2-A5D8-2312001C0642}" sibTransId="{329F8E18-23BB-4573-8BE3-74C39E9FAF69}"/>
    <dgm:cxn modelId="{58C91A3B-453D-45A3-97C1-12975E455017}" type="presParOf" srcId="{3B5D8516-966B-4352-8CBE-EBF58F7D4570}" destId="{2F59F4BA-ACEB-47CD-9835-833101BB5FE7}" srcOrd="0"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6BC54B-E11C-4BCD-8CB0-27A0B3AD2693}"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ADF9E307-A8AF-4AFA-A951-E0CADD13C0AB}">
      <dgm:prSet phldrT="[Text]" custT="1">
        <dgm:style>
          <a:lnRef idx="2">
            <a:schemeClr val="accent3"/>
          </a:lnRef>
          <a:fillRef idx="1">
            <a:schemeClr val="lt1"/>
          </a:fillRef>
          <a:effectRef idx="0">
            <a:schemeClr val="accent3"/>
          </a:effectRef>
          <a:fontRef idx="minor">
            <a:schemeClr val="dk1"/>
          </a:fontRef>
        </dgm:style>
      </dgm:prSet>
      <dgm:spPr>
        <a:xfrm>
          <a:off x="4293425" y="1970"/>
          <a:ext cx="3742696" cy="1686304"/>
        </a:xfrm>
        <a:prstGeom prst="rect">
          <a:avLst/>
        </a:prstGeom>
        <a:solidFill>
          <a:sysClr val="window" lastClr="FFFFFF"/>
        </a:solidFill>
        <a:ln w="25400" cap="flat" cmpd="sng" algn="ctr">
          <a:solidFill>
            <a:srgbClr val="9BBB59"/>
          </a:solidFill>
          <a:prstDash val="solid"/>
        </a:ln>
        <a:effectLst/>
      </dgm:spPr>
      <dgm:t>
        <a:bodyPr/>
        <a:lstStyle/>
        <a:p>
          <a:pPr algn="just" rtl="1"/>
          <a:endParaRPr lang="ar-SA" sz="22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algn="just" rtl="1"/>
          <a:r>
            <a:rPr lang="ar-SA" sz="2200" b="1" dirty="0" smtClean="0">
              <a:solidFill>
                <a:sysClr val="windowText" lastClr="000000"/>
              </a:solidFill>
              <a:effectLst/>
              <a:latin typeface="Sakkal Majalla" panose="02000000000000000000" pitchFamily="2" charset="-78"/>
              <a:ea typeface="+mn-ea"/>
              <a:cs typeface="Sakkal Majalla" panose="02000000000000000000" pitchFamily="2" charset="-78"/>
            </a:rPr>
            <a:t>     تعد الخطوة الأولى في التقييم البيئي، و تهدف الى تحديد فيما اذا كان المشروع المقترح يحتاج إلى اجراء تقييم أثر البيئي أم لا ، إضافة إلى تحديد مستوى التقييم المطلوب (دراسة تقييم تفصيلية، دراسة مبدئية أو لا يحتاج إلى دراسة تقييم بيئي).</a:t>
          </a:r>
          <a:endParaRPr lang="en-US" sz="22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algn="just" rtl="1"/>
          <a:r>
            <a:rPr lang="ar-SA" sz="2200" b="1" dirty="0" smtClean="0">
              <a:solidFill>
                <a:sysClr val="windowText" lastClr="000000"/>
              </a:solidFill>
              <a:effectLst/>
              <a:latin typeface="Sakkal Majalla" panose="02000000000000000000" pitchFamily="2" charset="-78"/>
              <a:ea typeface="+mn-ea"/>
              <a:cs typeface="Sakkal Majalla" panose="02000000000000000000" pitchFamily="2" charset="-78"/>
            </a:rPr>
            <a:t>    وفي هذه المرحلة أيضا يتم مراجعة اللوائح البيئية التشريعية والأطر القانونية الخاصة بالمملكة، وبناء عليه يتم  تحديد نوع التقييم البيئي اللازم للمشروع (تقييم أولي أم تقييم شامل). </a:t>
          </a:r>
        </a:p>
        <a:p>
          <a:pPr algn="just" rtl="1"/>
          <a:r>
            <a:rPr lang="ar-SA" sz="2200" b="1" dirty="0" smtClean="0">
              <a:solidFill>
                <a:sysClr val="windowText" lastClr="000000"/>
              </a:solidFill>
              <a:effectLst/>
              <a:latin typeface="Sakkal Majalla" panose="02000000000000000000" pitchFamily="2" charset="-78"/>
              <a:ea typeface="+mn-ea"/>
              <a:cs typeface="Sakkal Majalla" panose="02000000000000000000" pitchFamily="2" charset="-78"/>
            </a:rPr>
            <a:t>    وتحتاج عملية الفحص والاختبار دراسة أنشطة المشروع وحجمها، وموقع المشروع، ومستوى اهتمام الجهات المعنية و المستفيدين من المشروع، اضافة الى طبيعة التأثيرات البيئية المتوقعة. </a:t>
          </a:r>
        </a:p>
        <a:p>
          <a:pPr algn="just" rtl="1"/>
          <a:r>
            <a:rPr lang="ar-SA" sz="2200" b="1" dirty="0" smtClean="0">
              <a:solidFill>
                <a:sysClr val="windowText" lastClr="000000"/>
              </a:solidFill>
              <a:effectLst/>
              <a:latin typeface="Sakkal Majalla" panose="02000000000000000000" pitchFamily="2" charset="-78"/>
              <a:ea typeface="+mn-ea"/>
              <a:cs typeface="Sakkal Majalla" panose="02000000000000000000" pitchFamily="2" charset="-78"/>
            </a:rPr>
            <a:t>    والشائع يتم تنفيذ بحث بيئي أولي لتعريف الصفات البيئية الأساسية لمنطقة المشروع، والأثر المتوقع، ويستعين في ذلك زيارة استطلاعية لموقع المشروع، وجمع المعلومات عن بيئة المشروع، والقيام ببحث أو مسح ميداني.</a:t>
          </a:r>
          <a:endParaRPr lang="en-US" sz="22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algn="just" rtl="1"/>
          <a:endParaRPr lang="en-US" sz="2800" b="1" dirty="0">
            <a:ln>
              <a:solidFill>
                <a:sysClr val="windowText" lastClr="000000"/>
              </a:solidFill>
            </a:ln>
            <a:solidFill>
              <a:sysClr val="windowText" lastClr="000000"/>
            </a:solidFill>
            <a:effectLst/>
            <a:latin typeface="Sakkal Majalla" panose="02000000000000000000" pitchFamily="2" charset="-78"/>
            <a:ea typeface="+mn-ea"/>
            <a:cs typeface="Sakkal Majalla" panose="02000000000000000000" pitchFamily="2" charset="-78"/>
          </a:endParaRPr>
        </a:p>
      </dgm:t>
    </dgm:pt>
    <dgm:pt modelId="{02CAE0E9-BCD4-49E2-A5D8-2312001C0642}" type="par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29F8E18-23BB-4573-8BE3-74C39E9FAF69}" type="sib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B5D8516-966B-4352-8CBE-EBF58F7D4570}" type="pres">
      <dgm:prSet presAssocID="{996BC54B-E11C-4BCD-8CB0-27A0B3AD2693}" presName="diagram" presStyleCnt="0">
        <dgm:presLayoutVars>
          <dgm:dir val="rev"/>
          <dgm:resizeHandles val="exact"/>
        </dgm:presLayoutVars>
      </dgm:prSet>
      <dgm:spPr/>
      <dgm:t>
        <a:bodyPr/>
        <a:lstStyle/>
        <a:p>
          <a:endParaRPr lang="en-US"/>
        </a:p>
      </dgm:t>
    </dgm:pt>
    <dgm:pt modelId="{2F59F4BA-ACEB-47CD-9835-833101BB5FE7}" type="pres">
      <dgm:prSet presAssocID="{ADF9E307-A8AF-4AFA-A951-E0CADD13C0AB}" presName="node" presStyleLbl="node1" presStyleIdx="0" presStyleCnt="1" custScaleX="133168" custScaleY="108053">
        <dgm:presLayoutVars>
          <dgm:bulletEnabled val="1"/>
        </dgm:presLayoutVars>
      </dgm:prSet>
      <dgm:spPr/>
      <dgm:t>
        <a:bodyPr/>
        <a:lstStyle/>
        <a:p>
          <a:endParaRPr lang="en-US"/>
        </a:p>
      </dgm:t>
    </dgm:pt>
  </dgm:ptLst>
  <dgm:cxnLst>
    <dgm:cxn modelId="{607D59D7-5CC1-47BC-AE4A-72B82B2E8DCB}" type="presOf" srcId="{996BC54B-E11C-4BCD-8CB0-27A0B3AD2693}" destId="{3B5D8516-966B-4352-8CBE-EBF58F7D4570}" srcOrd="0" destOrd="0" presId="urn:microsoft.com/office/officeart/2005/8/layout/default#4"/>
    <dgm:cxn modelId="{187CF00C-AF57-470B-A3AE-AD6A39B8E52A}" type="presOf" srcId="{ADF9E307-A8AF-4AFA-A951-E0CADD13C0AB}" destId="{2F59F4BA-ACEB-47CD-9835-833101BB5FE7}" srcOrd="0" destOrd="0" presId="urn:microsoft.com/office/officeart/2005/8/layout/default#4"/>
    <dgm:cxn modelId="{48E2791B-15A3-41EF-8E3D-31D0A04EF64A}" srcId="{996BC54B-E11C-4BCD-8CB0-27A0B3AD2693}" destId="{ADF9E307-A8AF-4AFA-A951-E0CADD13C0AB}" srcOrd="0" destOrd="0" parTransId="{02CAE0E9-BCD4-49E2-A5D8-2312001C0642}" sibTransId="{329F8E18-23BB-4573-8BE3-74C39E9FAF69}"/>
    <dgm:cxn modelId="{58C91A3B-453D-45A3-97C1-12975E455017}" type="presParOf" srcId="{3B5D8516-966B-4352-8CBE-EBF58F7D4570}" destId="{2F59F4BA-ACEB-47CD-9835-833101BB5FE7}" srcOrd="0"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6BC54B-E11C-4BCD-8CB0-27A0B3AD2693}"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ADF9E307-A8AF-4AFA-A951-E0CADD13C0AB}">
      <dgm:prSet phldrT="[Text]" custT="1">
        <dgm:style>
          <a:lnRef idx="2">
            <a:schemeClr val="accent3"/>
          </a:lnRef>
          <a:fillRef idx="1">
            <a:schemeClr val="lt1"/>
          </a:fillRef>
          <a:effectRef idx="0">
            <a:schemeClr val="accent3"/>
          </a:effectRef>
          <a:fontRef idx="minor">
            <a:schemeClr val="dk1"/>
          </a:fontRef>
        </dgm:style>
      </dgm:prSet>
      <dgm:spPr>
        <a:xfrm>
          <a:off x="4293425" y="1970"/>
          <a:ext cx="3742696" cy="1686304"/>
        </a:xfrm>
        <a:prstGeom prst="rect">
          <a:avLst/>
        </a:prstGeom>
        <a:solidFill>
          <a:sysClr val="window" lastClr="FFFFFF"/>
        </a:solidFill>
        <a:ln w="25400" cap="flat" cmpd="sng" algn="ctr">
          <a:solidFill>
            <a:srgbClr val="9BBB59"/>
          </a:solidFill>
          <a:prstDash val="solid"/>
        </a:ln>
        <a:effectLst/>
      </dgm:spPr>
      <dgm:t>
        <a:bodyPr/>
        <a:lstStyle/>
        <a:p>
          <a:pPr algn="just" rtl="1"/>
          <a:endParaRPr lang="ar-SA" sz="18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algn="just" rtl="1"/>
          <a:r>
            <a:rPr lang="ar-SA" sz="2400" b="1" dirty="0" smtClean="0">
              <a:solidFill>
                <a:sysClr val="windowText" lastClr="000000"/>
              </a:solidFill>
              <a:effectLst/>
              <a:latin typeface="Sakkal Majalla" panose="02000000000000000000" pitchFamily="2" charset="-78"/>
              <a:ea typeface="+mn-ea"/>
              <a:cs typeface="Sakkal Majalla" panose="02000000000000000000" pitchFamily="2" charset="-78"/>
            </a:rPr>
            <a:t>    تهدف هذه المرحلة الى التعرف إلى أهم عناصر البيئة المتوقع تأثرها بالمشروع، و التأثيرات البيئية الواجب دراستها و تضمينها في دراسة تقييم الأثر البيئي. كما تشمل غالبا اشراك الجهات المعنية (المؤثرين و المتأثرين بالمشروع) وذلك من خلال عقد حلقات تشاورية </a:t>
          </a:r>
          <a:r>
            <a:rPr lang="en-US" sz="2400" b="1" dirty="0" smtClean="0">
              <a:solidFill>
                <a:sysClr val="windowText" lastClr="000000"/>
              </a:solidFill>
              <a:effectLst/>
              <a:latin typeface="Sakkal Majalla" panose="02000000000000000000" pitchFamily="2" charset="-78"/>
              <a:ea typeface="+mn-ea"/>
              <a:cs typeface="Sakkal Majalla" panose="02000000000000000000" pitchFamily="2" charset="-78"/>
            </a:rPr>
            <a:t>Public Consultation)</a:t>
          </a:r>
          <a:r>
            <a:rPr lang="ar-SA" sz="2400" b="1" dirty="0" smtClean="0">
              <a:solidFill>
                <a:sysClr val="windowText" lastClr="000000"/>
              </a:solidFill>
              <a:effectLst/>
              <a:latin typeface="Sakkal Majalla" panose="02000000000000000000" pitchFamily="2" charset="-78"/>
              <a:ea typeface="+mn-ea"/>
              <a:cs typeface="Sakkal Majalla" panose="02000000000000000000" pitchFamily="2" charset="-78"/>
            </a:rPr>
            <a:t>)؛ حيث يتم اشراك الجهات الحكومية، والمؤسسات الأكاديمية، ومؤسسات المجتمع المدني في هذه الحلقات النقاشية. ومن أهم مخرجات هذه المرحلة:</a:t>
          </a:r>
          <a:endParaRPr lang="en-US" sz="24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rtl="1"/>
          <a:r>
            <a:rPr lang="ar-SA" sz="2400" b="1" dirty="0" smtClean="0">
              <a:solidFill>
                <a:sysClr val="windowText" lastClr="000000"/>
              </a:solidFill>
              <a:effectLst/>
              <a:latin typeface="Sakkal Majalla" panose="02000000000000000000" pitchFamily="2" charset="-78"/>
              <a:ea typeface="+mn-ea"/>
              <a:cs typeface="Sakkal Majalla" panose="02000000000000000000" pitchFamily="2" charset="-78"/>
            </a:rPr>
            <a:t>- توضيح حدود دراسة التقييم البيئي.</a:t>
          </a:r>
        </a:p>
        <a:p>
          <a:pPr rtl="1"/>
          <a:r>
            <a:rPr lang="ar-SA" sz="2400" b="1" dirty="0" smtClean="0">
              <a:solidFill>
                <a:sysClr val="windowText" lastClr="000000"/>
              </a:solidFill>
              <a:effectLst/>
              <a:latin typeface="Sakkal Majalla" panose="02000000000000000000" pitchFamily="2" charset="-78"/>
              <a:ea typeface="+mn-ea"/>
              <a:cs typeface="Sakkal Majalla" panose="02000000000000000000" pitchFamily="2" charset="-78"/>
            </a:rPr>
            <a:t>- تعريف و مناقشة البدائل الممكنة للمشروع.</a:t>
          </a:r>
          <a:endParaRPr lang="en-US" sz="24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rtl="1"/>
          <a:r>
            <a:rPr lang="ar-SA" sz="2400" b="1" dirty="0" smtClean="0">
              <a:solidFill>
                <a:sysClr val="windowText" lastClr="000000"/>
              </a:solidFill>
              <a:effectLst/>
              <a:latin typeface="Sakkal Majalla" panose="02000000000000000000" pitchFamily="2" charset="-78"/>
              <a:ea typeface="+mn-ea"/>
              <a:cs typeface="Sakkal Majalla" panose="02000000000000000000" pitchFamily="2" charset="-78"/>
            </a:rPr>
            <a:t>- اطلاع الجهات المعنية المختلفة على المشروع و أهدافه.</a:t>
          </a:r>
          <a:endParaRPr lang="en-US" sz="24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rtl="1"/>
          <a:r>
            <a:rPr lang="ar-SA" sz="2400" b="1" dirty="0" smtClean="0">
              <a:solidFill>
                <a:sysClr val="windowText" lastClr="000000"/>
              </a:solidFill>
              <a:effectLst/>
              <a:latin typeface="Sakkal Majalla" panose="02000000000000000000" pitchFamily="2" charset="-78"/>
              <a:ea typeface="+mn-ea"/>
              <a:cs typeface="Sakkal Majalla" panose="02000000000000000000" pitchFamily="2" charset="-78"/>
            </a:rPr>
            <a:t>- تعريف الإجراءات والشروط المرجعية، وأطار عمل دراسة تقييم التأثير البيئي للمشروع.</a:t>
          </a:r>
          <a:endParaRPr lang="en-US" sz="24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algn="just" rtl="1"/>
          <a:endParaRPr lang="en-US" sz="2800" b="1" dirty="0">
            <a:ln>
              <a:solidFill>
                <a:sysClr val="windowText" lastClr="000000"/>
              </a:solidFill>
            </a:ln>
            <a:solidFill>
              <a:sysClr val="windowText" lastClr="000000"/>
            </a:solidFill>
            <a:effectLst/>
            <a:latin typeface="Sakkal Majalla" panose="02000000000000000000" pitchFamily="2" charset="-78"/>
            <a:ea typeface="+mn-ea"/>
            <a:cs typeface="Sakkal Majalla" panose="02000000000000000000" pitchFamily="2" charset="-78"/>
          </a:endParaRPr>
        </a:p>
      </dgm:t>
    </dgm:pt>
    <dgm:pt modelId="{02CAE0E9-BCD4-49E2-A5D8-2312001C0642}" type="par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29F8E18-23BB-4573-8BE3-74C39E9FAF69}" type="sib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B5D8516-966B-4352-8CBE-EBF58F7D4570}" type="pres">
      <dgm:prSet presAssocID="{996BC54B-E11C-4BCD-8CB0-27A0B3AD2693}" presName="diagram" presStyleCnt="0">
        <dgm:presLayoutVars>
          <dgm:dir val="rev"/>
          <dgm:resizeHandles val="exact"/>
        </dgm:presLayoutVars>
      </dgm:prSet>
      <dgm:spPr/>
      <dgm:t>
        <a:bodyPr/>
        <a:lstStyle/>
        <a:p>
          <a:endParaRPr lang="en-US"/>
        </a:p>
      </dgm:t>
    </dgm:pt>
    <dgm:pt modelId="{2F59F4BA-ACEB-47CD-9835-833101BB5FE7}" type="pres">
      <dgm:prSet presAssocID="{ADF9E307-A8AF-4AFA-A951-E0CADD13C0AB}" presName="node" presStyleLbl="node1" presStyleIdx="0" presStyleCnt="1" custScaleX="133168" custScaleY="116208">
        <dgm:presLayoutVars>
          <dgm:bulletEnabled val="1"/>
        </dgm:presLayoutVars>
      </dgm:prSet>
      <dgm:spPr/>
      <dgm:t>
        <a:bodyPr/>
        <a:lstStyle/>
        <a:p>
          <a:endParaRPr lang="en-US"/>
        </a:p>
      </dgm:t>
    </dgm:pt>
  </dgm:ptLst>
  <dgm:cxnLst>
    <dgm:cxn modelId="{607D59D7-5CC1-47BC-AE4A-72B82B2E8DCB}" type="presOf" srcId="{996BC54B-E11C-4BCD-8CB0-27A0B3AD2693}" destId="{3B5D8516-966B-4352-8CBE-EBF58F7D4570}" srcOrd="0" destOrd="0" presId="urn:microsoft.com/office/officeart/2005/8/layout/default#4"/>
    <dgm:cxn modelId="{187CF00C-AF57-470B-A3AE-AD6A39B8E52A}" type="presOf" srcId="{ADF9E307-A8AF-4AFA-A951-E0CADD13C0AB}" destId="{2F59F4BA-ACEB-47CD-9835-833101BB5FE7}" srcOrd="0" destOrd="0" presId="urn:microsoft.com/office/officeart/2005/8/layout/default#4"/>
    <dgm:cxn modelId="{48E2791B-15A3-41EF-8E3D-31D0A04EF64A}" srcId="{996BC54B-E11C-4BCD-8CB0-27A0B3AD2693}" destId="{ADF9E307-A8AF-4AFA-A951-E0CADD13C0AB}" srcOrd="0" destOrd="0" parTransId="{02CAE0E9-BCD4-49E2-A5D8-2312001C0642}" sibTransId="{329F8E18-23BB-4573-8BE3-74C39E9FAF69}"/>
    <dgm:cxn modelId="{58C91A3B-453D-45A3-97C1-12975E455017}" type="presParOf" srcId="{3B5D8516-966B-4352-8CBE-EBF58F7D4570}" destId="{2F59F4BA-ACEB-47CD-9835-833101BB5FE7}" srcOrd="0"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9F4BA-ACEB-47CD-9835-833101BB5FE7}">
      <dsp:nvSpPr>
        <dsp:cNvPr id="0" name=""/>
        <dsp:cNvSpPr/>
      </dsp:nvSpPr>
      <dsp:spPr>
        <a:xfrm>
          <a:off x="5149" y="226695"/>
          <a:ext cx="8295500" cy="3737610"/>
        </a:xfrm>
        <a:prstGeom prst="rect">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06680" bIns="106680" numCol="1" spcCol="1270" anchor="ctr" anchorCtr="0">
          <a:noAutofit/>
        </a:bodyPr>
        <a:lstStyle/>
        <a:p>
          <a:pPr lvl="0" algn="just" defTabSz="1244600" rtl="1">
            <a:lnSpc>
              <a:spcPct val="90000"/>
            </a:lnSpc>
            <a:spcBef>
              <a:spcPct val="0"/>
            </a:spcBef>
            <a:spcAft>
              <a:spcPct val="35000"/>
            </a:spcAft>
          </a:pPr>
          <a:r>
            <a:rPr lang="ar-SA" sz="28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يعد تقييم الأثر البيئي من أكثر الأساليب و الأدوات فاعلية في التخطيط والإدارة البيئية؛ حيث تسهل على صانعي القرار وضع الرؤى، وتسهم في اتخاذ القرارات المناسبة عن طريق تحليل البدائل المختلفة و دراسة التأثيرات المتوقعة للمشاريع.</a:t>
          </a:r>
          <a:endParaRPr lang="en-US" sz="28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algn="just" defTabSz="1244600" rtl="1">
            <a:lnSpc>
              <a:spcPct val="90000"/>
            </a:lnSpc>
            <a:spcBef>
              <a:spcPct val="0"/>
            </a:spcBef>
            <a:spcAft>
              <a:spcPct val="35000"/>
            </a:spcAft>
          </a:pPr>
          <a:r>
            <a:rPr lang="ar-SA" sz="28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هذا ويعتمد تنفيذ عملية تقييم الأثر البيئي و ما فيها من مكونات على متطلبات الدولة القانونية والفنية، الا أنها تشترك باطار نظري واحد يشتمل على عدد من الخطوات و المراحل الأساسية، يوضحها المخطط التالي:</a:t>
          </a:r>
          <a:endParaRPr lang="en-US" sz="28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dsp:txBody>
      <dsp:txXfrm>
        <a:off x="5149" y="226695"/>
        <a:ext cx="8295500" cy="3737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9F4BA-ACEB-47CD-9835-833101BB5FE7}">
      <dsp:nvSpPr>
        <dsp:cNvPr id="0" name=""/>
        <dsp:cNvSpPr/>
      </dsp:nvSpPr>
      <dsp:spPr>
        <a:xfrm>
          <a:off x="5149" y="152400"/>
          <a:ext cx="8295500" cy="4038599"/>
        </a:xfrm>
        <a:prstGeom prst="rect">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83820" tIns="83820" rIns="83820" bIns="83820" numCol="1" spcCol="1270" anchor="ctr" anchorCtr="0">
          <a:noAutofit/>
        </a:bodyPr>
        <a:lstStyle/>
        <a:p>
          <a:pPr lvl="0" algn="just" defTabSz="977900" rtl="1">
            <a:lnSpc>
              <a:spcPct val="90000"/>
            </a:lnSpc>
            <a:spcBef>
              <a:spcPct val="0"/>
            </a:spcBef>
            <a:spcAft>
              <a:spcPct val="35000"/>
            </a:spcAft>
          </a:pPr>
          <a:endParaRPr lang="ar-SA"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algn="just" defTabSz="977900" rtl="1">
            <a:lnSpc>
              <a:spcPct val="90000"/>
            </a:lnSpc>
            <a:spcBef>
              <a:spcPct val="0"/>
            </a:spcBef>
            <a:spcAft>
              <a:spcPct val="35000"/>
            </a:spcAft>
          </a:pPr>
          <a:r>
            <a:rPr lang="ar-SA"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تعد الخطوة الأولى في التقييم البيئي، و تهدف الى تحديد فيما اذا كان المشروع المقترح يحتاج إلى اجراء تقييم أثر البيئي أم لا ، إضافة إلى تحديد مستوى التقييم المطلوب (دراسة تقييم تفصيلية، دراسة مبدئية أو لا يحتاج إلى دراسة تقييم بيئي).</a:t>
          </a:r>
          <a:endParaRPr lang="en-US"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algn="just" defTabSz="977900" rtl="1">
            <a:lnSpc>
              <a:spcPct val="90000"/>
            </a:lnSpc>
            <a:spcBef>
              <a:spcPct val="0"/>
            </a:spcBef>
            <a:spcAft>
              <a:spcPct val="35000"/>
            </a:spcAft>
          </a:pPr>
          <a:r>
            <a:rPr lang="ar-SA"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وفي هذه المرحلة أيضا يتم مراجعة اللوائح البيئية التشريعية والأطر القانونية الخاصة بالمملكة، وبناء عليه يتم  تحديد نوع التقييم البيئي اللازم للمشروع (تقييم أولي أم تقييم شامل). </a:t>
          </a:r>
        </a:p>
        <a:p>
          <a:pPr lvl="0" algn="just" defTabSz="977900" rtl="1">
            <a:lnSpc>
              <a:spcPct val="90000"/>
            </a:lnSpc>
            <a:spcBef>
              <a:spcPct val="0"/>
            </a:spcBef>
            <a:spcAft>
              <a:spcPct val="35000"/>
            </a:spcAft>
          </a:pPr>
          <a:r>
            <a:rPr lang="ar-SA"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وتحتاج عملية الفحص والاختبار دراسة أنشطة المشروع وحجمها، وموقع المشروع، ومستوى اهتمام الجهات المعنية و المستفيدين من المشروع، اضافة الى طبيعة التأثيرات البيئية المتوقعة. </a:t>
          </a:r>
        </a:p>
        <a:p>
          <a:pPr lvl="0" algn="just" defTabSz="977900" rtl="1">
            <a:lnSpc>
              <a:spcPct val="90000"/>
            </a:lnSpc>
            <a:spcBef>
              <a:spcPct val="0"/>
            </a:spcBef>
            <a:spcAft>
              <a:spcPct val="35000"/>
            </a:spcAft>
          </a:pPr>
          <a:r>
            <a:rPr lang="ar-SA"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والشائع يتم تنفيذ بحث بيئي أولي لتعريف الصفات البيئية الأساسية لمنطقة المشروع، والأثر المتوقع، ويستعين في ذلك زيارة استطلاعية لموقع المشروع، وجمع المعلومات عن بيئة المشروع، والقيام ببحث أو مسح ميداني.</a:t>
          </a:r>
          <a:endParaRPr lang="en-US"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algn="just" defTabSz="977900" rtl="1">
            <a:lnSpc>
              <a:spcPct val="90000"/>
            </a:lnSpc>
            <a:spcBef>
              <a:spcPct val="0"/>
            </a:spcBef>
            <a:spcAft>
              <a:spcPct val="35000"/>
            </a:spcAft>
          </a:pPr>
          <a:endParaRPr lang="en-US" sz="2800" b="1" kern="1200" dirty="0">
            <a:ln>
              <a:solidFill>
                <a:sysClr val="windowText" lastClr="000000"/>
              </a:solidFill>
            </a:ln>
            <a:solidFill>
              <a:sysClr val="windowText" lastClr="000000"/>
            </a:solidFill>
            <a:effectLst/>
            <a:latin typeface="Sakkal Majalla" panose="02000000000000000000" pitchFamily="2" charset="-78"/>
            <a:ea typeface="+mn-ea"/>
            <a:cs typeface="Sakkal Majalla" panose="02000000000000000000" pitchFamily="2" charset="-78"/>
          </a:endParaRPr>
        </a:p>
      </dsp:txBody>
      <dsp:txXfrm>
        <a:off x="5149" y="152400"/>
        <a:ext cx="8295500" cy="4038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9F4BA-ACEB-47CD-9835-833101BB5FE7}">
      <dsp:nvSpPr>
        <dsp:cNvPr id="0" name=""/>
        <dsp:cNvSpPr/>
      </dsp:nvSpPr>
      <dsp:spPr>
        <a:xfrm>
          <a:off x="10550" y="2826"/>
          <a:ext cx="8284699" cy="4337746"/>
        </a:xfrm>
        <a:prstGeom prst="rect">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ctr" anchorCtr="0">
          <a:noAutofit/>
        </a:bodyPr>
        <a:lstStyle/>
        <a:p>
          <a:pPr lvl="0" algn="just" defTabSz="800100" rtl="1">
            <a:lnSpc>
              <a:spcPct val="90000"/>
            </a:lnSpc>
            <a:spcBef>
              <a:spcPct val="0"/>
            </a:spcBef>
            <a:spcAft>
              <a:spcPct val="35000"/>
            </a:spcAft>
          </a:pPr>
          <a:endParaRPr lang="ar-SA" sz="18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algn="just" defTabSz="800100" rtl="1">
            <a:lnSpc>
              <a:spcPct val="90000"/>
            </a:lnSpc>
            <a:spcBef>
              <a:spcPct val="0"/>
            </a:spcBef>
            <a:spcAft>
              <a:spcPct val="35000"/>
            </a:spcAft>
          </a:pPr>
          <a:r>
            <a:rPr lang="ar-SA"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تهدف هذه المرحلة الى التعرف إلى أهم عناصر البيئة المتوقع تأثرها بالمشروع، و التأثيرات البيئية الواجب دراستها و تضمينها في دراسة تقييم الأثر البيئي. كما تشمل غالبا اشراك الجهات المعنية (المؤثرين و المتأثرين بالمشروع) وذلك من خلال عقد حلقات تشاورية </a:t>
          </a:r>
          <a:r>
            <a:rPr lang="en-US"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Public Consultation)</a:t>
          </a:r>
          <a:r>
            <a:rPr lang="ar-SA"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حيث يتم اشراك الجهات الحكومية، والمؤسسات الأكاديمية، ومؤسسات المجتمع المدني في هذه الحلقات النقاشية. ومن أهم مخرجات هذه المرحلة:</a:t>
          </a:r>
          <a:endParaRPr lang="en-US"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defTabSz="800100" rtl="1">
            <a:lnSpc>
              <a:spcPct val="90000"/>
            </a:lnSpc>
            <a:spcBef>
              <a:spcPct val="0"/>
            </a:spcBef>
            <a:spcAft>
              <a:spcPct val="35000"/>
            </a:spcAft>
          </a:pPr>
          <a:r>
            <a:rPr lang="ar-SA"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توضيح حدود دراسة التقييم البيئي.</a:t>
          </a:r>
        </a:p>
        <a:p>
          <a:pPr lvl="0" defTabSz="800100" rtl="1">
            <a:lnSpc>
              <a:spcPct val="90000"/>
            </a:lnSpc>
            <a:spcBef>
              <a:spcPct val="0"/>
            </a:spcBef>
            <a:spcAft>
              <a:spcPct val="35000"/>
            </a:spcAft>
          </a:pPr>
          <a:r>
            <a:rPr lang="ar-SA"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تعريف و مناقشة البدائل الممكنة للمشروع.</a:t>
          </a:r>
          <a:endParaRPr lang="en-US"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defTabSz="800100" rtl="1">
            <a:lnSpc>
              <a:spcPct val="90000"/>
            </a:lnSpc>
            <a:spcBef>
              <a:spcPct val="0"/>
            </a:spcBef>
            <a:spcAft>
              <a:spcPct val="35000"/>
            </a:spcAft>
          </a:pPr>
          <a:r>
            <a:rPr lang="ar-SA"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اطلاع الجهات المعنية المختلفة على المشروع و أهدافه.</a:t>
          </a:r>
          <a:endParaRPr lang="en-US"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defTabSz="800100" rtl="1">
            <a:lnSpc>
              <a:spcPct val="90000"/>
            </a:lnSpc>
            <a:spcBef>
              <a:spcPct val="0"/>
            </a:spcBef>
            <a:spcAft>
              <a:spcPct val="35000"/>
            </a:spcAft>
          </a:pPr>
          <a:r>
            <a:rPr lang="ar-SA"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تعريف الإجراءات والشروط المرجعية، وأطار عمل دراسة تقييم التأثير البيئي للمشروع.</a:t>
          </a:r>
          <a:endParaRPr lang="en-US"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algn="just" defTabSz="800100" rtl="1">
            <a:lnSpc>
              <a:spcPct val="90000"/>
            </a:lnSpc>
            <a:spcBef>
              <a:spcPct val="0"/>
            </a:spcBef>
            <a:spcAft>
              <a:spcPct val="35000"/>
            </a:spcAft>
          </a:pPr>
          <a:endParaRPr lang="en-US" sz="2800" b="1" kern="1200" dirty="0">
            <a:ln>
              <a:solidFill>
                <a:sysClr val="windowText" lastClr="000000"/>
              </a:solidFill>
            </a:ln>
            <a:solidFill>
              <a:sysClr val="windowText" lastClr="000000"/>
            </a:solidFill>
            <a:effectLst/>
            <a:latin typeface="Sakkal Majalla" panose="02000000000000000000" pitchFamily="2" charset="-78"/>
            <a:ea typeface="+mn-ea"/>
            <a:cs typeface="Sakkal Majalla" panose="02000000000000000000" pitchFamily="2" charset="-78"/>
          </a:endParaRPr>
        </a:p>
      </dsp:txBody>
      <dsp:txXfrm>
        <a:off x="10550" y="2826"/>
        <a:ext cx="8284699" cy="43377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A6039E4-9A6F-4391-ADCE-DE7650FD7D0E}" type="datetimeFigureOut">
              <a:rPr lang="en-US">
                <a:solidFill>
                  <a:srgbClr val="DBF5F9">
                    <a:shade val="90000"/>
                  </a:srgbClr>
                </a:solidFill>
              </a:rPr>
              <a:pPr>
                <a:defRPr/>
              </a:pPr>
              <a:t>10/13/2019</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8D41ACF0-D40E-4359-A892-AAEFC13456E5}" type="slidenum">
              <a:rPr lang="en-US"/>
              <a:pPr>
                <a:defRPr/>
              </a:pPr>
              <a:t>‹#›</a:t>
            </a:fld>
            <a:endParaRPr lang="en-US"/>
          </a:p>
        </p:txBody>
      </p:sp>
    </p:spTree>
    <p:extLst>
      <p:ext uri="{BB962C8B-B14F-4D97-AF65-F5344CB8AC3E}">
        <p14:creationId xmlns:p14="http://schemas.microsoft.com/office/powerpoint/2010/main" val="236203640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4417E7F-87F2-46C5-A8E0-736CB34E76A4}" type="datetimeFigureOut">
              <a:rPr lang="en-US">
                <a:solidFill>
                  <a:srgbClr val="04617B">
                    <a:shade val="90000"/>
                  </a:srgbClr>
                </a:solidFill>
              </a:rPr>
              <a:pPr>
                <a:defRPr/>
              </a:pPr>
              <a:t>10/13/2019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D7A1930-0CD2-433A-BFF7-DA14CFCC21F3}" type="slidenum">
              <a:rPr lang="en-US"/>
              <a:pPr>
                <a:defRPr/>
              </a:pPr>
              <a:t>‹#›</a:t>
            </a:fld>
            <a:endParaRPr lang="en-US"/>
          </a:p>
        </p:txBody>
      </p:sp>
    </p:spTree>
    <p:extLst>
      <p:ext uri="{BB962C8B-B14F-4D97-AF65-F5344CB8AC3E}">
        <p14:creationId xmlns:p14="http://schemas.microsoft.com/office/powerpoint/2010/main" val="3448191421"/>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D8A0B80-6EA6-4797-B3A3-E32CB0E87C90}" type="datetimeFigureOut">
              <a:rPr lang="en-US">
                <a:solidFill>
                  <a:srgbClr val="04617B">
                    <a:shade val="90000"/>
                  </a:srgbClr>
                </a:solidFill>
              </a:rPr>
              <a:pPr>
                <a:defRPr/>
              </a:pPr>
              <a:t>10/13/2019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6024CFE-B833-409B-9B66-F777087C36EC}" type="slidenum">
              <a:rPr lang="en-US"/>
              <a:pPr>
                <a:defRPr/>
              </a:pPr>
              <a:t>‹#›</a:t>
            </a:fld>
            <a:endParaRPr lang="en-US"/>
          </a:p>
        </p:txBody>
      </p:sp>
    </p:spTree>
    <p:extLst>
      <p:ext uri="{BB962C8B-B14F-4D97-AF65-F5344CB8AC3E}">
        <p14:creationId xmlns:p14="http://schemas.microsoft.com/office/powerpoint/2010/main" val="402422893"/>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a:defRPr/>
            </a:pPr>
            <a:fld id="{20132508-4EAE-47BB-85CB-D97CED86CBF0}"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607784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35336FF9-C771-457F-AF72-F7146B2C160E}" type="datetimeFigureOut">
              <a:rPr lang="en-US"/>
              <a:pPr>
                <a:defRPr/>
              </a:pPr>
              <a:t>10/13/2019</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097E351A-7CEC-4306-A1CF-11B8380873C2}" type="slidenum">
              <a:rPr lang="en-US"/>
              <a:pPr>
                <a:defRPr/>
              </a:pPr>
              <a:t>‹#›</a:t>
            </a:fld>
            <a:endParaRPr lang="en-US"/>
          </a:p>
        </p:txBody>
      </p:sp>
    </p:spTree>
    <p:extLst>
      <p:ext uri="{BB962C8B-B14F-4D97-AF65-F5344CB8AC3E}">
        <p14:creationId xmlns:p14="http://schemas.microsoft.com/office/powerpoint/2010/main" val="302950436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3B080CD-A27F-4F53-AAAD-94F3E968DAEF}" type="datetimeFigureOut">
              <a:rPr lang="en-US"/>
              <a:pPr>
                <a:defRPr/>
              </a:pPr>
              <a:t>10/13/2019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EC5E916-936E-4ECA-AA2C-6F5C6635B4BB}" type="slidenum">
              <a:rPr lang="en-US"/>
              <a:pPr>
                <a:defRPr/>
              </a:pPr>
              <a:t>‹#›</a:t>
            </a:fld>
            <a:endParaRPr lang="en-US"/>
          </a:p>
        </p:txBody>
      </p:sp>
    </p:spTree>
    <p:extLst>
      <p:ext uri="{BB962C8B-B14F-4D97-AF65-F5344CB8AC3E}">
        <p14:creationId xmlns:p14="http://schemas.microsoft.com/office/powerpoint/2010/main" val="1029097741"/>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46167D2B-A6DC-4BF5-8C56-8886ADE54C5C}" type="datetimeFigureOut">
              <a:rPr lang="en-US"/>
              <a:pPr>
                <a:defRPr/>
              </a:pPr>
              <a:t>10/13/2019</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F245B21D-DD68-48BB-9A52-997EC3F84DBC}" type="slidenum">
              <a:rPr lang="en-US"/>
              <a:pPr>
                <a:defRPr/>
              </a:pPr>
              <a:t>‹#›</a:t>
            </a:fld>
            <a:endParaRPr lang="en-US"/>
          </a:p>
        </p:txBody>
      </p:sp>
    </p:spTree>
    <p:extLst>
      <p:ext uri="{BB962C8B-B14F-4D97-AF65-F5344CB8AC3E}">
        <p14:creationId xmlns:p14="http://schemas.microsoft.com/office/powerpoint/2010/main" val="112091767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AF06B7C-2B49-41B3-B25B-E74DB003B78C}" type="datetimeFigureOut">
              <a:rPr lang="en-US"/>
              <a:pPr>
                <a:defRPr/>
              </a:pPr>
              <a:t>10/13/2019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E3C02A4-6E58-4A00-AB1D-D64B524925BA}" type="slidenum">
              <a:rPr lang="en-US"/>
              <a:pPr>
                <a:defRPr/>
              </a:pPr>
              <a:t>‹#›</a:t>
            </a:fld>
            <a:endParaRPr lang="en-US"/>
          </a:p>
        </p:txBody>
      </p:sp>
    </p:spTree>
    <p:extLst>
      <p:ext uri="{BB962C8B-B14F-4D97-AF65-F5344CB8AC3E}">
        <p14:creationId xmlns:p14="http://schemas.microsoft.com/office/powerpoint/2010/main" val="192918455"/>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5998885-1A04-4428-AF39-1BF25763E742}" type="datetimeFigureOut">
              <a:rPr lang="en-US"/>
              <a:pPr>
                <a:defRPr/>
              </a:pPr>
              <a:t>10/13/2019</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529222B-8F13-4DA0-AFB6-B4779EEF0F91}" type="slidenum">
              <a:rPr lang="en-US"/>
              <a:pPr>
                <a:defRPr/>
              </a:pPr>
              <a:t>‹#›</a:t>
            </a:fld>
            <a:endParaRPr lang="en-US"/>
          </a:p>
        </p:txBody>
      </p:sp>
    </p:spTree>
    <p:extLst>
      <p:ext uri="{BB962C8B-B14F-4D97-AF65-F5344CB8AC3E}">
        <p14:creationId xmlns:p14="http://schemas.microsoft.com/office/powerpoint/2010/main" val="1256270685"/>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C795EE0-A0F0-438D-AECF-6F5C28381E23}" type="datetimeFigureOut">
              <a:rPr lang="en-US"/>
              <a:pPr>
                <a:defRPr/>
              </a:pPr>
              <a:t>10/13/2019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02888D3-261E-466B-9E3F-1872D2F4F71C}" type="slidenum">
              <a:rPr lang="en-US"/>
              <a:pPr>
                <a:defRPr/>
              </a:pPr>
              <a:t>‹#›</a:t>
            </a:fld>
            <a:endParaRPr lang="en-US"/>
          </a:p>
        </p:txBody>
      </p:sp>
    </p:spTree>
    <p:extLst>
      <p:ext uri="{BB962C8B-B14F-4D97-AF65-F5344CB8AC3E}">
        <p14:creationId xmlns:p14="http://schemas.microsoft.com/office/powerpoint/2010/main" val="2827696467"/>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A85D756-BC33-4A87-BD04-4FCD722FB091}" type="datetimeFigureOut">
              <a:rPr lang="en-US"/>
              <a:pPr>
                <a:defRPr/>
              </a:pPr>
              <a:t>10/13/2019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7802DF0-E687-4038-A1F3-673D4A15EDA7}" type="slidenum">
              <a:rPr lang="en-US"/>
              <a:pPr>
                <a:defRPr/>
              </a:pPr>
              <a:t>‹#›</a:t>
            </a:fld>
            <a:endParaRPr lang="en-US"/>
          </a:p>
        </p:txBody>
      </p:sp>
    </p:spTree>
    <p:extLst>
      <p:ext uri="{BB962C8B-B14F-4D97-AF65-F5344CB8AC3E}">
        <p14:creationId xmlns:p14="http://schemas.microsoft.com/office/powerpoint/2010/main" val="2846608255"/>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2CF7102-5F60-4A2E-8A40-2CBA6CCA4033}" type="datetimeFigureOut">
              <a:rPr lang="en-US">
                <a:solidFill>
                  <a:srgbClr val="04617B">
                    <a:shade val="90000"/>
                  </a:srgbClr>
                </a:solidFill>
              </a:rPr>
              <a:pPr>
                <a:defRPr/>
              </a:pPr>
              <a:t>10/13/2019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84A3E48-6410-4EB2-8E9B-8EDDD7707AB0}" type="slidenum">
              <a:rPr lang="en-US"/>
              <a:pPr>
                <a:defRPr/>
              </a:pPr>
              <a:t>‹#›</a:t>
            </a:fld>
            <a:endParaRPr lang="en-US"/>
          </a:p>
        </p:txBody>
      </p:sp>
    </p:spTree>
    <p:extLst>
      <p:ext uri="{BB962C8B-B14F-4D97-AF65-F5344CB8AC3E}">
        <p14:creationId xmlns:p14="http://schemas.microsoft.com/office/powerpoint/2010/main" val="2570554810"/>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E7360E2-21A2-41B5-AF72-E7BC8FAF281D}" type="datetimeFigureOut">
              <a:rPr lang="en-US"/>
              <a:pPr>
                <a:defRPr/>
              </a:pPr>
              <a:t>10/13/2019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4CBCC9B-F732-4AD7-895B-E1B63C324D76}" type="slidenum">
              <a:rPr lang="en-US"/>
              <a:pPr>
                <a:defRPr/>
              </a:pPr>
              <a:t>‹#›</a:t>
            </a:fld>
            <a:endParaRPr lang="en-US"/>
          </a:p>
        </p:txBody>
      </p:sp>
    </p:spTree>
    <p:extLst>
      <p:ext uri="{BB962C8B-B14F-4D97-AF65-F5344CB8AC3E}">
        <p14:creationId xmlns:p14="http://schemas.microsoft.com/office/powerpoint/2010/main" val="2371116839"/>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C336441-252C-4996-B108-ED1B7CD8D6AF}" type="datetimeFigureOut">
              <a:rPr lang="en-US"/>
              <a:pPr>
                <a:defRPr/>
              </a:pPr>
              <a:t>10/13/2019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08DEC77B-FF1D-4ACF-A8B0-B3F3CBFB2591}" type="slidenum">
              <a:rPr lang="en-US"/>
              <a:pPr>
                <a:defRPr/>
              </a:pPr>
              <a:t>‹#›</a:t>
            </a:fld>
            <a:endParaRPr lang="en-US"/>
          </a:p>
        </p:txBody>
      </p:sp>
    </p:spTree>
    <p:extLst>
      <p:ext uri="{BB962C8B-B14F-4D97-AF65-F5344CB8AC3E}">
        <p14:creationId xmlns:p14="http://schemas.microsoft.com/office/powerpoint/2010/main" val="404321374"/>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044929D-ED89-405B-A4A5-168EB58CED5F}" type="datetimeFigureOut">
              <a:rPr lang="en-US"/>
              <a:pPr>
                <a:defRPr/>
              </a:pPr>
              <a:t>10/13/2019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2C7FC54-9914-4AEF-BEA9-875512D87DB3}" type="slidenum">
              <a:rPr lang="en-US"/>
              <a:pPr>
                <a:defRPr/>
              </a:pPr>
              <a:t>‹#›</a:t>
            </a:fld>
            <a:endParaRPr lang="en-US"/>
          </a:p>
        </p:txBody>
      </p:sp>
    </p:spTree>
    <p:extLst>
      <p:ext uri="{BB962C8B-B14F-4D97-AF65-F5344CB8AC3E}">
        <p14:creationId xmlns:p14="http://schemas.microsoft.com/office/powerpoint/2010/main" val="712912206"/>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BEA62DF-F5E6-46E2-96DC-A57E27E65EC0}" type="datetimeFigureOut">
              <a:rPr lang="en-US"/>
              <a:pPr>
                <a:defRPr/>
              </a:pPr>
              <a:t>10/13/2019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0A60F06-F929-4420-8C2C-C03F723D3D2B}" type="slidenum">
              <a:rPr lang="en-US"/>
              <a:pPr>
                <a:defRPr/>
              </a:pPr>
              <a:t>‹#›</a:t>
            </a:fld>
            <a:endParaRPr lang="en-US"/>
          </a:p>
        </p:txBody>
      </p:sp>
    </p:spTree>
    <p:extLst>
      <p:ext uri="{BB962C8B-B14F-4D97-AF65-F5344CB8AC3E}">
        <p14:creationId xmlns:p14="http://schemas.microsoft.com/office/powerpoint/2010/main" val="1609313217"/>
      </p:ext>
    </p:extLst>
  </p:cSld>
  <p:clrMapOvr>
    <a:masterClrMapping/>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smtClean="0"/>
            </a:lvl1pPr>
          </a:lstStyle>
          <a:p>
            <a:pPr>
              <a:defRPr/>
            </a:pPr>
            <a:fld id="{456D78FA-D0A7-47A4-B578-6D2C5F4A1981}" type="slidenum">
              <a:rPr lang="ar-SA"/>
              <a:pPr>
                <a:defRPr/>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2778831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a:defRPr/>
            </a:pPr>
            <a:fld id="{6763B4CA-9DF7-42F2-B6CC-AB9086949544}"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875249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0E61A1E-C8FC-418D-8D06-328107B7DBB9}" type="datetimeFigureOut">
              <a:rPr lang="en-US">
                <a:solidFill>
                  <a:srgbClr val="DBF5F9">
                    <a:shade val="90000"/>
                  </a:srgbClr>
                </a:solidFill>
              </a:rPr>
              <a:pPr>
                <a:defRPr/>
              </a:pPr>
              <a:t>10/13/2019</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D9A3B74C-9DF2-4751-91F6-C750424A2FA0}" type="slidenum">
              <a:rPr lang="en-US"/>
              <a:pPr/>
              <a:t>‹#›</a:t>
            </a:fld>
            <a:endParaRPr lang="en-US"/>
          </a:p>
        </p:txBody>
      </p:sp>
    </p:spTree>
    <p:extLst>
      <p:ext uri="{BB962C8B-B14F-4D97-AF65-F5344CB8AC3E}">
        <p14:creationId xmlns:p14="http://schemas.microsoft.com/office/powerpoint/2010/main" val="106612854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A704CA-CF6C-444E-B54B-6D21F9ABDE12}" type="datetimeFigureOut">
              <a:rPr lang="en-US">
                <a:solidFill>
                  <a:srgbClr val="04617B">
                    <a:shade val="90000"/>
                  </a:srgbClr>
                </a:solidFill>
              </a:rPr>
              <a:pPr>
                <a:defRPr/>
              </a:pPr>
              <a:t>10/13/2019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E4705ED5-D575-4AB3-9555-268FE534DA7E}" type="slidenum">
              <a:rPr lang="en-US"/>
              <a:pPr/>
              <a:t>‹#›</a:t>
            </a:fld>
            <a:endParaRPr lang="en-US"/>
          </a:p>
        </p:txBody>
      </p:sp>
    </p:spTree>
    <p:extLst>
      <p:ext uri="{BB962C8B-B14F-4D97-AF65-F5344CB8AC3E}">
        <p14:creationId xmlns:p14="http://schemas.microsoft.com/office/powerpoint/2010/main" val="1964263016"/>
      </p:ext>
    </p:extLst>
  </p:cSld>
  <p:clrMapOvr>
    <a:masterClrMapping/>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B36F6B-1DCE-44BA-88DA-657DD82B3E5C}" type="datetimeFigureOut">
              <a:rPr lang="en-US">
                <a:solidFill>
                  <a:srgbClr val="DBF5F9">
                    <a:shade val="90000"/>
                  </a:srgbClr>
                </a:solidFill>
              </a:rPr>
              <a:pPr>
                <a:defRPr/>
              </a:pPr>
              <a:t>10/13/2019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671F424-F208-46E6-997C-02B585FF05BC}" type="slidenum">
              <a:rPr lang="en-US"/>
              <a:pPr/>
              <a:t>‹#›</a:t>
            </a:fld>
            <a:endParaRPr lang="en-US"/>
          </a:p>
        </p:txBody>
      </p:sp>
    </p:spTree>
    <p:extLst>
      <p:ext uri="{BB962C8B-B14F-4D97-AF65-F5344CB8AC3E}">
        <p14:creationId xmlns:p14="http://schemas.microsoft.com/office/powerpoint/2010/main" val="49610495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055CB8-751C-4D46-B054-08AFE330AE57}" type="datetimeFigureOut">
              <a:rPr lang="en-US">
                <a:solidFill>
                  <a:srgbClr val="04617B">
                    <a:shade val="90000"/>
                  </a:srgbClr>
                </a:solidFill>
              </a:rPr>
              <a:pPr>
                <a:defRPr/>
              </a:pPr>
              <a:t>10/13/2019</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606FA191-F131-4821-931B-19FCB28BD468}" type="slidenum">
              <a:rPr lang="en-US"/>
              <a:pPr/>
              <a:t>‹#›</a:t>
            </a:fld>
            <a:endParaRPr lang="en-US"/>
          </a:p>
        </p:txBody>
      </p:sp>
    </p:spTree>
    <p:extLst>
      <p:ext uri="{BB962C8B-B14F-4D97-AF65-F5344CB8AC3E}">
        <p14:creationId xmlns:p14="http://schemas.microsoft.com/office/powerpoint/2010/main" val="497494353"/>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91B136-5FCA-4339-8008-50D6F59402DB}" type="datetimeFigureOut">
              <a:rPr lang="en-US">
                <a:solidFill>
                  <a:srgbClr val="DBF5F9">
                    <a:shade val="90000"/>
                  </a:srgbClr>
                </a:solidFill>
              </a:rPr>
              <a:pPr>
                <a:defRPr/>
              </a:pPr>
              <a:t>10/13/2019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D2702B86-CB87-4BCF-951D-98D4790C06A4}" type="slidenum">
              <a:rPr lang="en-US"/>
              <a:pPr>
                <a:defRPr/>
              </a:pPr>
              <a:t>‹#›</a:t>
            </a:fld>
            <a:endParaRPr lang="en-US"/>
          </a:p>
        </p:txBody>
      </p:sp>
    </p:spTree>
    <p:extLst>
      <p:ext uri="{BB962C8B-B14F-4D97-AF65-F5344CB8AC3E}">
        <p14:creationId xmlns:p14="http://schemas.microsoft.com/office/powerpoint/2010/main" val="33359232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094BB93-6D7E-4B9D-B554-B3A0AC005376}" type="datetimeFigureOut">
              <a:rPr lang="en-US">
                <a:solidFill>
                  <a:srgbClr val="04617B">
                    <a:shade val="90000"/>
                  </a:srgbClr>
                </a:solidFill>
              </a:rPr>
              <a:pPr>
                <a:defRPr/>
              </a:pPr>
              <a:t>10/13/2019</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DEA11DB0-1C20-44B0-A098-1697C7BA59BC}" type="slidenum">
              <a:rPr lang="en-US"/>
              <a:pPr/>
              <a:t>‹#›</a:t>
            </a:fld>
            <a:endParaRPr lang="en-US"/>
          </a:p>
        </p:txBody>
      </p:sp>
    </p:spTree>
    <p:extLst>
      <p:ext uri="{BB962C8B-B14F-4D97-AF65-F5344CB8AC3E}">
        <p14:creationId xmlns:p14="http://schemas.microsoft.com/office/powerpoint/2010/main" val="1284253210"/>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502DE22-16BB-4891-8E0C-A3CF49D28F0B}" type="datetimeFigureOut">
              <a:rPr lang="en-US">
                <a:solidFill>
                  <a:srgbClr val="04617B">
                    <a:shade val="90000"/>
                  </a:srgbClr>
                </a:solidFill>
              </a:rPr>
              <a:pPr>
                <a:defRPr/>
              </a:pPr>
              <a:t>10/13/2019</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FE933AE9-2B7B-4981-93E9-0406968D7DD5}" type="slidenum">
              <a:rPr lang="en-US"/>
              <a:pPr/>
              <a:t>‹#›</a:t>
            </a:fld>
            <a:endParaRPr lang="en-US"/>
          </a:p>
        </p:txBody>
      </p:sp>
    </p:spTree>
    <p:extLst>
      <p:ext uri="{BB962C8B-B14F-4D97-AF65-F5344CB8AC3E}">
        <p14:creationId xmlns:p14="http://schemas.microsoft.com/office/powerpoint/2010/main" val="2440302633"/>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C221644-FA01-4379-AB68-E1756C579F44}" type="datetimeFigureOut">
              <a:rPr lang="en-US">
                <a:solidFill>
                  <a:srgbClr val="04617B">
                    <a:shade val="90000"/>
                  </a:srgbClr>
                </a:solidFill>
              </a:rPr>
              <a:pPr>
                <a:defRPr/>
              </a:pPr>
              <a:t>10/13/2019</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A8B936B9-67FE-4CA7-B58D-D7EA18FFAC16}" type="slidenum">
              <a:rPr lang="en-US"/>
              <a:pPr/>
              <a:t>‹#›</a:t>
            </a:fld>
            <a:endParaRPr lang="en-US"/>
          </a:p>
        </p:txBody>
      </p:sp>
    </p:spTree>
    <p:extLst>
      <p:ext uri="{BB962C8B-B14F-4D97-AF65-F5344CB8AC3E}">
        <p14:creationId xmlns:p14="http://schemas.microsoft.com/office/powerpoint/2010/main" val="1143113"/>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B8C28F1-B2D3-4167-9FE4-82E2509AAB33}" type="datetimeFigureOut">
              <a:rPr lang="en-US">
                <a:solidFill>
                  <a:srgbClr val="04617B">
                    <a:shade val="90000"/>
                  </a:srgbClr>
                </a:solidFill>
              </a:rPr>
              <a:pPr>
                <a:defRPr/>
              </a:pPr>
              <a:t>10/13/2019</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3F8E373E-1733-4943-8483-0C916CF684D0}" type="slidenum">
              <a:rPr lang="en-US"/>
              <a:pPr/>
              <a:t>‹#›</a:t>
            </a:fld>
            <a:endParaRPr lang="en-US"/>
          </a:p>
        </p:txBody>
      </p:sp>
    </p:spTree>
    <p:extLst>
      <p:ext uri="{BB962C8B-B14F-4D97-AF65-F5344CB8AC3E}">
        <p14:creationId xmlns:p14="http://schemas.microsoft.com/office/powerpoint/2010/main" val="1813036301"/>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C0945AD-DD8C-4CB3-97EB-60A2D5D466AA}" type="datetimeFigureOut">
              <a:rPr lang="en-US">
                <a:solidFill>
                  <a:srgbClr val="04617B">
                    <a:shade val="90000"/>
                  </a:srgbClr>
                </a:solidFill>
              </a:rPr>
              <a:pPr>
                <a:defRPr/>
              </a:pPr>
              <a:t>10/13/2019</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EEE259A-48C1-4C65-82A9-6218EFF38365}" type="slidenum">
              <a:rPr lang="en-US"/>
              <a:pPr/>
              <a:t>‹#›</a:t>
            </a:fld>
            <a:endParaRPr lang="en-US"/>
          </a:p>
        </p:txBody>
      </p:sp>
    </p:spTree>
    <p:extLst>
      <p:ext uri="{BB962C8B-B14F-4D97-AF65-F5344CB8AC3E}">
        <p14:creationId xmlns:p14="http://schemas.microsoft.com/office/powerpoint/2010/main" val="2545362921"/>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822586-E60C-4091-9ABE-20A008EBB610}" type="datetimeFigureOut">
              <a:rPr lang="en-US">
                <a:solidFill>
                  <a:srgbClr val="04617B">
                    <a:shade val="90000"/>
                  </a:srgbClr>
                </a:solidFill>
              </a:rPr>
              <a:pPr>
                <a:defRPr/>
              </a:pPr>
              <a:t>10/13/2019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F9C83463-2E6D-431B-AC33-C402ED6EA50F}" type="slidenum">
              <a:rPr lang="en-US"/>
              <a:pPr/>
              <a:t>‹#›</a:t>
            </a:fld>
            <a:endParaRPr lang="en-US"/>
          </a:p>
        </p:txBody>
      </p:sp>
    </p:spTree>
    <p:extLst>
      <p:ext uri="{BB962C8B-B14F-4D97-AF65-F5344CB8AC3E}">
        <p14:creationId xmlns:p14="http://schemas.microsoft.com/office/powerpoint/2010/main" val="261650584"/>
      </p:ext>
    </p:extLst>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211AC0-EB90-453C-B934-F302763933E9}" type="datetimeFigureOut">
              <a:rPr lang="en-US">
                <a:solidFill>
                  <a:srgbClr val="04617B">
                    <a:shade val="90000"/>
                  </a:srgbClr>
                </a:solidFill>
              </a:rPr>
              <a:pPr>
                <a:defRPr/>
              </a:pPr>
              <a:t>10/13/2019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33BED1FE-3F15-44A6-8018-59773E6D8D7E}" type="slidenum">
              <a:rPr lang="en-US"/>
              <a:pPr/>
              <a:t>‹#›</a:t>
            </a:fld>
            <a:endParaRPr lang="en-US"/>
          </a:p>
        </p:txBody>
      </p:sp>
    </p:spTree>
    <p:extLst>
      <p:ext uri="{BB962C8B-B14F-4D97-AF65-F5344CB8AC3E}">
        <p14:creationId xmlns:p14="http://schemas.microsoft.com/office/powerpoint/2010/main" val="323578575"/>
      </p:ext>
    </p:extLst>
  </p:cSld>
  <p:clrMapOvr>
    <a:masterClrMapping/>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93248090-90E8-4E5B-9CCF-7C105E0477B9}" type="slidenum">
              <a:rPr lang="ar-SA"/>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341280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0AF56410-672B-44E3-B86E-67D4B80B873C}" type="slidenum">
              <a:rPr lang="ar-SA"/>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378104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C24E782-E161-4202-A96B-4CA11D2B5D89}" type="datetimeFigureOut">
              <a:rPr lang="en-US">
                <a:solidFill>
                  <a:srgbClr val="04617B">
                    <a:shade val="90000"/>
                  </a:srgbClr>
                </a:solidFill>
              </a:rPr>
              <a:pPr>
                <a:defRPr/>
              </a:pPr>
              <a:t>10/13/2019</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2B89864-D86A-4B27-95E9-769B10042E4F}" type="slidenum">
              <a:rPr lang="en-US"/>
              <a:pPr>
                <a:defRPr/>
              </a:pPr>
              <a:t>‹#›</a:t>
            </a:fld>
            <a:endParaRPr lang="en-US"/>
          </a:p>
        </p:txBody>
      </p:sp>
    </p:spTree>
    <p:extLst>
      <p:ext uri="{BB962C8B-B14F-4D97-AF65-F5344CB8AC3E}">
        <p14:creationId xmlns:p14="http://schemas.microsoft.com/office/powerpoint/2010/main" val="1917661343"/>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FCA1AF8-E49B-4550-AAA5-27D25F43CC98}" type="datetimeFigureOut">
              <a:rPr lang="en-US">
                <a:solidFill>
                  <a:srgbClr val="04617B">
                    <a:shade val="90000"/>
                  </a:srgbClr>
                </a:solidFill>
              </a:rPr>
              <a:pPr>
                <a:defRPr/>
              </a:pPr>
              <a:t>10/13/2019</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56AA1B03-44F5-436B-B4AB-04135DF07D6E}" type="slidenum">
              <a:rPr lang="en-US"/>
              <a:pPr>
                <a:defRPr/>
              </a:pPr>
              <a:t>‹#›</a:t>
            </a:fld>
            <a:endParaRPr lang="en-US"/>
          </a:p>
        </p:txBody>
      </p:sp>
    </p:spTree>
    <p:extLst>
      <p:ext uri="{BB962C8B-B14F-4D97-AF65-F5344CB8AC3E}">
        <p14:creationId xmlns:p14="http://schemas.microsoft.com/office/powerpoint/2010/main" val="3587879932"/>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CC61698-93A6-4020-8A95-6D95E9AC4592}" type="datetimeFigureOut">
              <a:rPr lang="en-US">
                <a:solidFill>
                  <a:srgbClr val="04617B">
                    <a:shade val="90000"/>
                  </a:srgbClr>
                </a:solidFill>
              </a:rPr>
              <a:pPr>
                <a:defRPr/>
              </a:pPr>
              <a:t>10/13/2019</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28C47FF-BC9C-4755-BBE7-B95CBA18C9A6}" type="slidenum">
              <a:rPr lang="en-US"/>
              <a:pPr>
                <a:defRPr/>
              </a:pPr>
              <a:t>‹#›</a:t>
            </a:fld>
            <a:endParaRPr lang="en-US"/>
          </a:p>
        </p:txBody>
      </p:sp>
    </p:spTree>
    <p:extLst>
      <p:ext uri="{BB962C8B-B14F-4D97-AF65-F5344CB8AC3E}">
        <p14:creationId xmlns:p14="http://schemas.microsoft.com/office/powerpoint/2010/main" val="2934132213"/>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6DEF42B-68F3-460F-9B88-260AFA86EC37}" type="datetimeFigureOut">
              <a:rPr lang="en-US">
                <a:solidFill>
                  <a:srgbClr val="04617B">
                    <a:shade val="90000"/>
                  </a:srgbClr>
                </a:solidFill>
              </a:rPr>
              <a:pPr>
                <a:defRPr/>
              </a:pPr>
              <a:t>10/13/2019</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B243998-A89A-4B06-9C62-A51E5293736E}" type="slidenum">
              <a:rPr lang="en-US"/>
              <a:pPr>
                <a:defRPr/>
              </a:pPr>
              <a:t>‹#›</a:t>
            </a:fld>
            <a:endParaRPr lang="en-US"/>
          </a:p>
        </p:txBody>
      </p:sp>
    </p:spTree>
    <p:extLst>
      <p:ext uri="{BB962C8B-B14F-4D97-AF65-F5344CB8AC3E}">
        <p14:creationId xmlns:p14="http://schemas.microsoft.com/office/powerpoint/2010/main" val="3668395747"/>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C325081-4041-4F6C-9FFD-B0A4222830AC}" type="datetimeFigureOut">
              <a:rPr lang="en-US">
                <a:solidFill>
                  <a:srgbClr val="04617B">
                    <a:shade val="90000"/>
                  </a:srgbClr>
                </a:solidFill>
              </a:rPr>
              <a:pPr>
                <a:defRPr/>
              </a:pPr>
              <a:t>10/13/2019</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2D56E9D-0AED-4E92-B601-4B9FB0F96804}" type="slidenum">
              <a:rPr lang="en-US"/>
              <a:pPr>
                <a:defRPr/>
              </a:pPr>
              <a:t>‹#›</a:t>
            </a:fld>
            <a:endParaRPr lang="en-US"/>
          </a:p>
        </p:txBody>
      </p:sp>
    </p:spTree>
    <p:extLst>
      <p:ext uri="{BB962C8B-B14F-4D97-AF65-F5344CB8AC3E}">
        <p14:creationId xmlns:p14="http://schemas.microsoft.com/office/powerpoint/2010/main" val="3473378725"/>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0A0D1D3-C956-4580-93E2-1F60C11DCC21}" type="datetimeFigureOut">
              <a:rPr lang="en-US">
                <a:solidFill>
                  <a:srgbClr val="04617B">
                    <a:shade val="90000"/>
                  </a:srgbClr>
                </a:solidFill>
              </a:rPr>
              <a:pPr>
                <a:defRPr/>
              </a:pPr>
              <a:t>10/13/2019</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2F6B6A6A-B3BA-47F2-AA34-09CFE1B6F16A}" type="slidenum">
              <a:rPr lang="en-US"/>
              <a:pPr>
                <a:defRPr/>
              </a:pPr>
              <a:t>‹#›</a:t>
            </a:fld>
            <a:endParaRPr lang="en-US"/>
          </a:p>
        </p:txBody>
      </p:sp>
    </p:spTree>
    <p:extLst>
      <p:ext uri="{BB962C8B-B14F-4D97-AF65-F5344CB8AC3E}">
        <p14:creationId xmlns:p14="http://schemas.microsoft.com/office/powerpoint/2010/main" val="2681238981"/>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22CE90B5-8748-481D-8E9C-CB8A70BC738B}" type="datetimeFigureOut">
              <a:rPr lang="en-US">
                <a:solidFill>
                  <a:srgbClr val="04617B">
                    <a:shade val="90000"/>
                  </a:srgbClr>
                </a:solidFill>
              </a:rPr>
              <a:pPr fontAlgn="base">
                <a:spcBef>
                  <a:spcPct val="0"/>
                </a:spcBef>
                <a:spcAft>
                  <a:spcPct val="0"/>
                </a:spcAft>
                <a:defRPr/>
              </a:pPr>
              <a:t>10/13/2019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fontAlgn="base">
              <a:spcBef>
                <a:spcPct val="0"/>
              </a:spcBef>
              <a:spcAft>
                <a:spcPct val="0"/>
              </a:spcAft>
              <a:defRPr/>
            </a:pPr>
            <a:fld id="{4C4A44E7-3999-4C40-A7E2-A8FA26B4BC57}"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973839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49C6FB46-FB59-464A-B950-50AD32FE81C8}" type="datetimeFigureOut">
              <a:rPr lang="en-US"/>
              <a:pPr fontAlgn="base">
                <a:spcBef>
                  <a:spcPct val="0"/>
                </a:spcBef>
                <a:spcAft>
                  <a:spcPct val="0"/>
                </a:spcAft>
                <a:defRPr/>
              </a:pPr>
              <a:t>10/13/2019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fontAlgn="base">
              <a:spcBef>
                <a:spcPct val="0"/>
              </a:spcBef>
              <a:spcAft>
                <a:spcPct val="0"/>
              </a:spcAft>
              <a:defRPr/>
            </a:pPr>
            <a:fld id="{F481D514-013C-4E7D-889F-2ECA7F59BC2D}"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1529863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626E2592-2E91-4DA0-9270-1C1B26F58131}" type="datetimeFigureOut">
              <a:rPr lang="en-US">
                <a:solidFill>
                  <a:srgbClr val="04617B">
                    <a:shade val="90000"/>
                  </a:srgbClr>
                </a:solidFill>
              </a:rPr>
              <a:pPr fontAlgn="base">
                <a:spcBef>
                  <a:spcPct val="0"/>
                </a:spcBef>
                <a:spcAft>
                  <a:spcPct val="0"/>
                </a:spcAft>
                <a:defRPr/>
              </a:pPr>
              <a:t>10/13/2019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fontAlgn="base">
              <a:spcBef>
                <a:spcPct val="0"/>
              </a:spcBef>
              <a:spcAft>
                <a:spcPct val="0"/>
              </a:spcAft>
            </a:pPr>
            <a:fld id="{59E60EE0-37B5-4A26-A6D7-3F60DD6F1D40}" type="slidenum">
              <a:rPr lang="en-US">
                <a:latin typeface="Arial" pitchFamily="34" charset="0"/>
                <a:cs typeface="Arial" pitchFamily="34" charset="0"/>
              </a:rPr>
              <a:pPr fontAlgn="base">
                <a:spcBef>
                  <a:spcPct val="0"/>
                </a:spcBef>
                <a:spcAft>
                  <a:spcPct val="0"/>
                </a:spcAft>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41472266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6"/>
          <p:cNvSpPr>
            <a:spLocks noChangeArrowheads="1" noChangeShapeType="1" noTextEdit="1"/>
          </p:cNvSpPr>
          <p:nvPr/>
        </p:nvSpPr>
        <p:spPr bwMode="auto">
          <a:xfrm>
            <a:off x="1905000" y="990600"/>
            <a:ext cx="5257800" cy="36576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endParaRPr>
          </a:p>
          <a:p>
            <a:pPr algn="ctr" rtl="1" fontAlgn="base">
              <a:spcBef>
                <a:spcPct val="0"/>
              </a:spcBef>
              <a:spcAft>
                <a:spcPct val="0"/>
              </a:spcAft>
              <a:defRPr/>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دراسات مستقلة</a:t>
            </a:r>
          </a:p>
          <a:p>
            <a:pPr algn="ctr" fontAlgn="base">
              <a:spcBef>
                <a:spcPct val="0"/>
              </a:spcBef>
              <a:spcAft>
                <a:spcPct val="0"/>
              </a:spcAft>
              <a:defRPr/>
            </a:pP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Arial" pitchFamily="34" charset="0"/>
              </a:rPr>
              <a:t>Independent studies</a:t>
            </a:r>
            <a:endPar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Arial" pitchFamily="34" charset="0"/>
            </a:endParaRPr>
          </a:p>
        </p:txBody>
      </p:sp>
      <p:sp>
        <p:nvSpPr>
          <p:cNvPr id="13316" name="WordArt 7"/>
          <p:cNvSpPr>
            <a:spLocks noChangeArrowheads="1" noChangeShapeType="1" noTextEdit="1"/>
          </p:cNvSpPr>
          <p:nvPr/>
        </p:nvSpPr>
        <p:spPr bwMode="auto">
          <a:xfrm>
            <a:off x="3276600" y="5715000"/>
            <a:ext cx="26289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smtClean="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Pro. Mohamed E. </a:t>
            </a:r>
            <a:r>
              <a:rPr lang="en-US" sz="3600" kern="1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Hafez</a:t>
            </a:r>
          </a:p>
        </p:txBody>
      </p:sp>
    </p:spTree>
    <p:extLst>
      <p:ext uri="{BB962C8B-B14F-4D97-AF65-F5344CB8AC3E}">
        <p14:creationId xmlns:p14="http://schemas.microsoft.com/office/powerpoint/2010/main" val="708060580"/>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4572000"/>
          </a:xfrm>
        </p:spPr>
        <p:txBody>
          <a:bodyPr/>
          <a:lstStyle/>
          <a:p>
            <a:pPr marL="0" indent="0" algn="just" rtl="1">
              <a:buNone/>
            </a:pPr>
            <a:r>
              <a:rPr lang="ar-SA" altLang="en-US" sz="2500" b="1" dirty="0">
                <a:ea typeface="Majalla UI"/>
              </a:rPr>
              <a:t>وتصنف أيضا </a:t>
            </a:r>
            <a:r>
              <a:rPr lang="ar-SA" altLang="en-US" sz="2500" b="1" dirty="0" smtClean="0">
                <a:ea typeface="Majalla UI"/>
              </a:rPr>
              <a:t>دراسات </a:t>
            </a:r>
            <a:r>
              <a:rPr lang="ar-SA" altLang="en-US" sz="2500" b="1" dirty="0">
                <a:ea typeface="Majalla UI"/>
              </a:rPr>
              <a:t>تقييم الأثر البيئي تبعا لنوع وحجم </a:t>
            </a:r>
            <a:r>
              <a:rPr lang="ar-SA" altLang="en-US" sz="2500" b="1" dirty="0" smtClean="0">
                <a:ea typeface="Majalla UI"/>
              </a:rPr>
              <a:t>وبيئة </a:t>
            </a:r>
            <a:r>
              <a:rPr lang="ar-SA" altLang="en-US" sz="2500" b="1" dirty="0">
                <a:ea typeface="Majalla UI"/>
              </a:rPr>
              <a:t>المشروع إ</a:t>
            </a:r>
            <a:r>
              <a:rPr lang="ar-SA" altLang="en-US" sz="2500" b="1" dirty="0" smtClean="0">
                <a:ea typeface="Majalla UI"/>
              </a:rPr>
              <a:t>لى </a:t>
            </a:r>
            <a:r>
              <a:rPr lang="ar-SA" altLang="en-US" sz="2500" b="1" dirty="0">
                <a:ea typeface="Majalla UI"/>
              </a:rPr>
              <a:t>نوعين رئيسيين هما</a:t>
            </a:r>
            <a:r>
              <a:rPr lang="ar-SA" altLang="en-US" sz="2500" b="1" dirty="0" smtClean="0">
                <a:ea typeface="Majalla UI"/>
              </a:rPr>
              <a:t>:</a:t>
            </a:r>
          </a:p>
          <a:p>
            <a:pPr marL="0" indent="0" algn="just" rtl="1">
              <a:buNone/>
            </a:pPr>
            <a:endParaRPr lang="ar-SA" altLang="en-US" sz="2500" b="1" dirty="0" smtClean="0">
              <a:ea typeface="Majalla UI"/>
            </a:endParaRPr>
          </a:p>
          <a:p>
            <a:pPr algn="just" rtl="1"/>
            <a:r>
              <a:rPr lang="ar-SA" altLang="en-US" sz="2500" b="1" dirty="0" smtClean="0">
                <a:ea typeface="Majalla UI"/>
              </a:rPr>
              <a:t>الأول: تقييم </a:t>
            </a:r>
            <a:r>
              <a:rPr lang="ar-SA" altLang="en-US" sz="2500" b="1" dirty="0">
                <a:ea typeface="Majalla UI"/>
              </a:rPr>
              <a:t>الأثر البيئي </a:t>
            </a:r>
            <a:r>
              <a:rPr lang="ar-SA" altLang="en-US" sz="2500" b="1" dirty="0" smtClean="0">
                <a:ea typeface="Majalla UI"/>
              </a:rPr>
              <a:t>الأولي (المبدئي): ويقصد به </a:t>
            </a:r>
            <a:r>
              <a:rPr lang="ar-SA" altLang="en-US" sz="2500" b="1" dirty="0">
                <a:ea typeface="Majalla UI"/>
              </a:rPr>
              <a:t>استعراض ملخص سريع نسبيا لمشروع تنموي مقترح ب</a:t>
            </a:r>
            <a:r>
              <a:rPr lang="ar-SA" altLang="en-US" sz="2500" b="1" dirty="0" smtClean="0">
                <a:ea typeface="Majalla UI"/>
              </a:rPr>
              <a:t>هدف التحقق </a:t>
            </a:r>
            <a:r>
              <a:rPr lang="ar-SA" altLang="en-US" sz="2500" b="1" dirty="0">
                <a:ea typeface="Majalla UI"/>
              </a:rPr>
              <a:t>من التأثيرات المحتملة </a:t>
            </a:r>
            <a:r>
              <a:rPr lang="ar-SA" altLang="en-US" sz="2500" b="1" dirty="0" smtClean="0">
                <a:ea typeface="Majalla UI"/>
              </a:rPr>
              <a:t>الرئيسية، </a:t>
            </a:r>
            <a:r>
              <a:rPr lang="ar-SA" altLang="en-US" sz="2500" b="1" dirty="0">
                <a:ea typeface="Majalla UI"/>
              </a:rPr>
              <a:t>وتحديد ما إذا كان من المحتمل </a:t>
            </a:r>
            <a:r>
              <a:rPr lang="ar-SA" altLang="en-US" sz="2500" b="1" dirty="0" smtClean="0">
                <a:ea typeface="Majalla UI"/>
              </a:rPr>
              <a:t>أن </a:t>
            </a:r>
            <a:r>
              <a:rPr lang="ar-SA" altLang="en-US" sz="2500" b="1" dirty="0">
                <a:ea typeface="Majalla UI"/>
              </a:rPr>
              <a:t>تكون هذه التأثيرات </a:t>
            </a:r>
            <a:r>
              <a:rPr lang="ar-SA" altLang="en-US" sz="2500" b="1" dirty="0" smtClean="0">
                <a:ea typeface="Majalla UI"/>
              </a:rPr>
              <a:t>ذات تأثير </a:t>
            </a:r>
            <a:r>
              <a:rPr lang="ar-SA" altLang="en-US" sz="2500" b="1" dirty="0">
                <a:ea typeface="Majalla UI"/>
              </a:rPr>
              <a:t>إلى حد يستدعى إعداد تقييم تفصيلي للتأثير </a:t>
            </a:r>
            <a:r>
              <a:rPr lang="ar-SA" altLang="en-US" sz="2500" b="1" dirty="0" smtClean="0">
                <a:ea typeface="Majalla UI"/>
              </a:rPr>
              <a:t>البيئي أم لا.</a:t>
            </a:r>
          </a:p>
          <a:p>
            <a:pPr marL="0" indent="0" algn="just" rtl="1">
              <a:buNone/>
            </a:pPr>
            <a:endParaRPr lang="ar-SA" altLang="en-US" sz="2500" b="1" dirty="0" smtClean="0">
              <a:ea typeface="Majalla UI"/>
            </a:endParaRPr>
          </a:p>
          <a:p>
            <a:pPr algn="just" rtl="1"/>
            <a:r>
              <a:rPr lang="ar-SA" altLang="en-US" sz="2500" b="1" dirty="0" smtClean="0">
                <a:ea typeface="Majalla UI"/>
              </a:rPr>
              <a:t>الثاني: تقييم </a:t>
            </a:r>
            <a:r>
              <a:rPr lang="ar-SA" altLang="en-US" sz="2500" b="1" dirty="0">
                <a:ea typeface="Majalla UI"/>
              </a:rPr>
              <a:t>الأثر البيئي </a:t>
            </a:r>
            <a:r>
              <a:rPr lang="ar-SA" altLang="en-US" sz="2500" b="1" dirty="0" smtClean="0">
                <a:ea typeface="Majalla UI"/>
              </a:rPr>
              <a:t>الشامل: دراسة </a:t>
            </a:r>
            <a:r>
              <a:rPr lang="ar-SA" altLang="en-US" sz="2500" b="1" dirty="0">
                <a:ea typeface="Majalla UI"/>
              </a:rPr>
              <a:t>بيئية، اقتصادية </a:t>
            </a:r>
            <a:r>
              <a:rPr lang="ar-SA" altLang="en-US" sz="2500" b="1" dirty="0" smtClean="0">
                <a:ea typeface="Majalla UI"/>
              </a:rPr>
              <a:t>واجتماعيه </a:t>
            </a:r>
            <a:r>
              <a:rPr lang="ar-SA" altLang="en-US" sz="2500" b="1" dirty="0">
                <a:ea typeface="Majalla UI"/>
              </a:rPr>
              <a:t>موسعة للتأثيرات المترتبة على مشاريع التنمية المحتمل أن تكون </a:t>
            </a:r>
            <a:r>
              <a:rPr lang="ar-SA" altLang="en-US" sz="2500" b="1" dirty="0" smtClean="0">
                <a:ea typeface="Majalla UI"/>
              </a:rPr>
              <a:t>ذات </a:t>
            </a:r>
            <a:r>
              <a:rPr lang="ar-SA" altLang="en-US" sz="2500" b="1" dirty="0">
                <a:ea typeface="Majalla UI"/>
              </a:rPr>
              <a:t>تأثير إلى حد يستدعى إعداد تقييم تفصيلي.</a:t>
            </a:r>
          </a:p>
          <a:p>
            <a:pPr marL="0" indent="0" algn="just" rtl="1">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4" name="small_button4">
            <a:hlinkClick r:id="" action="ppaction://noaction"/>
          </p:cNvPr>
          <p:cNvSpPr>
            <a:spLocks noGrp="1"/>
          </p:cNvSpPr>
          <p:nvPr>
            <p:ph type="title"/>
          </p:nvPr>
        </p:nvSpPr>
        <p:spPr>
          <a:xfrm>
            <a:off x="457200" y="7620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kumimoji="0" lang="ar-SA" sz="20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تصنيف المشروعات طبقاً لنوعية</a:t>
            </a:r>
            <a:r>
              <a:rPr kumimoji="0" lang="ar-SA" sz="2000" b="0" i="0" u="none" strike="noStrike" kern="0" cap="none" spc="0" normalizeH="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تقييم الأثر</a:t>
            </a:r>
            <a:r>
              <a:rPr kumimoji="0" lang="ar-SA" sz="20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البيئي</a:t>
            </a:r>
            <a:endPar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Tree>
    <p:extLst>
      <p:ext uri="{BB962C8B-B14F-4D97-AF65-F5344CB8AC3E}">
        <p14:creationId xmlns:p14="http://schemas.microsoft.com/office/powerpoint/2010/main" val="354594518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524000"/>
            <a:ext cx="8229600" cy="4800600"/>
          </a:xfrm>
        </p:spPr>
        <p:txBody>
          <a:bodyPr/>
          <a:lstStyle/>
          <a:p>
            <a:pPr algn="just" rtl="1"/>
            <a:endParaRPr lang="ar-SA" altLang="en-US" sz="2000" b="1" dirty="0" smtClean="0">
              <a:ea typeface="Majalla UI"/>
            </a:endParaRPr>
          </a:p>
          <a:p>
            <a:pPr algn="just" rtl="1"/>
            <a:endParaRPr lang="en-US" altLang="en-US" sz="2200" b="1" dirty="0" smtClean="0"/>
          </a:p>
        </p:txBody>
      </p:sp>
      <p:sp>
        <p:nvSpPr>
          <p:cNvPr id="5" name="small_button4">
            <a:hlinkClick r:id="" action="ppaction://noaction"/>
          </p:cNvPr>
          <p:cNvSpPr/>
          <p:nvPr/>
        </p:nvSpPr>
        <p:spPr>
          <a:xfrm>
            <a:off x="3642360" y="743884"/>
            <a:ext cx="4572000" cy="1219201"/>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lvl="0" algn="ctr" defTabSz="914296" rtl="1">
              <a:defRPr/>
            </a:pPr>
            <a:r>
              <a:rPr lang="ar-SA" sz="2000" kern="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مرحلة دراسة </a:t>
            </a:r>
            <a:r>
              <a:rPr lang="ar-SA" sz="2000" kern="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النطاق</a:t>
            </a:r>
            <a:r>
              <a:rPr lang="ar-SA" sz="2000" kern="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 </a:t>
            </a:r>
            <a:r>
              <a:rPr lang="en-US" sz="2000" kern="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 </a:t>
            </a:r>
            <a:r>
              <a:rPr lang="en-US" sz="2400" kern="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(SCOPING</a:t>
            </a:r>
            <a:r>
              <a:rPr lang="en-US" sz="2400" kern="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a:t>
            </a:r>
            <a:endParaRPr lang="ar-SA" sz="2400" kern="0" dirty="0">
              <a:solidFill>
                <a:prstClr val="black"/>
              </a:solidFill>
              <a:effectLst>
                <a:outerShdw blurRad="38100" dist="38100" dir="2700000" algn="tl">
                  <a:srgbClr val="000000">
                    <a:alpha val="43137"/>
                  </a:srgbClr>
                </a:outerShdw>
              </a:effectLst>
              <a:latin typeface="Cambria" pitchFamily="18" charset="0"/>
              <a:cs typeface="PT Bold Heading" pitchFamily="2" charset="-78"/>
            </a:endParaRPr>
          </a:p>
          <a:p>
            <a:pPr lvl="0" algn="ctr" defTabSz="914296" rtl="1">
              <a:defRPr/>
            </a:pPr>
            <a:r>
              <a:rPr kumimoji="0" lang="ar-SA" sz="20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وأهدافها</a:t>
            </a:r>
            <a:endPar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graphicFrame>
        <p:nvGraphicFramePr>
          <p:cNvPr id="6" name="Diagram 5"/>
          <p:cNvGraphicFramePr/>
          <p:nvPr>
            <p:extLst>
              <p:ext uri="{D42A27DB-BD31-4B8C-83A1-F6EECF244321}">
                <p14:modId xmlns:p14="http://schemas.microsoft.com/office/powerpoint/2010/main" val="34798958"/>
              </p:ext>
            </p:extLst>
          </p:nvPr>
        </p:nvGraphicFramePr>
        <p:xfrm>
          <a:off x="457200" y="2209800"/>
          <a:ext cx="8305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609600" y="725770"/>
            <a:ext cx="2560320" cy="1217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45030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
                                            <p:graphicEl>
                                              <a:dgm id="{2F59F4BA-ACEB-47CD-9835-833101BB5FE7}"/>
                                            </p:graphicEl>
                                          </p:spTgt>
                                        </p:tgtEl>
                                        <p:attrNameLst>
                                          <p:attrName>style.visibility</p:attrName>
                                        </p:attrNameLst>
                                      </p:cBhvr>
                                      <p:to>
                                        <p:strVal val="visible"/>
                                      </p:to>
                                    </p:set>
                                    <p:animEffect transition="in" filter="slide(fromTop)">
                                      <p:cBhvr>
                                        <p:cTn id="12" dur="1000"/>
                                        <p:tgtEl>
                                          <p:spTgt spid="6">
                                            <p:graphicEl>
                                              <a:dgm id="{2F59F4BA-ACEB-47CD-9835-833101BB5F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905000"/>
            <a:ext cx="8229600" cy="4800600"/>
          </a:xfrm>
        </p:spPr>
        <p:txBody>
          <a:bodyPr/>
          <a:lstStyle/>
          <a:p>
            <a:pPr marL="0" indent="0" algn="just" rtl="1">
              <a:buNone/>
            </a:pPr>
            <a:r>
              <a:rPr lang="ar-SA" altLang="en-US" sz="2400" b="1" dirty="0" smtClean="0">
                <a:ea typeface="Majalla UI"/>
              </a:rPr>
              <a:t>لضمان </a:t>
            </a:r>
            <a:r>
              <a:rPr lang="ar-SA" altLang="en-US" sz="2400" b="1" dirty="0">
                <a:ea typeface="Majalla UI"/>
              </a:rPr>
              <a:t>تنفيذ مرحلة دراسة النطاق بشكل ناجح يلزم تناول النقاط التالية بشكل تفصيلي:</a:t>
            </a:r>
          </a:p>
          <a:p>
            <a:pPr algn="r" rtl="1">
              <a:spcAft>
                <a:spcPts val="0"/>
              </a:spcAft>
            </a:pPr>
            <a:r>
              <a:rPr lang="ar-SA" sz="2400" b="1" dirty="0">
                <a:ea typeface="Majalla UI"/>
              </a:rPr>
              <a:t>شرح تفصيلي للمشروع، ومراحله و أهدافه.</a:t>
            </a:r>
          </a:p>
          <a:p>
            <a:pPr algn="r" rtl="1">
              <a:spcAft>
                <a:spcPts val="0"/>
              </a:spcAft>
            </a:pPr>
            <a:r>
              <a:rPr lang="ar-SA" sz="2400" b="1" dirty="0">
                <a:ea typeface="Majalla UI"/>
              </a:rPr>
              <a:t>تحديد </a:t>
            </a:r>
            <a:r>
              <a:rPr lang="ar-SA" sz="2400" b="1" dirty="0">
                <a:ea typeface="Majalla UI"/>
              </a:rPr>
              <a:t>النطاق الجغرافي للمشروع (موقع المشروع).</a:t>
            </a:r>
          </a:p>
          <a:p>
            <a:pPr algn="r" rtl="1">
              <a:spcAft>
                <a:spcPts val="0"/>
              </a:spcAft>
            </a:pPr>
            <a:r>
              <a:rPr lang="ar-SA" sz="2400" b="1" dirty="0">
                <a:ea typeface="Majalla UI"/>
              </a:rPr>
              <a:t>معرفة </a:t>
            </a:r>
            <a:r>
              <a:rPr lang="ar-SA" sz="2400" b="1" dirty="0">
                <a:ea typeface="Majalla UI"/>
              </a:rPr>
              <a:t>الجهات المعنية المؤثرة و المتأثرة بالمشروع.</a:t>
            </a:r>
          </a:p>
          <a:p>
            <a:pPr algn="just" rtl="1">
              <a:spcAft>
                <a:spcPts val="0"/>
              </a:spcAft>
            </a:pPr>
            <a:r>
              <a:rPr lang="ar-SA" sz="2400" b="1" dirty="0">
                <a:ea typeface="Majalla UI"/>
              </a:rPr>
              <a:t>توافر </a:t>
            </a:r>
            <a:r>
              <a:rPr lang="ar-SA" sz="2400" b="1" dirty="0">
                <a:ea typeface="Majalla UI"/>
              </a:rPr>
              <a:t>المعلومات أساسية عن مكونات بيئة المشروع (</a:t>
            </a:r>
            <a:r>
              <a:rPr lang="ar-SA" sz="2400" b="1" dirty="0" smtClean="0">
                <a:ea typeface="Majalla UI"/>
              </a:rPr>
              <a:t>الطبيعية، والحيوية والاقتصادية </a:t>
            </a:r>
            <a:r>
              <a:rPr lang="ar-SA" sz="2400" b="1" dirty="0">
                <a:ea typeface="Majalla UI"/>
              </a:rPr>
              <a:t>والاجتماعية</a:t>
            </a:r>
            <a:r>
              <a:rPr lang="ar-SA" sz="2400" b="1" dirty="0" smtClean="0">
                <a:ea typeface="Majalla UI"/>
              </a:rPr>
              <a:t>).</a:t>
            </a:r>
          </a:p>
          <a:p>
            <a:pPr marL="0" indent="0" algn="just" rtl="1">
              <a:spcAft>
                <a:spcPts val="0"/>
              </a:spcAft>
              <a:buNone/>
            </a:pPr>
            <a:r>
              <a:rPr lang="ar-SA" sz="2400" b="1" dirty="0">
                <a:ea typeface="Majalla UI"/>
              </a:rPr>
              <a:t>ومن الأهمية بمكان توثيق المعلومات التي تم جمعها و نتائج ورش العمل </a:t>
            </a:r>
            <a:r>
              <a:rPr lang="ar-SA" sz="2400" b="1" dirty="0" smtClean="0">
                <a:ea typeface="Majalla UI"/>
              </a:rPr>
              <a:t>واللقاءات </a:t>
            </a:r>
            <a:r>
              <a:rPr lang="ar-SA" sz="2400" b="1" dirty="0">
                <a:ea typeface="Majalla UI"/>
              </a:rPr>
              <a:t>مع الجهات المعنية ضمن تقرير منفصل، و كجزء من تقرير دراسة تقييم الأثر البيئي، بحيث تغطي عدة جوانب هي: وصف المشروع، وصف بيئة المشروع،  مراجعة الأنظمة و التشريعات البيئية، اشراك </a:t>
            </a:r>
            <a:r>
              <a:rPr lang="ar-SA" sz="2400" b="1" dirty="0" smtClean="0">
                <a:ea typeface="Majalla UI"/>
              </a:rPr>
              <a:t>المعنيين. </a:t>
            </a:r>
            <a:endParaRPr lang="ar-SA" sz="2400" b="1" dirty="0">
              <a:ea typeface="Majalla UI"/>
            </a:endParaRPr>
          </a:p>
          <a:p>
            <a:pPr marL="0" indent="0" algn="just" rtl="1">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5" name="small_button4">
            <a:hlinkClick r:id="" action="ppaction://noaction"/>
          </p:cNvPr>
          <p:cNvSpPr>
            <a:spLocks noGrp="1"/>
          </p:cNvSpPr>
          <p:nvPr>
            <p:ph type="title"/>
          </p:nvPr>
        </p:nvSpPr>
        <p:spPr>
          <a:xfrm>
            <a:off x="457200" y="8382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kumimoji="0" lang="ar-SA" sz="20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اشتراطات مرحلة دراسة النطاق  </a:t>
            </a:r>
            <a:endPar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Tree>
    <p:extLst>
      <p:ext uri="{BB962C8B-B14F-4D97-AF65-F5344CB8AC3E}">
        <p14:creationId xmlns:p14="http://schemas.microsoft.com/office/powerpoint/2010/main" val="187123441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828800"/>
            <a:ext cx="8229600" cy="4648200"/>
          </a:xfrm>
        </p:spPr>
        <p:txBody>
          <a:bodyPr/>
          <a:lstStyle/>
          <a:p>
            <a:pPr marL="0" indent="0" algn="just" rtl="1">
              <a:buNone/>
            </a:pPr>
            <a:r>
              <a:rPr lang="ar-SA" altLang="en-US" b="1" dirty="0" smtClean="0">
                <a:ea typeface="Majalla UI"/>
              </a:rPr>
              <a:t>    ينبغي </a:t>
            </a:r>
            <a:r>
              <a:rPr lang="ar-SA" altLang="en-US" b="1" dirty="0">
                <a:ea typeface="Majalla UI"/>
              </a:rPr>
              <a:t>اعداد وصف تفصيلي </a:t>
            </a:r>
            <a:r>
              <a:rPr lang="ar-SA" altLang="en-US" b="1" dirty="0" smtClean="0">
                <a:ea typeface="Majalla UI"/>
              </a:rPr>
              <a:t>لنشاط </a:t>
            </a:r>
            <a:r>
              <a:rPr lang="ar-SA" altLang="en-US" b="1" dirty="0">
                <a:ea typeface="Majalla UI"/>
              </a:rPr>
              <a:t>المشروع من خلال جمع المعلومات من الجهة </a:t>
            </a:r>
            <a:r>
              <a:rPr lang="ar-SA" altLang="en-US" b="1" dirty="0" smtClean="0">
                <a:ea typeface="Majalla UI"/>
              </a:rPr>
              <a:t>القائمة </a:t>
            </a:r>
            <a:r>
              <a:rPr lang="ar-SA" altLang="en-US" b="1" dirty="0">
                <a:ea typeface="Majalla UI"/>
              </a:rPr>
              <a:t>على </a:t>
            </a:r>
            <a:r>
              <a:rPr lang="ar-SA" altLang="en-US" b="1" dirty="0" smtClean="0">
                <a:ea typeface="Majalla UI"/>
              </a:rPr>
              <a:t>المشروع، </a:t>
            </a:r>
            <a:r>
              <a:rPr lang="ar-SA" altLang="en-US" b="1" dirty="0">
                <a:ea typeface="Majalla UI"/>
              </a:rPr>
              <a:t>بحيث تشتمل على أهداف المشروع، عناصر </a:t>
            </a:r>
            <a:r>
              <a:rPr lang="ar-SA" altLang="en-US" b="1" dirty="0" smtClean="0">
                <a:ea typeface="Majalla UI"/>
              </a:rPr>
              <a:t>ومراحل المشروع، العمليات الإنشائية والتشغيلية، القدرة التشغيلية، </a:t>
            </a:r>
            <a:r>
              <a:rPr lang="ar-SA" altLang="en-US" b="1" dirty="0">
                <a:ea typeface="Majalla UI"/>
              </a:rPr>
              <a:t>المساحة </a:t>
            </a:r>
            <a:r>
              <a:rPr lang="ar-SA" altLang="en-US" b="1" dirty="0" smtClean="0">
                <a:ea typeface="Majalla UI"/>
              </a:rPr>
              <a:t>والموقع</a:t>
            </a:r>
            <a:r>
              <a:rPr lang="ar-SA" altLang="en-US" b="1" dirty="0">
                <a:ea typeface="Majalla UI"/>
              </a:rPr>
              <a:t>، احتياجات </a:t>
            </a:r>
            <a:r>
              <a:rPr lang="ar-SA" altLang="en-US" b="1" dirty="0" smtClean="0">
                <a:ea typeface="Majalla UI"/>
              </a:rPr>
              <a:t>الطاقة والمياه والموارد الأخرى. ولتقييم </a:t>
            </a:r>
            <a:r>
              <a:rPr lang="ar-SA" altLang="en-US" b="1" dirty="0">
                <a:ea typeface="Majalla UI"/>
              </a:rPr>
              <a:t>الأثر البيئي الشامل </a:t>
            </a:r>
            <a:r>
              <a:rPr lang="ar-SA" altLang="en-US" b="1" dirty="0" smtClean="0">
                <a:ea typeface="Majalla UI"/>
              </a:rPr>
              <a:t>يستلزم دراسة </a:t>
            </a:r>
            <a:r>
              <a:rPr lang="ar-SA" altLang="en-US" b="1" dirty="0">
                <a:ea typeface="Majalla UI"/>
              </a:rPr>
              <a:t>بيئية، اقتصادية </a:t>
            </a:r>
            <a:r>
              <a:rPr lang="ar-SA" altLang="en-US" b="1" dirty="0" smtClean="0">
                <a:ea typeface="Majalla UI"/>
              </a:rPr>
              <a:t>واجتماعية </a:t>
            </a:r>
            <a:r>
              <a:rPr lang="ar-SA" altLang="en-US" b="1" dirty="0">
                <a:ea typeface="Majalla UI"/>
              </a:rPr>
              <a:t>موسعة للتأثيرات المترتبة على مشاريع </a:t>
            </a:r>
            <a:r>
              <a:rPr lang="ar-SA" altLang="en-US" b="1" dirty="0" smtClean="0">
                <a:ea typeface="Majalla UI"/>
              </a:rPr>
              <a:t>المقترحة</a:t>
            </a:r>
            <a:r>
              <a:rPr lang="ar-SA" altLang="en-US" b="1" dirty="0">
                <a:ea typeface="Majalla UI"/>
              </a:rPr>
              <a:t>.</a:t>
            </a:r>
          </a:p>
          <a:p>
            <a:pPr marL="0" indent="0" algn="just" rtl="1">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4" name="small_button4">
            <a:hlinkClick r:id="" action="ppaction://noaction"/>
          </p:cNvPr>
          <p:cNvSpPr>
            <a:spLocks noGrp="1"/>
          </p:cNvSpPr>
          <p:nvPr>
            <p:ph type="title"/>
          </p:nvPr>
        </p:nvSpPr>
        <p:spPr>
          <a:xfrm>
            <a:off x="457200" y="831042"/>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400" b="1" dirty="0">
                <a:solidFill>
                  <a:srgbClr val="555555"/>
                </a:solidFill>
                <a:ea typeface="Times New Roman" panose="02020603050405020304" pitchFamily="18" charset="0"/>
                <a:cs typeface="Helvetica" panose="020B0604020202020204" pitchFamily="34" charset="0"/>
              </a:rPr>
              <a:t>وصف </a:t>
            </a:r>
            <a:r>
              <a:rPr lang="ar-SA" sz="2400" b="1" dirty="0" smtClean="0">
                <a:solidFill>
                  <a:srgbClr val="555555"/>
                </a:solidFill>
                <a:ea typeface="Times New Roman" panose="02020603050405020304" pitchFamily="18" charset="0"/>
                <a:cs typeface="Helvetica" panose="020B0604020202020204" pitchFamily="34" charset="0"/>
              </a:rPr>
              <a:t>المشروع </a:t>
            </a:r>
            <a:r>
              <a:rPr lang="en-US" sz="2400" b="1" dirty="0" smtClean="0">
                <a:solidFill>
                  <a:srgbClr val="555555"/>
                </a:solidFill>
                <a:latin typeface="Helvetica" panose="020B0604020202020204" pitchFamily="34" charset="0"/>
                <a:ea typeface="Times New Roman" panose="02020603050405020304" pitchFamily="18" charset="0"/>
              </a:rPr>
              <a:t> </a:t>
            </a:r>
            <a:r>
              <a:rPr lang="en-US" sz="2400" b="1" dirty="0">
                <a:solidFill>
                  <a:srgbClr val="555555"/>
                </a:solidFill>
                <a:latin typeface="Helvetica" panose="020B0604020202020204" pitchFamily="34" charset="0"/>
                <a:ea typeface="Times New Roman" panose="02020603050405020304" pitchFamily="18" charset="0"/>
              </a:rPr>
              <a:t>(Project </a:t>
            </a:r>
            <a:r>
              <a:rPr lang="en-US" sz="2400" b="1" dirty="0" smtClean="0">
                <a:solidFill>
                  <a:srgbClr val="555555"/>
                </a:solidFill>
                <a:latin typeface="Helvetica" panose="020B0604020202020204" pitchFamily="34" charset="0"/>
                <a:ea typeface="Times New Roman" panose="02020603050405020304" pitchFamily="18" charset="0"/>
              </a:rPr>
              <a:t>Description)</a:t>
            </a:r>
            <a:endParaRPr kumimoji="0" lang="en-US" sz="2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pic>
        <p:nvPicPr>
          <p:cNvPr id="2" name="Picture 1"/>
          <p:cNvPicPr>
            <a:picLocks noChangeAspect="1"/>
          </p:cNvPicPr>
          <p:nvPr/>
        </p:nvPicPr>
        <p:blipFill>
          <a:blip r:embed="rId2"/>
          <a:stretch>
            <a:fillRect/>
          </a:stretch>
        </p:blipFill>
        <p:spPr>
          <a:xfrm>
            <a:off x="914400" y="3962400"/>
            <a:ext cx="4206240" cy="2366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2729839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80291" y="1828800"/>
            <a:ext cx="8229600" cy="4572000"/>
          </a:xfrm>
        </p:spPr>
        <p:txBody>
          <a:bodyPr/>
          <a:lstStyle/>
          <a:p>
            <a:pPr marL="0" indent="0" algn="just" rtl="1">
              <a:buNone/>
            </a:pPr>
            <a:r>
              <a:rPr lang="ar-SA" altLang="en-US" sz="2400" b="1" dirty="0" smtClean="0">
                <a:ea typeface="Majalla UI"/>
              </a:rPr>
              <a:t>   يتم </a:t>
            </a:r>
            <a:r>
              <a:rPr lang="ar-SA" altLang="en-US" sz="2400" b="1" dirty="0">
                <a:ea typeface="Majalla UI"/>
              </a:rPr>
              <a:t>خلال هذه الخطوة تقديم وصف تفصيلي لعناصر </a:t>
            </a:r>
            <a:r>
              <a:rPr lang="ar-SA" altLang="en-US" sz="2400" b="1" dirty="0" smtClean="0">
                <a:ea typeface="Majalla UI"/>
              </a:rPr>
              <a:t>البيئة </a:t>
            </a:r>
            <a:r>
              <a:rPr lang="ar-SA" altLang="en-US" sz="2400" b="1" dirty="0">
                <a:ea typeface="Majalla UI"/>
              </a:rPr>
              <a:t>في منطقة المشروع من خلال جمع </a:t>
            </a:r>
            <a:r>
              <a:rPr lang="ar-SA" altLang="en-US" sz="2400" b="1" dirty="0" smtClean="0">
                <a:ea typeface="Majalla UI"/>
              </a:rPr>
              <a:t>وتوثيق </a:t>
            </a:r>
            <a:r>
              <a:rPr lang="ar-SA" altLang="en-US" sz="2400" b="1" dirty="0">
                <a:ea typeface="Majalla UI"/>
              </a:rPr>
              <a:t>المعلومات </a:t>
            </a:r>
            <a:r>
              <a:rPr lang="ar-SA" altLang="en-US" sz="2400" b="1" dirty="0" smtClean="0">
                <a:ea typeface="Majalla UI"/>
              </a:rPr>
              <a:t>والبيانات من </a:t>
            </a:r>
            <a:r>
              <a:rPr lang="ar-SA" altLang="en-US" sz="2400" b="1" dirty="0">
                <a:ea typeface="Majalla UI"/>
              </a:rPr>
              <a:t>المصادر </a:t>
            </a:r>
            <a:r>
              <a:rPr lang="ar-SA" altLang="en-US" sz="2400" b="1" dirty="0" smtClean="0">
                <a:ea typeface="Majalla UI"/>
              </a:rPr>
              <a:t>المتاحة والزيارات الاستطلاعية والمسح الميداني </a:t>
            </a:r>
            <a:r>
              <a:rPr lang="ar-SA" altLang="en-US" sz="2400" b="1" dirty="0">
                <a:ea typeface="Majalla UI"/>
              </a:rPr>
              <a:t>للخروج بدراسة </a:t>
            </a:r>
            <a:r>
              <a:rPr lang="ar-SA" altLang="en-US" sz="2400" b="1" dirty="0" smtClean="0">
                <a:ea typeface="Majalla UI"/>
              </a:rPr>
              <a:t>أساس </a:t>
            </a:r>
            <a:r>
              <a:rPr lang="en-US" altLang="en-US" sz="2400" b="1" dirty="0" smtClean="0">
                <a:ea typeface="Majalla UI"/>
              </a:rPr>
              <a:t>Baseline</a:t>
            </a:r>
            <a:r>
              <a:rPr lang="ar-SA" altLang="en-US" sz="2400" b="1" dirty="0" smtClean="0">
                <a:ea typeface="Majalla UI"/>
              </a:rPr>
              <a:t> لمنطقة المشروع. </a:t>
            </a:r>
            <a:r>
              <a:rPr lang="ar-SA" altLang="en-US" sz="2400" b="1" dirty="0">
                <a:ea typeface="Majalla UI"/>
              </a:rPr>
              <a:t>وتتضمن </a:t>
            </a:r>
            <a:r>
              <a:rPr lang="ar-SA" altLang="en-US" sz="2400" b="1" dirty="0">
                <a:ea typeface="Majalla UI"/>
              </a:rPr>
              <a:t>المعلومات التي يتم جمعها لوصف بيئة المشروع على</a:t>
            </a:r>
            <a:r>
              <a:rPr lang="ar-SA" altLang="en-US" sz="2400" b="1" dirty="0" smtClean="0">
                <a:ea typeface="Majalla UI"/>
              </a:rPr>
              <a:t>:</a:t>
            </a:r>
          </a:p>
          <a:p>
            <a:pPr marL="0" indent="0" algn="just" rtl="1">
              <a:buNone/>
            </a:pPr>
            <a:endParaRPr lang="ar-SA" altLang="en-US" sz="2400" b="1" dirty="0">
              <a:ea typeface="Majalla UI"/>
            </a:endParaRPr>
          </a:p>
          <a:p>
            <a:pPr algn="just" rtl="1">
              <a:spcAft>
                <a:spcPts val="0"/>
              </a:spcAft>
            </a:pPr>
            <a:r>
              <a:rPr lang="ar-SA" sz="2400" b="1" dirty="0">
                <a:solidFill>
                  <a:srgbClr val="00B050"/>
                </a:solidFill>
                <a:ea typeface="Majalla UI"/>
              </a:rPr>
              <a:t>البيئة الطبيعية</a:t>
            </a:r>
            <a:r>
              <a:rPr lang="ar-SA" sz="2400" b="1" dirty="0">
                <a:solidFill>
                  <a:srgbClr val="00B050"/>
                </a:solidFill>
                <a:ea typeface="Majalla UI"/>
              </a:rPr>
              <a:t>: </a:t>
            </a:r>
            <a:r>
              <a:rPr lang="ar-SA" sz="2400" b="1" dirty="0">
                <a:ea typeface="Majalla UI"/>
              </a:rPr>
              <a:t>جيولوجية </a:t>
            </a:r>
            <a:r>
              <a:rPr lang="ar-SA" sz="2400" b="1" dirty="0">
                <a:ea typeface="Majalla UI"/>
              </a:rPr>
              <a:t>المنطقة وتضاريسها، وموارد </a:t>
            </a:r>
            <a:r>
              <a:rPr lang="ar-SA" sz="2400" b="1" dirty="0">
                <a:ea typeface="Majalla UI"/>
              </a:rPr>
              <a:t>المياه السطحية </a:t>
            </a:r>
            <a:r>
              <a:rPr lang="ar-SA" sz="2400" b="1" dirty="0">
                <a:ea typeface="Majalla UI"/>
              </a:rPr>
              <a:t>والجوفية، ونوعية الهواء التربة والمياه، واستخدامات الأراضي.</a:t>
            </a:r>
          </a:p>
          <a:p>
            <a:pPr algn="just" rtl="1">
              <a:spcAft>
                <a:spcPts val="0"/>
              </a:spcAft>
            </a:pPr>
            <a:r>
              <a:rPr lang="ar-SA" sz="2400" b="1" dirty="0">
                <a:solidFill>
                  <a:srgbClr val="00B050"/>
                </a:solidFill>
                <a:ea typeface="Majalla UI"/>
              </a:rPr>
              <a:t>البيئة الحيوية: </a:t>
            </a:r>
            <a:r>
              <a:rPr lang="ar-SA" sz="2400" b="1" dirty="0">
                <a:ea typeface="Majalla UI"/>
              </a:rPr>
              <a:t>التنوع </a:t>
            </a:r>
            <a:r>
              <a:rPr lang="ar-SA" sz="2400" b="1" dirty="0">
                <a:ea typeface="Majalla UI"/>
              </a:rPr>
              <a:t>الحيوي النباتات والحيوانات </a:t>
            </a:r>
            <a:r>
              <a:rPr lang="ar-SA" sz="2400" b="1" dirty="0">
                <a:ea typeface="Majalla UI"/>
              </a:rPr>
              <a:t>والطيور</a:t>
            </a:r>
            <a:r>
              <a:rPr lang="ar-SA" sz="2400" b="1" dirty="0">
                <a:ea typeface="Majalla UI"/>
              </a:rPr>
              <a:t>، والمحميات الطبيعية، والمناطق </a:t>
            </a:r>
            <a:r>
              <a:rPr lang="ar-SA" sz="2400" b="1" dirty="0">
                <a:ea typeface="Majalla UI"/>
              </a:rPr>
              <a:t>ذات </a:t>
            </a:r>
            <a:r>
              <a:rPr lang="ar-SA" sz="2400" b="1" dirty="0">
                <a:ea typeface="Majalla UI"/>
              </a:rPr>
              <a:t>الحساسية المرتفعة، والحيوانات المهددة بالانقراض.</a:t>
            </a:r>
            <a:endParaRPr lang="ar-SA" sz="2400" b="1" dirty="0">
              <a:ea typeface="Majalla UI"/>
            </a:endParaRPr>
          </a:p>
          <a:p>
            <a:pPr algn="just" rtl="1">
              <a:spcAft>
                <a:spcPts val="0"/>
              </a:spcAft>
            </a:pPr>
            <a:r>
              <a:rPr lang="ar-SA" sz="2400" b="1" dirty="0">
                <a:solidFill>
                  <a:srgbClr val="00B050"/>
                </a:solidFill>
                <a:ea typeface="Majalla UI"/>
              </a:rPr>
              <a:t>البيئة الاقتصادية والاجتماعية: </a:t>
            </a:r>
            <a:r>
              <a:rPr lang="ar-SA" sz="2400" b="1" dirty="0">
                <a:ea typeface="Majalla UI"/>
              </a:rPr>
              <a:t>البنية المجتمعية، العمالة، التركيبة السكانية، السلامة العامة، </a:t>
            </a:r>
            <a:r>
              <a:rPr lang="ar-SA" sz="2400" b="1" dirty="0">
                <a:ea typeface="Majalla UI"/>
              </a:rPr>
              <a:t>الموارد </a:t>
            </a:r>
            <a:r>
              <a:rPr lang="ar-SA" sz="2400" b="1" dirty="0">
                <a:ea typeface="Majalla UI"/>
              </a:rPr>
              <a:t>التراثية.</a:t>
            </a:r>
            <a:endParaRPr lang="ar-SA" sz="2400" b="1" dirty="0">
              <a:ea typeface="Majalla UI"/>
            </a:endParaRPr>
          </a:p>
          <a:p>
            <a:pPr marL="0" indent="0" algn="just" rtl="1">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4" name="small_button4">
            <a:hlinkClick r:id="" action="ppaction://noaction"/>
          </p:cNvPr>
          <p:cNvSpPr>
            <a:spLocks noGrp="1"/>
          </p:cNvSpPr>
          <p:nvPr>
            <p:ph type="title"/>
          </p:nvPr>
        </p:nvSpPr>
        <p:spPr>
          <a:xfrm>
            <a:off x="480291" y="8382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400" b="1" dirty="0">
                <a:solidFill>
                  <a:srgbClr val="555555"/>
                </a:solidFill>
                <a:ea typeface="Times New Roman" panose="02020603050405020304" pitchFamily="18" charset="0"/>
                <a:cs typeface="Helvetica" panose="020B0604020202020204" pitchFamily="34" charset="0"/>
              </a:rPr>
              <a:t>وصف بيئة </a:t>
            </a:r>
            <a:r>
              <a:rPr lang="ar-SA" sz="2400" b="1" dirty="0" smtClean="0">
                <a:solidFill>
                  <a:srgbClr val="555555"/>
                </a:solidFill>
                <a:ea typeface="Times New Roman" panose="02020603050405020304" pitchFamily="18" charset="0"/>
                <a:cs typeface="Helvetica" panose="020B0604020202020204" pitchFamily="34" charset="0"/>
              </a:rPr>
              <a:t>المشروع </a:t>
            </a:r>
            <a:r>
              <a:rPr lang="en-US" sz="2400" b="1" dirty="0" smtClean="0">
                <a:solidFill>
                  <a:srgbClr val="555555"/>
                </a:solidFill>
                <a:latin typeface="Helvetica" panose="020B0604020202020204" pitchFamily="34" charset="0"/>
                <a:ea typeface="Times New Roman" panose="02020603050405020304" pitchFamily="18" charset="0"/>
              </a:rPr>
              <a:t> </a:t>
            </a:r>
            <a:r>
              <a:rPr lang="en-US" sz="2400" b="1" dirty="0">
                <a:solidFill>
                  <a:srgbClr val="555555"/>
                </a:solidFill>
                <a:latin typeface="Helvetica" panose="020B0604020202020204" pitchFamily="34" charset="0"/>
                <a:ea typeface="Times New Roman" panose="02020603050405020304" pitchFamily="18" charset="0"/>
              </a:rPr>
              <a:t>(Baseline Study)</a:t>
            </a:r>
            <a:endParaRPr kumimoji="0" lang="en-US" sz="2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Tree>
    <p:extLst>
      <p:ext uri="{BB962C8B-B14F-4D97-AF65-F5344CB8AC3E}">
        <p14:creationId xmlns:p14="http://schemas.microsoft.com/office/powerpoint/2010/main" val="124328063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43345" y="1905000"/>
            <a:ext cx="8229600" cy="4572000"/>
          </a:xfrm>
        </p:spPr>
        <p:txBody>
          <a:bodyPr/>
          <a:lstStyle/>
          <a:p>
            <a:pPr marL="0" indent="0" algn="just" rtl="1">
              <a:buNone/>
            </a:pPr>
            <a:r>
              <a:rPr lang="ar-SA" altLang="en-US" sz="2400" b="1" dirty="0">
                <a:ea typeface="Majalla UI"/>
              </a:rPr>
              <a:t>تشكل الأنظمة </a:t>
            </a:r>
            <a:r>
              <a:rPr lang="ar-SA" altLang="en-US" sz="2400" b="1" dirty="0" smtClean="0">
                <a:ea typeface="Majalla UI"/>
              </a:rPr>
              <a:t>والتشريعات </a:t>
            </a:r>
            <a:r>
              <a:rPr lang="ar-SA" altLang="en-US" sz="2400" b="1" dirty="0">
                <a:ea typeface="Majalla UI"/>
              </a:rPr>
              <a:t>البيئية </a:t>
            </a:r>
            <a:r>
              <a:rPr lang="ar-SA" altLang="en-US" sz="2400" b="1" dirty="0" smtClean="0">
                <a:ea typeface="Majalla UI"/>
              </a:rPr>
              <a:t>المتبعة </a:t>
            </a:r>
            <a:r>
              <a:rPr lang="ar-SA" altLang="en-US" sz="2400" b="1" dirty="0">
                <a:ea typeface="Majalla UI"/>
              </a:rPr>
              <a:t>في </a:t>
            </a:r>
            <a:r>
              <a:rPr lang="ar-SA" altLang="en-US" sz="2400" b="1" dirty="0" smtClean="0">
                <a:ea typeface="Majalla UI"/>
              </a:rPr>
              <a:t>المملكة أو المطلوبة </a:t>
            </a:r>
            <a:r>
              <a:rPr lang="ar-SA" altLang="en-US" sz="2400" b="1" dirty="0">
                <a:ea typeface="Majalla UI"/>
              </a:rPr>
              <a:t>من الجهة </a:t>
            </a:r>
            <a:r>
              <a:rPr lang="ar-SA" altLang="en-US" sz="2400" b="1" dirty="0" smtClean="0">
                <a:ea typeface="Majalla UI"/>
              </a:rPr>
              <a:t>المانحة </a:t>
            </a:r>
            <a:r>
              <a:rPr lang="ar-SA" altLang="en-US" sz="2400" b="1" dirty="0">
                <a:ea typeface="Majalla UI"/>
              </a:rPr>
              <a:t>للمشروع </a:t>
            </a:r>
            <a:r>
              <a:rPr lang="ar-SA" altLang="en-US" sz="2400" b="1" dirty="0" smtClean="0">
                <a:ea typeface="Majalla UI"/>
              </a:rPr>
              <a:t>الاطار </a:t>
            </a:r>
            <a:r>
              <a:rPr lang="ar-SA" altLang="en-US" sz="2400" b="1" dirty="0">
                <a:ea typeface="Majalla UI"/>
              </a:rPr>
              <a:t>القانوني لدراسة تقييم الاثر </a:t>
            </a:r>
            <a:r>
              <a:rPr lang="ar-SA" altLang="en-US" sz="2400" b="1" dirty="0" smtClean="0">
                <a:ea typeface="Majalla UI"/>
              </a:rPr>
              <a:t>البيئي، والتي </a:t>
            </a:r>
            <a:r>
              <a:rPr lang="ar-SA" altLang="en-US" sz="2400" b="1" dirty="0">
                <a:ea typeface="Majalla UI"/>
              </a:rPr>
              <a:t>من الواجب الالتزام بها خلال اعداد </a:t>
            </a:r>
            <a:r>
              <a:rPr lang="ar-SA" altLang="en-US" sz="2400" b="1" dirty="0" smtClean="0">
                <a:ea typeface="Majalla UI"/>
              </a:rPr>
              <a:t>دراسة تقييم الأثر البيئي؛ </a:t>
            </a:r>
            <a:r>
              <a:rPr lang="ar-SA" altLang="en-US" sz="2400" b="1" dirty="0">
                <a:ea typeface="Majalla UI"/>
              </a:rPr>
              <a:t>حيث يتم خلال هذه </a:t>
            </a:r>
            <a:r>
              <a:rPr lang="ar-SA" altLang="en-US" sz="2400" b="1" dirty="0" smtClean="0">
                <a:ea typeface="Majalla UI"/>
              </a:rPr>
              <a:t>الخطوة </a:t>
            </a:r>
            <a:r>
              <a:rPr lang="ar-SA" altLang="en-US" sz="2400" b="1" dirty="0">
                <a:ea typeface="Majalla UI"/>
              </a:rPr>
              <a:t>مراجعة </a:t>
            </a:r>
            <a:r>
              <a:rPr lang="ar-SA" altLang="en-US" sz="2400" b="1" dirty="0" smtClean="0">
                <a:ea typeface="Majalla UI"/>
              </a:rPr>
              <a:t>وتوثيق </a:t>
            </a:r>
            <a:r>
              <a:rPr lang="ar-SA" altLang="en-US" sz="2400" b="1" dirty="0">
                <a:ea typeface="Majalla UI"/>
              </a:rPr>
              <a:t>القوانين </a:t>
            </a:r>
            <a:r>
              <a:rPr lang="ar-SA" altLang="en-US" sz="2400" b="1" dirty="0" smtClean="0">
                <a:ea typeface="Majalla UI"/>
              </a:rPr>
              <a:t>والتشريعات الخاصة بالبيئة، والتي </a:t>
            </a:r>
            <a:r>
              <a:rPr lang="ar-SA" altLang="en-US" sz="2400" b="1" dirty="0">
                <a:ea typeface="Majalla UI"/>
              </a:rPr>
              <a:t>يتم </a:t>
            </a:r>
            <a:r>
              <a:rPr lang="ar-SA" altLang="en-US" sz="2400" b="1" dirty="0" smtClean="0">
                <a:ea typeface="Majalla UI"/>
              </a:rPr>
              <a:t>معرفتها </a:t>
            </a:r>
            <a:r>
              <a:rPr lang="ar-SA" altLang="en-US" sz="2400" b="1" dirty="0">
                <a:ea typeface="Majalla UI"/>
              </a:rPr>
              <a:t>من الجهات </a:t>
            </a:r>
            <a:r>
              <a:rPr lang="ar-SA" altLang="en-US" sz="2400" b="1" dirty="0" smtClean="0">
                <a:ea typeface="Majalla UI"/>
              </a:rPr>
              <a:t>الحكومية أو الدولية المسؤولة </a:t>
            </a:r>
            <a:r>
              <a:rPr lang="ar-SA" altLang="en-US" sz="2400" b="1" dirty="0">
                <a:ea typeface="Majalla UI"/>
              </a:rPr>
              <a:t>عن اصدار اللوائح التشريعية </a:t>
            </a:r>
            <a:r>
              <a:rPr lang="ar-SA" altLang="en-US" sz="2400" b="1" dirty="0" smtClean="0">
                <a:ea typeface="Majalla UI"/>
              </a:rPr>
              <a:t>للبيئة وتطبيقها</a:t>
            </a:r>
            <a:r>
              <a:rPr lang="ar-SA" altLang="en-US" sz="2400" b="1" dirty="0">
                <a:ea typeface="Majalla UI"/>
              </a:rPr>
              <a:t>.</a:t>
            </a: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4" name="small_button4">
            <a:hlinkClick r:id="" action="ppaction://noaction"/>
          </p:cNvPr>
          <p:cNvSpPr>
            <a:spLocks noGrp="1"/>
          </p:cNvSpPr>
          <p:nvPr>
            <p:ph type="title"/>
          </p:nvPr>
        </p:nvSpPr>
        <p:spPr>
          <a:xfrm>
            <a:off x="443345" y="8382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000" b="1" dirty="0">
                <a:solidFill>
                  <a:srgbClr val="555555"/>
                </a:solidFill>
                <a:ea typeface="Times New Roman" panose="02020603050405020304" pitchFamily="18" charset="0"/>
                <a:cs typeface="Helvetica" panose="020B0604020202020204" pitchFamily="34" charset="0"/>
              </a:rPr>
              <a:t>مراجعة </a:t>
            </a:r>
            <a:r>
              <a:rPr lang="ar-SA" sz="2000" b="1" dirty="0" smtClean="0">
                <a:solidFill>
                  <a:srgbClr val="555555"/>
                </a:solidFill>
                <a:ea typeface="Times New Roman" panose="02020603050405020304" pitchFamily="18" charset="0"/>
                <a:cs typeface="Helvetica" panose="020B0604020202020204" pitchFamily="34" charset="0"/>
              </a:rPr>
              <a:t>الأنظمة </a:t>
            </a:r>
            <a:r>
              <a:rPr lang="ar-SA" sz="2000" b="1" dirty="0">
                <a:solidFill>
                  <a:srgbClr val="555555"/>
                </a:solidFill>
                <a:ea typeface="Times New Roman" panose="02020603050405020304" pitchFamily="18" charset="0"/>
                <a:cs typeface="Helvetica" panose="020B0604020202020204" pitchFamily="34" charset="0"/>
              </a:rPr>
              <a:t>و القوانين </a:t>
            </a:r>
            <a:r>
              <a:rPr lang="ar-SA" sz="2000" b="1" dirty="0" smtClean="0">
                <a:solidFill>
                  <a:srgbClr val="555555"/>
                </a:solidFill>
                <a:ea typeface="Times New Roman" panose="02020603050405020304" pitchFamily="18" charset="0"/>
                <a:cs typeface="Helvetica" panose="020B0604020202020204" pitchFamily="34" charset="0"/>
              </a:rPr>
              <a:t>البيئية </a:t>
            </a:r>
            <a:r>
              <a:rPr lang="en-US" sz="2000" b="1" dirty="0" smtClean="0">
                <a:solidFill>
                  <a:srgbClr val="555555"/>
                </a:solidFill>
                <a:latin typeface="Helvetica" panose="020B0604020202020204" pitchFamily="34" charset="0"/>
                <a:ea typeface="Times New Roman" panose="02020603050405020304" pitchFamily="18" charset="0"/>
              </a:rPr>
              <a:t> </a:t>
            </a:r>
            <a:r>
              <a:rPr lang="en-US" sz="2000" b="1" dirty="0">
                <a:solidFill>
                  <a:srgbClr val="555555"/>
                </a:solidFill>
                <a:latin typeface="Helvetica" panose="020B0604020202020204" pitchFamily="34" charset="0"/>
                <a:ea typeface="Times New Roman" panose="02020603050405020304" pitchFamily="18" charset="0"/>
              </a:rPr>
              <a:t>(Legal Review)</a:t>
            </a:r>
            <a:endPar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pic>
        <p:nvPicPr>
          <p:cNvPr id="2" name="Picture 1"/>
          <p:cNvPicPr>
            <a:picLocks noChangeAspect="1"/>
          </p:cNvPicPr>
          <p:nvPr/>
        </p:nvPicPr>
        <p:blipFill>
          <a:blip r:embed="rId2"/>
          <a:stretch>
            <a:fillRect/>
          </a:stretch>
        </p:blipFill>
        <p:spPr>
          <a:xfrm>
            <a:off x="1905000" y="3916680"/>
            <a:ext cx="4529792" cy="256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2407965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71055" y="1828800"/>
            <a:ext cx="8229600" cy="4572000"/>
          </a:xfrm>
        </p:spPr>
        <p:txBody>
          <a:bodyPr/>
          <a:lstStyle/>
          <a:p>
            <a:pPr marL="0" indent="0" algn="just" rtl="1">
              <a:buNone/>
            </a:pPr>
            <a:r>
              <a:rPr lang="ar-SA" altLang="en-US" b="1" dirty="0" smtClean="0">
                <a:ea typeface="Majalla UI"/>
              </a:rPr>
              <a:t>     تهدف </a:t>
            </a:r>
            <a:r>
              <a:rPr lang="ar-SA" altLang="en-US" b="1" dirty="0">
                <a:ea typeface="Majalla UI"/>
              </a:rPr>
              <a:t>عملية اشراك المعنيين في دراسة تقييم الأثر البيئي </a:t>
            </a:r>
            <a:r>
              <a:rPr lang="ar-SA" altLang="en-US" b="1" dirty="0" smtClean="0">
                <a:ea typeface="Majalla UI"/>
              </a:rPr>
              <a:t>إلى </a:t>
            </a:r>
            <a:r>
              <a:rPr lang="ar-SA" altLang="en-US" b="1" dirty="0">
                <a:ea typeface="Majalla UI"/>
              </a:rPr>
              <a:t>اطلاع الجهات </a:t>
            </a:r>
            <a:r>
              <a:rPr lang="ar-SA" altLang="en-US" b="1" dirty="0" smtClean="0">
                <a:ea typeface="Majalla UI"/>
              </a:rPr>
              <a:t>المختلفة </a:t>
            </a:r>
            <a:r>
              <a:rPr lang="ar-SA" altLang="en-US" b="1" dirty="0">
                <a:ea typeface="Majalla UI"/>
              </a:rPr>
              <a:t>على </a:t>
            </a:r>
            <a:r>
              <a:rPr lang="ar-SA" altLang="en-US" b="1" dirty="0" smtClean="0">
                <a:ea typeface="Majalla UI"/>
              </a:rPr>
              <a:t>نشاط </a:t>
            </a:r>
            <a:r>
              <a:rPr lang="ar-SA" altLang="en-US" b="1" dirty="0">
                <a:ea typeface="Majalla UI"/>
              </a:rPr>
              <a:t>المشروع </a:t>
            </a:r>
            <a:r>
              <a:rPr lang="ar-SA" altLang="en-US" b="1" dirty="0" smtClean="0">
                <a:ea typeface="Majalla UI"/>
              </a:rPr>
              <a:t>وأهدافه، </a:t>
            </a:r>
            <a:r>
              <a:rPr lang="ar-SA" altLang="en-US" b="1" dirty="0">
                <a:ea typeface="Majalla UI"/>
              </a:rPr>
              <a:t>كما تتيح جمع معلومات اضافية عن التأثيرات </a:t>
            </a:r>
            <a:r>
              <a:rPr lang="ar-SA" altLang="en-US" b="1" dirty="0" smtClean="0">
                <a:ea typeface="Majalla UI"/>
              </a:rPr>
              <a:t>المتوقعة، والتي </a:t>
            </a:r>
            <a:r>
              <a:rPr lang="ar-SA" altLang="en-US" b="1" dirty="0">
                <a:ea typeface="Majalla UI"/>
              </a:rPr>
              <a:t>تمكن </a:t>
            </a:r>
            <a:r>
              <a:rPr lang="ar-SA" altLang="en-US" b="1" dirty="0" smtClean="0">
                <a:ea typeface="Majalla UI"/>
              </a:rPr>
              <a:t>من </a:t>
            </a:r>
            <a:r>
              <a:rPr lang="ar-SA" altLang="en-US" b="1" dirty="0">
                <a:ea typeface="Majalla UI"/>
              </a:rPr>
              <a:t>دراسة البدائل </a:t>
            </a:r>
            <a:r>
              <a:rPr lang="ar-SA" altLang="en-US" b="1" dirty="0" smtClean="0">
                <a:ea typeface="Majalla UI"/>
              </a:rPr>
              <a:t>المقترحة </a:t>
            </a:r>
            <a:r>
              <a:rPr lang="ar-SA" altLang="en-US" b="1" dirty="0">
                <a:ea typeface="Majalla UI"/>
              </a:rPr>
              <a:t>للمشروع </a:t>
            </a:r>
            <a:r>
              <a:rPr lang="ar-SA" altLang="en-US" b="1" dirty="0" smtClean="0">
                <a:ea typeface="Majalla UI"/>
              </a:rPr>
              <a:t>وعناصره، بغاية تقليل </a:t>
            </a:r>
            <a:r>
              <a:rPr lang="ar-SA" altLang="en-US" b="1" dirty="0">
                <a:ea typeface="Majalla UI"/>
              </a:rPr>
              <a:t>التأثيرات </a:t>
            </a:r>
            <a:r>
              <a:rPr lang="ar-SA" altLang="en-US" b="1" dirty="0" smtClean="0">
                <a:ea typeface="Majalla UI"/>
              </a:rPr>
              <a:t>السلبية </a:t>
            </a:r>
            <a:r>
              <a:rPr lang="ar-SA" altLang="en-US" b="1" dirty="0">
                <a:ea typeface="Majalla UI"/>
              </a:rPr>
              <a:t>و تحسين </a:t>
            </a:r>
            <a:r>
              <a:rPr lang="ar-SA" altLang="en-US" b="1" dirty="0" smtClean="0">
                <a:ea typeface="Majalla UI"/>
              </a:rPr>
              <a:t>الإدارة البيئية.</a:t>
            </a:r>
            <a:r>
              <a:rPr lang="ar-SA" altLang="en-US" b="1" dirty="0">
                <a:ea typeface="Majalla UI"/>
              </a:rPr>
              <a:t> </a:t>
            </a:r>
            <a:r>
              <a:rPr lang="ar-SA" altLang="en-US" b="1" dirty="0" smtClean="0">
                <a:ea typeface="Majalla UI"/>
              </a:rPr>
              <a:t>هذا ويتم </a:t>
            </a:r>
            <a:r>
              <a:rPr lang="ar-SA" altLang="en-US" b="1" dirty="0">
                <a:ea typeface="Majalla UI"/>
              </a:rPr>
              <a:t>اشراك المعنيين بعدة طرق </a:t>
            </a:r>
            <a:r>
              <a:rPr lang="ar-SA" altLang="en-US" b="1" dirty="0" smtClean="0">
                <a:ea typeface="Majalla UI"/>
              </a:rPr>
              <a:t>أهمها: </a:t>
            </a:r>
            <a:r>
              <a:rPr lang="ar-SA" altLang="en-US" b="1" dirty="0">
                <a:ea typeface="Majalla UI"/>
              </a:rPr>
              <a:t>عقد </a:t>
            </a:r>
            <a:r>
              <a:rPr lang="ar-SA" altLang="en-US" b="1" dirty="0" smtClean="0">
                <a:ea typeface="Majalla UI"/>
              </a:rPr>
              <a:t>لقاءات وورش </a:t>
            </a:r>
            <a:r>
              <a:rPr lang="ar-SA" altLang="en-US" b="1" dirty="0">
                <a:ea typeface="Majalla UI"/>
              </a:rPr>
              <a:t>عمل </a:t>
            </a:r>
            <a:r>
              <a:rPr lang="ar-SA" altLang="en-US" b="1" dirty="0" smtClean="0">
                <a:ea typeface="Majalla UI"/>
              </a:rPr>
              <a:t>تشاورية </a:t>
            </a:r>
            <a:r>
              <a:rPr lang="ar-SA" altLang="en-US" b="1" dirty="0">
                <a:ea typeface="Majalla UI"/>
              </a:rPr>
              <a:t>تجمع ممثلين عن مختلف الجهات </a:t>
            </a:r>
            <a:r>
              <a:rPr lang="ar-SA" altLang="en-US" b="1" dirty="0" smtClean="0">
                <a:ea typeface="Majalla UI"/>
              </a:rPr>
              <a:t>المعنية </a:t>
            </a:r>
            <a:r>
              <a:rPr lang="ar-SA" altLang="en-US" b="1" dirty="0">
                <a:ea typeface="Majalla UI"/>
              </a:rPr>
              <a:t>للتحاور </a:t>
            </a:r>
            <a:r>
              <a:rPr lang="ar-SA" altLang="en-US" b="1" dirty="0" smtClean="0">
                <a:ea typeface="Majalla UI"/>
              </a:rPr>
              <a:t>والنقاش</a:t>
            </a:r>
            <a:r>
              <a:rPr lang="ar-SA" altLang="en-US" b="1" dirty="0">
                <a:ea typeface="Majalla UI"/>
              </a:rPr>
              <a:t>، كما يمكن </a:t>
            </a:r>
            <a:r>
              <a:rPr lang="ar-SA" altLang="en-US" b="1" dirty="0" smtClean="0">
                <a:ea typeface="Majalla UI"/>
              </a:rPr>
              <a:t>تفعيل المشاركة </a:t>
            </a:r>
            <a:r>
              <a:rPr lang="ar-SA" altLang="en-US" b="1" dirty="0">
                <a:ea typeface="Majalla UI"/>
              </a:rPr>
              <a:t>عن طريق القيام بلقاءات </a:t>
            </a:r>
            <a:r>
              <a:rPr lang="ar-SA" altLang="en-US" b="1" dirty="0" smtClean="0">
                <a:ea typeface="Majalla UI"/>
              </a:rPr>
              <a:t>ميدانية </a:t>
            </a:r>
            <a:r>
              <a:rPr lang="ar-SA" altLang="en-US" b="1" dirty="0">
                <a:ea typeface="Majalla UI"/>
              </a:rPr>
              <a:t>مع المجتمعات </a:t>
            </a:r>
            <a:r>
              <a:rPr lang="ar-SA" altLang="en-US" b="1" dirty="0" smtClean="0">
                <a:ea typeface="Majalla UI"/>
              </a:rPr>
              <a:t>المحلية، أو </a:t>
            </a:r>
            <a:r>
              <a:rPr lang="ar-SA" altLang="en-US" b="1" dirty="0">
                <a:ea typeface="Majalla UI"/>
              </a:rPr>
              <a:t>تنفيذ اجتماعات محلية في منطقة </a:t>
            </a:r>
            <a:r>
              <a:rPr lang="ar-SA" altLang="en-US" b="1" dirty="0" smtClean="0">
                <a:ea typeface="Majalla UI"/>
              </a:rPr>
              <a:t>المشروع.</a:t>
            </a:r>
            <a:endParaRPr lang="ar-SA" altLang="en-US" b="1" dirty="0">
              <a:ea typeface="Majalla UI"/>
            </a:endParaRPr>
          </a:p>
          <a:p>
            <a:pPr marL="0" indent="0" algn="just" rtl="1">
              <a:buNone/>
            </a:pPr>
            <a:r>
              <a:rPr lang="ar-SA" altLang="en-US" b="1" dirty="0" smtClean="0">
                <a:ea typeface="Majalla UI"/>
              </a:rPr>
              <a:t>    ومن </a:t>
            </a:r>
            <a:r>
              <a:rPr lang="ar-SA" altLang="en-US" b="1" dirty="0">
                <a:ea typeface="Majalla UI"/>
              </a:rPr>
              <a:t>شأن هذه </a:t>
            </a:r>
            <a:r>
              <a:rPr lang="ar-SA" altLang="en-US" b="1" dirty="0" smtClean="0">
                <a:ea typeface="Majalla UI"/>
              </a:rPr>
              <a:t>الخطوة وأهميتها </a:t>
            </a:r>
            <a:r>
              <a:rPr lang="ar-SA" altLang="en-US" b="1" dirty="0">
                <a:ea typeface="Majalla UI"/>
              </a:rPr>
              <a:t>تعزيز </a:t>
            </a:r>
            <a:r>
              <a:rPr lang="ar-SA" altLang="en-US" b="1" dirty="0" smtClean="0">
                <a:ea typeface="Majalla UI"/>
              </a:rPr>
              <a:t>الثقة والشفافية </a:t>
            </a:r>
            <a:r>
              <a:rPr lang="ar-SA" altLang="en-US" b="1" dirty="0">
                <a:ea typeface="Majalla UI"/>
              </a:rPr>
              <a:t>بين مختلف الجهات و منفذي المشروع مما يتيح تنفيذ سلس </a:t>
            </a:r>
            <a:r>
              <a:rPr lang="ar-SA" altLang="en-US" b="1" dirty="0" smtClean="0">
                <a:ea typeface="Majalla UI"/>
              </a:rPr>
              <a:t>لنشاط المشروع.</a:t>
            </a:r>
          </a:p>
          <a:p>
            <a:pPr marL="0" indent="0" algn="just" rtl="1">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4" name="small_button4">
            <a:hlinkClick r:id="" action="ppaction://noaction"/>
          </p:cNvPr>
          <p:cNvSpPr>
            <a:spLocks noGrp="1"/>
          </p:cNvSpPr>
          <p:nvPr>
            <p:ph type="title"/>
          </p:nvPr>
        </p:nvSpPr>
        <p:spPr>
          <a:xfrm>
            <a:off x="471055" y="9144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800" b="1" dirty="0">
                <a:solidFill>
                  <a:srgbClr val="555555"/>
                </a:solidFill>
                <a:ea typeface="Times New Roman" panose="02020603050405020304" pitchFamily="18" charset="0"/>
                <a:cs typeface="Helvetica" panose="020B0604020202020204" pitchFamily="34" charset="0"/>
              </a:rPr>
              <a:t>اشراك المعنيين</a:t>
            </a:r>
            <a:endParaRPr kumimoji="0" lang="en-US" sz="2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Tree>
    <p:extLst>
      <p:ext uri="{BB962C8B-B14F-4D97-AF65-F5344CB8AC3E}">
        <p14:creationId xmlns:p14="http://schemas.microsoft.com/office/powerpoint/2010/main" val="354657280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676400"/>
            <a:ext cx="8229600" cy="4572000"/>
          </a:xfrm>
        </p:spPr>
        <p:txBody>
          <a:bodyPr/>
          <a:lstStyle/>
          <a:p>
            <a:pPr marL="0" indent="0" algn="just" rtl="1">
              <a:buNone/>
            </a:pPr>
            <a:r>
              <a:rPr lang="ar-SA" altLang="en-US" sz="2400" b="1" dirty="0" smtClean="0">
                <a:ea typeface="Majalla UI"/>
              </a:rPr>
              <a:t>ومن الأهمية بمكان أن نوضح أن مشاركة </a:t>
            </a:r>
            <a:r>
              <a:rPr lang="ar-SA" altLang="en-US" sz="2400" b="1" dirty="0">
                <a:ea typeface="Majalla UI"/>
              </a:rPr>
              <a:t>المعنيين في دراسة تقييم الأثر البيئي </a:t>
            </a:r>
            <a:r>
              <a:rPr lang="ar-SA" altLang="en-US" sz="2400" b="1" dirty="0" smtClean="0">
                <a:ea typeface="Majalla UI"/>
              </a:rPr>
              <a:t>تتم خلال </a:t>
            </a:r>
            <a:r>
              <a:rPr lang="ar-SA" altLang="en-US" sz="2400" b="1" dirty="0">
                <a:ea typeface="Majalla UI"/>
              </a:rPr>
              <a:t>ثلاثة مراحل </a:t>
            </a:r>
            <a:r>
              <a:rPr lang="ar-SA" altLang="en-US" sz="2400" b="1" dirty="0" smtClean="0">
                <a:ea typeface="Majalla UI"/>
              </a:rPr>
              <a:t>أساسية </a:t>
            </a:r>
            <a:r>
              <a:rPr lang="ar-SA" altLang="en-US" sz="2400" b="1" dirty="0">
                <a:ea typeface="Majalla UI"/>
              </a:rPr>
              <a:t>هي</a:t>
            </a:r>
            <a:r>
              <a:rPr lang="ar-SA" altLang="en-US" sz="2400" b="1" dirty="0" smtClean="0">
                <a:ea typeface="Majalla UI"/>
              </a:rPr>
              <a:t>:</a:t>
            </a:r>
            <a:endParaRPr lang="ar-SA" altLang="en-US" sz="2400" b="1" dirty="0">
              <a:ea typeface="Majalla UI"/>
            </a:endParaRPr>
          </a:p>
          <a:p>
            <a:pPr algn="r" rtl="1">
              <a:spcAft>
                <a:spcPts val="0"/>
              </a:spcAft>
            </a:pPr>
            <a:r>
              <a:rPr lang="ar-SA" sz="2400" b="1" dirty="0" smtClean="0">
                <a:ea typeface="Majalla UI"/>
              </a:rPr>
              <a:t>مرحلة </a:t>
            </a:r>
            <a:r>
              <a:rPr lang="ar-SA" sz="2400" b="1" dirty="0">
                <a:ea typeface="Majalla UI"/>
              </a:rPr>
              <a:t>دراسة النطاق: بهدف اطلاع المعنيين على </a:t>
            </a:r>
            <a:r>
              <a:rPr lang="ar-SA" sz="2400" b="1" dirty="0" smtClean="0">
                <a:ea typeface="Majalla UI"/>
              </a:rPr>
              <a:t>نشاط </a:t>
            </a:r>
            <a:r>
              <a:rPr lang="ar-SA" sz="2400" b="1" dirty="0">
                <a:ea typeface="Majalla UI"/>
              </a:rPr>
              <a:t>المشروع </a:t>
            </a:r>
            <a:r>
              <a:rPr lang="ar-SA" sz="2400" b="1" dirty="0" smtClean="0">
                <a:ea typeface="Majalla UI"/>
              </a:rPr>
              <a:t>ومناقشة </a:t>
            </a:r>
            <a:r>
              <a:rPr lang="ar-SA" sz="2400" b="1" dirty="0">
                <a:ea typeface="Majalla UI"/>
              </a:rPr>
              <a:t>البدائل </a:t>
            </a:r>
            <a:r>
              <a:rPr lang="ar-SA" sz="2400" b="1" dirty="0" smtClean="0">
                <a:ea typeface="Majalla UI"/>
              </a:rPr>
              <a:t>والتأثيرات البيئية المتوقعة</a:t>
            </a:r>
            <a:endParaRPr lang="ar-SA" sz="2400" b="1" dirty="0">
              <a:ea typeface="Majalla UI"/>
            </a:endParaRPr>
          </a:p>
          <a:p>
            <a:pPr algn="r" rtl="1">
              <a:spcAft>
                <a:spcPts val="0"/>
              </a:spcAft>
            </a:pPr>
            <a:r>
              <a:rPr lang="ar-SA" sz="2400" b="1" dirty="0" smtClean="0">
                <a:ea typeface="Majalla UI"/>
              </a:rPr>
              <a:t>أثناء مراجعة </a:t>
            </a:r>
            <a:r>
              <a:rPr lang="ar-SA" sz="2400" b="1" dirty="0">
                <a:ea typeface="Majalla UI"/>
              </a:rPr>
              <a:t>تقييم الأثر البيئي: بهدف جمع الملاحظات على مكونات </a:t>
            </a:r>
            <a:r>
              <a:rPr lang="ar-SA" sz="2400" b="1" dirty="0" smtClean="0">
                <a:ea typeface="Majalla UI"/>
              </a:rPr>
              <a:t>الدراسة، مما يفيد في اتخاذ القرار.</a:t>
            </a:r>
            <a:endParaRPr lang="ar-SA" sz="2400" b="1" dirty="0">
              <a:ea typeface="Majalla UI"/>
            </a:endParaRPr>
          </a:p>
          <a:p>
            <a:pPr algn="r" rtl="1">
              <a:spcAft>
                <a:spcPts val="0"/>
              </a:spcAft>
            </a:pPr>
            <a:r>
              <a:rPr lang="ar-SA" sz="2400" b="1" dirty="0" smtClean="0">
                <a:ea typeface="Majalla UI"/>
              </a:rPr>
              <a:t>أثناء التنفيذ والمتابعة: </a:t>
            </a:r>
            <a:r>
              <a:rPr lang="ar-SA" sz="2400" b="1" dirty="0">
                <a:ea typeface="Majalla UI"/>
              </a:rPr>
              <a:t>بهدف </a:t>
            </a:r>
            <a:r>
              <a:rPr lang="ar-SA" sz="2400" b="1" dirty="0" smtClean="0">
                <a:ea typeface="Majalla UI"/>
              </a:rPr>
              <a:t>الاستجابة </a:t>
            </a:r>
            <a:r>
              <a:rPr lang="ar-SA" sz="2400" b="1" dirty="0">
                <a:ea typeface="Majalla UI"/>
              </a:rPr>
              <a:t>للمشاكل </a:t>
            </a:r>
            <a:r>
              <a:rPr lang="ar-SA" sz="2400" b="1" dirty="0" smtClean="0">
                <a:ea typeface="Majalla UI"/>
              </a:rPr>
              <a:t>والملاحظات </a:t>
            </a:r>
            <a:r>
              <a:rPr lang="ar-SA" sz="2400" b="1" dirty="0">
                <a:ea typeface="Majalla UI"/>
              </a:rPr>
              <a:t>التي تنشأ خلال تنفيذ </a:t>
            </a:r>
            <a:r>
              <a:rPr lang="ar-SA" sz="2400" b="1" dirty="0" smtClean="0">
                <a:ea typeface="Majalla UI"/>
              </a:rPr>
              <a:t>المشروع.</a:t>
            </a:r>
            <a:endParaRPr lang="ar-SA" sz="2400" b="1" dirty="0">
              <a:ea typeface="Majalla UI"/>
            </a:endParaRPr>
          </a:p>
          <a:p>
            <a:pPr marL="0" indent="0" algn="r" rtl="1">
              <a:spcAft>
                <a:spcPts val="0"/>
              </a:spcAft>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4" name="small_button4">
            <a:hlinkClick r:id="" action="ppaction://noaction"/>
          </p:cNvPr>
          <p:cNvSpPr>
            <a:spLocks noGrp="1"/>
          </p:cNvSpPr>
          <p:nvPr>
            <p:ph type="title"/>
          </p:nvPr>
        </p:nvSpPr>
        <p:spPr>
          <a:xfrm>
            <a:off x="457200" y="6858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800" b="1" dirty="0" smtClean="0">
                <a:solidFill>
                  <a:srgbClr val="555555"/>
                </a:solidFill>
                <a:ea typeface="Times New Roman" panose="02020603050405020304" pitchFamily="18" charset="0"/>
                <a:cs typeface="Helvetica" panose="020B0604020202020204" pitchFamily="34" charset="0"/>
              </a:rPr>
              <a:t>مراحل مشاركة المعنيين</a:t>
            </a:r>
            <a:endParaRPr kumimoji="0" lang="en-US" sz="2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pic>
        <p:nvPicPr>
          <p:cNvPr id="2" name="Picture 1"/>
          <p:cNvPicPr>
            <a:picLocks noChangeAspect="1"/>
          </p:cNvPicPr>
          <p:nvPr/>
        </p:nvPicPr>
        <p:blipFill>
          <a:blip r:embed="rId2"/>
          <a:stretch>
            <a:fillRect/>
          </a:stretch>
        </p:blipFill>
        <p:spPr>
          <a:xfrm>
            <a:off x="2590800" y="4419600"/>
            <a:ext cx="2807562" cy="2103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376034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WordArt 6"/>
          <p:cNvSpPr>
            <a:spLocks noChangeArrowheads="1" noChangeShapeType="1" noTextEdit="1"/>
          </p:cNvSpPr>
          <p:nvPr/>
        </p:nvSpPr>
        <p:spPr bwMode="auto">
          <a:xfrm>
            <a:off x="2590800" y="2057400"/>
            <a:ext cx="4191000" cy="2133600"/>
          </a:xfrm>
          <a:prstGeom prst="rect">
            <a:avLst/>
          </a:prstGeom>
        </p:spPr>
        <p:txBody>
          <a:bodyPr wrap="none" fromWordArt="1">
            <a:prstTxWarp prst="textPlain">
              <a:avLst>
                <a:gd name="adj" fmla="val 50597"/>
              </a:avLst>
            </a:prstTxWarp>
          </a:bodyPr>
          <a:lstStyle/>
          <a:p>
            <a:pPr lvl="0" algn="ctr" rtl="1" eaLnBrk="0" fontAlgn="base" hangingPunct="0">
              <a:spcBef>
                <a:spcPct val="0"/>
              </a:spcBef>
              <a:spcAft>
                <a:spcPct val="0"/>
              </a:spcAft>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وصف بيئة المشروع</a:t>
            </a:r>
          </a:p>
          <a:p>
            <a:pPr lvl="0" algn="ctr" rtl="1" eaLnBrk="0" fontAlgn="base" hangingPunct="0">
              <a:spcBef>
                <a:spcPct val="0"/>
              </a:spcBef>
              <a:spcAft>
                <a:spcPct val="0"/>
              </a:spcAft>
            </a:pP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Baseline </a:t>
            </a:r>
            <a:r>
              <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Study</a:t>
            </a: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p:txBody>
      </p:sp>
    </p:spTree>
    <p:extLst>
      <p:ext uri="{BB962C8B-B14F-4D97-AF65-F5344CB8AC3E}">
        <p14:creationId xmlns:p14="http://schemas.microsoft.com/office/powerpoint/2010/main" val="3787687390"/>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2209800"/>
            <a:ext cx="8229600" cy="4495800"/>
          </a:xfrm>
        </p:spPr>
        <p:txBody>
          <a:bodyPr/>
          <a:lstStyle/>
          <a:p>
            <a:pPr marL="0" indent="0" algn="just" rtl="1">
              <a:buNone/>
            </a:pPr>
            <a:r>
              <a:rPr lang="ar-SA" altLang="en-US" b="1" dirty="0" smtClean="0">
                <a:ea typeface="Majalla UI"/>
              </a:rPr>
              <a:t>    بالاستعانة بشبكة الانترنت وقواعد المعلومات يتم جمع المعلومات عن المشروع المختار، وصياغتها </a:t>
            </a:r>
            <a:r>
              <a:rPr lang="ar-SA" altLang="en-US" b="1" dirty="0">
                <a:ea typeface="Majalla UI"/>
              </a:rPr>
              <a:t>بشكل </a:t>
            </a:r>
            <a:r>
              <a:rPr lang="ar-SA" altLang="en-US" b="1" dirty="0" smtClean="0">
                <a:ea typeface="Majalla UI"/>
              </a:rPr>
              <a:t>علمي سليم.</a:t>
            </a:r>
          </a:p>
          <a:p>
            <a:pPr marL="0" indent="0" algn="just" rtl="1">
              <a:buNone/>
            </a:pPr>
            <a:r>
              <a:rPr lang="ar-SA" altLang="en-US" b="1" dirty="0" smtClean="0">
                <a:ea typeface="Majalla UI"/>
              </a:rPr>
              <a:t>    وبعد </a:t>
            </a:r>
            <a:r>
              <a:rPr lang="ar-SA" altLang="en-US" b="1" dirty="0">
                <a:ea typeface="Majalla UI"/>
              </a:rPr>
              <a:t>دراسة معطيات المشروع تقوم كل </a:t>
            </a:r>
            <a:r>
              <a:rPr lang="ar-SA" altLang="en-US" b="1" dirty="0" smtClean="0">
                <a:ea typeface="Majalla UI"/>
              </a:rPr>
              <a:t>دارسة </a:t>
            </a:r>
            <a:r>
              <a:rPr lang="ar-SA" altLang="en-US" b="1" dirty="0">
                <a:ea typeface="Majalla UI"/>
              </a:rPr>
              <a:t>بتحضير وصف </a:t>
            </a:r>
            <a:r>
              <a:rPr lang="ar-SA" altLang="en-US" b="1" dirty="0" smtClean="0">
                <a:ea typeface="Majalla UI"/>
              </a:rPr>
              <a:t>لبيئة </a:t>
            </a:r>
            <a:r>
              <a:rPr lang="ar-SA" altLang="en-US" b="1" dirty="0">
                <a:ea typeface="Majalla UI"/>
              </a:rPr>
              <a:t>المشروع </a:t>
            </a:r>
            <a:r>
              <a:rPr lang="en-US" altLang="en-US" b="1" dirty="0">
                <a:ea typeface="Majalla UI"/>
              </a:rPr>
              <a:t>Baseline Study </a:t>
            </a:r>
            <a:r>
              <a:rPr lang="ar-SA" altLang="en-US" b="1" dirty="0" smtClean="0">
                <a:ea typeface="Majalla UI"/>
              </a:rPr>
              <a:t> يشتمل </a:t>
            </a:r>
            <a:r>
              <a:rPr lang="ar-SA" altLang="en-US" b="1" dirty="0">
                <a:ea typeface="Majalla UI"/>
              </a:rPr>
              <a:t>على </a:t>
            </a:r>
            <a:r>
              <a:rPr lang="ar-SA" altLang="en-US" b="1" dirty="0" smtClean="0">
                <a:ea typeface="Majalla UI"/>
              </a:rPr>
              <a:t>مكونات </a:t>
            </a:r>
            <a:r>
              <a:rPr lang="ar-SA" altLang="en-US" b="1" dirty="0">
                <a:ea typeface="Majalla UI"/>
              </a:rPr>
              <a:t>البيئة </a:t>
            </a:r>
            <a:r>
              <a:rPr lang="ar-SA" altLang="en-US" b="1" dirty="0" smtClean="0">
                <a:ea typeface="Majalla UI"/>
              </a:rPr>
              <a:t>الطبيعية، والحيوية والاقتصادية والاجتماعية.</a:t>
            </a:r>
            <a:endParaRPr lang="ar-SA" altLang="en-US" b="1" dirty="0">
              <a:ea typeface="Majalla UI"/>
            </a:endParaRPr>
          </a:p>
          <a:p>
            <a:pPr marL="0" indent="0" algn="just" rtl="1">
              <a:buNone/>
            </a:pPr>
            <a:r>
              <a:rPr lang="ar-SA" altLang="en-US" b="1" dirty="0" smtClean="0">
                <a:ea typeface="Majalla UI"/>
              </a:rPr>
              <a:t>    ثم </a:t>
            </a:r>
            <a:r>
              <a:rPr lang="ar-SA" altLang="en-US" b="1" dirty="0">
                <a:ea typeface="Majalla UI"/>
              </a:rPr>
              <a:t>تقوم كل </a:t>
            </a:r>
            <a:r>
              <a:rPr lang="ar-SA" altLang="en-US" b="1" dirty="0" smtClean="0">
                <a:ea typeface="Majalla UI"/>
              </a:rPr>
              <a:t>دارسة </a:t>
            </a:r>
            <a:r>
              <a:rPr lang="ar-SA" altLang="en-US" b="1" dirty="0">
                <a:ea typeface="Majalla UI"/>
              </a:rPr>
              <a:t>بعرض النتائج </a:t>
            </a:r>
            <a:r>
              <a:rPr lang="ar-SA" altLang="en-US" b="1" dirty="0" smtClean="0">
                <a:ea typeface="Majalla UI"/>
              </a:rPr>
              <a:t>أمام الدارسين أثناء المحاضرة. </a:t>
            </a:r>
            <a:endParaRPr lang="ar-SA" altLang="en-US"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7" name="small_button4">
            <a:hlinkClick r:id="" action="ppaction://noaction"/>
          </p:cNvPr>
          <p:cNvSpPr>
            <a:spLocks noGrp="1"/>
          </p:cNvSpPr>
          <p:nvPr>
            <p:ph type="title"/>
          </p:nvPr>
        </p:nvSpPr>
        <p:spPr>
          <a:xfrm>
            <a:off x="457200" y="838200"/>
            <a:ext cx="8229600" cy="114300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800" b="1" dirty="0" smtClean="0">
                <a:solidFill>
                  <a:srgbClr val="555555"/>
                </a:solidFill>
                <a:ea typeface="Times New Roman" panose="02020603050405020304" pitchFamily="18" charset="0"/>
                <a:cs typeface="Helvetica" panose="020B0604020202020204" pitchFamily="34" charset="0"/>
              </a:rPr>
              <a:t>وصف المشروع ووصف بيئة المشروع</a:t>
            </a:r>
            <a:endParaRPr kumimoji="0" lang="en-US" sz="2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pic>
        <p:nvPicPr>
          <p:cNvPr id="4" name="Picture 3"/>
          <p:cNvPicPr>
            <a:picLocks noChangeAspect="1"/>
          </p:cNvPicPr>
          <p:nvPr/>
        </p:nvPicPr>
        <p:blipFill>
          <a:blip r:embed="rId2"/>
          <a:stretch>
            <a:fillRect/>
          </a:stretch>
        </p:blipFill>
        <p:spPr>
          <a:xfrm>
            <a:off x="3352800" y="4953577"/>
            <a:ext cx="2628900" cy="1733550"/>
          </a:xfrm>
          <a:prstGeom prst="rect">
            <a:avLst/>
          </a:prstGeom>
        </p:spPr>
      </p:pic>
    </p:spTree>
    <p:extLst>
      <p:ext uri="{BB962C8B-B14F-4D97-AF65-F5344CB8AC3E}">
        <p14:creationId xmlns:p14="http://schemas.microsoft.com/office/powerpoint/2010/main" val="148199705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219200"/>
            <a:ext cx="7620000" cy="4114800"/>
          </a:xfrm>
        </p:spPr>
      </p:pic>
    </p:spTree>
    <p:extLst>
      <p:ext uri="{BB962C8B-B14F-4D97-AF65-F5344CB8AC3E}">
        <p14:creationId xmlns:p14="http://schemas.microsoft.com/office/powerpoint/2010/main" val="1418663426"/>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116328880"/>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WordArt 6"/>
          <p:cNvSpPr>
            <a:spLocks noChangeArrowheads="1" noChangeShapeType="1" noTextEdit="1"/>
          </p:cNvSpPr>
          <p:nvPr/>
        </p:nvSpPr>
        <p:spPr bwMode="auto">
          <a:xfrm>
            <a:off x="2133600" y="1600200"/>
            <a:ext cx="4724400" cy="2438400"/>
          </a:xfrm>
          <a:prstGeom prst="rect">
            <a:avLst/>
          </a:prstGeom>
        </p:spPr>
        <p:txBody>
          <a:bodyPr wrap="none" fromWordArt="1">
            <a:prstTxWarp prst="textPlain">
              <a:avLst>
                <a:gd name="adj" fmla="val 50597"/>
              </a:avLst>
            </a:prstTxWarp>
          </a:bodyPr>
          <a:lstStyle/>
          <a:p>
            <a:pPr algn="ctr" rtl="1" eaLnBrk="0" fontAlgn="base" hangingPunct="0">
              <a:spcBef>
                <a:spcPct val="0"/>
              </a:spcBef>
              <a:spcAft>
                <a:spcPct val="0"/>
              </a:spcAft>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مراحل </a:t>
            </a:r>
            <a:r>
              <a:rPr lang="ar-SA"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تقييم الأثر </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البيئي</a:t>
            </a:r>
          </a:p>
        </p:txBody>
      </p:sp>
    </p:spTree>
    <p:extLst>
      <p:ext uri="{BB962C8B-B14F-4D97-AF65-F5344CB8AC3E}">
        <p14:creationId xmlns:p14="http://schemas.microsoft.com/office/powerpoint/2010/main" val="8854366"/>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819150"/>
          </a:xfrm>
        </p:spPr>
        <p:txBody>
          <a:bodyPr/>
          <a:lstStyle/>
          <a:p>
            <a:pPr algn="ctr" rtl="1"/>
            <a:r>
              <a:rPr lang="ar-SA" altLang="en-US" sz="4400" b="1" dirty="0" smtClean="0"/>
              <a:t>المحاور الرئيسية</a:t>
            </a:r>
            <a:endParaRPr lang="en-US" altLang="en-US" sz="4400" b="1" dirty="0" smtClean="0"/>
          </a:p>
        </p:txBody>
      </p:sp>
      <p:sp>
        <p:nvSpPr>
          <p:cNvPr id="18435" name="Content Placeholder 2"/>
          <p:cNvSpPr>
            <a:spLocks noGrp="1"/>
          </p:cNvSpPr>
          <p:nvPr>
            <p:ph idx="1"/>
          </p:nvPr>
        </p:nvSpPr>
        <p:spPr>
          <a:xfrm>
            <a:off x="457200" y="1524000"/>
            <a:ext cx="8229600" cy="4800600"/>
          </a:xfrm>
        </p:spPr>
        <p:txBody>
          <a:bodyPr/>
          <a:lstStyle/>
          <a:p>
            <a:pPr marL="0" indent="0" algn="just" rtl="1">
              <a:buNone/>
            </a:pPr>
            <a:r>
              <a:rPr lang="ar-SA" altLang="en-US" sz="2400" b="1" dirty="0" smtClean="0">
                <a:ea typeface="Majalla UI"/>
              </a:rPr>
              <a:t>    </a:t>
            </a:r>
            <a:r>
              <a:rPr lang="ar-SA" altLang="en-US" sz="2400" b="1" dirty="0" smtClean="0">
                <a:ea typeface="Majalla UI"/>
              </a:rPr>
              <a:t>لمعرفة مراحل اعداد تقييم الأثر البيئي سوف </a:t>
            </a:r>
            <a:r>
              <a:rPr lang="ar-SA" altLang="en-US" sz="2400" b="1" dirty="0" smtClean="0">
                <a:ea typeface="Majalla UI"/>
              </a:rPr>
              <a:t>يتم </a:t>
            </a:r>
            <a:r>
              <a:rPr lang="ar-SA" altLang="en-US" sz="2400" b="1" dirty="0" smtClean="0">
                <a:ea typeface="Majalla UI"/>
              </a:rPr>
              <a:t>تقديم </a:t>
            </a:r>
            <a:r>
              <a:rPr lang="ar-SA" altLang="en-US" sz="2400" b="1" dirty="0">
                <a:ea typeface="Majalla UI"/>
              </a:rPr>
              <a:t>شرح </a:t>
            </a:r>
            <a:r>
              <a:rPr lang="ar-SA" altLang="en-US" sz="2400" b="1" dirty="0" smtClean="0">
                <a:ea typeface="Majalla UI"/>
              </a:rPr>
              <a:t>تفصيلي لكل مرحلة من المراحل الأساسية لعملية </a:t>
            </a:r>
            <a:r>
              <a:rPr lang="ar-SA" altLang="en-US" sz="2400" b="1" dirty="0" smtClean="0">
                <a:ea typeface="Majalla UI"/>
              </a:rPr>
              <a:t>تقييم </a:t>
            </a:r>
            <a:r>
              <a:rPr lang="ar-SA" altLang="en-US" sz="2400" b="1" dirty="0">
                <a:ea typeface="Majalla UI"/>
              </a:rPr>
              <a:t>الأثر </a:t>
            </a:r>
            <a:r>
              <a:rPr lang="ar-SA" altLang="en-US" sz="2400" b="1" dirty="0" smtClean="0">
                <a:ea typeface="Majalla UI"/>
              </a:rPr>
              <a:t>البيئي على </a:t>
            </a:r>
            <a:r>
              <a:rPr lang="ar-SA" altLang="en-US" sz="2400" b="1" dirty="0" smtClean="0">
                <a:ea typeface="Majalla UI"/>
              </a:rPr>
              <a:t>ضوء </a:t>
            </a:r>
            <a:r>
              <a:rPr lang="ar-SA" altLang="en-US" sz="2400" b="1" dirty="0" smtClean="0">
                <a:ea typeface="Majalla UI"/>
              </a:rPr>
              <a:t>المحاور </a:t>
            </a:r>
            <a:r>
              <a:rPr lang="ar-SA" altLang="en-US" sz="2400" b="1" dirty="0" smtClean="0">
                <a:ea typeface="Majalla UI"/>
              </a:rPr>
              <a:t>الرئيسية </a:t>
            </a:r>
            <a:r>
              <a:rPr lang="ar-SA" altLang="en-US" sz="2400" b="1" dirty="0" smtClean="0">
                <a:ea typeface="Majalla UI"/>
              </a:rPr>
              <a:t>الآتية:</a:t>
            </a:r>
          </a:p>
          <a:p>
            <a:pPr marL="0" indent="0" algn="just" rtl="1">
              <a:buNone/>
            </a:pPr>
            <a:endParaRPr lang="ar-SA" altLang="en-US" sz="2400" b="1" dirty="0" smtClean="0">
              <a:ea typeface="Majalla UI"/>
            </a:endParaRPr>
          </a:p>
          <a:p>
            <a:pPr algn="just" rtl="1"/>
            <a:r>
              <a:rPr lang="ar-SA" altLang="en-US" sz="2400" b="1" dirty="0" smtClean="0">
                <a:ea typeface="Majalla UI"/>
              </a:rPr>
              <a:t>وصف </a:t>
            </a:r>
            <a:r>
              <a:rPr lang="ar-SA" altLang="en-US" sz="2400" b="1" dirty="0">
                <a:ea typeface="Majalla UI"/>
              </a:rPr>
              <a:t>الاطار النظري لدراسة تقييم الأثر </a:t>
            </a:r>
            <a:r>
              <a:rPr lang="ar-SA" altLang="en-US" sz="2400" b="1" dirty="0" smtClean="0">
                <a:ea typeface="Majalla UI"/>
              </a:rPr>
              <a:t>البيئي.</a:t>
            </a:r>
          </a:p>
          <a:p>
            <a:pPr algn="just" rtl="1"/>
            <a:r>
              <a:rPr lang="ar-SA" altLang="en-US" sz="2400" b="1" dirty="0" smtClean="0">
                <a:ea typeface="Majalla UI"/>
              </a:rPr>
              <a:t>شرح </a:t>
            </a:r>
            <a:r>
              <a:rPr lang="ar-SA" altLang="en-US" sz="2400" b="1" dirty="0">
                <a:ea typeface="Majalla UI"/>
              </a:rPr>
              <a:t>مراحل </a:t>
            </a:r>
            <a:r>
              <a:rPr lang="ar-SA" altLang="en-US" sz="2400" b="1" dirty="0" smtClean="0">
                <a:ea typeface="Majalla UI"/>
              </a:rPr>
              <a:t>تقييم </a:t>
            </a:r>
            <a:r>
              <a:rPr lang="ar-SA" altLang="en-US" sz="2400" b="1" dirty="0">
                <a:ea typeface="Majalla UI"/>
              </a:rPr>
              <a:t>الأثر البيئي </a:t>
            </a:r>
            <a:r>
              <a:rPr lang="ar-SA" altLang="en-US" sz="2400" b="1" dirty="0" smtClean="0">
                <a:ea typeface="Majalla UI"/>
              </a:rPr>
              <a:t>المختلفة، مع توضيح </a:t>
            </a:r>
            <a:r>
              <a:rPr lang="ar-SA" altLang="en-US" sz="2400" b="1" dirty="0">
                <a:ea typeface="Majalla UI"/>
              </a:rPr>
              <a:t>أهداف كل مرحلة من المراحل .</a:t>
            </a:r>
            <a:endParaRPr lang="ar-SA" altLang="en-US" sz="2400" b="1" dirty="0" smtClean="0">
              <a:ea typeface="Majalla UI"/>
            </a:endParaRPr>
          </a:p>
          <a:p>
            <a:pPr algn="just" rtl="1"/>
            <a:r>
              <a:rPr lang="ar-SA" altLang="en-US" sz="2400" b="1" dirty="0" smtClean="0">
                <a:ea typeface="Majalla UI"/>
              </a:rPr>
              <a:t>توضيح آلية العمل وكيفية تنفيذ </a:t>
            </a:r>
            <a:r>
              <a:rPr lang="ar-SA" altLang="en-US" sz="2400" b="1" dirty="0">
                <a:ea typeface="Majalla UI"/>
              </a:rPr>
              <a:t>كل </a:t>
            </a:r>
            <a:r>
              <a:rPr lang="ar-SA" altLang="en-US" sz="2400" b="1" dirty="0" smtClean="0">
                <a:ea typeface="Majalla UI"/>
              </a:rPr>
              <a:t>مرحلة </a:t>
            </a:r>
            <a:r>
              <a:rPr lang="ar-SA" altLang="en-US" sz="2400" b="1" dirty="0">
                <a:ea typeface="Majalla UI"/>
              </a:rPr>
              <a:t>من </a:t>
            </a:r>
            <a:r>
              <a:rPr lang="ar-SA" altLang="en-US" sz="2400" b="1" dirty="0" smtClean="0">
                <a:ea typeface="Majalla UI"/>
              </a:rPr>
              <a:t>المراحل.</a:t>
            </a:r>
          </a:p>
          <a:p>
            <a:pPr algn="just" rtl="1"/>
            <a:r>
              <a:rPr lang="ar-SA" altLang="en-US" sz="2400" b="1" dirty="0" smtClean="0">
                <a:ea typeface="Majalla UI"/>
              </a:rPr>
              <a:t>تطبيق </a:t>
            </a:r>
            <a:r>
              <a:rPr lang="ar-SA" altLang="en-US" sz="2400" b="1" dirty="0">
                <a:ea typeface="Majalla UI"/>
              </a:rPr>
              <a:t>خطوات تقييم الاثر البيئي من خلال </a:t>
            </a:r>
            <a:r>
              <a:rPr lang="ar-SA" altLang="en-US" sz="2400" b="1" dirty="0" smtClean="0">
                <a:ea typeface="Majalla UI"/>
              </a:rPr>
              <a:t>بعض الأمثلة العملية</a:t>
            </a:r>
            <a:r>
              <a:rPr lang="ar-SA" altLang="en-US" sz="2400" b="1" dirty="0" smtClean="0">
                <a:ea typeface="Majalla UI"/>
              </a:rPr>
              <a:t>.</a:t>
            </a:r>
            <a:endParaRPr lang="ar-SA" altLang="en-US" sz="2400" b="1" dirty="0">
              <a:ea typeface="Majalla UI"/>
            </a:endParaRPr>
          </a:p>
          <a:p>
            <a:pPr algn="just" rtl="1"/>
            <a:endParaRPr lang="ar-SA" altLang="en-US" sz="2000" b="1" dirty="0" smtClean="0">
              <a:ea typeface="Majalla UI"/>
            </a:endParaRPr>
          </a:p>
          <a:p>
            <a:pPr algn="just" rtl="1"/>
            <a:endParaRPr lang="en-US" altLang="en-US" sz="2200" b="1" dirty="0" smtClean="0"/>
          </a:p>
        </p:txBody>
      </p:sp>
    </p:spTree>
    <p:extLst>
      <p:ext uri="{BB962C8B-B14F-4D97-AF65-F5344CB8AC3E}">
        <p14:creationId xmlns:p14="http://schemas.microsoft.com/office/powerpoint/2010/main" val="821791355"/>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524000"/>
            <a:ext cx="8229600" cy="4800600"/>
          </a:xfrm>
        </p:spPr>
        <p:txBody>
          <a:bodyPr/>
          <a:lstStyle/>
          <a:p>
            <a:pPr algn="just" rtl="1"/>
            <a:endParaRPr lang="ar-SA" altLang="en-US" sz="2000" b="1" dirty="0" smtClean="0">
              <a:ea typeface="Majalla UI"/>
            </a:endParaRPr>
          </a:p>
          <a:p>
            <a:pPr algn="just" rtl="1"/>
            <a:endParaRPr lang="en-US" altLang="en-US" sz="2200" b="1" dirty="0" smtClean="0"/>
          </a:p>
        </p:txBody>
      </p:sp>
      <p:sp>
        <p:nvSpPr>
          <p:cNvPr id="5" name="small_button4">
            <a:hlinkClick r:id="" action="ppaction://noaction"/>
          </p:cNvPr>
          <p:cNvSpPr/>
          <p:nvPr/>
        </p:nvSpPr>
        <p:spPr>
          <a:xfrm>
            <a:off x="3581400" y="904874"/>
            <a:ext cx="4572000" cy="1219201"/>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lvl="0" algn="ctr" defTabSz="914296">
              <a:defRPr/>
            </a:pPr>
            <a:r>
              <a:rPr lang="ar-SA" sz="2000" kern="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الاطار </a:t>
            </a:r>
            <a:r>
              <a:rPr lang="ar-SA" sz="2000" kern="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النظري لدراسة تقييم الأثر البيئي</a:t>
            </a:r>
            <a:endPar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graphicFrame>
        <p:nvGraphicFramePr>
          <p:cNvPr id="6" name="Diagram 5"/>
          <p:cNvGraphicFramePr/>
          <p:nvPr>
            <p:extLst>
              <p:ext uri="{D42A27DB-BD31-4B8C-83A1-F6EECF244321}">
                <p14:modId xmlns:p14="http://schemas.microsoft.com/office/powerpoint/2010/main" val="2949276919"/>
              </p:ext>
            </p:extLst>
          </p:nvPr>
        </p:nvGraphicFramePr>
        <p:xfrm>
          <a:off x="457200" y="2362200"/>
          <a:ext cx="8305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457200" y="904877"/>
            <a:ext cx="2560320" cy="1219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240565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
                                            <p:graphicEl>
                                              <a:dgm id="{2F59F4BA-ACEB-47CD-9835-833101BB5FE7}"/>
                                            </p:graphicEl>
                                          </p:spTgt>
                                        </p:tgtEl>
                                        <p:attrNameLst>
                                          <p:attrName>style.visibility</p:attrName>
                                        </p:attrNameLst>
                                      </p:cBhvr>
                                      <p:to>
                                        <p:strVal val="visible"/>
                                      </p:to>
                                    </p:set>
                                    <p:animEffect transition="in" filter="slide(fromTop)">
                                      <p:cBhvr>
                                        <p:cTn id="12" dur="1000"/>
                                        <p:tgtEl>
                                          <p:spTgt spid="6">
                                            <p:graphicEl>
                                              <a:dgm id="{2F59F4BA-ACEB-47CD-9835-833101BB5F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238500" y="3086100"/>
            <a:ext cx="8229600" cy="685800"/>
          </a:xfrm>
        </p:spPr>
        <p:txBody>
          <a:bodyPr/>
          <a:lstStyle/>
          <a:p>
            <a:pPr algn="ctr"/>
            <a:r>
              <a:rPr lang="ar-SA" sz="3600" b="1" dirty="0" smtClean="0"/>
              <a:t>مراحل عملية </a:t>
            </a:r>
            <a:r>
              <a:rPr lang="ar-SA" sz="3600" b="1" dirty="0"/>
              <a:t>تقييم الأثر البيئي</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797" y="698366"/>
            <a:ext cx="6062817" cy="603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2483269"/>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662818"/>
            <a:ext cx="8229600" cy="819150"/>
          </a:xfrm>
        </p:spPr>
        <p:txBody>
          <a:bodyPr/>
          <a:lstStyle/>
          <a:p>
            <a:pPr algn="ctr" rtl="1"/>
            <a:r>
              <a:rPr lang="ar-SA" altLang="en-US" sz="3600" b="1" dirty="0" smtClean="0"/>
              <a:t>تحديد المشروع التنموي؟</a:t>
            </a:r>
            <a:endParaRPr lang="en-US" altLang="en-US" sz="3600" b="1" dirty="0" smtClean="0"/>
          </a:p>
        </p:txBody>
      </p:sp>
      <p:sp>
        <p:nvSpPr>
          <p:cNvPr id="18435" name="Content Placeholder 2"/>
          <p:cNvSpPr>
            <a:spLocks noGrp="1"/>
          </p:cNvSpPr>
          <p:nvPr>
            <p:ph idx="1"/>
          </p:nvPr>
        </p:nvSpPr>
        <p:spPr>
          <a:xfrm>
            <a:off x="457200" y="1600200"/>
            <a:ext cx="8229600" cy="4724400"/>
          </a:xfrm>
        </p:spPr>
        <p:txBody>
          <a:bodyPr/>
          <a:lstStyle/>
          <a:p>
            <a:pPr marL="0" indent="0" algn="just" rtl="1">
              <a:buNone/>
            </a:pPr>
            <a:r>
              <a:rPr lang="ar-SA" altLang="en-US" b="1" dirty="0">
                <a:ea typeface="Majalla UI"/>
              </a:rPr>
              <a:t>يتم </a:t>
            </a:r>
            <a:r>
              <a:rPr lang="ar-SA" altLang="en-US" b="1" dirty="0" smtClean="0">
                <a:ea typeface="Majalla UI"/>
              </a:rPr>
              <a:t>الاختيار </a:t>
            </a:r>
            <a:r>
              <a:rPr lang="ar-SA" altLang="en-US" b="1" dirty="0" smtClean="0">
                <a:ea typeface="Majalla UI"/>
              </a:rPr>
              <a:t>وتحديد المشروع من </a:t>
            </a:r>
            <a:r>
              <a:rPr lang="ar-SA" altLang="en-US" b="1" dirty="0" smtClean="0">
                <a:ea typeface="Majalla UI"/>
              </a:rPr>
              <a:t>قبل الدارسين لمشروع </a:t>
            </a:r>
            <a:r>
              <a:rPr lang="ar-SA" altLang="en-US" b="1" dirty="0">
                <a:ea typeface="Majalla UI"/>
              </a:rPr>
              <a:t>تنموي </a:t>
            </a:r>
            <a:r>
              <a:rPr lang="ar-SA" altLang="en-US" b="1" dirty="0" smtClean="0">
                <a:ea typeface="Majalla UI"/>
              </a:rPr>
              <a:t>في المملكة العربية السعودية لتطبيق </a:t>
            </a:r>
            <a:r>
              <a:rPr lang="ar-SA" altLang="en-US" b="1" dirty="0" smtClean="0">
                <a:ea typeface="Majalla UI"/>
              </a:rPr>
              <a:t>مراحل وخطوات </a:t>
            </a:r>
            <a:r>
              <a:rPr lang="ar-SA" altLang="en-US" b="1" dirty="0">
                <a:ea typeface="Majalla UI"/>
              </a:rPr>
              <a:t>تقييم الأثر البيئي </a:t>
            </a:r>
            <a:r>
              <a:rPr lang="ar-SA" altLang="en-US" b="1" dirty="0" smtClean="0">
                <a:ea typeface="Majalla UI"/>
              </a:rPr>
              <a:t>عليه. </a:t>
            </a:r>
            <a:endParaRPr lang="ar-SA" altLang="en-US"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bright="20000" contrast="-40000"/>
                    </a14:imgEffect>
                  </a14:imgLayer>
                </a14:imgProps>
              </a:ext>
            </a:extLst>
          </a:blip>
          <a:stretch>
            <a:fillRect/>
          </a:stretch>
        </p:blipFill>
        <p:spPr>
          <a:xfrm>
            <a:off x="2362200" y="2590800"/>
            <a:ext cx="4638923" cy="3474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8147433"/>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524000"/>
            <a:ext cx="8229600" cy="4800600"/>
          </a:xfrm>
        </p:spPr>
        <p:txBody>
          <a:bodyPr/>
          <a:lstStyle/>
          <a:p>
            <a:pPr algn="just" rtl="1"/>
            <a:endParaRPr lang="ar-SA" altLang="en-US" sz="2000" b="1" dirty="0" smtClean="0">
              <a:ea typeface="Majalla UI"/>
            </a:endParaRPr>
          </a:p>
          <a:p>
            <a:pPr algn="just" rtl="1"/>
            <a:endParaRPr lang="en-US" altLang="en-US" sz="2200" b="1" dirty="0" smtClean="0"/>
          </a:p>
        </p:txBody>
      </p:sp>
      <p:sp>
        <p:nvSpPr>
          <p:cNvPr id="5" name="small_button4">
            <a:hlinkClick r:id="" action="ppaction://noaction"/>
          </p:cNvPr>
          <p:cNvSpPr/>
          <p:nvPr/>
        </p:nvSpPr>
        <p:spPr>
          <a:xfrm>
            <a:off x="3581400" y="904874"/>
            <a:ext cx="4572000" cy="1219201"/>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algn="ctr" rtl="1">
              <a:lnSpc>
                <a:spcPts val="1875"/>
              </a:lnSpc>
              <a:spcAft>
                <a:spcPts val="1000"/>
              </a:spcAft>
            </a:pPr>
            <a:r>
              <a:rPr lang="ar-SA" sz="2000" kern="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مرحلة الفحص والاختبار </a:t>
            </a:r>
            <a:r>
              <a:rPr lang="en-US" sz="2000" kern="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 </a:t>
            </a:r>
            <a:r>
              <a:rPr lang="en-US" sz="2400" kern="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(Screening)</a:t>
            </a:r>
          </a:p>
          <a:p>
            <a:pPr lvl="0" algn="ctr" defTabSz="914296">
              <a:defRPr/>
            </a:pPr>
            <a:r>
              <a:rPr lang="ar-SA" sz="2000" kern="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وأهدافها</a:t>
            </a:r>
            <a:endPar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graphicFrame>
        <p:nvGraphicFramePr>
          <p:cNvPr id="6" name="Diagram 5"/>
          <p:cNvGraphicFramePr/>
          <p:nvPr>
            <p:extLst>
              <p:ext uri="{D42A27DB-BD31-4B8C-83A1-F6EECF244321}">
                <p14:modId xmlns:p14="http://schemas.microsoft.com/office/powerpoint/2010/main" val="791917250"/>
              </p:ext>
            </p:extLst>
          </p:nvPr>
        </p:nvGraphicFramePr>
        <p:xfrm>
          <a:off x="457200" y="2286000"/>
          <a:ext cx="8305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609600" y="891660"/>
            <a:ext cx="2560320" cy="1217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7936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
                                            <p:graphicEl>
                                              <a:dgm id="{2F59F4BA-ACEB-47CD-9835-833101BB5FE7}"/>
                                            </p:graphicEl>
                                          </p:spTgt>
                                        </p:tgtEl>
                                        <p:attrNameLst>
                                          <p:attrName>style.visibility</p:attrName>
                                        </p:attrNameLst>
                                      </p:cBhvr>
                                      <p:to>
                                        <p:strVal val="visible"/>
                                      </p:to>
                                    </p:set>
                                    <p:animEffect transition="in" filter="slide(fromTop)">
                                      <p:cBhvr>
                                        <p:cTn id="12" dur="1000"/>
                                        <p:tgtEl>
                                          <p:spTgt spid="6">
                                            <p:graphicEl>
                                              <a:dgm id="{2F59F4BA-ACEB-47CD-9835-833101BB5F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4572000"/>
          </a:xfrm>
        </p:spPr>
        <p:txBody>
          <a:bodyPr/>
          <a:lstStyle/>
          <a:p>
            <a:pPr marL="0" indent="0" algn="just" rtl="1">
              <a:buNone/>
            </a:pPr>
            <a:r>
              <a:rPr lang="ar-SA" altLang="en-US" sz="2400" b="1" dirty="0">
                <a:ea typeface="Majalla UI"/>
              </a:rPr>
              <a:t>بناء على المعلومات </a:t>
            </a:r>
            <a:r>
              <a:rPr lang="ar-SA" altLang="en-US" sz="2400" b="1" dirty="0" smtClean="0">
                <a:ea typeface="Majalla UI"/>
              </a:rPr>
              <a:t>الأولية </a:t>
            </a:r>
            <a:r>
              <a:rPr lang="ar-SA" altLang="en-US" sz="2400" b="1" dirty="0">
                <a:ea typeface="Majalla UI"/>
              </a:rPr>
              <a:t>التي يتم </a:t>
            </a:r>
            <a:r>
              <a:rPr lang="ar-SA" altLang="en-US" sz="2400" b="1" dirty="0" smtClean="0">
                <a:ea typeface="Majalla UI"/>
              </a:rPr>
              <a:t>جمعها عن بالطرق المختلفة تصنف المشاريع </a:t>
            </a:r>
            <a:r>
              <a:rPr lang="ar-SA" altLang="en-US" sz="2400" b="1" dirty="0">
                <a:ea typeface="Majalla UI"/>
              </a:rPr>
              <a:t>الى ثلاثة </a:t>
            </a:r>
            <a:r>
              <a:rPr lang="ar-SA" altLang="en-US" sz="2400" b="1" dirty="0" smtClean="0">
                <a:ea typeface="Majalla UI"/>
              </a:rPr>
              <a:t>أنماط رئيسية </a:t>
            </a:r>
            <a:r>
              <a:rPr lang="ar-SA" altLang="en-US" sz="2400" b="1" dirty="0">
                <a:ea typeface="Majalla UI"/>
              </a:rPr>
              <a:t>وفقا </a:t>
            </a:r>
            <a:r>
              <a:rPr lang="ar-SA" altLang="en-US" sz="2400" b="1" dirty="0" smtClean="0">
                <a:ea typeface="Majalla UI"/>
              </a:rPr>
              <a:t>لطبيعة المشروع وحجمه ونطاق التنفيذ، وهي:</a:t>
            </a:r>
            <a:endParaRPr lang="ar-SA" altLang="en-US" sz="2400" b="1" dirty="0" smtClean="0">
              <a:ea typeface="Majalla UI"/>
            </a:endParaRPr>
          </a:p>
          <a:p>
            <a:pPr algn="just" rtl="1"/>
            <a:r>
              <a:rPr lang="ar-SA" altLang="en-US" sz="2400" b="1" dirty="0" smtClean="0">
                <a:ea typeface="Majalla UI"/>
              </a:rPr>
              <a:t>النمط الأول: يضم المشروعات ذات التأثيرات البيئية الضعيفة نسبيا، وهي </a:t>
            </a:r>
            <a:r>
              <a:rPr lang="ar-SA" altLang="en-US" sz="2400" b="1" dirty="0">
                <a:ea typeface="Majalla UI"/>
              </a:rPr>
              <a:t>بالمحصلة </a:t>
            </a:r>
            <a:r>
              <a:rPr lang="ar-SA" altLang="en-US" sz="2400" b="1" dirty="0" smtClean="0">
                <a:ea typeface="Majalla UI"/>
              </a:rPr>
              <a:t>النهائية لا </a:t>
            </a:r>
            <a:r>
              <a:rPr lang="ar-SA" altLang="en-US" sz="2400" b="1" dirty="0">
                <a:ea typeface="Majalla UI"/>
              </a:rPr>
              <a:t>تحتاج </a:t>
            </a:r>
            <a:r>
              <a:rPr lang="ar-SA" altLang="en-US" sz="2400" b="1" dirty="0" smtClean="0">
                <a:ea typeface="Majalla UI"/>
              </a:rPr>
              <a:t>إلى </a:t>
            </a:r>
            <a:r>
              <a:rPr lang="ar-SA" altLang="en-US" sz="2400" b="1" dirty="0">
                <a:ea typeface="Majalla UI"/>
              </a:rPr>
              <a:t>دراسة تقييم </a:t>
            </a:r>
            <a:r>
              <a:rPr lang="ar-SA" altLang="en-US" sz="2400" b="1" dirty="0" smtClean="0">
                <a:ea typeface="Majalla UI"/>
              </a:rPr>
              <a:t>بيئي.</a:t>
            </a:r>
            <a:endParaRPr lang="ar-SA" altLang="en-US" sz="2400" b="1" dirty="0">
              <a:ea typeface="Majalla UI"/>
            </a:endParaRPr>
          </a:p>
          <a:p>
            <a:pPr algn="just" rtl="1"/>
            <a:r>
              <a:rPr lang="ar-SA" altLang="en-US" sz="2400" b="1" dirty="0" smtClean="0">
                <a:ea typeface="Majalla UI"/>
              </a:rPr>
              <a:t>النمط الثاني</a:t>
            </a:r>
            <a:r>
              <a:rPr lang="ar-SA" altLang="en-US" sz="2400" b="1" dirty="0">
                <a:ea typeface="Majalla UI"/>
              </a:rPr>
              <a:t>: يضم المشروعات ذات التأثيرات البيئية </a:t>
            </a:r>
            <a:r>
              <a:rPr lang="ar-SA" altLang="en-US" sz="2400" b="1" dirty="0" smtClean="0">
                <a:ea typeface="Majalla UI"/>
              </a:rPr>
              <a:t>الملحوظة، وهي في هذه الحالة تحتاج </a:t>
            </a:r>
            <a:r>
              <a:rPr lang="ar-SA" altLang="en-US" sz="2400" b="1" dirty="0">
                <a:ea typeface="Majalla UI"/>
              </a:rPr>
              <a:t>الى دراسة مبدئية أو </a:t>
            </a:r>
            <a:r>
              <a:rPr lang="ar-SA" altLang="en-US" sz="2400" b="1" dirty="0" smtClean="0">
                <a:ea typeface="Majalla UI"/>
              </a:rPr>
              <a:t>تفصيلية حسب </a:t>
            </a:r>
            <a:r>
              <a:rPr lang="ar-SA" altLang="en-US" sz="2400" b="1" dirty="0">
                <a:ea typeface="Majalla UI"/>
              </a:rPr>
              <a:t>حجم المشروع </a:t>
            </a:r>
            <a:r>
              <a:rPr lang="ar-SA" altLang="en-US" sz="2400" b="1" dirty="0" smtClean="0">
                <a:ea typeface="Majalla UI"/>
              </a:rPr>
              <a:t>وموقعه مثل: </a:t>
            </a:r>
            <a:r>
              <a:rPr lang="ar-SA" altLang="en-US" sz="2400" b="1" dirty="0">
                <a:ea typeface="Majalla UI"/>
              </a:rPr>
              <a:t>مشاريع الطاقة </a:t>
            </a:r>
            <a:r>
              <a:rPr lang="ar-SA" altLang="en-US" sz="2400" b="1" dirty="0" smtClean="0">
                <a:ea typeface="Majalla UI"/>
              </a:rPr>
              <a:t>المتجددة، ومشاريع </a:t>
            </a:r>
            <a:r>
              <a:rPr lang="ar-SA" altLang="en-US" sz="2400" b="1" dirty="0">
                <a:ea typeface="Majalla UI"/>
              </a:rPr>
              <a:t>الري، </a:t>
            </a:r>
            <a:r>
              <a:rPr lang="ar-SA" altLang="en-US" sz="2400" b="1" dirty="0" smtClean="0">
                <a:ea typeface="Majalla UI"/>
              </a:rPr>
              <a:t>والمشاريع السياحية.</a:t>
            </a:r>
            <a:endParaRPr lang="ar-SA" altLang="en-US" sz="2400" b="1" dirty="0">
              <a:ea typeface="Majalla UI"/>
            </a:endParaRPr>
          </a:p>
          <a:p>
            <a:pPr algn="just" rtl="1"/>
            <a:r>
              <a:rPr lang="ar-SA" altLang="en-US" sz="2400" b="1" dirty="0">
                <a:ea typeface="Majalla UI"/>
              </a:rPr>
              <a:t>النمط </a:t>
            </a:r>
            <a:r>
              <a:rPr lang="ar-SA" altLang="en-US" sz="2400" b="1" dirty="0" smtClean="0">
                <a:ea typeface="Majalla UI"/>
              </a:rPr>
              <a:t>الأخير: </a:t>
            </a:r>
            <a:r>
              <a:rPr lang="ar-SA" altLang="en-US" sz="2400" b="1" dirty="0">
                <a:ea typeface="Majalla UI"/>
              </a:rPr>
              <a:t>يضم المشروعات ذات التأثيرات البيئية </a:t>
            </a:r>
            <a:r>
              <a:rPr lang="ar-SA" altLang="en-US" sz="2400" b="1" dirty="0" smtClean="0">
                <a:ea typeface="Majalla UI"/>
              </a:rPr>
              <a:t>الخطيرة، </a:t>
            </a:r>
            <a:r>
              <a:rPr lang="ar-SA" altLang="en-US" sz="2400" b="1" dirty="0">
                <a:ea typeface="Majalla UI"/>
              </a:rPr>
              <a:t>وهي </a:t>
            </a:r>
            <a:r>
              <a:rPr lang="ar-SA" altLang="en-US" sz="2400" b="1" dirty="0" smtClean="0">
                <a:ea typeface="Majalla UI"/>
              </a:rPr>
              <a:t>في هذه </a:t>
            </a:r>
            <a:r>
              <a:rPr lang="ar-SA" altLang="en-US" sz="2400" b="1" dirty="0">
                <a:ea typeface="Majalla UI"/>
              </a:rPr>
              <a:t>الحالة تحتاج الى دراسة </a:t>
            </a:r>
            <a:r>
              <a:rPr lang="ar-SA" altLang="en-US" sz="2400" b="1" dirty="0" smtClean="0">
                <a:ea typeface="Majalla UI"/>
              </a:rPr>
              <a:t>تفصيلية مثل: </a:t>
            </a:r>
            <a:r>
              <a:rPr lang="ar-SA" altLang="en-US" sz="2400" b="1" dirty="0">
                <a:ea typeface="Majalla UI"/>
              </a:rPr>
              <a:t>مشروعات </a:t>
            </a:r>
            <a:r>
              <a:rPr lang="ar-SA" altLang="en-US" sz="2400" b="1" dirty="0" smtClean="0">
                <a:ea typeface="Majalla UI"/>
              </a:rPr>
              <a:t>البنية التحتية، والسدود</a:t>
            </a:r>
            <a:r>
              <a:rPr lang="ar-SA" altLang="en-US" sz="2400" b="1" dirty="0">
                <a:ea typeface="Majalla UI"/>
              </a:rPr>
              <a:t>، </a:t>
            </a:r>
            <a:r>
              <a:rPr lang="ar-SA" altLang="en-US" sz="2400" b="1" dirty="0" smtClean="0">
                <a:ea typeface="Majalla UI"/>
              </a:rPr>
              <a:t>والمشروعات الصناعية، ومشروعات الطاقة والمعادن</a:t>
            </a:r>
            <a:r>
              <a:rPr lang="ar-SA" altLang="en-US" sz="2400" b="1" dirty="0">
                <a:ea typeface="Majalla UI"/>
              </a:rPr>
              <a:t>، </a:t>
            </a:r>
            <a:r>
              <a:rPr lang="ar-SA" altLang="en-US" sz="2400" b="1" dirty="0" smtClean="0">
                <a:ea typeface="Majalla UI"/>
              </a:rPr>
              <a:t>وإدارة </a:t>
            </a:r>
            <a:r>
              <a:rPr lang="ar-SA" altLang="en-US" sz="2400" b="1" dirty="0">
                <a:ea typeface="Majalla UI"/>
              </a:rPr>
              <a:t>المخلفات الخطرة، </a:t>
            </a:r>
            <a:r>
              <a:rPr lang="ar-SA" altLang="en-US" sz="2400" b="1" dirty="0" smtClean="0">
                <a:ea typeface="Majalla UI"/>
              </a:rPr>
              <a:t>ومحطات </a:t>
            </a:r>
            <a:r>
              <a:rPr lang="ar-SA" altLang="en-US" sz="2400" b="1" dirty="0">
                <a:ea typeface="Majalla UI"/>
              </a:rPr>
              <a:t>معالجة </a:t>
            </a:r>
            <a:r>
              <a:rPr lang="ar-SA" altLang="en-US" sz="2400" b="1" dirty="0" smtClean="0">
                <a:ea typeface="Majalla UI"/>
              </a:rPr>
              <a:t>المياه</a:t>
            </a:r>
            <a:r>
              <a:rPr lang="ar-SA" altLang="en-US" sz="2400" b="1" dirty="0">
                <a:ea typeface="Majalla UI"/>
              </a:rPr>
              <a:t>.</a:t>
            </a:r>
          </a:p>
          <a:p>
            <a:pPr marL="0" indent="0" algn="just" rtl="1">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4" name="small_button4">
            <a:hlinkClick r:id="" action="ppaction://noaction"/>
          </p:cNvPr>
          <p:cNvSpPr>
            <a:spLocks noGrp="1"/>
          </p:cNvSpPr>
          <p:nvPr>
            <p:ph type="title"/>
          </p:nvPr>
        </p:nvSpPr>
        <p:spPr>
          <a:xfrm>
            <a:off x="457200" y="5334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kumimoji="0" lang="ar-SA" sz="20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تصنيف المشروعات طبقاً لتأثيراتها البيئية</a:t>
            </a:r>
            <a:endPar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Tree>
    <p:extLst>
      <p:ext uri="{BB962C8B-B14F-4D97-AF65-F5344CB8AC3E}">
        <p14:creationId xmlns:p14="http://schemas.microsoft.com/office/powerpoint/2010/main" val="386279615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491</TotalTime>
  <Words>1301</Words>
  <Application>Microsoft Office PowerPoint</Application>
  <PresentationFormat>On-screen Show (4:3)</PresentationFormat>
  <Paragraphs>91</Paragraphs>
  <Slides>20</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20</vt:i4>
      </vt:variant>
    </vt:vector>
  </HeadingPairs>
  <TitlesOfParts>
    <vt:vector size="37" baseType="lpstr">
      <vt:lpstr>ＭＳ Ｐゴシック</vt:lpstr>
      <vt:lpstr>Arial</vt:lpstr>
      <vt:lpstr>Arial Black</vt:lpstr>
      <vt:lpstr>Calibri</vt:lpstr>
      <vt:lpstr>Cambria</vt:lpstr>
      <vt:lpstr>Constantia</vt:lpstr>
      <vt:lpstr>Helvetica</vt:lpstr>
      <vt:lpstr>Majalla UI</vt:lpstr>
      <vt:lpstr>PT Bold Heading</vt:lpstr>
      <vt:lpstr>Sakkal Majalla</vt:lpstr>
      <vt:lpstr>Simplified Arabic</vt:lpstr>
      <vt:lpstr>Times New Roman</vt:lpstr>
      <vt:lpstr>Traditional Arabic</vt:lpstr>
      <vt:lpstr>Wingdings 2</vt:lpstr>
      <vt:lpstr>Flow</vt:lpstr>
      <vt:lpstr>1_Flow</vt:lpstr>
      <vt:lpstr>2_Flow</vt:lpstr>
      <vt:lpstr>PowerPoint Presentation</vt:lpstr>
      <vt:lpstr>PowerPoint Presentation</vt:lpstr>
      <vt:lpstr>PowerPoint Presentation</vt:lpstr>
      <vt:lpstr>المحاور الرئيسية</vt:lpstr>
      <vt:lpstr>PowerPoint Presentation</vt:lpstr>
      <vt:lpstr>مراحل عملية تقييم الأثر البيئي</vt:lpstr>
      <vt:lpstr>تحديد المشروع التنموي؟</vt:lpstr>
      <vt:lpstr>PowerPoint Presentation</vt:lpstr>
      <vt:lpstr>تصنيف المشروعات طبقاً لتأثيراتها البيئية</vt:lpstr>
      <vt:lpstr>تصنيف المشروعات طبقاً لنوعية تقييم الأثر البيئي</vt:lpstr>
      <vt:lpstr>PowerPoint Presentation</vt:lpstr>
      <vt:lpstr>اشتراطات مرحلة دراسة النطاق  </vt:lpstr>
      <vt:lpstr>وصف المشروع  (Project Description)</vt:lpstr>
      <vt:lpstr>وصف بيئة المشروع  (Baseline Study)</vt:lpstr>
      <vt:lpstr>مراجعة الأنظمة و القوانين البيئية  (Legal Review)</vt:lpstr>
      <vt:lpstr>اشراك المعنيين</vt:lpstr>
      <vt:lpstr>مراحل مشاركة المعنيين</vt:lpstr>
      <vt:lpstr>PowerPoint Presentation</vt:lpstr>
      <vt:lpstr>وصف المشروع ووصف بيئة المشروع</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56</cp:revision>
  <dcterms:created xsi:type="dcterms:W3CDTF">2016-10-15T20:01:57Z</dcterms:created>
  <dcterms:modified xsi:type="dcterms:W3CDTF">2019-10-13T20:34:10Z</dcterms:modified>
</cp:coreProperties>
</file>