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Override5.xml" ContentType="application/vnd.openxmlformats-officedocument.themeOverride+xml"/>
  <Override PartName="/ppt/theme/themeOverride6.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88" r:id="rId3"/>
  </p:sldMasterIdLst>
  <p:sldIdLst>
    <p:sldId id="257" r:id="rId4"/>
    <p:sldId id="258" r:id="rId5"/>
    <p:sldId id="281" r:id="rId6"/>
    <p:sldId id="283" r:id="rId7"/>
    <p:sldId id="284" r:id="rId8"/>
    <p:sldId id="286" r:id="rId9"/>
    <p:sldId id="287" r:id="rId10"/>
    <p:sldId id="296" r:id="rId11"/>
    <p:sldId id="295" r:id="rId12"/>
    <p:sldId id="298" r:id="rId13"/>
    <p:sldId id="297" r:id="rId14"/>
    <p:sldId id="289" r:id="rId15"/>
    <p:sldId id="290" r:id="rId16"/>
    <p:sldId id="291" r:id="rId17"/>
    <p:sldId id="292" r:id="rId18"/>
    <p:sldId id="293" r:id="rId19"/>
    <p:sldId id="294" r:id="rId20"/>
    <p:sldId id="300" r:id="rId21"/>
    <p:sldId id="299"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البيئة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The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t>
          </a:r>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كل ما يحيط بالإنسان من ماء وهواء ويابسة وما تحتويه هذه الأوساط من جماد ونبات وحيوان وأشكال مختلفة من الطاقة، وهي عبارة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عن مجموعة من النظم المتدخلة التي تؤثر وتتأثر بالإنسان والأنشطة البشرية بصورة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مستمرة.</a:t>
          </a:r>
          <a:endParaRPr lang="en-US" sz="2000" b="1" dirty="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A9C4FD6-6C73-4309-8C48-440FF8ADB2A8}">
      <dgm:prSet custT="1">
        <dgm:style>
          <a:lnRef idx="2">
            <a:schemeClr val="accent3"/>
          </a:lnRef>
          <a:fillRef idx="1">
            <a:schemeClr val="lt1"/>
          </a:fillRef>
          <a:effectRef idx="0">
            <a:schemeClr val="accent3"/>
          </a:effectRef>
          <a:fontRef idx="minor">
            <a:schemeClr val="dk1"/>
          </a:fontRef>
        </dgm:style>
      </dgm:prSet>
      <dgm:spPr>
        <a:xfrm>
          <a:off x="269677"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lnSpc>
              <a:spcPct val="100000"/>
            </a:lnSpc>
            <a:spcBef>
              <a:spcPts val="0"/>
            </a:spcBef>
            <a:spcAft>
              <a:spcPts val="0"/>
            </a:spcAft>
          </a:pPr>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علم البيئة</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Ecology </a:t>
          </a:r>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lnSpc>
              <a:spcPct val="100000"/>
            </a:lnSpc>
            <a:spcBef>
              <a:spcPts val="0"/>
            </a:spcBef>
            <a:spcAft>
              <a:spcPts val="0"/>
            </a:spcAft>
          </a:pP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استنبطها العالم الألماني </a:t>
          </a:r>
          <a:r>
            <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rPr>
            <a:t>Ernest Haeckel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عام 1866 من كلمتين يونانيتين هما </a:t>
          </a:r>
          <a:r>
            <a:rPr lang="en-US" sz="2000" b="1" dirty="0" err="1" smtClean="0">
              <a:solidFill>
                <a:sysClr val="windowText" lastClr="000000"/>
              </a:solidFill>
              <a:effectLst/>
              <a:latin typeface="Sakkal Majalla" panose="02000000000000000000" pitchFamily="2" charset="-78"/>
              <a:ea typeface="+mn-ea"/>
              <a:cs typeface="Sakkal Majalla" panose="02000000000000000000" pitchFamily="2" charset="-78"/>
            </a:rPr>
            <a:t>Oikes</a:t>
          </a:r>
          <a:r>
            <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rPr>
            <a:t>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وتعني مسكن أو وسط أو بيئة، و </a:t>
          </a:r>
          <a:r>
            <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rPr>
            <a:t>Logos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وتعني علم. وتعريفها: (العلم الذي يدرس علاقة الكائنات الحية بالوسط الذي تعيش فيه. </a:t>
          </a:r>
          <a:endParaRPr lang="en-US" sz="2000" b="1" dirty="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73480A0C-9658-4568-ABB4-6F1E82F9C1BF}" type="par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731826C2-3E3C-4BA7-9A80-D061CD2F419D}" type="sib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AD9BE04-2515-42A4-84B3-0D1DA1370707}">
      <dgm:prSet custT="1">
        <dgm:style>
          <a:lnRef idx="2">
            <a:schemeClr val="accent3"/>
          </a:lnRef>
          <a:fillRef idx="1">
            <a:schemeClr val="lt1"/>
          </a:fillRef>
          <a:effectRef idx="0">
            <a:schemeClr val="accent3"/>
          </a:effectRef>
          <a:fontRef idx="minor">
            <a:schemeClr val="dk1"/>
          </a:fontRef>
        </dgm:style>
      </dgm:prSet>
      <dgm:spPr>
        <a:xfrm>
          <a:off x="4293425"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النظام البيئي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 Ecosystem</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الوحدة الرئيسية للبيئة وهي تشمل كلا من التركيب </a:t>
          </a:r>
          <a:r>
            <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rPr>
            <a:t>Structure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أي التنوع </a:t>
          </a:r>
          <a:r>
            <a:rPr lang="ar-SA" sz="2000" b="1" dirty="0" err="1" smtClean="0">
              <a:solidFill>
                <a:sysClr val="windowText" lastClr="000000"/>
              </a:solidFill>
              <a:effectLst/>
              <a:latin typeface="Sakkal Majalla" panose="02000000000000000000" pitchFamily="2" charset="-78"/>
              <a:ea typeface="+mn-ea"/>
              <a:cs typeface="Sakkal Majalla" panose="02000000000000000000" pitchFamily="2" charset="-78"/>
            </a:rPr>
            <a:t>الاحيائي،والوظيفة</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a:t>
          </a:r>
          <a:r>
            <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rPr>
            <a:t>Functions</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أي دورة المواد خلال المكونات التركيبية. </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4E2382E2-47D6-431A-A7E8-E2B6C7264264}" type="par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0F53235-6A27-49B8-B016-605EB45D6686}" type="sib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EA655A7-89F3-40B0-BAC1-74F466BB73FE}">
      <dgm:prSet custT="1">
        <dgm:style>
          <a:lnRef idx="2">
            <a:schemeClr val="accent3"/>
          </a:lnRef>
          <a:fillRef idx="1">
            <a:schemeClr val="lt1"/>
          </a:fillRef>
          <a:effectRef idx="0">
            <a:schemeClr val="accent3"/>
          </a:effectRef>
          <a:fontRef idx="minor">
            <a:schemeClr val="dk1"/>
          </a:fontRef>
        </dgm:style>
      </dgm:prSet>
      <dgm:spPr>
        <a:xfrm>
          <a:off x="269677"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الغلاف </a:t>
          </a:r>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الحيوي البيئي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Ecosphere</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أحد الاغلفة الأرضية ويمثل مدى التفاعل بين الغلاف الصخري من ناحية والغلاف الجوي من ناحية أخرى ، و يهتم بالظاهرات الحية على سطح الارض النبات والحيوان والانسان</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91FE8CD2-0E63-40AD-A2AE-6C3B9C031073}" type="par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45936ADF-3071-474C-8238-E04491B9D924}" type="sib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4" custScaleX="133168" custScaleY="119755" custLinFactNeighborX="-1129" custLinFactNeighborY="-4046">
        <dgm:presLayoutVars>
          <dgm:bulletEnabled val="1"/>
        </dgm:presLayoutVars>
      </dgm:prSet>
      <dgm:spPr/>
      <dgm:t>
        <a:bodyPr/>
        <a:lstStyle/>
        <a:p>
          <a:endParaRPr lang="en-US"/>
        </a:p>
      </dgm:t>
    </dgm:pt>
    <dgm:pt modelId="{7C6F00CA-4C16-419C-BC42-5122A3789C69}" type="pres">
      <dgm:prSet presAssocID="{329F8E18-23BB-4573-8BE3-74C39E9FAF69}" presName="sibTrans" presStyleCnt="0"/>
      <dgm:spPr/>
    </dgm:pt>
    <dgm:pt modelId="{7BA84140-C72F-43C2-87D3-7D7D4F24AD30}" type="pres">
      <dgm:prSet presAssocID="{3A9C4FD6-6C73-4309-8C48-440FF8ADB2A8}" presName="node" presStyleLbl="node1" presStyleIdx="1" presStyleCnt="4" custScaleX="133168" custScaleY="116904" custLinFactNeighborX="-24" custLinFactNeighborY="-3657">
        <dgm:presLayoutVars>
          <dgm:bulletEnabled val="1"/>
        </dgm:presLayoutVars>
      </dgm:prSet>
      <dgm:spPr/>
      <dgm:t>
        <a:bodyPr/>
        <a:lstStyle/>
        <a:p>
          <a:endParaRPr lang="en-US"/>
        </a:p>
      </dgm:t>
    </dgm:pt>
    <dgm:pt modelId="{CE3D839F-E984-4128-AC19-001A1E0BCC05}" type="pres">
      <dgm:prSet presAssocID="{731826C2-3E3C-4BA7-9A80-D061CD2F419D}" presName="sibTrans" presStyleCnt="0"/>
      <dgm:spPr/>
    </dgm:pt>
    <dgm:pt modelId="{09842BE2-8BC6-40A6-BD47-9058EDAD2DA4}" type="pres">
      <dgm:prSet presAssocID="{CAD9BE04-2515-42A4-84B3-0D1DA1370707}" presName="node" presStyleLbl="node1" presStyleIdx="2" presStyleCnt="4" custScaleX="133168" custScaleY="125953">
        <dgm:presLayoutVars>
          <dgm:bulletEnabled val="1"/>
        </dgm:presLayoutVars>
      </dgm:prSet>
      <dgm:spPr/>
      <dgm:t>
        <a:bodyPr/>
        <a:lstStyle/>
        <a:p>
          <a:endParaRPr lang="en-US"/>
        </a:p>
      </dgm:t>
    </dgm:pt>
    <dgm:pt modelId="{58F8B78D-BC22-405F-AFF2-D751AD5F536D}" type="pres">
      <dgm:prSet presAssocID="{30F53235-6A27-49B8-B016-605EB45D6686}" presName="sibTrans" presStyleCnt="0"/>
      <dgm:spPr/>
    </dgm:pt>
    <dgm:pt modelId="{B883EDC8-E83F-4A61-9716-A438DDB17305}" type="pres">
      <dgm:prSet presAssocID="{CEA655A7-89F3-40B0-BAC1-74F466BB73FE}" presName="node" presStyleLbl="node1" presStyleIdx="3" presStyleCnt="4" custScaleX="133168" custScaleY="123517">
        <dgm:presLayoutVars>
          <dgm:bulletEnabled val="1"/>
        </dgm:presLayoutVars>
      </dgm:prSet>
      <dgm:spPr/>
      <dgm:t>
        <a:bodyPr/>
        <a:lstStyle/>
        <a:p>
          <a:endParaRPr lang="en-US"/>
        </a:p>
      </dgm:t>
    </dgm:pt>
  </dgm:ptLst>
  <dgm:cxnLst>
    <dgm:cxn modelId="{607D59D7-5CC1-47BC-AE4A-72B82B2E8DCB}" type="presOf" srcId="{996BC54B-E11C-4BCD-8CB0-27A0B3AD2693}" destId="{3B5D8516-966B-4352-8CBE-EBF58F7D4570}" srcOrd="0" destOrd="0" presId="urn:microsoft.com/office/officeart/2005/8/layout/default#4"/>
    <dgm:cxn modelId="{68C02628-BF5B-4DE4-9559-5BD3AEEE3912}" type="presOf" srcId="{CEA655A7-89F3-40B0-BAC1-74F466BB73FE}" destId="{B883EDC8-E83F-4A61-9716-A438DDB17305}" srcOrd="0" destOrd="0" presId="urn:microsoft.com/office/officeart/2005/8/layout/default#4"/>
    <dgm:cxn modelId="{CE0AA104-DD2E-4741-9BF5-5F1F95ECFE3C}" srcId="{996BC54B-E11C-4BCD-8CB0-27A0B3AD2693}" destId="{3A9C4FD6-6C73-4309-8C48-440FF8ADB2A8}" srcOrd="1" destOrd="0" parTransId="{73480A0C-9658-4568-ABB4-6F1E82F9C1BF}" sibTransId="{731826C2-3E3C-4BA7-9A80-D061CD2F419D}"/>
    <dgm:cxn modelId="{2D1A00DD-7256-4640-8053-E012AA19244F}" srcId="{996BC54B-E11C-4BCD-8CB0-27A0B3AD2693}" destId="{CAD9BE04-2515-42A4-84B3-0D1DA1370707}" srcOrd="2" destOrd="0" parTransId="{4E2382E2-47D6-431A-A7E8-E2B6C7264264}" sibTransId="{30F53235-6A27-49B8-B016-605EB45D6686}"/>
    <dgm:cxn modelId="{D4756778-DD54-4DF5-A60E-375D19894380}" srcId="{996BC54B-E11C-4BCD-8CB0-27A0B3AD2693}" destId="{CEA655A7-89F3-40B0-BAC1-74F466BB73FE}" srcOrd="3" destOrd="0" parTransId="{91FE8CD2-0E63-40AD-A2AE-6C3B9C031073}" sibTransId="{45936ADF-3071-474C-8238-E04491B9D924}"/>
    <dgm:cxn modelId="{187CF00C-AF57-470B-A3AE-AD6A39B8E52A}" type="presOf" srcId="{ADF9E307-A8AF-4AFA-A951-E0CADD13C0AB}" destId="{2F59F4BA-ACEB-47CD-9835-833101BB5FE7}" srcOrd="0" destOrd="0" presId="urn:microsoft.com/office/officeart/2005/8/layout/default#4"/>
    <dgm:cxn modelId="{48E2791B-15A3-41EF-8E3D-31D0A04EF64A}" srcId="{996BC54B-E11C-4BCD-8CB0-27A0B3AD2693}" destId="{ADF9E307-A8AF-4AFA-A951-E0CADD13C0AB}" srcOrd="0" destOrd="0" parTransId="{02CAE0E9-BCD4-49E2-A5D8-2312001C0642}" sibTransId="{329F8E18-23BB-4573-8BE3-74C39E9FAF69}"/>
    <dgm:cxn modelId="{8AD0AECF-A149-4762-8BC8-AAF2F19D0949}" type="presOf" srcId="{CAD9BE04-2515-42A4-84B3-0D1DA1370707}" destId="{09842BE2-8BC6-40A6-BD47-9058EDAD2DA4}" srcOrd="0" destOrd="0" presId="urn:microsoft.com/office/officeart/2005/8/layout/default#4"/>
    <dgm:cxn modelId="{4F8139C6-87D9-493D-B096-B4DAEFD24D92}" type="presOf" srcId="{3A9C4FD6-6C73-4309-8C48-440FF8ADB2A8}" destId="{7BA84140-C72F-43C2-87D3-7D7D4F24AD30}" srcOrd="0" destOrd="0" presId="urn:microsoft.com/office/officeart/2005/8/layout/default#4"/>
    <dgm:cxn modelId="{58C91A3B-453D-45A3-97C1-12975E455017}" type="presParOf" srcId="{3B5D8516-966B-4352-8CBE-EBF58F7D4570}" destId="{2F59F4BA-ACEB-47CD-9835-833101BB5FE7}" srcOrd="0" destOrd="0" presId="urn:microsoft.com/office/officeart/2005/8/layout/default#4"/>
    <dgm:cxn modelId="{38A973E5-61EC-41A1-AF35-83F84834687A}" type="presParOf" srcId="{3B5D8516-966B-4352-8CBE-EBF58F7D4570}" destId="{7C6F00CA-4C16-419C-BC42-5122A3789C69}" srcOrd="1" destOrd="0" presId="urn:microsoft.com/office/officeart/2005/8/layout/default#4"/>
    <dgm:cxn modelId="{54F3D772-3071-44E0-8E3B-AD914C0E6D09}" type="presParOf" srcId="{3B5D8516-966B-4352-8CBE-EBF58F7D4570}" destId="{7BA84140-C72F-43C2-87D3-7D7D4F24AD30}" srcOrd="2" destOrd="0" presId="urn:microsoft.com/office/officeart/2005/8/layout/default#4"/>
    <dgm:cxn modelId="{BBDA5069-2803-433B-A72C-99FD31AD5823}" type="presParOf" srcId="{3B5D8516-966B-4352-8CBE-EBF58F7D4570}" destId="{CE3D839F-E984-4128-AC19-001A1E0BCC05}" srcOrd="3" destOrd="0" presId="urn:microsoft.com/office/officeart/2005/8/layout/default#4"/>
    <dgm:cxn modelId="{101388A9-B3D3-41B6-AED1-BE94E9344C16}" type="presParOf" srcId="{3B5D8516-966B-4352-8CBE-EBF58F7D4570}" destId="{09842BE2-8BC6-40A6-BD47-9058EDAD2DA4}" srcOrd="4" destOrd="0" presId="urn:microsoft.com/office/officeart/2005/8/layout/default#4"/>
    <dgm:cxn modelId="{80656C3D-7755-4B56-A590-76C7F87D4BCB}" type="presParOf" srcId="{3B5D8516-966B-4352-8CBE-EBF58F7D4570}" destId="{58F8B78D-BC22-405F-AFF2-D751AD5F536D}" srcOrd="5" destOrd="0" presId="urn:microsoft.com/office/officeart/2005/8/layout/default#4"/>
    <dgm:cxn modelId="{BDF44E37-6CF3-403F-AC0F-29BFD4982FC5}" type="presParOf" srcId="{3B5D8516-966B-4352-8CBE-EBF58F7D4570}" destId="{B883EDC8-E83F-4A61-9716-A438DDB17305}" srcOrd="6"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تسونامي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Tsunami</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الأمواج العاتية التي تنشأ من تحرك مساحة كبيرة من المياه، مثل المحيط الهادي،  وينشأ التسونامي أيضا من الزلازل وبعض الانفجارات البركانية والتقلصات الباطنية في القشرة الأرضية تحت سطح مياه البحار والمحيطات، </a:t>
          </a:r>
          <a:endParaRPr lang="en-US" sz="20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A9C4FD6-6C73-4309-8C48-440FF8ADB2A8}">
      <dgm:prSet custT="1">
        <dgm:style>
          <a:lnRef idx="2">
            <a:schemeClr val="accent3"/>
          </a:lnRef>
          <a:fillRef idx="1">
            <a:schemeClr val="lt1"/>
          </a:fillRef>
          <a:effectRef idx="0">
            <a:schemeClr val="accent3"/>
          </a:effectRef>
          <a:fontRef idx="minor">
            <a:schemeClr val="dk1"/>
          </a:fontRef>
        </dgm:style>
      </dgm:prSet>
      <dgm:spPr>
        <a:xfrm>
          <a:off x="269677"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الأمواج العاصفة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Storm Surges</a:t>
          </a:r>
        </a:p>
        <a:p>
          <a:pPr algn="just" rtl="1">
            <a:lnSpc>
              <a:spcPct val="100000"/>
            </a:lnSpc>
            <a:spcBef>
              <a:spcPts val="0"/>
            </a:spcBef>
            <a:spcAft>
              <a:spcPts val="0"/>
            </a:spcAft>
          </a:pP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الأمواج التي تتشكل في الأيام العاصفة أو غير المستقرة مناخياً، ويزيد ارتفاعها عن 10 أمتار، ويقاس ارتفاع المياه بأجهزة قياس الأمواج الموجودة على السفن، مما تؤثر على الملاحة البحرية.</a:t>
          </a:r>
          <a:endParaRPr lang="en-US" sz="2000" b="1" dirty="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73480A0C-9658-4568-ABB4-6F1E82F9C1BF}" type="par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731826C2-3E3C-4BA7-9A80-D061CD2F419D}" type="sib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AD9BE04-2515-42A4-84B3-0D1DA1370707}">
      <dgm:prSet custT="1">
        <dgm:style>
          <a:lnRef idx="2">
            <a:schemeClr val="accent3"/>
          </a:lnRef>
          <a:fillRef idx="1">
            <a:schemeClr val="lt1"/>
          </a:fillRef>
          <a:effectRef idx="0">
            <a:schemeClr val="accent3"/>
          </a:effectRef>
          <a:fontRef idx="minor">
            <a:schemeClr val="dk1"/>
          </a:fontRef>
        </dgm:style>
      </dgm:prSet>
      <dgm:spPr>
        <a:xfrm>
          <a:off x="4293425"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200" b="1" dirty="0" err="1" smtClean="0">
              <a:solidFill>
                <a:sysClr val="windowText" lastClr="000000"/>
              </a:solidFill>
              <a:effectLst/>
              <a:latin typeface="Sakkal Majalla" panose="02000000000000000000" pitchFamily="2" charset="-78"/>
              <a:ea typeface="+mn-ea"/>
              <a:cs typeface="Sakkal Majalla" panose="02000000000000000000" pitchFamily="2" charset="-78"/>
            </a:rPr>
            <a:t>ترنادو</a:t>
          </a:r>
          <a:r>
            <a:rPr lang="ar-SA" sz="2200" b="1" dirty="0" smtClean="0">
              <a:solidFill>
                <a:sysClr val="windowText" lastClr="000000"/>
              </a:solidFill>
              <a:effectLst/>
              <a:latin typeface="Sakkal Majalla" panose="02000000000000000000" pitchFamily="2" charset="-78"/>
              <a:ea typeface="+mn-ea"/>
              <a:cs typeface="Sakkal Majalla" panose="02000000000000000000" pitchFamily="2" charset="-78"/>
            </a:rPr>
            <a:t> / </a:t>
          </a:r>
          <a:r>
            <a:rPr lang="ar-SA" sz="2200" b="1" dirty="0" err="1" smtClean="0">
              <a:solidFill>
                <a:sysClr val="windowText" lastClr="000000"/>
              </a:solidFill>
              <a:effectLst/>
              <a:latin typeface="Sakkal Majalla" panose="02000000000000000000" pitchFamily="2" charset="-78"/>
              <a:ea typeface="+mn-ea"/>
              <a:cs typeface="Sakkal Majalla" panose="02000000000000000000" pitchFamily="2" charset="-78"/>
            </a:rPr>
            <a:t>الهريكين</a:t>
          </a:r>
          <a:r>
            <a:rPr lang="ar-SA" sz="2200" b="1" dirty="0" smtClean="0">
              <a:solidFill>
                <a:sysClr val="windowText" lastClr="000000"/>
              </a:solidFill>
              <a:effectLst/>
              <a:latin typeface="Sakkal Majalla" panose="02000000000000000000" pitchFamily="2" charset="-78"/>
              <a:ea typeface="+mn-ea"/>
              <a:cs typeface="Sakkal Majalla" panose="02000000000000000000" pitchFamily="2" charset="-78"/>
            </a:rPr>
            <a:t> </a:t>
          </a:r>
          <a:r>
            <a:rPr lang="en-US" sz="2200" b="1" dirty="0" smtClean="0">
              <a:solidFill>
                <a:sysClr val="windowText" lastClr="000000"/>
              </a:solidFill>
              <a:effectLst/>
              <a:latin typeface="Sakkal Majalla" panose="02000000000000000000" pitchFamily="2" charset="-78"/>
              <a:ea typeface="+mn-ea"/>
              <a:cs typeface="Sakkal Majalla" panose="02000000000000000000" pitchFamily="2" charset="-78"/>
            </a:rPr>
            <a:t> Hurricanes/ Tornadoes</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أسماء الأعاصير الاستوائية الدوارة، وهي منخفضات جوية تظهر في المحيطات الدافئة قرب دائرة الاستواء في مناطق الرياح التجارية بين دائرتي عرض 5 </a:t>
          </a:r>
          <a:r>
            <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rPr>
            <a:t>º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و 20 </a:t>
          </a:r>
          <a:r>
            <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rPr>
            <a:t>º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شمالا وجنوبا .</a:t>
          </a:r>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4E2382E2-47D6-431A-A7E8-E2B6C7264264}" type="par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0F53235-6A27-49B8-B016-605EB45D6686}" type="sib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EA655A7-89F3-40B0-BAC1-74F466BB73FE}">
      <dgm:prSet custT="1">
        <dgm:style>
          <a:lnRef idx="2">
            <a:schemeClr val="accent3"/>
          </a:lnRef>
          <a:fillRef idx="1">
            <a:schemeClr val="lt1"/>
          </a:fillRef>
          <a:effectRef idx="0">
            <a:schemeClr val="accent3"/>
          </a:effectRef>
          <a:fontRef idx="minor">
            <a:schemeClr val="dk1"/>
          </a:fontRef>
        </dgm:style>
      </dgm:prSet>
      <dgm:spPr>
        <a:xfrm>
          <a:off x="269677"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حرائق الغابات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Wildfires</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يُطلق عليه العواصف النارية، وتنشأ عامة من تلقاء نفسها في الطّبيعة ومناطق الغابات والحشائش الكثيفة، التي تحتوي على كمية كبيرة من النبات سّريع الاشتعال.</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91FE8CD2-0E63-40AD-A2AE-6C3B9C031073}" type="par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45936ADF-3071-474C-8238-E04491B9D924}" type="sib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4" custScaleX="133168" custScaleY="119755" custLinFactNeighborX="-1197" custLinFactNeighborY="-3657">
        <dgm:presLayoutVars>
          <dgm:bulletEnabled val="1"/>
        </dgm:presLayoutVars>
      </dgm:prSet>
      <dgm:spPr/>
      <dgm:t>
        <a:bodyPr/>
        <a:lstStyle/>
        <a:p>
          <a:endParaRPr lang="en-US"/>
        </a:p>
      </dgm:t>
    </dgm:pt>
    <dgm:pt modelId="{7C6F00CA-4C16-419C-BC42-5122A3789C69}" type="pres">
      <dgm:prSet presAssocID="{329F8E18-23BB-4573-8BE3-74C39E9FAF69}" presName="sibTrans" presStyleCnt="0"/>
      <dgm:spPr/>
    </dgm:pt>
    <dgm:pt modelId="{7BA84140-C72F-43C2-87D3-7D7D4F24AD30}" type="pres">
      <dgm:prSet presAssocID="{3A9C4FD6-6C73-4309-8C48-440FF8ADB2A8}" presName="node" presStyleLbl="node1" presStyleIdx="1" presStyleCnt="4" custScaleX="133168" custScaleY="116904" custLinFactNeighborX="-24" custLinFactNeighborY="-3657">
        <dgm:presLayoutVars>
          <dgm:bulletEnabled val="1"/>
        </dgm:presLayoutVars>
      </dgm:prSet>
      <dgm:spPr/>
      <dgm:t>
        <a:bodyPr/>
        <a:lstStyle/>
        <a:p>
          <a:endParaRPr lang="en-US"/>
        </a:p>
      </dgm:t>
    </dgm:pt>
    <dgm:pt modelId="{CE3D839F-E984-4128-AC19-001A1E0BCC05}" type="pres">
      <dgm:prSet presAssocID="{731826C2-3E3C-4BA7-9A80-D061CD2F419D}" presName="sibTrans" presStyleCnt="0"/>
      <dgm:spPr/>
    </dgm:pt>
    <dgm:pt modelId="{09842BE2-8BC6-40A6-BD47-9058EDAD2DA4}" type="pres">
      <dgm:prSet presAssocID="{CAD9BE04-2515-42A4-84B3-0D1DA1370707}" presName="node" presStyleLbl="node1" presStyleIdx="2" presStyleCnt="4" custScaleX="133168" custScaleY="125953">
        <dgm:presLayoutVars>
          <dgm:bulletEnabled val="1"/>
        </dgm:presLayoutVars>
      </dgm:prSet>
      <dgm:spPr/>
      <dgm:t>
        <a:bodyPr/>
        <a:lstStyle/>
        <a:p>
          <a:endParaRPr lang="en-US"/>
        </a:p>
      </dgm:t>
    </dgm:pt>
    <dgm:pt modelId="{58F8B78D-BC22-405F-AFF2-D751AD5F536D}" type="pres">
      <dgm:prSet presAssocID="{30F53235-6A27-49B8-B016-605EB45D6686}" presName="sibTrans" presStyleCnt="0"/>
      <dgm:spPr/>
    </dgm:pt>
    <dgm:pt modelId="{B883EDC8-E83F-4A61-9716-A438DDB17305}" type="pres">
      <dgm:prSet presAssocID="{CEA655A7-89F3-40B0-BAC1-74F466BB73FE}" presName="node" presStyleLbl="node1" presStyleIdx="3" presStyleCnt="4" custScaleX="133168" custScaleY="123517">
        <dgm:presLayoutVars>
          <dgm:bulletEnabled val="1"/>
        </dgm:presLayoutVars>
      </dgm:prSet>
      <dgm:spPr/>
      <dgm:t>
        <a:bodyPr/>
        <a:lstStyle/>
        <a:p>
          <a:endParaRPr lang="en-US"/>
        </a:p>
      </dgm:t>
    </dgm:pt>
  </dgm:ptLst>
  <dgm:cxnLst>
    <dgm:cxn modelId="{607D59D7-5CC1-47BC-AE4A-72B82B2E8DCB}" type="presOf" srcId="{996BC54B-E11C-4BCD-8CB0-27A0B3AD2693}" destId="{3B5D8516-966B-4352-8CBE-EBF58F7D4570}" srcOrd="0" destOrd="0" presId="urn:microsoft.com/office/officeart/2005/8/layout/default#4"/>
    <dgm:cxn modelId="{68C02628-BF5B-4DE4-9559-5BD3AEEE3912}" type="presOf" srcId="{CEA655A7-89F3-40B0-BAC1-74F466BB73FE}" destId="{B883EDC8-E83F-4A61-9716-A438DDB17305}" srcOrd="0" destOrd="0" presId="urn:microsoft.com/office/officeart/2005/8/layout/default#4"/>
    <dgm:cxn modelId="{CE0AA104-DD2E-4741-9BF5-5F1F95ECFE3C}" srcId="{996BC54B-E11C-4BCD-8CB0-27A0B3AD2693}" destId="{3A9C4FD6-6C73-4309-8C48-440FF8ADB2A8}" srcOrd="1" destOrd="0" parTransId="{73480A0C-9658-4568-ABB4-6F1E82F9C1BF}" sibTransId="{731826C2-3E3C-4BA7-9A80-D061CD2F419D}"/>
    <dgm:cxn modelId="{2D1A00DD-7256-4640-8053-E012AA19244F}" srcId="{996BC54B-E11C-4BCD-8CB0-27A0B3AD2693}" destId="{CAD9BE04-2515-42A4-84B3-0D1DA1370707}" srcOrd="2" destOrd="0" parTransId="{4E2382E2-47D6-431A-A7E8-E2B6C7264264}" sibTransId="{30F53235-6A27-49B8-B016-605EB45D6686}"/>
    <dgm:cxn modelId="{D4756778-DD54-4DF5-A60E-375D19894380}" srcId="{996BC54B-E11C-4BCD-8CB0-27A0B3AD2693}" destId="{CEA655A7-89F3-40B0-BAC1-74F466BB73FE}" srcOrd="3" destOrd="0" parTransId="{91FE8CD2-0E63-40AD-A2AE-6C3B9C031073}" sibTransId="{45936ADF-3071-474C-8238-E04491B9D924}"/>
    <dgm:cxn modelId="{187CF00C-AF57-470B-A3AE-AD6A39B8E52A}" type="presOf" srcId="{ADF9E307-A8AF-4AFA-A951-E0CADD13C0AB}" destId="{2F59F4BA-ACEB-47CD-9835-833101BB5FE7}" srcOrd="0" destOrd="0" presId="urn:microsoft.com/office/officeart/2005/8/layout/default#4"/>
    <dgm:cxn modelId="{48E2791B-15A3-41EF-8E3D-31D0A04EF64A}" srcId="{996BC54B-E11C-4BCD-8CB0-27A0B3AD2693}" destId="{ADF9E307-A8AF-4AFA-A951-E0CADD13C0AB}" srcOrd="0" destOrd="0" parTransId="{02CAE0E9-BCD4-49E2-A5D8-2312001C0642}" sibTransId="{329F8E18-23BB-4573-8BE3-74C39E9FAF69}"/>
    <dgm:cxn modelId="{8AD0AECF-A149-4762-8BC8-AAF2F19D0949}" type="presOf" srcId="{CAD9BE04-2515-42A4-84B3-0D1DA1370707}" destId="{09842BE2-8BC6-40A6-BD47-9058EDAD2DA4}" srcOrd="0" destOrd="0" presId="urn:microsoft.com/office/officeart/2005/8/layout/default#4"/>
    <dgm:cxn modelId="{4F8139C6-87D9-493D-B096-B4DAEFD24D92}" type="presOf" srcId="{3A9C4FD6-6C73-4309-8C48-440FF8ADB2A8}" destId="{7BA84140-C72F-43C2-87D3-7D7D4F24AD30}" srcOrd="0" destOrd="0" presId="urn:microsoft.com/office/officeart/2005/8/layout/default#4"/>
    <dgm:cxn modelId="{58C91A3B-453D-45A3-97C1-12975E455017}" type="presParOf" srcId="{3B5D8516-966B-4352-8CBE-EBF58F7D4570}" destId="{2F59F4BA-ACEB-47CD-9835-833101BB5FE7}" srcOrd="0" destOrd="0" presId="urn:microsoft.com/office/officeart/2005/8/layout/default#4"/>
    <dgm:cxn modelId="{38A973E5-61EC-41A1-AF35-83F84834687A}" type="presParOf" srcId="{3B5D8516-966B-4352-8CBE-EBF58F7D4570}" destId="{7C6F00CA-4C16-419C-BC42-5122A3789C69}" srcOrd="1" destOrd="0" presId="urn:microsoft.com/office/officeart/2005/8/layout/default#4"/>
    <dgm:cxn modelId="{54F3D772-3071-44E0-8E3B-AD914C0E6D09}" type="presParOf" srcId="{3B5D8516-966B-4352-8CBE-EBF58F7D4570}" destId="{7BA84140-C72F-43C2-87D3-7D7D4F24AD30}" srcOrd="2" destOrd="0" presId="urn:microsoft.com/office/officeart/2005/8/layout/default#4"/>
    <dgm:cxn modelId="{BBDA5069-2803-433B-A72C-99FD31AD5823}" type="presParOf" srcId="{3B5D8516-966B-4352-8CBE-EBF58F7D4570}" destId="{CE3D839F-E984-4128-AC19-001A1E0BCC05}" srcOrd="3" destOrd="0" presId="urn:microsoft.com/office/officeart/2005/8/layout/default#4"/>
    <dgm:cxn modelId="{101388A9-B3D3-41B6-AED1-BE94E9344C16}" type="presParOf" srcId="{3B5D8516-966B-4352-8CBE-EBF58F7D4570}" destId="{09842BE2-8BC6-40A6-BD47-9058EDAD2DA4}" srcOrd="4" destOrd="0" presId="urn:microsoft.com/office/officeart/2005/8/layout/default#4"/>
    <dgm:cxn modelId="{80656C3D-7755-4B56-A590-76C7F87D4BCB}" type="presParOf" srcId="{3B5D8516-966B-4352-8CBE-EBF58F7D4570}" destId="{58F8B78D-BC22-405F-AFF2-D751AD5F536D}" srcOrd="5" destOrd="0" presId="urn:microsoft.com/office/officeart/2005/8/layout/default#4"/>
    <dgm:cxn modelId="{BDF44E37-6CF3-403F-AC0F-29BFD4982FC5}" type="presParOf" srcId="{3B5D8516-966B-4352-8CBE-EBF58F7D4570}" destId="{B883EDC8-E83F-4A61-9716-A438DDB17305}" srcOrd="6"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الانهيارات الأرضية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Landslides</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تنتج عن فعل الانزلاقات للكتل الصخرية كبيرة الحجم، التي تتجمع أسفل المنحدرات على شكل حواجز صخرية منزلقة </a:t>
          </a:r>
          <a:r>
            <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rPr>
            <a:t>Slide Ridges</a:t>
          </a:r>
          <a:endParaRPr lang="en-US" sz="20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A9C4FD6-6C73-4309-8C48-440FF8ADB2A8}">
      <dgm:prSet custT="1">
        <dgm:style>
          <a:lnRef idx="2">
            <a:schemeClr val="accent3"/>
          </a:lnRef>
          <a:fillRef idx="1">
            <a:schemeClr val="lt1"/>
          </a:fillRef>
          <a:effectRef idx="0">
            <a:schemeClr val="accent3"/>
          </a:effectRef>
          <a:fontRef idx="minor">
            <a:schemeClr val="dk1"/>
          </a:fontRef>
        </dgm:style>
      </dgm:prSet>
      <dgm:spPr>
        <a:xfrm>
          <a:off x="269677"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الزلازل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Earthquakes</a:t>
          </a:r>
        </a:p>
        <a:p>
          <a:pPr algn="just" rtl="1">
            <a:lnSpc>
              <a:spcPct val="100000"/>
            </a:lnSpc>
            <a:spcBef>
              <a:spcPts val="0"/>
            </a:spcBef>
            <a:spcAft>
              <a:spcPts val="0"/>
            </a:spcAft>
          </a:pP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سلسلة من الاهتزازات الارتجاجية المتتالية لسطح الأرض، والتي تنتج عن حركة الصفائح الصخرية في القشرة الأرضية وتتأثر بها مناطق الضعف عند حد </a:t>
          </a:r>
          <a:r>
            <a:rPr lang="ar-SA" sz="2000" b="1" dirty="0" err="1" smtClean="0">
              <a:solidFill>
                <a:sysClr val="windowText" lastClr="000000"/>
              </a:solidFill>
              <a:effectLst/>
              <a:latin typeface="Sakkal Majalla" panose="02000000000000000000" pitchFamily="2" charset="-78"/>
              <a:ea typeface="+mn-ea"/>
              <a:cs typeface="Sakkal Majalla" panose="02000000000000000000" pitchFamily="2" charset="-78"/>
            </a:rPr>
            <a:t>الماهو</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a:t>
          </a:r>
          <a:endParaRPr lang="en-US" sz="2000" b="1" dirty="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73480A0C-9658-4568-ABB4-6F1E82F9C1BF}" type="par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731826C2-3E3C-4BA7-9A80-D061CD2F419D}" type="sib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AD9BE04-2515-42A4-84B3-0D1DA1370707}">
      <dgm:prSet custT="1">
        <dgm:style>
          <a:lnRef idx="2">
            <a:schemeClr val="accent3"/>
          </a:lnRef>
          <a:fillRef idx="1">
            <a:schemeClr val="lt1"/>
          </a:fillRef>
          <a:effectRef idx="0">
            <a:schemeClr val="accent3"/>
          </a:effectRef>
          <a:fontRef idx="minor">
            <a:schemeClr val="dk1"/>
          </a:fontRef>
        </dgm:style>
      </dgm:prSet>
      <dgm:spPr>
        <a:xfrm>
          <a:off x="4293425"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rtl="1"/>
          <a:endPar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الانفجارات البركانية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Volcanic Eruptions</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تحدث عند حدوث نشاط بركاني؛ حيث تتناثر الحمم والصخور وتسيل </a:t>
          </a:r>
          <a:r>
            <a:rPr lang="ar-SA" sz="2000" b="1" dirty="0" err="1" smtClean="0">
              <a:solidFill>
                <a:sysClr val="windowText" lastClr="000000"/>
              </a:solidFill>
              <a:effectLst/>
              <a:latin typeface="Sakkal Majalla" panose="02000000000000000000" pitchFamily="2" charset="-78"/>
              <a:ea typeface="+mn-ea"/>
              <a:cs typeface="Sakkal Majalla" panose="02000000000000000000" pitchFamily="2" charset="-78"/>
            </a:rPr>
            <a:t>المجما</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a:t>
          </a:r>
          <a:r>
            <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rPr>
            <a:t>magma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وتكون مصحوبة </a:t>
          </a:r>
          <a:r>
            <a:rPr lang="ar-SA" sz="2000" b="1" dirty="0" err="1" smtClean="0">
              <a:solidFill>
                <a:sysClr val="windowText" lastClr="000000"/>
              </a:solidFill>
              <a:effectLst/>
              <a:latin typeface="Sakkal Majalla" panose="02000000000000000000" pitchFamily="2" charset="-78"/>
              <a:ea typeface="+mn-ea"/>
              <a:cs typeface="Sakkal Majalla" panose="02000000000000000000" pitchFamily="2" charset="-78"/>
            </a:rPr>
            <a:t>بانبثاقات</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للغاز والرماد. وتتعلق شدة الانفجار البركاني بكمية الغازات المنبثقة ودرجة لزوجة </a:t>
          </a:r>
          <a:r>
            <a:rPr lang="ar-SA" sz="2000" b="1" dirty="0" err="1" smtClean="0">
              <a:solidFill>
                <a:sysClr val="windowText" lastClr="000000"/>
              </a:solidFill>
              <a:effectLst/>
              <a:latin typeface="Sakkal Majalla" panose="02000000000000000000" pitchFamily="2" charset="-78"/>
              <a:ea typeface="+mn-ea"/>
              <a:cs typeface="Sakkal Majalla" panose="02000000000000000000" pitchFamily="2" charset="-78"/>
            </a:rPr>
            <a:t>الماجما</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وتركيبها المعدني .</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4E2382E2-47D6-431A-A7E8-E2B6C7264264}" type="par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0F53235-6A27-49B8-B016-605EB45D6686}" type="sib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EA655A7-89F3-40B0-BAC1-74F466BB73FE}">
      <dgm:prSet custT="1">
        <dgm:style>
          <a:lnRef idx="2">
            <a:schemeClr val="accent3"/>
          </a:lnRef>
          <a:fillRef idx="1">
            <a:schemeClr val="lt1"/>
          </a:fillRef>
          <a:effectRef idx="0">
            <a:schemeClr val="accent3"/>
          </a:effectRef>
          <a:fontRef idx="minor">
            <a:schemeClr val="dk1"/>
          </a:fontRef>
        </dgm:style>
      </dgm:prSet>
      <dgm:spPr>
        <a:xfrm>
          <a:off x="269677"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الاحترار العالمي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Global Warming</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ارتفاع في معدل ​​درجة حرارة مناخ الأرض، وهو جانب من جوانب تغير المناخ تظهره قياسات درجة الحرارة والتأثيرات المتعددة </a:t>
          </a:r>
          <a:r>
            <a:rPr lang="ar-SA" sz="2000" b="1" dirty="0" err="1" smtClean="0">
              <a:solidFill>
                <a:sysClr val="windowText" lastClr="000000"/>
              </a:solidFill>
              <a:effectLst/>
              <a:latin typeface="Sakkal Majalla" panose="02000000000000000000" pitchFamily="2" charset="-78"/>
              <a:ea typeface="+mn-ea"/>
              <a:cs typeface="Sakkal Majalla" panose="02000000000000000000" pitchFamily="2" charset="-78"/>
            </a:rPr>
            <a:t>للاحترار</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يشير المصطلح عادةً إلى الاحترار المرصود بسبب الغازات الدفيئة، وهي الظاهرة التي تعرف باسم الاحتباس الحراري</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91FE8CD2-0E63-40AD-A2AE-6C3B9C031073}" type="par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45936ADF-3071-474C-8238-E04491B9D924}" type="sib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4" custScaleX="133168" custScaleY="119755" custLinFactNeighborX="-1197" custLinFactNeighborY="-3657">
        <dgm:presLayoutVars>
          <dgm:bulletEnabled val="1"/>
        </dgm:presLayoutVars>
      </dgm:prSet>
      <dgm:spPr/>
      <dgm:t>
        <a:bodyPr/>
        <a:lstStyle/>
        <a:p>
          <a:endParaRPr lang="en-US"/>
        </a:p>
      </dgm:t>
    </dgm:pt>
    <dgm:pt modelId="{7C6F00CA-4C16-419C-BC42-5122A3789C69}" type="pres">
      <dgm:prSet presAssocID="{329F8E18-23BB-4573-8BE3-74C39E9FAF69}" presName="sibTrans" presStyleCnt="0"/>
      <dgm:spPr/>
    </dgm:pt>
    <dgm:pt modelId="{7BA84140-C72F-43C2-87D3-7D7D4F24AD30}" type="pres">
      <dgm:prSet presAssocID="{3A9C4FD6-6C73-4309-8C48-440FF8ADB2A8}" presName="node" presStyleLbl="node1" presStyleIdx="1" presStyleCnt="4" custScaleX="133168" custScaleY="116904" custLinFactNeighborX="-24" custLinFactNeighborY="-3657">
        <dgm:presLayoutVars>
          <dgm:bulletEnabled val="1"/>
        </dgm:presLayoutVars>
      </dgm:prSet>
      <dgm:spPr/>
      <dgm:t>
        <a:bodyPr/>
        <a:lstStyle/>
        <a:p>
          <a:endParaRPr lang="en-US"/>
        </a:p>
      </dgm:t>
    </dgm:pt>
    <dgm:pt modelId="{CE3D839F-E984-4128-AC19-001A1E0BCC05}" type="pres">
      <dgm:prSet presAssocID="{731826C2-3E3C-4BA7-9A80-D061CD2F419D}" presName="sibTrans" presStyleCnt="0"/>
      <dgm:spPr/>
    </dgm:pt>
    <dgm:pt modelId="{09842BE2-8BC6-40A6-BD47-9058EDAD2DA4}" type="pres">
      <dgm:prSet presAssocID="{CAD9BE04-2515-42A4-84B3-0D1DA1370707}" presName="node" presStyleLbl="node1" presStyleIdx="2" presStyleCnt="4" custScaleX="133168" custScaleY="125953">
        <dgm:presLayoutVars>
          <dgm:bulletEnabled val="1"/>
        </dgm:presLayoutVars>
      </dgm:prSet>
      <dgm:spPr/>
      <dgm:t>
        <a:bodyPr/>
        <a:lstStyle/>
        <a:p>
          <a:endParaRPr lang="en-US"/>
        </a:p>
      </dgm:t>
    </dgm:pt>
    <dgm:pt modelId="{58F8B78D-BC22-405F-AFF2-D751AD5F536D}" type="pres">
      <dgm:prSet presAssocID="{30F53235-6A27-49B8-B016-605EB45D6686}" presName="sibTrans" presStyleCnt="0"/>
      <dgm:spPr/>
    </dgm:pt>
    <dgm:pt modelId="{B883EDC8-E83F-4A61-9716-A438DDB17305}" type="pres">
      <dgm:prSet presAssocID="{CEA655A7-89F3-40B0-BAC1-74F466BB73FE}" presName="node" presStyleLbl="node1" presStyleIdx="3" presStyleCnt="4" custScaleX="133168" custScaleY="123517">
        <dgm:presLayoutVars>
          <dgm:bulletEnabled val="1"/>
        </dgm:presLayoutVars>
      </dgm:prSet>
      <dgm:spPr/>
      <dgm:t>
        <a:bodyPr/>
        <a:lstStyle/>
        <a:p>
          <a:endParaRPr lang="en-US"/>
        </a:p>
      </dgm:t>
    </dgm:pt>
  </dgm:ptLst>
  <dgm:cxnLst>
    <dgm:cxn modelId="{607D59D7-5CC1-47BC-AE4A-72B82B2E8DCB}" type="presOf" srcId="{996BC54B-E11C-4BCD-8CB0-27A0B3AD2693}" destId="{3B5D8516-966B-4352-8CBE-EBF58F7D4570}" srcOrd="0" destOrd="0" presId="urn:microsoft.com/office/officeart/2005/8/layout/default#4"/>
    <dgm:cxn modelId="{68C02628-BF5B-4DE4-9559-5BD3AEEE3912}" type="presOf" srcId="{CEA655A7-89F3-40B0-BAC1-74F466BB73FE}" destId="{B883EDC8-E83F-4A61-9716-A438DDB17305}" srcOrd="0" destOrd="0" presId="urn:microsoft.com/office/officeart/2005/8/layout/default#4"/>
    <dgm:cxn modelId="{CE0AA104-DD2E-4741-9BF5-5F1F95ECFE3C}" srcId="{996BC54B-E11C-4BCD-8CB0-27A0B3AD2693}" destId="{3A9C4FD6-6C73-4309-8C48-440FF8ADB2A8}" srcOrd="1" destOrd="0" parTransId="{73480A0C-9658-4568-ABB4-6F1E82F9C1BF}" sibTransId="{731826C2-3E3C-4BA7-9A80-D061CD2F419D}"/>
    <dgm:cxn modelId="{2D1A00DD-7256-4640-8053-E012AA19244F}" srcId="{996BC54B-E11C-4BCD-8CB0-27A0B3AD2693}" destId="{CAD9BE04-2515-42A4-84B3-0D1DA1370707}" srcOrd="2" destOrd="0" parTransId="{4E2382E2-47D6-431A-A7E8-E2B6C7264264}" sibTransId="{30F53235-6A27-49B8-B016-605EB45D6686}"/>
    <dgm:cxn modelId="{D4756778-DD54-4DF5-A60E-375D19894380}" srcId="{996BC54B-E11C-4BCD-8CB0-27A0B3AD2693}" destId="{CEA655A7-89F3-40B0-BAC1-74F466BB73FE}" srcOrd="3" destOrd="0" parTransId="{91FE8CD2-0E63-40AD-A2AE-6C3B9C031073}" sibTransId="{45936ADF-3071-474C-8238-E04491B9D924}"/>
    <dgm:cxn modelId="{187CF00C-AF57-470B-A3AE-AD6A39B8E52A}" type="presOf" srcId="{ADF9E307-A8AF-4AFA-A951-E0CADD13C0AB}" destId="{2F59F4BA-ACEB-47CD-9835-833101BB5FE7}" srcOrd="0" destOrd="0" presId="urn:microsoft.com/office/officeart/2005/8/layout/default#4"/>
    <dgm:cxn modelId="{48E2791B-15A3-41EF-8E3D-31D0A04EF64A}" srcId="{996BC54B-E11C-4BCD-8CB0-27A0B3AD2693}" destId="{ADF9E307-A8AF-4AFA-A951-E0CADD13C0AB}" srcOrd="0" destOrd="0" parTransId="{02CAE0E9-BCD4-49E2-A5D8-2312001C0642}" sibTransId="{329F8E18-23BB-4573-8BE3-74C39E9FAF69}"/>
    <dgm:cxn modelId="{8AD0AECF-A149-4762-8BC8-AAF2F19D0949}" type="presOf" srcId="{CAD9BE04-2515-42A4-84B3-0D1DA1370707}" destId="{09842BE2-8BC6-40A6-BD47-9058EDAD2DA4}" srcOrd="0" destOrd="0" presId="urn:microsoft.com/office/officeart/2005/8/layout/default#4"/>
    <dgm:cxn modelId="{4F8139C6-87D9-493D-B096-B4DAEFD24D92}" type="presOf" srcId="{3A9C4FD6-6C73-4309-8C48-440FF8ADB2A8}" destId="{7BA84140-C72F-43C2-87D3-7D7D4F24AD30}" srcOrd="0" destOrd="0" presId="urn:microsoft.com/office/officeart/2005/8/layout/default#4"/>
    <dgm:cxn modelId="{58C91A3B-453D-45A3-97C1-12975E455017}" type="presParOf" srcId="{3B5D8516-966B-4352-8CBE-EBF58F7D4570}" destId="{2F59F4BA-ACEB-47CD-9835-833101BB5FE7}" srcOrd="0" destOrd="0" presId="urn:microsoft.com/office/officeart/2005/8/layout/default#4"/>
    <dgm:cxn modelId="{38A973E5-61EC-41A1-AF35-83F84834687A}" type="presParOf" srcId="{3B5D8516-966B-4352-8CBE-EBF58F7D4570}" destId="{7C6F00CA-4C16-419C-BC42-5122A3789C69}" srcOrd="1" destOrd="0" presId="urn:microsoft.com/office/officeart/2005/8/layout/default#4"/>
    <dgm:cxn modelId="{54F3D772-3071-44E0-8E3B-AD914C0E6D09}" type="presParOf" srcId="{3B5D8516-966B-4352-8CBE-EBF58F7D4570}" destId="{7BA84140-C72F-43C2-87D3-7D7D4F24AD30}" srcOrd="2" destOrd="0" presId="urn:microsoft.com/office/officeart/2005/8/layout/default#4"/>
    <dgm:cxn modelId="{BBDA5069-2803-433B-A72C-99FD31AD5823}" type="presParOf" srcId="{3B5D8516-966B-4352-8CBE-EBF58F7D4570}" destId="{CE3D839F-E984-4128-AC19-001A1E0BCC05}" srcOrd="3" destOrd="0" presId="urn:microsoft.com/office/officeart/2005/8/layout/default#4"/>
    <dgm:cxn modelId="{101388A9-B3D3-41B6-AED1-BE94E9344C16}" type="presParOf" srcId="{3B5D8516-966B-4352-8CBE-EBF58F7D4570}" destId="{09842BE2-8BC6-40A6-BD47-9058EDAD2DA4}" srcOrd="4" destOrd="0" presId="urn:microsoft.com/office/officeart/2005/8/layout/default#4"/>
    <dgm:cxn modelId="{80656C3D-7755-4B56-A590-76C7F87D4BCB}" type="presParOf" srcId="{3B5D8516-966B-4352-8CBE-EBF58F7D4570}" destId="{58F8B78D-BC22-405F-AFF2-D751AD5F536D}" srcOrd="5" destOrd="0" presId="urn:microsoft.com/office/officeart/2005/8/layout/default#4"/>
    <dgm:cxn modelId="{BDF44E37-6CF3-403F-AC0F-29BFD4982FC5}" type="presParOf" srcId="{3B5D8516-966B-4352-8CBE-EBF58F7D4570}" destId="{B883EDC8-E83F-4A61-9716-A438DDB17305}" srcOrd="6"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التغير المناخي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Climate change</a:t>
          </a:r>
        </a:p>
        <a:p>
          <a:pPr algn="just"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تغير كلي في النمط المناخي وذو تأثير طويل المدى في معدل نماذج الطقس التي تحدث لمنطقة معينة.</a:t>
          </a:r>
          <a:endParaRPr lang="en-US" sz="20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A9C4FD6-6C73-4309-8C48-440FF8ADB2A8}">
      <dgm:prSet custT="1">
        <dgm:style>
          <a:lnRef idx="2">
            <a:schemeClr val="accent3"/>
          </a:lnRef>
          <a:fillRef idx="1">
            <a:schemeClr val="lt1"/>
          </a:fillRef>
          <a:effectRef idx="0">
            <a:schemeClr val="accent3"/>
          </a:effectRef>
          <a:fontRef idx="minor">
            <a:schemeClr val="dk1"/>
          </a:fontRef>
        </dgm:style>
      </dgm:prSet>
      <dgm:spPr>
        <a:xfrm>
          <a:off x="269677"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التذبذب المناخي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Climatic Fluctuations</a:t>
          </a:r>
        </a:p>
        <a:p>
          <a:pPr algn="just" rtl="1">
            <a:lnSpc>
              <a:spcPct val="100000"/>
            </a:lnSpc>
            <a:spcBef>
              <a:spcPts val="0"/>
            </a:spcBef>
            <a:spcAft>
              <a:spcPts val="0"/>
            </a:spcAft>
          </a:pP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التذبذب في النظم المناخية، والتي يستمر ويتوالى على فترات عقود زمنية، وذو  تأثيرات قصيرة المدي على حالات الطقس. </a:t>
          </a:r>
          <a:endParaRPr lang="en-US" sz="2000" b="1" dirty="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73480A0C-9658-4568-ABB4-6F1E82F9C1BF}" type="par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731826C2-3E3C-4BA7-9A80-D061CD2F419D}" type="sib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AD9BE04-2515-42A4-84B3-0D1DA1370707}">
      <dgm:prSet custT="1">
        <dgm:style>
          <a:lnRef idx="2">
            <a:schemeClr val="accent3"/>
          </a:lnRef>
          <a:fillRef idx="1">
            <a:schemeClr val="lt1"/>
          </a:fillRef>
          <a:effectRef idx="0">
            <a:schemeClr val="accent3"/>
          </a:effectRef>
          <a:fontRef idx="minor">
            <a:schemeClr val="dk1"/>
          </a:fontRef>
        </dgm:style>
      </dgm:prSet>
      <dgm:spPr>
        <a:xfrm>
          <a:off x="4293425"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المناخ المتطرف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Extreme Climate</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ظاهرة جوية متطرفة (شديدة القوة) أو سابقة لأوانها، وتتصف بحدوث تغيرات جوية مفاجئة أو غير فصلية. وتشمل الأحوال الجوية الشديدة طقسًا غير متوقع، وغير عادي، قاسٍ وحاد أو غير موسمي.</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4E2382E2-47D6-431A-A7E8-E2B6C7264264}" type="par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0F53235-6A27-49B8-B016-605EB45D6686}" type="sib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EA655A7-89F3-40B0-BAC1-74F466BB73FE}">
      <dgm:prSet custT="1">
        <dgm:style>
          <a:lnRef idx="2">
            <a:schemeClr val="accent3"/>
          </a:lnRef>
          <a:fillRef idx="1">
            <a:schemeClr val="lt1"/>
          </a:fillRef>
          <a:effectRef idx="0">
            <a:schemeClr val="accent3"/>
          </a:effectRef>
          <a:fontRef idx="minor">
            <a:schemeClr val="dk1"/>
          </a:fontRef>
        </dgm:style>
      </dgm:prSet>
      <dgm:spPr>
        <a:xfrm>
          <a:off x="269677"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التأثيرات البيئية</a:t>
          </a:r>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Impacts</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مجموعة من التفاعلات البيئية الناجمة من عملية الإعداد أو إقامة أو تشغيل أي مشروع </a:t>
          </a:r>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a:t>
          </a:r>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91FE8CD2-0E63-40AD-A2AE-6C3B9C031073}" type="par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45936ADF-3071-474C-8238-E04491B9D924}" type="sib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4" custScaleX="133168" custScaleY="119755" custLinFactNeighborX="-1197" custLinFactNeighborY="-3657">
        <dgm:presLayoutVars>
          <dgm:bulletEnabled val="1"/>
        </dgm:presLayoutVars>
      </dgm:prSet>
      <dgm:spPr/>
      <dgm:t>
        <a:bodyPr/>
        <a:lstStyle/>
        <a:p>
          <a:endParaRPr lang="en-US"/>
        </a:p>
      </dgm:t>
    </dgm:pt>
    <dgm:pt modelId="{7C6F00CA-4C16-419C-BC42-5122A3789C69}" type="pres">
      <dgm:prSet presAssocID="{329F8E18-23BB-4573-8BE3-74C39E9FAF69}" presName="sibTrans" presStyleCnt="0"/>
      <dgm:spPr/>
    </dgm:pt>
    <dgm:pt modelId="{7BA84140-C72F-43C2-87D3-7D7D4F24AD30}" type="pres">
      <dgm:prSet presAssocID="{3A9C4FD6-6C73-4309-8C48-440FF8ADB2A8}" presName="node" presStyleLbl="node1" presStyleIdx="1" presStyleCnt="4" custScaleX="133168" custScaleY="116904" custLinFactNeighborX="-24" custLinFactNeighborY="-3657">
        <dgm:presLayoutVars>
          <dgm:bulletEnabled val="1"/>
        </dgm:presLayoutVars>
      </dgm:prSet>
      <dgm:spPr/>
      <dgm:t>
        <a:bodyPr/>
        <a:lstStyle/>
        <a:p>
          <a:endParaRPr lang="en-US"/>
        </a:p>
      </dgm:t>
    </dgm:pt>
    <dgm:pt modelId="{CE3D839F-E984-4128-AC19-001A1E0BCC05}" type="pres">
      <dgm:prSet presAssocID="{731826C2-3E3C-4BA7-9A80-D061CD2F419D}" presName="sibTrans" presStyleCnt="0"/>
      <dgm:spPr/>
    </dgm:pt>
    <dgm:pt modelId="{09842BE2-8BC6-40A6-BD47-9058EDAD2DA4}" type="pres">
      <dgm:prSet presAssocID="{CAD9BE04-2515-42A4-84B3-0D1DA1370707}" presName="node" presStyleLbl="node1" presStyleIdx="2" presStyleCnt="4" custScaleX="133168" custScaleY="125953">
        <dgm:presLayoutVars>
          <dgm:bulletEnabled val="1"/>
        </dgm:presLayoutVars>
      </dgm:prSet>
      <dgm:spPr/>
      <dgm:t>
        <a:bodyPr/>
        <a:lstStyle/>
        <a:p>
          <a:endParaRPr lang="en-US"/>
        </a:p>
      </dgm:t>
    </dgm:pt>
    <dgm:pt modelId="{58F8B78D-BC22-405F-AFF2-D751AD5F536D}" type="pres">
      <dgm:prSet presAssocID="{30F53235-6A27-49B8-B016-605EB45D6686}" presName="sibTrans" presStyleCnt="0"/>
      <dgm:spPr/>
    </dgm:pt>
    <dgm:pt modelId="{B883EDC8-E83F-4A61-9716-A438DDB17305}" type="pres">
      <dgm:prSet presAssocID="{CEA655A7-89F3-40B0-BAC1-74F466BB73FE}" presName="node" presStyleLbl="node1" presStyleIdx="3" presStyleCnt="4" custScaleX="133168" custScaleY="123517">
        <dgm:presLayoutVars>
          <dgm:bulletEnabled val="1"/>
        </dgm:presLayoutVars>
      </dgm:prSet>
      <dgm:spPr/>
      <dgm:t>
        <a:bodyPr/>
        <a:lstStyle/>
        <a:p>
          <a:endParaRPr lang="en-US"/>
        </a:p>
      </dgm:t>
    </dgm:pt>
  </dgm:ptLst>
  <dgm:cxnLst>
    <dgm:cxn modelId="{607D59D7-5CC1-47BC-AE4A-72B82B2E8DCB}" type="presOf" srcId="{996BC54B-E11C-4BCD-8CB0-27A0B3AD2693}" destId="{3B5D8516-966B-4352-8CBE-EBF58F7D4570}" srcOrd="0" destOrd="0" presId="urn:microsoft.com/office/officeart/2005/8/layout/default#4"/>
    <dgm:cxn modelId="{68C02628-BF5B-4DE4-9559-5BD3AEEE3912}" type="presOf" srcId="{CEA655A7-89F3-40B0-BAC1-74F466BB73FE}" destId="{B883EDC8-E83F-4A61-9716-A438DDB17305}" srcOrd="0" destOrd="0" presId="urn:microsoft.com/office/officeart/2005/8/layout/default#4"/>
    <dgm:cxn modelId="{CE0AA104-DD2E-4741-9BF5-5F1F95ECFE3C}" srcId="{996BC54B-E11C-4BCD-8CB0-27A0B3AD2693}" destId="{3A9C4FD6-6C73-4309-8C48-440FF8ADB2A8}" srcOrd="1" destOrd="0" parTransId="{73480A0C-9658-4568-ABB4-6F1E82F9C1BF}" sibTransId="{731826C2-3E3C-4BA7-9A80-D061CD2F419D}"/>
    <dgm:cxn modelId="{2D1A00DD-7256-4640-8053-E012AA19244F}" srcId="{996BC54B-E11C-4BCD-8CB0-27A0B3AD2693}" destId="{CAD9BE04-2515-42A4-84B3-0D1DA1370707}" srcOrd="2" destOrd="0" parTransId="{4E2382E2-47D6-431A-A7E8-E2B6C7264264}" sibTransId="{30F53235-6A27-49B8-B016-605EB45D6686}"/>
    <dgm:cxn modelId="{D4756778-DD54-4DF5-A60E-375D19894380}" srcId="{996BC54B-E11C-4BCD-8CB0-27A0B3AD2693}" destId="{CEA655A7-89F3-40B0-BAC1-74F466BB73FE}" srcOrd="3" destOrd="0" parTransId="{91FE8CD2-0E63-40AD-A2AE-6C3B9C031073}" sibTransId="{45936ADF-3071-474C-8238-E04491B9D924}"/>
    <dgm:cxn modelId="{187CF00C-AF57-470B-A3AE-AD6A39B8E52A}" type="presOf" srcId="{ADF9E307-A8AF-4AFA-A951-E0CADD13C0AB}" destId="{2F59F4BA-ACEB-47CD-9835-833101BB5FE7}" srcOrd="0" destOrd="0" presId="urn:microsoft.com/office/officeart/2005/8/layout/default#4"/>
    <dgm:cxn modelId="{48E2791B-15A3-41EF-8E3D-31D0A04EF64A}" srcId="{996BC54B-E11C-4BCD-8CB0-27A0B3AD2693}" destId="{ADF9E307-A8AF-4AFA-A951-E0CADD13C0AB}" srcOrd="0" destOrd="0" parTransId="{02CAE0E9-BCD4-49E2-A5D8-2312001C0642}" sibTransId="{329F8E18-23BB-4573-8BE3-74C39E9FAF69}"/>
    <dgm:cxn modelId="{8AD0AECF-A149-4762-8BC8-AAF2F19D0949}" type="presOf" srcId="{CAD9BE04-2515-42A4-84B3-0D1DA1370707}" destId="{09842BE2-8BC6-40A6-BD47-9058EDAD2DA4}" srcOrd="0" destOrd="0" presId="urn:microsoft.com/office/officeart/2005/8/layout/default#4"/>
    <dgm:cxn modelId="{4F8139C6-87D9-493D-B096-B4DAEFD24D92}" type="presOf" srcId="{3A9C4FD6-6C73-4309-8C48-440FF8ADB2A8}" destId="{7BA84140-C72F-43C2-87D3-7D7D4F24AD30}" srcOrd="0" destOrd="0" presId="urn:microsoft.com/office/officeart/2005/8/layout/default#4"/>
    <dgm:cxn modelId="{58C91A3B-453D-45A3-97C1-12975E455017}" type="presParOf" srcId="{3B5D8516-966B-4352-8CBE-EBF58F7D4570}" destId="{2F59F4BA-ACEB-47CD-9835-833101BB5FE7}" srcOrd="0" destOrd="0" presId="urn:microsoft.com/office/officeart/2005/8/layout/default#4"/>
    <dgm:cxn modelId="{38A973E5-61EC-41A1-AF35-83F84834687A}" type="presParOf" srcId="{3B5D8516-966B-4352-8CBE-EBF58F7D4570}" destId="{7C6F00CA-4C16-419C-BC42-5122A3789C69}" srcOrd="1" destOrd="0" presId="urn:microsoft.com/office/officeart/2005/8/layout/default#4"/>
    <dgm:cxn modelId="{54F3D772-3071-44E0-8E3B-AD914C0E6D09}" type="presParOf" srcId="{3B5D8516-966B-4352-8CBE-EBF58F7D4570}" destId="{7BA84140-C72F-43C2-87D3-7D7D4F24AD30}" srcOrd="2" destOrd="0" presId="urn:microsoft.com/office/officeart/2005/8/layout/default#4"/>
    <dgm:cxn modelId="{BBDA5069-2803-433B-A72C-99FD31AD5823}" type="presParOf" srcId="{3B5D8516-966B-4352-8CBE-EBF58F7D4570}" destId="{CE3D839F-E984-4128-AC19-001A1E0BCC05}" srcOrd="3" destOrd="0" presId="urn:microsoft.com/office/officeart/2005/8/layout/default#4"/>
    <dgm:cxn modelId="{101388A9-B3D3-41B6-AED1-BE94E9344C16}" type="presParOf" srcId="{3B5D8516-966B-4352-8CBE-EBF58F7D4570}" destId="{09842BE2-8BC6-40A6-BD47-9058EDAD2DA4}" srcOrd="4" destOrd="0" presId="urn:microsoft.com/office/officeart/2005/8/layout/default#4"/>
    <dgm:cxn modelId="{80656C3D-7755-4B56-A590-76C7F87D4BCB}" type="presParOf" srcId="{3B5D8516-966B-4352-8CBE-EBF58F7D4570}" destId="{58F8B78D-BC22-405F-AFF2-D751AD5F536D}" srcOrd="5" destOrd="0" presId="urn:microsoft.com/office/officeart/2005/8/layout/default#4"/>
    <dgm:cxn modelId="{BDF44E37-6CF3-403F-AC0F-29BFD4982FC5}" type="presParOf" srcId="{3B5D8516-966B-4352-8CBE-EBF58F7D4570}" destId="{B883EDC8-E83F-4A61-9716-A438DDB17305}" srcOrd="6"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التنوع البيولوجي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Biodiversity</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يقصد به التنوع في مختلف أبعاد الطبيعة الحية وأشكالها المختلفة، ويدخل التنوع الحيوي بعدة تعاريف ومقاييس، ويوصف بأنه مقياس لصحة الأنظمة البيولوجية.</a:t>
          </a:r>
        </a:p>
        <a:p>
          <a:pPr algn="just" rtl="1"/>
          <a:endPar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endPar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endPar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endPar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endPar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endPar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endPar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endPar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endPar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endPar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endPar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endPar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endPar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endPar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endPar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A9C4FD6-6C73-4309-8C48-440FF8ADB2A8}">
      <dgm:prSet custT="1">
        <dgm:style>
          <a:lnRef idx="2">
            <a:schemeClr val="accent3"/>
          </a:lnRef>
          <a:fillRef idx="1">
            <a:schemeClr val="lt1"/>
          </a:fillRef>
          <a:effectRef idx="0">
            <a:schemeClr val="accent3"/>
          </a:effectRef>
          <a:fontRef idx="minor">
            <a:schemeClr val="dk1"/>
          </a:fontRef>
        </dgm:style>
      </dgm:prSet>
      <dgm:spPr>
        <a:xfrm>
          <a:off x="269677"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الغذاء الحيوي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Bio Food</a:t>
          </a:r>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lnSpc>
              <a:spcPct val="100000"/>
            </a:lnSpc>
            <a:spcBef>
              <a:spcPts val="0"/>
            </a:spcBef>
            <a:spcAft>
              <a:spcPts val="0"/>
            </a:spcAft>
          </a:pP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الغذاء الذي يعتبر 100% طبيعي وخالي من الكيمياويات بصورة تامة. </a:t>
          </a:r>
          <a:endParaRPr lang="en-US" sz="2000" b="1" dirty="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73480A0C-9658-4568-ABB4-6F1E82F9C1BF}" type="par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731826C2-3E3C-4BA7-9A80-D061CD2F419D}" type="sib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AD9BE04-2515-42A4-84B3-0D1DA1370707}">
      <dgm:prSet custT="1">
        <dgm:style>
          <a:lnRef idx="2">
            <a:schemeClr val="accent3"/>
          </a:lnRef>
          <a:fillRef idx="1">
            <a:schemeClr val="lt1"/>
          </a:fillRef>
          <a:effectRef idx="0">
            <a:schemeClr val="accent3"/>
          </a:effectRef>
          <a:fontRef idx="minor">
            <a:schemeClr val="dk1"/>
          </a:fontRef>
        </dgm:style>
      </dgm:prSet>
      <dgm:spPr>
        <a:xfrm>
          <a:off x="4293425"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السياحة البيئية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Eco-tourism</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طبقا لتعريف الصندوق العالمي للبيئة بأنها "السفر الى مناطق طبيعية لم يلحق بها التلوث ولم يتعرض توازنها الطبيعي الى الخلل، وذلك للاستمتاع بمناظرها ونباتاتها وحيواناتها البرية" </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4E2382E2-47D6-431A-A7E8-E2B6C7264264}" type="par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0F53235-6A27-49B8-B016-605EB45D6686}" type="sib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EA655A7-89F3-40B0-BAC1-74F466BB73FE}">
      <dgm:prSet custT="1">
        <dgm:style>
          <a:lnRef idx="2">
            <a:schemeClr val="accent3"/>
          </a:lnRef>
          <a:fillRef idx="1">
            <a:schemeClr val="lt1"/>
          </a:fillRef>
          <a:effectRef idx="0">
            <a:schemeClr val="accent3"/>
          </a:effectRef>
          <a:fontRef idx="minor">
            <a:schemeClr val="dk1"/>
          </a:fontRef>
        </dgm:style>
      </dgm:prSet>
      <dgm:spPr>
        <a:xfrm>
          <a:off x="269677"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السياحة المستدامة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Sustainable Tourism</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تعني السياحة التي تحترم البيئة وخصوصية المجتمع، ولا تبتغي فقط متعة السائح، بل أيضاً تعريفه بماهية الطبيعة التي هو فيها وتراث المجتمع، وحقه في الاستمتاع بها مستقبلاً.</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91FE8CD2-0E63-40AD-A2AE-6C3B9C031073}" type="par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45936ADF-3071-474C-8238-E04491B9D924}" type="sib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4" custScaleX="133168" custScaleY="119755" custLinFactNeighborX="-1197" custLinFactNeighborY="-3657">
        <dgm:presLayoutVars>
          <dgm:bulletEnabled val="1"/>
        </dgm:presLayoutVars>
      </dgm:prSet>
      <dgm:spPr/>
      <dgm:t>
        <a:bodyPr/>
        <a:lstStyle/>
        <a:p>
          <a:endParaRPr lang="en-US"/>
        </a:p>
      </dgm:t>
    </dgm:pt>
    <dgm:pt modelId="{7C6F00CA-4C16-419C-BC42-5122A3789C69}" type="pres">
      <dgm:prSet presAssocID="{329F8E18-23BB-4573-8BE3-74C39E9FAF69}" presName="sibTrans" presStyleCnt="0"/>
      <dgm:spPr/>
    </dgm:pt>
    <dgm:pt modelId="{7BA84140-C72F-43C2-87D3-7D7D4F24AD30}" type="pres">
      <dgm:prSet presAssocID="{3A9C4FD6-6C73-4309-8C48-440FF8ADB2A8}" presName="node" presStyleLbl="node1" presStyleIdx="1" presStyleCnt="4" custScaleX="133168" custScaleY="116904" custLinFactNeighborX="-24" custLinFactNeighborY="-3657">
        <dgm:presLayoutVars>
          <dgm:bulletEnabled val="1"/>
        </dgm:presLayoutVars>
      </dgm:prSet>
      <dgm:spPr/>
      <dgm:t>
        <a:bodyPr/>
        <a:lstStyle/>
        <a:p>
          <a:endParaRPr lang="en-US"/>
        </a:p>
      </dgm:t>
    </dgm:pt>
    <dgm:pt modelId="{CE3D839F-E984-4128-AC19-001A1E0BCC05}" type="pres">
      <dgm:prSet presAssocID="{731826C2-3E3C-4BA7-9A80-D061CD2F419D}" presName="sibTrans" presStyleCnt="0"/>
      <dgm:spPr/>
    </dgm:pt>
    <dgm:pt modelId="{09842BE2-8BC6-40A6-BD47-9058EDAD2DA4}" type="pres">
      <dgm:prSet presAssocID="{CAD9BE04-2515-42A4-84B3-0D1DA1370707}" presName="node" presStyleLbl="node1" presStyleIdx="2" presStyleCnt="4" custScaleX="133168" custScaleY="125953">
        <dgm:presLayoutVars>
          <dgm:bulletEnabled val="1"/>
        </dgm:presLayoutVars>
      </dgm:prSet>
      <dgm:spPr/>
      <dgm:t>
        <a:bodyPr/>
        <a:lstStyle/>
        <a:p>
          <a:endParaRPr lang="en-US"/>
        </a:p>
      </dgm:t>
    </dgm:pt>
    <dgm:pt modelId="{58F8B78D-BC22-405F-AFF2-D751AD5F536D}" type="pres">
      <dgm:prSet presAssocID="{30F53235-6A27-49B8-B016-605EB45D6686}" presName="sibTrans" presStyleCnt="0"/>
      <dgm:spPr/>
    </dgm:pt>
    <dgm:pt modelId="{B883EDC8-E83F-4A61-9716-A438DDB17305}" type="pres">
      <dgm:prSet presAssocID="{CEA655A7-89F3-40B0-BAC1-74F466BB73FE}" presName="node" presStyleLbl="node1" presStyleIdx="3" presStyleCnt="4" custScaleX="133168" custScaleY="123517">
        <dgm:presLayoutVars>
          <dgm:bulletEnabled val="1"/>
        </dgm:presLayoutVars>
      </dgm:prSet>
      <dgm:spPr/>
      <dgm:t>
        <a:bodyPr/>
        <a:lstStyle/>
        <a:p>
          <a:endParaRPr lang="en-US"/>
        </a:p>
      </dgm:t>
    </dgm:pt>
  </dgm:ptLst>
  <dgm:cxnLst>
    <dgm:cxn modelId="{607D59D7-5CC1-47BC-AE4A-72B82B2E8DCB}" type="presOf" srcId="{996BC54B-E11C-4BCD-8CB0-27A0B3AD2693}" destId="{3B5D8516-966B-4352-8CBE-EBF58F7D4570}" srcOrd="0" destOrd="0" presId="urn:microsoft.com/office/officeart/2005/8/layout/default#4"/>
    <dgm:cxn modelId="{68C02628-BF5B-4DE4-9559-5BD3AEEE3912}" type="presOf" srcId="{CEA655A7-89F3-40B0-BAC1-74F466BB73FE}" destId="{B883EDC8-E83F-4A61-9716-A438DDB17305}" srcOrd="0" destOrd="0" presId="urn:microsoft.com/office/officeart/2005/8/layout/default#4"/>
    <dgm:cxn modelId="{CE0AA104-DD2E-4741-9BF5-5F1F95ECFE3C}" srcId="{996BC54B-E11C-4BCD-8CB0-27A0B3AD2693}" destId="{3A9C4FD6-6C73-4309-8C48-440FF8ADB2A8}" srcOrd="1" destOrd="0" parTransId="{73480A0C-9658-4568-ABB4-6F1E82F9C1BF}" sibTransId="{731826C2-3E3C-4BA7-9A80-D061CD2F419D}"/>
    <dgm:cxn modelId="{2D1A00DD-7256-4640-8053-E012AA19244F}" srcId="{996BC54B-E11C-4BCD-8CB0-27A0B3AD2693}" destId="{CAD9BE04-2515-42A4-84B3-0D1DA1370707}" srcOrd="2" destOrd="0" parTransId="{4E2382E2-47D6-431A-A7E8-E2B6C7264264}" sibTransId="{30F53235-6A27-49B8-B016-605EB45D6686}"/>
    <dgm:cxn modelId="{D4756778-DD54-4DF5-A60E-375D19894380}" srcId="{996BC54B-E11C-4BCD-8CB0-27A0B3AD2693}" destId="{CEA655A7-89F3-40B0-BAC1-74F466BB73FE}" srcOrd="3" destOrd="0" parTransId="{91FE8CD2-0E63-40AD-A2AE-6C3B9C031073}" sibTransId="{45936ADF-3071-474C-8238-E04491B9D924}"/>
    <dgm:cxn modelId="{187CF00C-AF57-470B-A3AE-AD6A39B8E52A}" type="presOf" srcId="{ADF9E307-A8AF-4AFA-A951-E0CADD13C0AB}" destId="{2F59F4BA-ACEB-47CD-9835-833101BB5FE7}" srcOrd="0" destOrd="0" presId="urn:microsoft.com/office/officeart/2005/8/layout/default#4"/>
    <dgm:cxn modelId="{48E2791B-15A3-41EF-8E3D-31D0A04EF64A}" srcId="{996BC54B-E11C-4BCD-8CB0-27A0B3AD2693}" destId="{ADF9E307-A8AF-4AFA-A951-E0CADD13C0AB}" srcOrd="0" destOrd="0" parTransId="{02CAE0E9-BCD4-49E2-A5D8-2312001C0642}" sibTransId="{329F8E18-23BB-4573-8BE3-74C39E9FAF69}"/>
    <dgm:cxn modelId="{8AD0AECF-A149-4762-8BC8-AAF2F19D0949}" type="presOf" srcId="{CAD9BE04-2515-42A4-84B3-0D1DA1370707}" destId="{09842BE2-8BC6-40A6-BD47-9058EDAD2DA4}" srcOrd="0" destOrd="0" presId="urn:microsoft.com/office/officeart/2005/8/layout/default#4"/>
    <dgm:cxn modelId="{4F8139C6-87D9-493D-B096-B4DAEFD24D92}" type="presOf" srcId="{3A9C4FD6-6C73-4309-8C48-440FF8ADB2A8}" destId="{7BA84140-C72F-43C2-87D3-7D7D4F24AD30}" srcOrd="0" destOrd="0" presId="urn:microsoft.com/office/officeart/2005/8/layout/default#4"/>
    <dgm:cxn modelId="{58C91A3B-453D-45A3-97C1-12975E455017}" type="presParOf" srcId="{3B5D8516-966B-4352-8CBE-EBF58F7D4570}" destId="{2F59F4BA-ACEB-47CD-9835-833101BB5FE7}" srcOrd="0" destOrd="0" presId="urn:microsoft.com/office/officeart/2005/8/layout/default#4"/>
    <dgm:cxn modelId="{38A973E5-61EC-41A1-AF35-83F84834687A}" type="presParOf" srcId="{3B5D8516-966B-4352-8CBE-EBF58F7D4570}" destId="{7C6F00CA-4C16-419C-BC42-5122A3789C69}" srcOrd="1" destOrd="0" presId="urn:microsoft.com/office/officeart/2005/8/layout/default#4"/>
    <dgm:cxn modelId="{54F3D772-3071-44E0-8E3B-AD914C0E6D09}" type="presParOf" srcId="{3B5D8516-966B-4352-8CBE-EBF58F7D4570}" destId="{7BA84140-C72F-43C2-87D3-7D7D4F24AD30}" srcOrd="2" destOrd="0" presId="urn:microsoft.com/office/officeart/2005/8/layout/default#4"/>
    <dgm:cxn modelId="{BBDA5069-2803-433B-A72C-99FD31AD5823}" type="presParOf" srcId="{3B5D8516-966B-4352-8CBE-EBF58F7D4570}" destId="{CE3D839F-E984-4128-AC19-001A1E0BCC05}" srcOrd="3" destOrd="0" presId="urn:microsoft.com/office/officeart/2005/8/layout/default#4"/>
    <dgm:cxn modelId="{101388A9-B3D3-41B6-AED1-BE94E9344C16}" type="presParOf" srcId="{3B5D8516-966B-4352-8CBE-EBF58F7D4570}" destId="{09842BE2-8BC6-40A6-BD47-9058EDAD2DA4}" srcOrd="4" destOrd="0" presId="urn:microsoft.com/office/officeart/2005/8/layout/default#4"/>
    <dgm:cxn modelId="{80656C3D-7755-4B56-A590-76C7F87D4BCB}" type="presParOf" srcId="{3B5D8516-966B-4352-8CBE-EBF58F7D4570}" destId="{58F8B78D-BC22-405F-AFF2-D751AD5F536D}" srcOrd="5" destOrd="0" presId="urn:microsoft.com/office/officeart/2005/8/layout/default#4"/>
    <dgm:cxn modelId="{BDF44E37-6CF3-403F-AC0F-29BFD4982FC5}" type="presParOf" srcId="{3B5D8516-966B-4352-8CBE-EBF58F7D4570}" destId="{B883EDC8-E83F-4A61-9716-A438DDB17305}" srcOrd="6"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الطاقة المتجددة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Renewable Energy</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مصادر الطاقة التي تجدد نفسها دائما، ولا يمكنها أن تنضب أبداً، مثل: الشمس والرياح والمياه وغيرها من المصادر الطبيعية، والتي يمكن باستخدام التقنيات ان يستفاد منها بإنتاج طاقة نظيفة وغير مضرة للإنسان والبيئة. </a:t>
          </a:r>
          <a:endParaRPr lang="en-US" sz="20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A9C4FD6-6C73-4309-8C48-440FF8ADB2A8}">
      <dgm:prSet custT="1">
        <dgm:style>
          <a:lnRef idx="2">
            <a:schemeClr val="accent3"/>
          </a:lnRef>
          <a:fillRef idx="1">
            <a:schemeClr val="lt1"/>
          </a:fillRef>
          <a:effectRef idx="0">
            <a:schemeClr val="accent3"/>
          </a:effectRef>
          <a:fontRef idx="minor">
            <a:schemeClr val="dk1"/>
          </a:fontRef>
        </dgm:style>
      </dgm:prSet>
      <dgm:spPr>
        <a:xfrm>
          <a:off x="269677"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الطاقة الشمسية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Solar Energy</a:t>
          </a:r>
        </a:p>
        <a:p>
          <a:pPr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هي الطاقة المنبعثة من أشعة الشمس بشكلٍ رئيسي على شكل حرارة وضوء وهي نتاج التفاعلات النووية داخل الشمس، ويمكن استغلالها بشكلٍ مناسب لتلبي جميع احتياجات الطاقة المستقبلية.</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73480A0C-9658-4568-ABB4-6F1E82F9C1BF}" type="par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731826C2-3E3C-4BA7-9A80-D061CD2F419D}" type="sib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AD9BE04-2515-42A4-84B3-0D1DA1370707}">
      <dgm:prSet custT="1">
        <dgm:style>
          <a:lnRef idx="2">
            <a:schemeClr val="accent3"/>
          </a:lnRef>
          <a:fillRef idx="1">
            <a:schemeClr val="lt1"/>
          </a:fillRef>
          <a:effectRef idx="0">
            <a:schemeClr val="accent3"/>
          </a:effectRef>
          <a:fontRef idx="minor">
            <a:schemeClr val="dk1"/>
          </a:fontRef>
        </dgm:style>
      </dgm:prSet>
      <dgm:spPr>
        <a:xfrm>
          <a:off x="4293425"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طاقة الرياح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Wind Energy</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تقوم فكرة توليد الكهرباء من الرياح على دوران </a:t>
          </a:r>
          <a:r>
            <a:rPr lang="ar-SA" sz="2000" b="1" dirty="0" err="1" smtClean="0">
              <a:solidFill>
                <a:sysClr val="windowText" lastClr="000000"/>
              </a:solidFill>
              <a:effectLst/>
              <a:latin typeface="Sakkal Majalla" panose="02000000000000000000" pitchFamily="2" charset="-78"/>
              <a:ea typeface="+mn-ea"/>
              <a:cs typeface="Sakkal Majalla" panose="02000000000000000000" pitchFamily="2" charset="-78"/>
            </a:rPr>
            <a:t>التوربينات</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مجانياً بوضعها </a:t>
          </a:r>
          <a:r>
            <a:rPr lang="ar-SA" sz="2000" b="1" dirty="0" err="1" smtClean="0">
              <a:solidFill>
                <a:sysClr val="windowText" lastClr="000000"/>
              </a:solidFill>
              <a:effectLst/>
              <a:latin typeface="Sakkal Majalla" panose="02000000000000000000" pitchFamily="2" charset="-78"/>
              <a:ea typeface="+mn-ea"/>
              <a:cs typeface="Sakkal Majalla" panose="02000000000000000000" pitchFamily="2" charset="-78"/>
            </a:rPr>
            <a:t>فى</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الأماكن ذات السرعات الاقتصادية والتي لا تقل فيها السرعة عن 4.5 م/ث </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4E2382E2-47D6-431A-A7E8-E2B6C7264264}" type="par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0F53235-6A27-49B8-B016-605EB45D6686}" type="sib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EA655A7-89F3-40B0-BAC1-74F466BB73FE}">
      <dgm:prSet custT="1">
        <dgm:style>
          <a:lnRef idx="2">
            <a:schemeClr val="accent3"/>
          </a:lnRef>
          <a:fillRef idx="1">
            <a:schemeClr val="lt1"/>
          </a:fillRef>
          <a:effectRef idx="0">
            <a:schemeClr val="accent3"/>
          </a:effectRef>
          <a:fontRef idx="minor">
            <a:schemeClr val="dk1"/>
          </a:fontRef>
        </dgm:style>
      </dgm:prSet>
      <dgm:spPr>
        <a:xfrm>
          <a:off x="269677"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الطاقة الكهرومائية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Hydro Electricity</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تتعدد مصادر الطاقة الكهرومائية ما بين المساقط الطبيعية  والاصطناعية  وطاقة الأمواج بالإضافة الى طاقة المد والجزر ؛ حيث يستفاد من سرعة جريان المياه </a:t>
          </a:r>
          <a:r>
            <a:rPr lang="ar-SA" sz="2000" b="1" dirty="0" err="1" smtClean="0">
              <a:solidFill>
                <a:sysClr val="windowText" lastClr="000000"/>
              </a:solidFill>
              <a:effectLst/>
              <a:latin typeface="Sakkal Majalla" panose="02000000000000000000" pitchFamily="2" charset="-78"/>
              <a:ea typeface="+mn-ea"/>
              <a:cs typeface="Sakkal Majalla" panose="02000000000000000000" pitchFamily="2" charset="-78"/>
            </a:rPr>
            <a:t>فى</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إدارة المولدات لتوليد الكهرباء ومن ثم </a:t>
          </a:r>
          <a:r>
            <a:rPr lang="ar-SA" sz="2000" b="1" dirty="0" err="1" smtClean="0">
              <a:solidFill>
                <a:sysClr val="windowText" lastClr="000000"/>
              </a:solidFill>
              <a:effectLst/>
              <a:latin typeface="Sakkal Majalla" panose="02000000000000000000" pitchFamily="2" charset="-78"/>
              <a:ea typeface="+mn-ea"/>
              <a:cs typeface="Sakkal Majalla" panose="02000000000000000000" pitchFamily="2" charset="-78"/>
            </a:rPr>
            <a:t>فهى</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تعتمد على مصادر طبيعية ولا تحتاج إلى وقود. </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91FE8CD2-0E63-40AD-A2AE-6C3B9C031073}" type="par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45936ADF-3071-474C-8238-E04491B9D924}" type="sib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4" custScaleX="133168" custScaleY="119755" custLinFactNeighborX="-1197" custLinFactNeighborY="-3657">
        <dgm:presLayoutVars>
          <dgm:bulletEnabled val="1"/>
        </dgm:presLayoutVars>
      </dgm:prSet>
      <dgm:spPr/>
      <dgm:t>
        <a:bodyPr/>
        <a:lstStyle/>
        <a:p>
          <a:endParaRPr lang="en-US"/>
        </a:p>
      </dgm:t>
    </dgm:pt>
    <dgm:pt modelId="{7C6F00CA-4C16-419C-BC42-5122A3789C69}" type="pres">
      <dgm:prSet presAssocID="{329F8E18-23BB-4573-8BE3-74C39E9FAF69}" presName="sibTrans" presStyleCnt="0"/>
      <dgm:spPr/>
    </dgm:pt>
    <dgm:pt modelId="{7BA84140-C72F-43C2-87D3-7D7D4F24AD30}" type="pres">
      <dgm:prSet presAssocID="{3A9C4FD6-6C73-4309-8C48-440FF8ADB2A8}" presName="node" presStyleLbl="node1" presStyleIdx="1" presStyleCnt="4" custScaleX="133168" custScaleY="116904" custLinFactNeighborX="-24" custLinFactNeighborY="-3657">
        <dgm:presLayoutVars>
          <dgm:bulletEnabled val="1"/>
        </dgm:presLayoutVars>
      </dgm:prSet>
      <dgm:spPr/>
      <dgm:t>
        <a:bodyPr/>
        <a:lstStyle/>
        <a:p>
          <a:endParaRPr lang="en-US"/>
        </a:p>
      </dgm:t>
    </dgm:pt>
    <dgm:pt modelId="{CE3D839F-E984-4128-AC19-001A1E0BCC05}" type="pres">
      <dgm:prSet presAssocID="{731826C2-3E3C-4BA7-9A80-D061CD2F419D}" presName="sibTrans" presStyleCnt="0"/>
      <dgm:spPr/>
    </dgm:pt>
    <dgm:pt modelId="{09842BE2-8BC6-40A6-BD47-9058EDAD2DA4}" type="pres">
      <dgm:prSet presAssocID="{CAD9BE04-2515-42A4-84B3-0D1DA1370707}" presName="node" presStyleLbl="node1" presStyleIdx="2" presStyleCnt="4" custScaleX="133168" custScaleY="125953">
        <dgm:presLayoutVars>
          <dgm:bulletEnabled val="1"/>
        </dgm:presLayoutVars>
      </dgm:prSet>
      <dgm:spPr/>
      <dgm:t>
        <a:bodyPr/>
        <a:lstStyle/>
        <a:p>
          <a:endParaRPr lang="en-US"/>
        </a:p>
      </dgm:t>
    </dgm:pt>
    <dgm:pt modelId="{58F8B78D-BC22-405F-AFF2-D751AD5F536D}" type="pres">
      <dgm:prSet presAssocID="{30F53235-6A27-49B8-B016-605EB45D6686}" presName="sibTrans" presStyleCnt="0"/>
      <dgm:spPr/>
    </dgm:pt>
    <dgm:pt modelId="{B883EDC8-E83F-4A61-9716-A438DDB17305}" type="pres">
      <dgm:prSet presAssocID="{CEA655A7-89F3-40B0-BAC1-74F466BB73FE}" presName="node" presStyleLbl="node1" presStyleIdx="3" presStyleCnt="4" custScaleX="133168" custScaleY="123517">
        <dgm:presLayoutVars>
          <dgm:bulletEnabled val="1"/>
        </dgm:presLayoutVars>
      </dgm:prSet>
      <dgm:spPr/>
      <dgm:t>
        <a:bodyPr/>
        <a:lstStyle/>
        <a:p>
          <a:endParaRPr lang="en-US"/>
        </a:p>
      </dgm:t>
    </dgm:pt>
  </dgm:ptLst>
  <dgm:cxnLst>
    <dgm:cxn modelId="{607D59D7-5CC1-47BC-AE4A-72B82B2E8DCB}" type="presOf" srcId="{996BC54B-E11C-4BCD-8CB0-27A0B3AD2693}" destId="{3B5D8516-966B-4352-8CBE-EBF58F7D4570}" srcOrd="0" destOrd="0" presId="urn:microsoft.com/office/officeart/2005/8/layout/default#4"/>
    <dgm:cxn modelId="{68C02628-BF5B-4DE4-9559-5BD3AEEE3912}" type="presOf" srcId="{CEA655A7-89F3-40B0-BAC1-74F466BB73FE}" destId="{B883EDC8-E83F-4A61-9716-A438DDB17305}" srcOrd="0" destOrd="0" presId="urn:microsoft.com/office/officeart/2005/8/layout/default#4"/>
    <dgm:cxn modelId="{CE0AA104-DD2E-4741-9BF5-5F1F95ECFE3C}" srcId="{996BC54B-E11C-4BCD-8CB0-27A0B3AD2693}" destId="{3A9C4FD6-6C73-4309-8C48-440FF8ADB2A8}" srcOrd="1" destOrd="0" parTransId="{73480A0C-9658-4568-ABB4-6F1E82F9C1BF}" sibTransId="{731826C2-3E3C-4BA7-9A80-D061CD2F419D}"/>
    <dgm:cxn modelId="{2D1A00DD-7256-4640-8053-E012AA19244F}" srcId="{996BC54B-E11C-4BCD-8CB0-27A0B3AD2693}" destId="{CAD9BE04-2515-42A4-84B3-0D1DA1370707}" srcOrd="2" destOrd="0" parTransId="{4E2382E2-47D6-431A-A7E8-E2B6C7264264}" sibTransId="{30F53235-6A27-49B8-B016-605EB45D6686}"/>
    <dgm:cxn modelId="{D4756778-DD54-4DF5-A60E-375D19894380}" srcId="{996BC54B-E11C-4BCD-8CB0-27A0B3AD2693}" destId="{CEA655A7-89F3-40B0-BAC1-74F466BB73FE}" srcOrd="3" destOrd="0" parTransId="{91FE8CD2-0E63-40AD-A2AE-6C3B9C031073}" sibTransId="{45936ADF-3071-474C-8238-E04491B9D924}"/>
    <dgm:cxn modelId="{187CF00C-AF57-470B-A3AE-AD6A39B8E52A}" type="presOf" srcId="{ADF9E307-A8AF-4AFA-A951-E0CADD13C0AB}" destId="{2F59F4BA-ACEB-47CD-9835-833101BB5FE7}" srcOrd="0" destOrd="0" presId="urn:microsoft.com/office/officeart/2005/8/layout/default#4"/>
    <dgm:cxn modelId="{48E2791B-15A3-41EF-8E3D-31D0A04EF64A}" srcId="{996BC54B-E11C-4BCD-8CB0-27A0B3AD2693}" destId="{ADF9E307-A8AF-4AFA-A951-E0CADD13C0AB}" srcOrd="0" destOrd="0" parTransId="{02CAE0E9-BCD4-49E2-A5D8-2312001C0642}" sibTransId="{329F8E18-23BB-4573-8BE3-74C39E9FAF69}"/>
    <dgm:cxn modelId="{8AD0AECF-A149-4762-8BC8-AAF2F19D0949}" type="presOf" srcId="{CAD9BE04-2515-42A4-84B3-0D1DA1370707}" destId="{09842BE2-8BC6-40A6-BD47-9058EDAD2DA4}" srcOrd="0" destOrd="0" presId="urn:microsoft.com/office/officeart/2005/8/layout/default#4"/>
    <dgm:cxn modelId="{4F8139C6-87D9-493D-B096-B4DAEFD24D92}" type="presOf" srcId="{3A9C4FD6-6C73-4309-8C48-440FF8ADB2A8}" destId="{7BA84140-C72F-43C2-87D3-7D7D4F24AD30}" srcOrd="0" destOrd="0" presId="urn:microsoft.com/office/officeart/2005/8/layout/default#4"/>
    <dgm:cxn modelId="{58C91A3B-453D-45A3-97C1-12975E455017}" type="presParOf" srcId="{3B5D8516-966B-4352-8CBE-EBF58F7D4570}" destId="{2F59F4BA-ACEB-47CD-9835-833101BB5FE7}" srcOrd="0" destOrd="0" presId="urn:microsoft.com/office/officeart/2005/8/layout/default#4"/>
    <dgm:cxn modelId="{38A973E5-61EC-41A1-AF35-83F84834687A}" type="presParOf" srcId="{3B5D8516-966B-4352-8CBE-EBF58F7D4570}" destId="{7C6F00CA-4C16-419C-BC42-5122A3789C69}" srcOrd="1" destOrd="0" presId="urn:microsoft.com/office/officeart/2005/8/layout/default#4"/>
    <dgm:cxn modelId="{54F3D772-3071-44E0-8E3B-AD914C0E6D09}" type="presParOf" srcId="{3B5D8516-966B-4352-8CBE-EBF58F7D4570}" destId="{7BA84140-C72F-43C2-87D3-7D7D4F24AD30}" srcOrd="2" destOrd="0" presId="urn:microsoft.com/office/officeart/2005/8/layout/default#4"/>
    <dgm:cxn modelId="{BBDA5069-2803-433B-A72C-99FD31AD5823}" type="presParOf" srcId="{3B5D8516-966B-4352-8CBE-EBF58F7D4570}" destId="{CE3D839F-E984-4128-AC19-001A1E0BCC05}" srcOrd="3" destOrd="0" presId="urn:microsoft.com/office/officeart/2005/8/layout/default#4"/>
    <dgm:cxn modelId="{101388A9-B3D3-41B6-AED1-BE94E9344C16}" type="presParOf" srcId="{3B5D8516-966B-4352-8CBE-EBF58F7D4570}" destId="{09842BE2-8BC6-40A6-BD47-9058EDAD2DA4}" srcOrd="4" destOrd="0" presId="urn:microsoft.com/office/officeart/2005/8/layout/default#4"/>
    <dgm:cxn modelId="{80656C3D-7755-4B56-A590-76C7F87D4BCB}" type="presParOf" srcId="{3B5D8516-966B-4352-8CBE-EBF58F7D4570}" destId="{58F8B78D-BC22-405F-AFF2-D751AD5F536D}" srcOrd="5" destOrd="0" presId="urn:microsoft.com/office/officeart/2005/8/layout/default#4"/>
    <dgm:cxn modelId="{BDF44E37-6CF3-403F-AC0F-29BFD4982FC5}" type="presParOf" srcId="{3B5D8516-966B-4352-8CBE-EBF58F7D4570}" destId="{B883EDC8-E83F-4A61-9716-A438DDB17305}" srcOrd="6"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طاقة المد والجزر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Tidal Energy</a:t>
          </a:r>
        </a:p>
        <a:p>
          <a:pPr algn="just"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الاستفادة من المد والجزر لتوليد الطاقة حيث يعمل المد والجزر على إدارة </a:t>
          </a:r>
          <a:r>
            <a:rPr lang="ar-SA" sz="2400" b="1" dirty="0" err="1" smtClean="0">
              <a:solidFill>
                <a:sysClr val="windowText" lastClr="000000"/>
              </a:solidFill>
              <a:effectLst/>
              <a:latin typeface="Sakkal Majalla" panose="02000000000000000000" pitchFamily="2" charset="-78"/>
              <a:ea typeface="+mn-ea"/>
              <a:cs typeface="Sakkal Majalla" panose="02000000000000000000" pitchFamily="2" charset="-78"/>
            </a:rPr>
            <a:t>التروبينات</a:t>
          </a:r>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 مباشرة، وبالتالي الحصول على الطاقة بدون أي آثار بيئية .</a:t>
          </a:r>
          <a:endParaRPr lang="en-US" sz="20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A9C4FD6-6C73-4309-8C48-440FF8ADB2A8}">
      <dgm:prSet custT="1">
        <dgm:style>
          <a:lnRef idx="2">
            <a:schemeClr val="accent3"/>
          </a:lnRef>
          <a:fillRef idx="1">
            <a:schemeClr val="lt1"/>
          </a:fillRef>
          <a:effectRef idx="0">
            <a:schemeClr val="accent3"/>
          </a:effectRef>
          <a:fontRef idx="minor">
            <a:schemeClr val="dk1"/>
          </a:fontRef>
        </dgm:style>
      </dgm:prSet>
      <dgm:spPr>
        <a:xfrm>
          <a:off x="269677"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طاقة الأمواج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Waves Energy</a:t>
          </a:r>
        </a:p>
        <a:p>
          <a:pPr algn="just" rtl="1">
            <a:lnSpc>
              <a:spcPct val="100000"/>
            </a:lnSpc>
            <a:spcBef>
              <a:spcPts val="0"/>
            </a:spcBef>
            <a:spcAft>
              <a:spcPts val="0"/>
            </a:spcAft>
          </a:pP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تعد طاقة الأمواج أحد مصادر الطاقة المتجددة والجديدة ايضاً حيث أنها لم تستغل على نطاق واسع بعد؛ حيث أنها مازالت غير اقتصادية ومازالت تحت قيد البحث والتجريب وتكمن الفكرة </a:t>
          </a:r>
          <a:r>
            <a:rPr lang="ar-SA" sz="2000" b="1" dirty="0" err="1" smtClean="0">
              <a:solidFill>
                <a:sysClr val="windowText" lastClr="000000"/>
              </a:solidFill>
              <a:effectLst/>
              <a:latin typeface="Sakkal Majalla" panose="02000000000000000000" pitchFamily="2" charset="-78"/>
              <a:ea typeface="+mn-ea"/>
              <a:cs typeface="Sakkal Majalla" panose="02000000000000000000" pitchFamily="2" charset="-78"/>
            </a:rPr>
            <a:t>فى</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الاستفادة من ارتفاع وانخفاض الأمواج لتوليد الطاقة. </a:t>
          </a:r>
          <a:endParaRPr lang="en-US" sz="2000" b="1" dirty="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73480A0C-9658-4568-ABB4-6F1E82F9C1BF}" type="par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731826C2-3E3C-4BA7-9A80-D061CD2F419D}" type="sib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EA655A7-89F3-40B0-BAC1-74F466BB73FE}">
      <dgm:prSet custT="1">
        <dgm:style>
          <a:lnRef idx="2">
            <a:schemeClr val="accent3"/>
          </a:lnRef>
          <a:fillRef idx="1">
            <a:schemeClr val="lt1"/>
          </a:fillRef>
          <a:effectRef idx="0">
            <a:schemeClr val="accent3"/>
          </a:effectRef>
          <a:fontRef idx="minor">
            <a:schemeClr val="dk1"/>
          </a:fontRef>
        </dgm:style>
      </dgm:prSet>
      <dgm:spPr>
        <a:xfrm>
          <a:off x="269677"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طاقة الكتلة الحيوية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Biomass Energy</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يقصد بها إنتاج الغاز أو الوقود من المخلفات الزراعية أو الحيوانية.</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91FE8CD2-0E63-40AD-A2AE-6C3B9C031073}" type="par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45936ADF-3071-474C-8238-E04491B9D924}" type="sib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AD9BE04-2515-42A4-84B3-0D1DA1370707}">
      <dgm:prSet custT="1">
        <dgm:style>
          <a:lnRef idx="2">
            <a:schemeClr val="accent3"/>
          </a:lnRef>
          <a:fillRef idx="1">
            <a:schemeClr val="lt1"/>
          </a:fillRef>
          <a:effectRef idx="0">
            <a:schemeClr val="accent3"/>
          </a:effectRef>
          <a:fontRef idx="minor">
            <a:schemeClr val="dk1"/>
          </a:fontRef>
        </dgm:style>
      </dgm:prSet>
      <dgm:spPr>
        <a:xfrm>
          <a:off x="4293425"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endPar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r>
            <a:rPr lang="ar-SA" sz="2200" b="1" dirty="0" smtClean="0">
              <a:solidFill>
                <a:sysClr val="windowText" lastClr="000000"/>
              </a:solidFill>
              <a:effectLst/>
              <a:latin typeface="Sakkal Majalla" panose="02000000000000000000" pitchFamily="2" charset="-78"/>
              <a:ea typeface="+mn-ea"/>
              <a:cs typeface="Sakkal Majalla" panose="02000000000000000000" pitchFamily="2" charset="-78"/>
            </a:rPr>
            <a:t>الطاقة الحرارية الأرضية </a:t>
          </a:r>
          <a:r>
            <a:rPr lang="en-US" sz="2200" b="1" dirty="0" smtClean="0">
              <a:solidFill>
                <a:sysClr val="windowText" lastClr="000000"/>
              </a:solidFill>
              <a:effectLst/>
              <a:latin typeface="Sakkal Majalla" panose="02000000000000000000" pitchFamily="2" charset="-78"/>
              <a:ea typeface="+mn-ea"/>
              <a:cs typeface="Sakkal Majalla" panose="02000000000000000000" pitchFamily="2" charset="-78"/>
            </a:rPr>
            <a:t>Geothermal Energy</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تعتمد على الاستفادة من حرارة باطن الأرض </a:t>
          </a:r>
          <a:r>
            <a:rPr lang="ar-SA" sz="2000" b="1" dirty="0" err="1" smtClean="0">
              <a:solidFill>
                <a:sysClr val="windowText" lastClr="000000"/>
              </a:solidFill>
              <a:effectLst/>
              <a:latin typeface="Sakkal Majalla" panose="02000000000000000000" pitchFamily="2" charset="-78"/>
              <a:ea typeface="+mn-ea"/>
              <a:cs typeface="Sakkal Majalla" panose="02000000000000000000" pitchFamily="2" charset="-78"/>
            </a:rPr>
            <a:t>فى</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تسخين المياه وبالتالي الحصول على بخار الماء الذى تدار به </a:t>
          </a:r>
          <a:r>
            <a:rPr lang="ar-SA" sz="2000" b="1" dirty="0" err="1" smtClean="0">
              <a:solidFill>
                <a:sysClr val="windowText" lastClr="000000"/>
              </a:solidFill>
              <a:effectLst/>
              <a:latin typeface="Sakkal Majalla" panose="02000000000000000000" pitchFamily="2" charset="-78"/>
              <a:ea typeface="+mn-ea"/>
              <a:cs typeface="Sakkal Majalla" panose="02000000000000000000" pitchFamily="2" charset="-78"/>
            </a:rPr>
            <a:t>التروبينات</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 ويقتصر الاستفادة منها على مناطق الضعف </a:t>
          </a:r>
          <a:r>
            <a:rPr lang="ar-SA" sz="2000" b="1" dirty="0" err="1" smtClean="0">
              <a:solidFill>
                <a:sysClr val="windowText" lastClr="000000"/>
              </a:solidFill>
              <a:effectLst/>
              <a:latin typeface="Sakkal Majalla" panose="02000000000000000000" pitchFamily="2" charset="-78"/>
              <a:ea typeface="+mn-ea"/>
              <a:cs typeface="Sakkal Majalla" panose="02000000000000000000" pitchFamily="2" charset="-78"/>
            </a:rPr>
            <a:t>فى</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القشرة الأرضية لإمكان الحصول على الحرارة  الأرضية.</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30F53235-6A27-49B8-B016-605EB45D6686}" type="sib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4E2382E2-47D6-431A-A7E8-E2B6C7264264}" type="par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4" custScaleX="133168" custScaleY="119755" custLinFactNeighborX="-1197" custLinFactNeighborY="-3657">
        <dgm:presLayoutVars>
          <dgm:bulletEnabled val="1"/>
        </dgm:presLayoutVars>
      </dgm:prSet>
      <dgm:spPr/>
      <dgm:t>
        <a:bodyPr/>
        <a:lstStyle/>
        <a:p>
          <a:endParaRPr lang="en-US"/>
        </a:p>
      </dgm:t>
    </dgm:pt>
    <dgm:pt modelId="{7C6F00CA-4C16-419C-BC42-5122A3789C69}" type="pres">
      <dgm:prSet presAssocID="{329F8E18-23BB-4573-8BE3-74C39E9FAF69}" presName="sibTrans" presStyleCnt="0"/>
      <dgm:spPr/>
    </dgm:pt>
    <dgm:pt modelId="{7BA84140-C72F-43C2-87D3-7D7D4F24AD30}" type="pres">
      <dgm:prSet presAssocID="{3A9C4FD6-6C73-4309-8C48-440FF8ADB2A8}" presName="node" presStyleLbl="node1" presStyleIdx="1" presStyleCnt="4" custScaleX="133168" custScaleY="116904" custLinFactNeighborX="-24" custLinFactNeighborY="-3657">
        <dgm:presLayoutVars>
          <dgm:bulletEnabled val="1"/>
        </dgm:presLayoutVars>
      </dgm:prSet>
      <dgm:spPr/>
      <dgm:t>
        <a:bodyPr/>
        <a:lstStyle/>
        <a:p>
          <a:endParaRPr lang="en-US"/>
        </a:p>
      </dgm:t>
    </dgm:pt>
    <dgm:pt modelId="{CE3D839F-E984-4128-AC19-001A1E0BCC05}" type="pres">
      <dgm:prSet presAssocID="{731826C2-3E3C-4BA7-9A80-D061CD2F419D}" presName="sibTrans" presStyleCnt="0"/>
      <dgm:spPr/>
    </dgm:pt>
    <dgm:pt modelId="{09842BE2-8BC6-40A6-BD47-9058EDAD2DA4}" type="pres">
      <dgm:prSet presAssocID="{CAD9BE04-2515-42A4-84B3-0D1DA1370707}" presName="node" presStyleLbl="node1" presStyleIdx="2" presStyleCnt="4" custScaleX="133168" custScaleY="125953" custLinFactNeighborX="-1197">
        <dgm:presLayoutVars>
          <dgm:bulletEnabled val="1"/>
        </dgm:presLayoutVars>
      </dgm:prSet>
      <dgm:spPr/>
      <dgm:t>
        <a:bodyPr/>
        <a:lstStyle/>
        <a:p>
          <a:endParaRPr lang="en-US"/>
        </a:p>
      </dgm:t>
    </dgm:pt>
    <dgm:pt modelId="{58F8B78D-BC22-405F-AFF2-D751AD5F536D}" type="pres">
      <dgm:prSet presAssocID="{30F53235-6A27-49B8-B016-605EB45D6686}" presName="sibTrans" presStyleCnt="0"/>
      <dgm:spPr/>
    </dgm:pt>
    <dgm:pt modelId="{B883EDC8-E83F-4A61-9716-A438DDB17305}" type="pres">
      <dgm:prSet presAssocID="{CEA655A7-89F3-40B0-BAC1-74F466BB73FE}" presName="node" presStyleLbl="node1" presStyleIdx="3" presStyleCnt="4" custScaleX="133168" custScaleY="123517">
        <dgm:presLayoutVars>
          <dgm:bulletEnabled val="1"/>
        </dgm:presLayoutVars>
      </dgm:prSet>
      <dgm:spPr/>
      <dgm:t>
        <a:bodyPr/>
        <a:lstStyle/>
        <a:p>
          <a:endParaRPr lang="en-US"/>
        </a:p>
      </dgm:t>
    </dgm:pt>
  </dgm:ptLst>
  <dgm:cxnLst>
    <dgm:cxn modelId="{607D59D7-5CC1-47BC-AE4A-72B82B2E8DCB}" type="presOf" srcId="{996BC54B-E11C-4BCD-8CB0-27A0B3AD2693}" destId="{3B5D8516-966B-4352-8CBE-EBF58F7D4570}" srcOrd="0" destOrd="0" presId="urn:microsoft.com/office/officeart/2005/8/layout/default#4"/>
    <dgm:cxn modelId="{68C02628-BF5B-4DE4-9559-5BD3AEEE3912}" type="presOf" srcId="{CEA655A7-89F3-40B0-BAC1-74F466BB73FE}" destId="{B883EDC8-E83F-4A61-9716-A438DDB17305}" srcOrd="0" destOrd="0" presId="urn:microsoft.com/office/officeart/2005/8/layout/default#4"/>
    <dgm:cxn modelId="{2D1A00DD-7256-4640-8053-E012AA19244F}" srcId="{996BC54B-E11C-4BCD-8CB0-27A0B3AD2693}" destId="{CAD9BE04-2515-42A4-84B3-0D1DA1370707}" srcOrd="2" destOrd="0" parTransId="{4E2382E2-47D6-431A-A7E8-E2B6C7264264}" sibTransId="{30F53235-6A27-49B8-B016-605EB45D6686}"/>
    <dgm:cxn modelId="{CE0AA104-DD2E-4741-9BF5-5F1F95ECFE3C}" srcId="{996BC54B-E11C-4BCD-8CB0-27A0B3AD2693}" destId="{3A9C4FD6-6C73-4309-8C48-440FF8ADB2A8}" srcOrd="1" destOrd="0" parTransId="{73480A0C-9658-4568-ABB4-6F1E82F9C1BF}" sibTransId="{731826C2-3E3C-4BA7-9A80-D061CD2F419D}"/>
    <dgm:cxn modelId="{D4756778-DD54-4DF5-A60E-375D19894380}" srcId="{996BC54B-E11C-4BCD-8CB0-27A0B3AD2693}" destId="{CEA655A7-89F3-40B0-BAC1-74F466BB73FE}" srcOrd="3" destOrd="0" parTransId="{91FE8CD2-0E63-40AD-A2AE-6C3B9C031073}" sibTransId="{45936ADF-3071-474C-8238-E04491B9D924}"/>
    <dgm:cxn modelId="{187CF00C-AF57-470B-A3AE-AD6A39B8E52A}" type="presOf" srcId="{ADF9E307-A8AF-4AFA-A951-E0CADD13C0AB}" destId="{2F59F4BA-ACEB-47CD-9835-833101BB5FE7}" srcOrd="0" destOrd="0" presId="urn:microsoft.com/office/officeart/2005/8/layout/default#4"/>
    <dgm:cxn modelId="{48E2791B-15A3-41EF-8E3D-31D0A04EF64A}" srcId="{996BC54B-E11C-4BCD-8CB0-27A0B3AD2693}" destId="{ADF9E307-A8AF-4AFA-A951-E0CADD13C0AB}" srcOrd="0" destOrd="0" parTransId="{02CAE0E9-BCD4-49E2-A5D8-2312001C0642}" sibTransId="{329F8E18-23BB-4573-8BE3-74C39E9FAF69}"/>
    <dgm:cxn modelId="{8AD0AECF-A149-4762-8BC8-AAF2F19D0949}" type="presOf" srcId="{CAD9BE04-2515-42A4-84B3-0D1DA1370707}" destId="{09842BE2-8BC6-40A6-BD47-9058EDAD2DA4}" srcOrd="0" destOrd="0" presId="urn:microsoft.com/office/officeart/2005/8/layout/default#4"/>
    <dgm:cxn modelId="{4F8139C6-87D9-493D-B096-B4DAEFD24D92}" type="presOf" srcId="{3A9C4FD6-6C73-4309-8C48-440FF8ADB2A8}" destId="{7BA84140-C72F-43C2-87D3-7D7D4F24AD30}" srcOrd="0" destOrd="0" presId="urn:microsoft.com/office/officeart/2005/8/layout/default#4"/>
    <dgm:cxn modelId="{58C91A3B-453D-45A3-97C1-12975E455017}" type="presParOf" srcId="{3B5D8516-966B-4352-8CBE-EBF58F7D4570}" destId="{2F59F4BA-ACEB-47CD-9835-833101BB5FE7}" srcOrd="0" destOrd="0" presId="urn:microsoft.com/office/officeart/2005/8/layout/default#4"/>
    <dgm:cxn modelId="{38A973E5-61EC-41A1-AF35-83F84834687A}" type="presParOf" srcId="{3B5D8516-966B-4352-8CBE-EBF58F7D4570}" destId="{7C6F00CA-4C16-419C-BC42-5122A3789C69}" srcOrd="1" destOrd="0" presId="urn:microsoft.com/office/officeart/2005/8/layout/default#4"/>
    <dgm:cxn modelId="{54F3D772-3071-44E0-8E3B-AD914C0E6D09}" type="presParOf" srcId="{3B5D8516-966B-4352-8CBE-EBF58F7D4570}" destId="{7BA84140-C72F-43C2-87D3-7D7D4F24AD30}" srcOrd="2" destOrd="0" presId="urn:microsoft.com/office/officeart/2005/8/layout/default#4"/>
    <dgm:cxn modelId="{BBDA5069-2803-433B-A72C-99FD31AD5823}" type="presParOf" srcId="{3B5D8516-966B-4352-8CBE-EBF58F7D4570}" destId="{CE3D839F-E984-4128-AC19-001A1E0BCC05}" srcOrd="3" destOrd="0" presId="urn:microsoft.com/office/officeart/2005/8/layout/default#4"/>
    <dgm:cxn modelId="{101388A9-B3D3-41B6-AED1-BE94E9344C16}" type="presParOf" srcId="{3B5D8516-966B-4352-8CBE-EBF58F7D4570}" destId="{09842BE2-8BC6-40A6-BD47-9058EDAD2DA4}" srcOrd="4" destOrd="0" presId="urn:microsoft.com/office/officeart/2005/8/layout/default#4"/>
    <dgm:cxn modelId="{80656C3D-7755-4B56-A590-76C7F87D4BCB}" type="presParOf" srcId="{3B5D8516-966B-4352-8CBE-EBF58F7D4570}" destId="{58F8B78D-BC22-405F-AFF2-D751AD5F536D}" srcOrd="5" destOrd="0" presId="urn:microsoft.com/office/officeart/2005/8/layout/default#4"/>
    <dgm:cxn modelId="{BDF44E37-6CF3-403F-AC0F-29BFD4982FC5}" type="presParOf" srcId="{3B5D8516-966B-4352-8CBE-EBF58F7D4570}" destId="{B883EDC8-E83F-4A61-9716-A438DDB17305}" srcOrd="6"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الطاقة الهيدروجينية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Hydrogen Energy</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تحليل المياه كهربيا لإنتاج غاز </a:t>
          </a:r>
          <a:r>
            <a:rPr lang="ar-SA" sz="2000" b="1" dirty="0" err="1" smtClean="0">
              <a:solidFill>
                <a:sysClr val="windowText" lastClr="000000"/>
              </a:solidFill>
              <a:effectLst/>
              <a:latin typeface="Sakkal Majalla" panose="02000000000000000000" pitchFamily="2" charset="-78"/>
              <a:ea typeface="+mn-ea"/>
              <a:cs typeface="Sakkal Majalla" panose="02000000000000000000" pitchFamily="2" charset="-78"/>
            </a:rPr>
            <a:t>الهيدروجي</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حيث يحتوى الهيدروجين على قدر أكبر من الطاقة </a:t>
          </a:r>
          <a:r>
            <a:rPr lang="ar-SA" sz="2000" b="1" dirty="0" err="1" smtClean="0">
              <a:solidFill>
                <a:sysClr val="windowText" lastClr="000000"/>
              </a:solidFill>
              <a:effectLst/>
              <a:latin typeface="Sakkal Majalla" panose="02000000000000000000" pitchFamily="2" charset="-78"/>
              <a:ea typeface="+mn-ea"/>
              <a:cs typeface="Sakkal Majalla" panose="02000000000000000000" pitchFamily="2" charset="-78"/>
            </a:rPr>
            <a:t>فى</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وحدة الوزن مقارنة بمصادر المحروقات الأخرى، كما يعد مصدر نظيف حيث لا ينجم عن احتراقه سوى بخار ماء </a:t>
          </a:r>
          <a:endParaRPr lang="en-US" sz="20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A9C4FD6-6C73-4309-8C48-440FF8ADB2A8}">
      <dgm:prSet custT="1">
        <dgm:style>
          <a:lnRef idx="2">
            <a:schemeClr val="accent3"/>
          </a:lnRef>
          <a:fillRef idx="1">
            <a:schemeClr val="lt1"/>
          </a:fillRef>
          <a:effectRef idx="0">
            <a:schemeClr val="accent3"/>
          </a:effectRef>
          <a:fontRef idx="minor">
            <a:schemeClr val="dk1"/>
          </a:fontRef>
        </dgm:style>
      </dgm:prSet>
      <dgm:spPr>
        <a:xfrm>
          <a:off x="269677"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الطاقة النووية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Nuclear Energy</a:t>
          </a:r>
        </a:p>
        <a:p>
          <a:pPr algn="just" rtl="1">
            <a:lnSpc>
              <a:spcPct val="100000"/>
            </a:lnSpc>
            <a:spcBef>
              <a:spcPts val="0"/>
            </a:spcBef>
            <a:spcAft>
              <a:spcPts val="0"/>
            </a:spcAft>
          </a:pPr>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الطاقة التي يتم توليدها عن طريق التحكم في تفاعلات انشطار أو اندماج الذرة. وتستغل هذه الطاقة في محطات توليد الكهرباء النووية.</a:t>
          </a:r>
          <a:endParaRPr lang="en-US" sz="2000" b="1" dirty="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73480A0C-9658-4568-ABB4-6F1E82F9C1BF}" type="par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731826C2-3E3C-4BA7-9A80-D061CD2F419D}" type="sib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AD9BE04-2515-42A4-84B3-0D1DA1370707}">
      <dgm:prSet custT="1">
        <dgm:style>
          <a:lnRef idx="2">
            <a:schemeClr val="accent3"/>
          </a:lnRef>
          <a:fillRef idx="1">
            <a:schemeClr val="lt1"/>
          </a:fillRef>
          <a:effectRef idx="0">
            <a:schemeClr val="accent3"/>
          </a:effectRef>
          <a:fontRef idx="minor">
            <a:schemeClr val="dk1"/>
          </a:fontRef>
        </dgm:style>
      </dgm:prSet>
      <dgm:spPr>
        <a:xfrm>
          <a:off x="4293425"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شبكات الرصد البيئي</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a:r>
            <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Monitoring Networks</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الشبكات التي تقوم بوضعها الجهة المختصة أو الجهة المعنية أو الأشخاص بما تضم من محطات ووحدات عمل برصد مكونات وملوثات البيئة .</a:t>
          </a:r>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4E2382E2-47D6-431A-A7E8-E2B6C7264264}" type="par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0F53235-6A27-49B8-B016-605EB45D6686}" type="sib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EA655A7-89F3-40B0-BAC1-74F466BB73FE}">
      <dgm:prSet custT="1">
        <dgm:style>
          <a:lnRef idx="2">
            <a:schemeClr val="accent3"/>
          </a:lnRef>
          <a:fillRef idx="1">
            <a:schemeClr val="lt1"/>
          </a:fillRef>
          <a:effectRef idx="0">
            <a:schemeClr val="accent3"/>
          </a:effectRef>
          <a:fontRef idx="minor">
            <a:schemeClr val="dk1"/>
          </a:fontRef>
        </dgm:style>
      </dgm:prSet>
      <dgm:spPr>
        <a:xfrm>
          <a:off x="269677"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البيئة الصحية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Healthy Environment</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اتباع وتنفيذ التعليمات من أجل التحكم في العوامل البيئية، والحفاظ عليها من التلوث، لكي تلائم حياة الإنسان، والكائنات الحية الأخرى، فلا يختل التوازن البيئي، وتستمر الحياة  على الأرض من خلال تواجد بيئة صحية نظيفة.</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91FE8CD2-0E63-40AD-A2AE-6C3B9C031073}" type="par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45936ADF-3071-474C-8238-E04491B9D924}" type="sib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4" custScaleX="133168" custScaleY="138060" custLinFactNeighborX="-1197" custLinFactNeighborY="-3657">
        <dgm:presLayoutVars>
          <dgm:bulletEnabled val="1"/>
        </dgm:presLayoutVars>
      </dgm:prSet>
      <dgm:spPr/>
      <dgm:t>
        <a:bodyPr/>
        <a:lstStyle/>
        <a:p>
          <a:endParaRPr lang="en-US"/>
        </a:p>
      </dgm:t>
    </dgm:pt>
    <dgm:pt modelId="{7C6F00CA-4C16-419C-BC42-5122A3789C69}" type="pres">
      <dgm:prSet presAssocID="{329F8E18-23BB-4573-8BE3-74C39E9FAF69}" presName="sibTrans" presStyleCnt="0"/>
      <dgm:spPr/>
    </dgm:pt>
    <dgm:pt modelId="{7BA84140-C72F-43C2-87D3-7D7D4F24AD30}" type="pres">
      <dgm:prSet presAssocID="{3A9C4FD6-6C73-4309-8C48-440FF8ADB2A8}" presName="node" presStyleLbl="node1" presStyleIdx="1" presStyleCnt="4" custScaleX="133168" custScaleY="132390" custLinFactNeighborX="-24" custLinFactNeighborY="-3657">
        <dgm:presLayoutVars>
          <dgm:bulletEnabled val="1"/>
        </dgm:presLayoutVars>
      </dgm:prSet>
      <dgm:spPr/>
      <dgm:t>
        <a:bodyPr/>
        <a:lstStyle/>
        <a:p>
          <a:endParaRPr lang="en-US"/>
        </a:p>
      </dgm:t>
    </dgm:pt>
    <dgm:pt modelId="{CE3D839F-E984-4128-AC19-001A1E0BCC05}" type="pres">
      <dgm:prSet presAssocID="{731826C2-3E3C-4BA7-9A80-D061CD2F419D}" presName="sibTrans" presStyleCnt="0"/>
      <dgm:spPr/>
    </dgm:pt>
    <dgm:pt modelId="{09842BE2-8BC6-40A6-BD47-9058EDAD2DA4}" type="pres">
      <dgm:prSet presAssocID="{CAD9BE04-2515-42A4-84B3-0D1DA1370707}" presName="node" presStyleLbl="node1" presStyleIdx="2" presStyleCnt="4" custScaleX="133168" custScaleY="125953">
        <dgm:presLayoutVars>
          <dgm:bulletEnabled val="1"/>
        </dgm:presLayoutVars>
      </dgm:prSet>
      <dgm:spPr/>
      <dgm:t>
        <a:bodyPr/>
        <a:lstStyle/>
        <a:p>
          <a:endParaRPr lang="en-US"/>
        </a:p>
      </dgm:t>
    </dgm:pt>
    <dgm:pt modelId="{58F8B78D-BC22-405F-AFF2-D751AD5F536D}" type="pres">
      <dgm:prSet presAssocID="{30F53235-6A27-49B8-B016-605EB45D6686}" presName="sibTrans" presStyleCnt="0"/>
      <dgm:spPr/>
    </dgm:pt>
    <dgm:pt modelId="{B883EDC8-E83F-4A61-9716-A438DDB17305}" type="pres">
      <dgm:prSet presAssocID="{CEA655A7-89F3-40B0-BAC1-74F466BB73FE}" presName="node" presStyleLbl="node1" presStyleIdx="3" presStyleCnt="4" custScaleX="133168" custScaleY="125488">
        <dgm:presLayoutVars>
          <dgm:bulletEnabled val="1"/>
        </dgm:presLayoutVars>
      </dgm:prSet>
      <dgm:spPr/>
      <dgm:t>
        <a:bodyPr/>
        <a:lstStyle/>
        <a:p>
          <a:endParaRPr lang="en-US"/>
        </a:p>
      </dgm:t>
    </dgm:pt>
  </dgm:ptLst>
  <dgm:cxnLst>
    <dgm:cxn modelId="{607D59D7-5CC1-47BC-AE4A-72B82B2E8DCB}" type="presOf" srcId="{996BC54B-E11C-4BCD-8CB0-27A0B3AD2693}" destId="{3B5D8516-966B-4352-8CBE-EBF58F7D4570}" srcOrd="0" destOrd="0" presId="urn:microsoft.com/office/officeart/2005/8/layout/default#4"/>
    <dgm:cxn modelId="{68C02628-BF5B-4DE4-9559-5BD3AEEE3912}" type="presOf" srcId="{CEA655A7-89F3-40B0-BAC1-74F466BB73FE}" destId="{B883EDC8-E83F-4A61-9716-A438DDB17305}" srcOrd="0" destOrd="0" presId="urn:microsoft.com/office/officeart/2005/8/layout/default#4"/>
    <dgm:cxn modelId="{CE0AA104-DD2E-4741-9BF5-5F1F95ECFE3C}" srcId="{996BC54B-E11C-4BCD-8CB0-27A0B3AD2693}" destId="{3A9C4FD6-6C73-4309-8C48-440FF8ADB2A8}" srcOrd="1" destOrd="0" parTransId="{73480A0C-9658-4568-ABB4-6F1E82F9C1BF}" sibTransId="{731826C2-3E3C-4BA7-9A80-D061CD2F419D}"/>
    <dgm:cxn modelId="{2D1A00DD-7256-4640-8053-E012AA19244F}" srcId="{996BC54B-E11C-4BCD-8CB0-27A0B3AD2693}" destId="{CAD9BE04-2515-42A4-84B3-0D1DA1370707}" srcOrd="2" destOrd="0" parTransId="{4E2382E2-47D6-431A-A7E8-E2B6C7264264}" sibTransId="{30F53235-6A27-49B8-B016-605EB45D6686}"/>
    <dgm:cxn modelId="{D4756778-DD54-4DF5-A60E-375D19894380}" srcId="{996BC54B-E11C-4BCD-8CB0-27A0B3AD2693}" destId="{CEA655A7-89F3-40B0-BAC1-74F466BB73FE}" srcOrd="3" destOrd="0" parTransId="{91FE8CD2-0E63-40AD-A2AE-6C3B9C031073}" sibTransId="{45936ADF-3071-474C-8238-E04491B9D924}"/>
    <dgm:cxn modelId="{187CF00C-AF57-470B-A3AE-AD6A39B8E52A}" type="presOf" srcId="{ADF9E307-A8AF-4AFA-A951-E0CADD13C0AB}" destId="{2F59F4BA-ACEB-47CD-9835-833101BB5FE7}" srcOrd="0" destOrd="0" presId="urn:microsoft.com/office/officeart/2005/8/layout/default#4"/>
    <dgm:cxn modelId="{48E2791B-15A3-41EF-8E3D-31D0A04EF64A}" srcId="{996BC54B-E11C-4BCD-8CB0-27A0B3AD2693}" destId="{ADF9E307-A8AF-4AFA-A951-E0CADD13C0AB}" srcOrd="0" destOrd="0" parTransId="{02CAE0E9-BCD4-49E2-A5D8-2312001C0642}" sibTransId="{329F8E18-23BB-4573-8BE3-74C39E9FAF69}"/>
    <dgm:cxn modelId="{8AD0AECF-A149-4762-8BC8-AAF2F19D0949}" type="presOf" srcId="{CAD9BE04-2515-42A4-84B3-0D1DA1370707}" destId="{09842BE2-8BC6-40A6-BD47-9058EDAD2DA4}" srcOrd="0" destOrd="0" presId="urn:microsoft.com/office/officeart/2005/8/layout/default#4"/>
    <dgm:cxn modelId="{4F8139C6-87D9-493D-B096-B4DAEFD24D92}" type="presOf" srcId="{3A9C4FD6-6C73-4309-8C48-440FF8ADB2A8}" destId="{7BA84140-C72F-43C2-87D3-7D7D4F24AD30}" srcOrd="0" destOrd="0" presId="urn:microsoft.com/office/officeart/2005/8/layout/default#4"/>
    <dgm:cxn modelId="{58C91A3B-453D-45A3-97C1-12975E455017}" type="presParOf" srcId="{3B5D8516-966B-4352-8CBE-EBF58F7D4570}" destId="{2F59F4BA-ACEB-47CD-9835-833101BB5FE7}" srcOrd="0" destOrd="0" presId="urn:microsoft.com/office/officeart/2005/8/layout/default#4"/>
    <dgm:cxn modelId="{38A973E5-61EC-41A1-AF35-83F84834687A}" type="presParOf" srcId="{3B5D8516-966B-4352-8CBE-EBF58F7D4570}" destId="{7C6F00CA-4C16-419C-BC42-5122A3789C69}" srcOrd="1" destOrd="0" presId="urn:microsoft.com/office/officeart/2005/8/layout/default#4"/>
    <dgm:cxn modelId="{54F3D772-3071-44E0-8E3B-AD914C0E6D09}" type="presParOf" srcId="{3B5D8516-966B-4352-8CBE-EBF58F7D4570}" destId="{7BA84140-C72F-43C2-87D3-7D7D4F24AD30}" srcOrd="2" destOrd="0" presId="urn:microsoft.com/office/officeart/2005/8/layout/default#4"/>
    <dgm:cxn modelId="{BBDA5069-2803-433B-A72C-99FD31AD5823}" type="presParOf" srcId="{3B5D8516-966B-4352-8CBE-EBF58F7D4570}" destId="{CE3D839F-E984-4128-AC19-001A1E0BCC05}" srcOrd="3" destOrd="0" presId="urn:microsoft.com/office/officeart/2005/8/layout/default#4"/>
    <dgm:cxn modelId="{101388A9-B3D3-41B6-AED1-BE94E9344C16}" type="presParOf" srcId="{3B5D8516-966B-4352-8CBE-EBF58F7D4570}" destId="{09842BE2-8BC6-40A6-BD47-9058EDAD2DA4}" srcOrd="4" destOrd="0" presId="urn:microsoft.com/office/officeart/2005/8/layout/default#4"/>
    <dgm:cxn modelId="{80656C3D-7755-4B56-A590-76C7F87D4BCB}" type="presParOf" srcId="{3B5D8516-966B-4352-8CBE-EBF58F7D4570}" destId="{58F8B78D-BC22-405F-AFF2-D751AD5F536D}" srcOrd="5" destOrd="0" presId="urn:microsoft.com/office/officeart/2005/8/layout/default#4"/>
    <dgm:cxn modelId="{BDF44E37-6CF3-403F-AC0F-29BFD4982FC5}" type="presParOf" srcId="{3B5D8516-966B-4352-8CBE-EBF58F7D4570}" destId="{B883EDC8-E83F-4A61-9716-A438DDB17305}" srcOrd="6"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solidFill>
          <a:sysClr val="window" lastClr="FFFFFF"/>
        </a:solidFill>
        <a:ln w="25400" cap="flat" cmpd="sng" algn="ctr">
          <a:solidFill>
            <a:srgbClr val="9BBB59"/>
          </a:solidFill>
          <a:prstDash val="solid"/>
        </a:ln>
        <a:effectLst/>
      </dgm:spPr>
      <dgm:t>
        <a:bodyPr/>
        <a:lstStyle/>
        <a:p>
          <a:pP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بيئة ملائمة للعيش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Livable Environment</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بيئة منتجة وشاملة الاحتياجات من المأكل والمأوى والملبس تتصف بالتنمية الاقتصادية والاستدامة المبتكرة.</a:t>
          </a:r>
          <a:endParaRPr lang="en-US" sz="20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A9C4FD6-6C73-4309-8C48-440FF8ADB2A8}">
      <dgm:prSet custT="1">
        <dgm:style>
          <a:lnRef idx="2">
            <a:schemeClr val="accent3"/>
          </a:lnRef>
          <a:fillRef idx="1">
            <a:schemeClr val="lt1"/>
          </a:fillRef>
          <a:effectRef idx="0">
            <a:schemeClr val="accent3"/>
          </a:effectRef>
          <a:fontRef idx="minor">
            <a:schemeClr val="dk1"/>
          </a:fontRef>
        </dgm:style>
      </dgm:prSet>
      <dgm:spPr>
        <a:xfrm>
          <a:off x="269677"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سياسة تنقية الهواء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Clean Air Policy</a:t>
          </a:r>
        </a:p>
        <a:p>
          <a:pPr algn="just" rtl="1">
            <a:lnSpc>
              <a:spcPct val="100000"/>
            </a:lnSpc>
            <a:spcBef>
              <a:spcPts val="0"/>
            </a:spcBef>
            <a:spcAft>
              <a:spcPts val="0"/>
            </a:spcAft>
          </a:pP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تختلف جودة الهواء تبعا للانبعاثات الصادرة من الصناعات وعوادم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المركبات-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وفي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الداخل-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استنشاق الهواء النقي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التي يمكن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أن يُسهم في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صحة ورفاهية الإنسان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باستخدام اجهزة تنقية الهواء التي تعمل على ازالة المواد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العالقة.</a:t>
          </a:r>
          <a:endParaRPr lang="en-US" sz="2000" b="1" dirty="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73480A0C-9658-4568-ABB4-6F1E82F9C1BF}" type="par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731826C2-3E3C-4BA7-9A80-D061CD2F419D}" type="sib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AD9BE04-2515-42A4-84B3-0D1DA1370707}">
      <dgm:prSet custT="1">
        <dgm:style>
          <a:lnRef idx="2">
            <a:schemeClr val="accent3"/>
          </a:lnRef>
          <a:fillRef idx="1">
            <a:schemeClr val="lt1"/>
          </a:fillRef>
          <a:effectRef idx="0">
            <a:schemeClr val="accent3"/>
          </a:effectRef>
          <a:fontRef idx="minor">
            <a:schemeClr val="dk1"/>
          </a:fontRef>
        </dgm:style>
      </dgm:prSet>
      <dgm:spPr>
        <a:xfrm>
          <a:off x="4293425"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rtl="1"/>
          <a:endPar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rtl="1"/>
          <a:endPar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r>
            <a:rPr lang="ar-SA" sz="2200" b="1" dirty="0" smtClean="0">
              <a:solidFill>
                <a:sysClr val="windowText" lastClr="000000"/>
              </a:solidFill>
              <a:effectLst/>
              <a:latin typeface="Sakkal Majalla" panose="02000000000000000000" pitchFamily="2" charset="-78"/>
              <a:ea typeface="+mn-ea"/>
              <a:cs typeface="Sakkal Majalla" panose="02000000000000000000" pitchFamily="2" charset="-78"/>
            </a:rPr>
            <a:t>صيانة </a:t>
          </a:r>
          <a:r>
            <a:rPr lang="ar-SA" sz="2200" b="1" dirty="0" smtClean="0">
              <a:solidFill>
                <a:sysClr val="windowText" lastClr="000000"/>
              </a:solidFill>
              <a:effectLst/>
              <a:latin typeface="Sakkal Majalla" panose="02000000000000000000" pitchFamily="2" charset="-78"/>
              <a:ea typeface="+mn-ea"/>
              <a:cs typeface="Sakkal Majalla" panose="02000000000000000000" pitchFamily="2" charset="-78"/>
            </a:rPr>
            <a:t>البيئة </a:t>
          </a:r>
          <a:r>
            <a:rPr lang="en-US" sz="2200" b="1" dirty="0" smtClean="0">
              <a:solidFill>
                <a:sysClr val="windowText" lastClr="000000"/>
              </a:solidFill>
              <a:effectLst/>
              <a:latin typeface="Sakkal Majalla" panose="02000000000000000000" pitchFamily="2" charset="-78"/>
              <a:ea typeface="+mn-ea"/>
              <a:cs typeface="Sakkal Majalla" panose="02000000000000000000" pitchFamily="2" charset="-78"/>
            </a:rPr>
            <a:t>Environment </a:t>
          </a:r>
          <a:r>
            <a:rPr lang="en-US" sz="2200" b="1" dirty="0" smtClean="0">
              <a:solidFill>
                <a:sysClr val="windowText" lastClr="000000"/>
              </a:solidFill>
              <a:effectLst/>
              <a:latin typeface="Sakkal Majalla" panose="02000000000000000000" pitchFamily="2" charset="-78"/>
              <a:ea typeface="+mn-ea"/>
              <a:cs typeface="Sakkal Majalla" panose="02000000000000000000" pitchFamily="2" charset="-78"/>
            </a:rPr>
            <a:t>Conservation</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جميع السلوكيّات والأنشطة التي يتم القيام بها، وتشمل العناية بخصائص المنتجات والسّلع بتغيير تقنيّات الإنتاج، وتغيير طرق الاستهلاك، وإعادة تدوير المخلّفات أو التخلّص منها في مرافق خاصّة، وصيانة المرافق والمظاهر البيئيّة من التدهور</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4E2382E2-47D6-431A-A7E8-E2B6C7264264}" type="par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0F53235-6A27-49B8-B016-605EB45D6686}" type="sib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EA655A7-89F3-40B0-BAC1-74F466BB73FE}">
      <dgm:prSet custT="1">
        <dgm:style>
          <a:lnRef idx="2">
            <a:schemeClr val="accent3"/>
          </a:lnRef>
          <a:fillRef idx="1">
            <a:schemeClr val="lt1"/>
          </a:fillRef>
          <a:effectRef idx="0">
            <a:schemeClr val="accent3"/>
          </a:effectRef>
          <a:fontRef idx="minor">
            <a:schemeClr val="dk1"/>
          </a:fontRef>
        </dgm:style>
      </dgm:prSet>
      <dgm:spPr>
        <a:xfrm>
          <a:off x="269677"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حماية </a:t>
          </a:r>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البيئة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Protection</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المحافظة على البيئة ومنع تلوثها وتدهورها والحد من ذلك بتطبيق معلومات في مجالات مختلفة بغاية دراسة السيطرة علي البيئة بالحفاظ عليها من الأنشطة ذات التأثير الضار.</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91FE8CD2-0E63-40AD-A2AE-6C3B9C031073}" type="par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45936ADF-3071-474C-8238-E04491B9D924}" type="sib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4" custScaleX="133168" custScaleY="119755" custLinFactNeighborX="-1197" custLinFactNeighborY="-3657">
        <dgm:presLayoutVars>
          <dgm:bulletEnabled val="1"/>
        </dgm:presLayoutVars>
      </dgm:prSet>
      <dgm:spPr/>
      <dgm:t>
        <a:bodyPr/>
        <a:lstStyle/>
        <a:p>
          <a:endParaRPr lang="en-US"/>
        </a:p>
      </dgm:t>
    </dgm:pt>
    <dgm:pt modelId="{7C6F00CA-4C16-419C-BC42-5122A3789C69}" type="pres">
      <dgm:prSet presAssocID="{329F8E18-23BB-4573-8BE3-74C39E9FAF69}" presName="sibTrans" presStyleCnt="0"/>
      <dgm:spPr/>
    </dgm:pt>
    <dgm:pt modelId="{7BA84140-C72F-43C2-87D3-7D7D4F24AD30}" type="pres">
      <dgm:prSet presAssocID="{3A9C4FD6-6C73-4309-8C48-440FF8ADB2A8}" presName="node" presStyleLbl="node1" presStyleIdx="1" presStyleCnt="4" custScaleX="133168" custScaleY="116904" custLinFactNeighborX="-24" custLinFactNeighborY="-3657">
        <dgm:presLayoutVars>
          <dgm:bulletEnabled val="1"/>
        </dgm:presLayoutVars>
      </dgm:prSet>
      <dgm:spPr/>
      <dgm:t>
        <a:bodyPr/>
        <a:lstStyle/>
        <a:p>
          <a:endParaRPr lang="en-US"/>
        </a:p>
      </dgm:t>
    </dgm:pt>
    <dgm:pt modelId="{CE3D839F-E984-4128-AC19-001A1E0BCC05}" type="pres">
      <dgm:prSet presAssocID="{731826C2-3E3C-4BA7-9A80-D061CD2F419D}" presName="sibTrans" presStyleCnt="0"/>
      <dgm:spPr/>
    </dgm:pt>
    <dgm:pt modelId="{09842BE2-8BC6-40A6-BD47-9058EDAD2DA4}" type="pres">
      <dgm:prSet presAssocID="{CAD9BE04-2515-42A4-84B3-0D1DA1370707}" presName="node" presStyleLbl="node1" presStyleIdx="2" presStyleCnt="4" custScaleX="133168" custScaleY="125953">
        <dgm:presLayoutVars>
          <dgm:bulletEnabled val="1"/>
        </dgm:presLayoutVars>
      </dgm:prSet>
      <dgm:spPr/>
      <dgm:t>
        <a:bodyPr/>
        <a:lstStyle/>
        <a:p>
          <a:endParaRPr lang="en-US"/>
        </a:p>
      </dgm:t>
    </dgm:pt>
    <dgm:pt modelId="{58F8B78D-BC22-405F-AFF2-D751AD5F536D}" type="pres">
      <dgm:prSet presAssocID="{30F53235-6A27-49B8-B016-605EB45D6686}" presName="sibTrans" presStyleCnt="0"/>
      <dgm:spPr/>
    </dgm:pt>
    <dgm:pt modelId="{B883EDC8-E83F-4A61-9716-A438DDB17305}" type="pres">
      <dgm:prSet presAssocID="{CEA655A7-89F3-40B0-BAC1-74F466BB73FE}" presName="node" presStyleLbl="node1" presStyleIdx="3" presStyleCnt="4" custScaleX="133168" custScaleY="123517">
        <dgm:presLayoutVars>
          <dgm:bulletEnabled val="1"/>
        </dgm:presLayoutVars>
      </dgm:prSet>
      <dgm:spPr/>
      <dgm:t>
        <a:bodyPr/>
        <a:lstStyle/>
        <a:p>
          <a:endParaRPr lang="en-US"/>
        </a:p>
      </dgm:t>
    </dgm:pt>
  </dgm:ptLst>
  <dgm:cxnLst>
    <dgm:cxn modelId="{607D59D7-5CC1-47BC-AE4A-72B82B2E8DCB}" type="presOf" srcId="{996BC54B-E11C-4BCD-8CB0-27A0B3AD2693}" destId="{3B5D8516-966B-4352-8CBE-EBF58F7D4570}" srcOrd="0" destOrd="0" presId="urn:microsoft.com/office/officeart/2005/8/layout/default#4"/>
    <dgm:cxn modelId="{68C02628-BF5B-4DE4-9559-5BD3AEEE3912}" type="presOf" srcId="{CEA655A7-89F3-40B0-BAC1-74F466BB73FE}" destId="{B883EDC8-E83F-4A61-9716-A438DDB17305}" srcOrd="0" destOrd="0" presId="urn:microsoft.com/office/officeart/2005/8/layout/default#4"/>
    <dgm:cxn modelId="{CE0AA104-DD2E-4741-9BF5-5F1F95ECFE3C}" srcId="{996BC54B-E11C-4BCD-8CB0-27A0B3AD2693}" destId="{3A9C4FD6-6C73-4309-8C48-440FF8ADB2A8}" srcOrd="1" destOrd="0" parTransId="{73480A0C-9658-4568-ABB4-6F1E82F9C1BF}" sibTransId="{731826C2-3E3C-4BA7-9A80-D061CD2F419D}"/>
    <dgm:cxn modelId="{2D1A00DD-7256-4640-8053-E012AA19244F}" srcId="{996BC54B-E11C-4BCD-8CB0-27A0B3AD2693}" destId="{CAD9BE04-2515-42A4-84B3-0D1DA1370707}" srcOrd="2" destOrd="0" parTransId="{4E2382E2-47D6-431A-A7E8-E2B6C7264264}" sibTransId="{30F53235-6A27-49B8-B016-605EB45D6686}"/>
    <dgm:cxn modelId="{D4756778-DD54-4DF5-A60E-375D19894380}" srcId="{996BC54B-E11C-4BCD-8CB0-27A0B3AD2693}" destId="{CEA655A7-89F3-40B0-BAC1-74F466BB73FE}" srcOrd="3" destOrd="0" parTransId="{91FE8CD2-0E63-40AD-A2AE-6C3B9C031073}" sibTransId="{45936ADF-3071-474C-8238-E04491B9D924}"/>
    <dgm:cxn modelId="{187CF00C-AF57-470B-A3AE-AD6A39B8E52A}" type="presOf" srcId="{ADF9E307-A8AF-4AFA-A951-E0CADD13C0AB}" destId="{2F59F4BA-ACEB-47CD-9835-833101BB5FE7}" srcOrd="0" destOrd="0" presId="urn:microsoft.com/office/officeart/2005/8/layout/default#4"/>
    <dgm:cxn modelId="{48E2791B-15A3-41EF-8E3D-31D0A04EF64A}" srcId="{996BC54B-E11C-4BCD-8CB0-27A0B3AD2693}" destId="{ADF9E307-A8AF-4AFA-A951-E0CADD13C0AB}" srcOrd="0" destOrd="0" parTransId="{02CAE0E9-BCD4-49E2-A5D8-2312001C0642}" sibTransId="{329F8E18-23BB-4573-8BE3-74C39E9FAF69}"/>
    <dgm:cxn modelId="{8AD0AECF-A149-4762-8BC8-AAF2F19D0949}" type="presOf" srcId="{CAD9BE04-2515-42A4-84B3-0D1DA1370707}" destId="{09842BE2-8BC6-40A6-BD47-9058EDAD2DA4}" srcOrd="0" destOrd="0" presId="urn:microsoft.com/office/officeart/2005/8/layout/default#4"/>
    <dgm:cxn modelId="{4F8139C6-87D9-493D-B096-B4DAEFD24D92}" type="presOf" srcId="{3A9C4FD6-6C73-4309-8C48-440FF8ADB2A8}" destId="{7BA84140-C72F-43C2-87D3-7D7D4F24AD30}" srcOrd="0" destOrd="0" presId="urn:microsoft.com/office/officeart/2005/8/layout/default#4"/>
    <dgm:cxn modelId="{58C91A3B-453D-45A3-97C1-12975E455017}" type="presParOf" srcId="{3B5D8516-966B-4352-8CBE-EBF58F7D4570}" destId="{2F59F4BA-ACEB-47CD-9835-833101BB5FE7}" srcOrd="0" destOrd="0" presId="urn:microsoft.com/office/officeart/2005/8/layout/default#4"/>
    <dgm:cxn modelId="{38A973E5-61EC-41A1-AF35-83F84834687A}" type="presParOf" srcId="{3B5D8516-966B-4352-8CBE-EBF58F7D4570}" destId="{7C6F00CA-4C16-419C-BC42-5122A3789C69}" srcOrd="1" destOrd="0" presId="urn:microsoft.com/office/officeart/2005/8/layout/default#4"/>
    <dgm:cxn modelId="{54F3D772-3071-44E0-8E3B-AD914C0E6D09}" type="presParOf" srcId="{3B5D8516-966B-4352-8CBE-EBF58F7D4570}" destId="{7BA84140-C72F-43C2-87D3-7D7D4F24AD30}" srcOrd="2" destOrd="0" presId="urn:microsoft.com/office/officeart/2005/8/layout/default#4"/>
    <dgm:cxn modelId="{BBDA5069-2803-433B-A72C-99FD31AD5823}" type="presParOf" srcId="{3B5D8516-966B-4352-8CBE-EBF58F7D4570}" destId="{CE3D839F-E984-4128-AC19-001A1E0BCC05}" srcOrd="3" destOrd="0" presId="urn:microsoft.com/office/officeart/2005/8/layout/default#4"/>
    <dgm:cxn modelId="{101388A9-B3D3-41B6-AED1-BE94E9344C16}" type="presParOf" srcId="{3B5D8516-966B-4352-8CBE-EBF58F7D4570}" destId="{09842BE2-8BC6-40A6-BD47-9058EDAD2DA4}" srcOrd="4" destOrd="0" presId="urn:microsoft.com/office/officeart/2005/8/layout/default#4"/>
    <dgm:cxn modelId="{80656C3D-7755-4B56-A590-76C7F87D4BCB}" type="presParOf" srcId="{3B5D8516-966B-4352-8CBE-EBF58F7D4570}" destId="{58F8B78D-BC22-405F-AFF2-D751AD5F536D}" srcOrd="5" destOrd="0" presId="urn:microsoft.com/office/officeart/2005/8/layout/default#4"/>
    <dgm:cxn modelId="{BDF44E37-6CF3-403F-AC0F-29BFD4982FC5}" type="presParOf" srcId="{3B5D8516-966B-4352-8CBE-EBF58F7D4570}" destId="{B883EDC8-E83F-4A61-9716-A438DDB17305}" srcOrd="6"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التوازن البيئي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Balance</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تعريف التوازن البيئي على أنه بقاء مكونات وعناصر البيئة الطبيعية على حالتها. أي في وضع في اتزان مستمر.</a:t>
          </a:r>
          <a:endParaRPr lang="en-US" sz="20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A9C4FD6-6C73-4309-8C48-440FF8ADB2A8}">
      <dgm:prSet custT="1">
        <dgm:style>
          <a:lnRef idx="2">
            <a:schemeClr val="accent3"/>
          </a:lnRef>
          <a:fillRef idx="1">
            <a:schemeClr val="lt1"/>
          </a:fillRef>
          <a:effectRef idx="0">
            <a:schemeClr val="accent3"/>
          </a:effectRef>
          <a:fontRef idx="minor">
            <a:schemeClr val="dk1"/>
          </a:fontRef>
        </dgm:style>
      </dgm:prSet>
      <dgm:spPr>
        <a:xfrm>
          <a:off x="269677" y="1970"/>
          <a:ext cx="3742696" cy="1686304"/>
        </a:xfrm>
        <a:prstGeom prst="rect">
          <a:avLst/>
        </a:prstGeom>
        <a:solidFill>
          <a:sysClr val="window" lastClr="FFFFFF"/>
        </a:solidFill>
        <a:ln w="25400" cap="flat" cmpd="sng" algn="ctr">
          <a:solidFill>
            <a:srgbClr val="9BBB59"/>
          </a:solidFill>
          <a:prstDash val="solid"/>
        </a:ln>
        <a:effectLst/>
      </dgm:spPr>
      <dgm:t>
        <a:bodyPr/>
        <a:lstStyle/>
        <a:p>
          <a:pPr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الاستدامة البيئية </a:t>
          </a:r>
          <a:r>
            <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Sustainability</a:t>
          </a:r>
        </a:p>
        <a:p>
          <a:pPr algn="just" rtl="1">
            <a:lnSpc>
              <a:spcPct val="100000"/>
            </a:lnSpc>
            <a:spcBef>
              <a:spcPts val="0"/>
            </a:spcBef>
            <a:spcAft>
              <a:spcPts val="0"/>
            </a:spcAft>
          </a:pP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هي "التنمية البيئية التي تلبي احتياجات الجيل الحاضر دون التضحية أو الإضرار بقدرة الأجيال القادمة على تلبية احتياجاتها"</a:t>
          </a:r>
          <a:endParaRPr lang="en-US" sz="2000" b="1" dirty="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73480A0C-9658-4568-ABB4-6F1E82F9C1BF}" type="par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731826C2-3E3C-4BA7-9A80-D061CD2F419D}" type="sib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AD9BE04-2515-42A4-84B3-0D1DA1370707}">
      <dgm:prSet custT="1">
        <dgm:style>
          <a:lnRef idx="2">
            <a:schemeClr val="accent3"/>
          </a:lnRef>
          <a:fillRef idx="1">
            <a:schemeClr val="lt1"/>
          </a:fillRef>
          <a:effectRef idx="0">
            <a:schemeClr val="accent3"/>
          </a:effectRef>
          <a:fontRef idx="minor">
            <a:schemeClr val="dk1"/>
          </a:fontRef>
        </dgm:style>
      </dgm:prSet>
      <dgm:spPr>
        <a:xfrm>
          <a:off x="4293425"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مقاييس الجودة البيئية</a:t>
          </a:r>
        </a:p>
        <a:p>
          <a:pPr algn="ctr"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 </a:t>
          </a:r>
          <a:r>
            <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Quality Standards</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حدود أو نسب تركيز الملوثات التي لا يسمح بتجاوزها في الهواء أو الماء أو اليابسة .</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4E2382E2-47D6-431A-A7E8-E2B6C7264264}" type="par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0F53235-6A27-49B8-B016-605EB45D6686}" type="sib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EA655A7-89F3-40B0-BAC1-74F466BB73FE}">
      <dgm:prSet custT="1">
        <dgm:style>
          <a:lnRef idx="2">
            <a:schemeClr val="accent3"/>
          </a:lnRef>
          <a:fillRef idx="1">
            <a:schemeClr val="lt1"/>
          </a:fillRef>
          <a:effectRef idx="0">
            <a:schemeClr val="accent3"/>
          </a:effectRef>
          <a:fontRef idx="minor">
            <a:schemeClr val="dk1"/>
          </a:fontRef>
        </dgm:style>
      </dgm:prSet>
      <dgm:spPr>
        <a:xfrm>
          <a:off x="269677"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المعايير البيئية</a:t>
          </a:r>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Standards</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تعني المواصفات والاشتراطات البيئية للتحكم في مصادر التلوث .</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91FE8CD2-0E63-40AD-A2AE-6C3B9C031073}" type="par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45936ADF-3071-474C-8238-E04491B9D924}" type="sib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4" custScaleX="133168" custScaleY="119755" custLinFactNeighborX="-1197" custLinFactNeighborY="-3657">
        <dgm:presLayoutVars>
          <dgm:bulletEnabled val="1"/>
        </dgm:presLayoutVars>
      </dgm:prSet>
      <dgm:spPr/>
      <dgm:t>
        <a:bodyPr/>
        <a:lstStyle/>
        <a:p>
          <a:endParaRPr lang="en-US"/>
        </a:p>
      </dgm:t>
    </dgm:pt>
    <dgm:pt modelId="{7C6F00CA-4C16-419C-BC42-5122A3789C69}" type="pres">
      <dgm:prSet presAssocID="{329F8E18-23BB-4573-8BE3-74C39E9FAF69}" presName="sibTrans" presStyleCnt="0"/>
      <dgm:spPr/>
    </dgm:pt>
    <dgm:pt modelId="{7BA84140-C72F-43C2-87D3-7D7D4F24AD30}" type="pres">
      <dgm:prSet presAssocID="{3A9C4FD6-6C73-4309-8C48-440FF8ADB2A8}" presName="node" presStyleLbl="node1" presStyleIdx="1" presStyleCnt="4" custScaleX="133168" custScaleY="116904" custLinFactNeighborX="-24" custLinFactNeighborY="-3657">
        <dgm:presLayoutVars>
          <dgm:bulletEnabled val="1"/>
        </dgm:presLayoutVars>
      </dgm:prSet>
      <dgm:spPr/>
      <dgm:t>
        <a:bodyPr/>
        <a:lstStyle/>
        <a:p>
          <a:endParaRPr lang="en-US"/>
        </a:p>
      </dgm:t>
    </dgm:pt>
    <dgm:pt modelId="{CE3D839F-E984-4128-AC19-001A1E0BCC05}" type="pres">
      <dgm:prSet presAssocID="{731826C2-3E3C-4BA7-9A80-D061CD2F419D}" presName="sibTrans" presStyleCnt="0"/>
      <dgm:spPr/>
    </dgm:pt>
    <dgm:pt modelId="{09842BE2-8BC6-40A6-BD47-9058EDAD2DA4}" type="pres">
      <dgm:prSet presAssocID="{CAD9BE04-2515-42A4-84B3-0D1DA1370707}" presName="node" presStyleLbl="node1" presStyleIdx="2" presStyleCnt="4" custScaleX="133168" custScaleY="125953">
        <dgm:presLayoutVars>
          <dgm:bulletEnabled val="1"/>
        </dgm:presLayoutVars>
      </dgm:prSet>
      <dgm:spPr/>
      <dgm:t>
        <a:bodyPr/>
        <a:lstStyle/>
        <a:p>
          <a:endParaRPr lang="en-US"/>
        </a:p>
      </dgm:t>
    </dgm:pt>
    <dgm:pt modelId="{58F8B78D-BC22-405F-AFF2-D751AD5F536D}" type="pres">
      <dgm:prSet presAssocID="{30F53235-6A27-49B8-B016-605EB45D6686}" presName="sibTrans" presStyleCnt="0"/>
      <dgm:spPr/>
    </dgm:pt>
    <dgm:pt modelId="{B883EDC8-E83F-4A61-9716-A438DDB17305}" type="pres">
      <dgm:prSet presAssocID="{CEA655A7-89F3-40B0-BAC1-74F466BB73FE}" presName="node" presStyleLbl="node1" presStyleIdx="3" presStyleCnt="4" custScaleX="133168" custScaleY="123517">
        <dgm:presLayoutVars>
          <dgm:bulletEnabled val="1"/>
        </dgm:presLayoutVars>
      </dgm:prSet>
      <dgm:spPr/>
      <dgm:t>
        <a:bodyPr/>
        <a:lstStyle/>
        <a:p>
          <a:endParaRPr lang="en-US"/>
        </a:p>
      </dgm:t>
    </dgm:pt>
  </dgm:ptLst>
  <dgm:cxnLst>
    <dgm:cxn modelId="{607D59D7-5CC1-47BC-AE4A-72B82B2E8DCB}" type="presOf" srcId="{996BC54B-E11C-4BCD-8CB0-27A0B3AD2693}" destId="{3B5D8516-966B-4352-8CBE-EBF58F7D4570}" srcOrd="0" destOrd="0" presId="urn:microsoft.com/office/officeart/2005/8/layout/default#4"/>
    <dgm:cxn modelId="{68C02628-BF5B-4DE4-9559-5BD3AEEE3912}" type="presOf" srcId="{CEA655A7-89F3-40B0-BAC1-74F466BB73FE}" destId="{B883EDC8-E83F-4A61-9716-A438DDB17305}" srcOrd="0" destOrd="0" presId="urn:microsoft.com/office/officeart/2005/8/layout/default#4"/>
    <dgm:cxn modelId="{CE0AA104-DD2E-4741-9BF5-5F1F95ECFE3C}" srcId="{996BC54B-E11C-4BCD-8CB0-27A0B3AD2693}" destId="{3A9C4FD6-6C73-4309-8C48-440FF8ADB2A8}" srcOrd="1" destOrd="0" parTransId="{73480A0C-9658-4568-ABB4-6F1E82F9C1BF}" sibTransId="{731826C2-3E3C-4BA7-9A80-D061CD2F419D}"/>
    <dgm:cxn modelId="{2D1A00DD-7256-4640-8053-E012AA19244F}" srcId="{996BC54B-E11C-4BCD-8CB0-27A0B3AD2693}" destId="{CAD9BE04-2515-42A4-84B3-0D1DA1370707}" srcOrd="2" destOrd="0" parTransId="{4E2382E2-47D6-431A-A7E8-E2B6C7264264}" sibTransId="{30F53235-6A27-49B8-B016-605EB45D6686}"/>
    <dgm:cxn modelId="{D4756778-DD54-4DF5-A60E-375D19894380}" srcId="{996BC54B-E11C-4BCD-8CB0-27A0B3AD2693}" destId="{CEA655A7-89F3-40B0-BAC1-74F466BB73FE}" srcOrd="3" destOrd="0" parTransId="{91FE8CD2-0E63-40AD-A2AE-6C3B9C031073}" sibTransId="{45936ADF-3071-474C-8238-E04491B9D924}"/>
    <dgm:cxn modelId="{187CF00C-AF57-470B-A3AE-AD6A39B8E52A}" type="presOf" srcId="{ADF9E307-A8AF-4AFA-A951-E0CADD13C0AB}" destId="{2F59F4BA-ACEB-47CD-9835-833101BB5FE7}" srcOrd="0" destOrd="0" presId="urn:microsoft.com/office/officeart/2005/8/layout/default#4"/>
    <dgm:cxn modelId="{48E2791B-15A3-41EF-8E3D-31D0A04EF64A}" srcId="{996BC54B-E11C-4BCD-8CB0-27A0B3AD2693}" destId="{ADF9E307-A8AF-4AFA-A951-E0CADD13C0AB}" srcOrd="0" destOrd="0" parTransId="{02CAE0E9-BCD4-49E2-A5D8-2312001C0642}" sibTransId="{329F8E18-23BB-4573-8BE3-74C39E9FAF69}"/>
    <dgm:cxn modelId="{8AD0AECF-A149-4762-8BC8-AAF2F19D0949}" type="presOf" srcId="{CAD9BE04-2515-42A4-84B3-0D1DA1370707}" destId="{09842BE2-8BC6-40A6-BD47-9058EDAD2DA4}" srcOrd="0" destOrd="0" presId="urn:microsoft.com/office/officeart/2005/8/layout/default#4"/>
    <dgm:cxn modelId="{4F8139C6-87D9-493D-B096-B4DAEFD24D92}" type="presOf" srcId="{3A9C4FD6-6C73-4309-8C48-440FF8ADB2A8}" destId="{7BA84140-C72F-43C2-87D3-7D7D4F24AD30}" srcOrd="0" destOrd="0" presId="urn:microsoft.com/office/officeart/2005/8/layout/default#4"/>
    <dgm:cxn modelId="{58C91A3B-453D-45A3-97C1-12975E455017}" type="presParOf" srcId="{3B5D8516-966B-4352-8CBE-EBF58F7D4570}" destId="{2F59F4BA-ACEB-47CD-9835-833101BB5FE7}" srcOrd="0" destOrd="0" presId="urn:microsoft.com/office/officeart/2005/8/layout/default#4"/>
    <dgm:cxn modelId="{38A973E5-61EC-41A1-AF35-83F84834687A}" type="presParOf" srcId="{3B5D8516-966B-4352-8CBE-EBF58F7D4570}" destId="{7C6F00CA-4C16-419C-BC42-5122A3789C69}" srcOrd="1" destOrd="0" presId="urn:microsoft.com/office/officeart/2005/8/layout/default#4"/>
    <dgm:cxn modelId="{54F3D772-3071-44E0-8E3B-AD914C0E6D09}" type="presParOf" srcId="{3B5D8516-966B-4352-8CBE-EBF58F7D4570}" destId="{7BA84140-C72F-43C2-87D3-7D7D4F24AD30}" srcOrd="2" destOrd="0" presId="urn:microsoft.com/office/officeart/2005/8/layout/default#4"/>
    <dgm:cxn modelId="{BBDA5069-2803-433B-A72C-99FD31AD5823}" type="presParOf" srcId="{3B5D8516-966B-4352-8CBE-EBF58F7D4570}" destId="{CE3D839F-E984-4128-AC19-001A1E0BCC05}" srcOrd="3" destOrd="0" presId="urn:microsoft.com/office/officeart/2005/8/layout/default#4"/>
    <dgm:cxn modelId="{101388A9-B3D3-41B6-AED1-BE94E9344C16}" type="presParOf" srcId="{3B5D8516-966B-4352-8CBE-EBF58F7D4570}" destId="{09842BE2-8BC6-40A6-BD47-9058EDAD2DA4}" srcOrd="4" destOrd="0" presId="urn:microsoft.com/office/officeart/2005/8/layout/default#4"/>
    <dgm:cxn modelId="{80656C3D-7755-4B56-A590-76C7F87D4BCB}" type="presParOf" srcId="{3B5D8516-966B-4352-8CBE-EBF58F7D4570}" destId="{58F8B78D-BC22-405F-AFF2-D751AD5F536D}" srcOrd="5" destOrd="0" presId="urn:microsoft.com/office/officeart/2005/8/layout/default#4"/>
    <dgm:cxn modelId="{BDF44E37-6CF3-403F-AC0F-29BFD4982FC5}" type="presParOf" srcId="{3B5D8516-966B-4352-8CBE-EBF58F7D4570}" destId="{B883EDC8-E83F-4A61-9716-A438DDB17305}" srcOrd="6"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الوعي البيئي</a:t>
          </a:r>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Awareness</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هو إدراك أفراد المجتمع بأهمية المحافظة على البيئة وترشيد استخدام الموارد الطبيعية ومنع أو الحد من تدهورها أو تلوثها </a:t>
          </a:r>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a:t>
          </a:r>
          <a:endParaRPr lang="en-US" sz="20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A9C4FD6-6C73-4309-8C48-440FF8ADB2A8}">
      <dgm:prSet custT="1">
        <dgm:style>
          <a:lnRef idx="2">
            <a:schemeClr val="accent3"/>
          </a:lnRef>
          <a:fillRef idx="1">
            <a:schemeClr val="lt1"/>
          </a:fillRef>
          <a:effectRef idx="0">
            <a:schemeClr val="accent3"/>
          </a:effectRef>
          <a:fontRef idx="minor">
            <a:schemeClr val="dk1"/>
          </a:fontRef>
        </dgm:style>
      </dgm:prSet>
      <dgm:spPr>
        <a:xfrm>
          <a:off x="269677"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200" b="1" dirty="0" smtClean="0">
              <a:solidFill>
                <a:sysClr val="windowText" lastClr="000000"/>
              </a:solidFill>
              <a:effectLst/>
              <a:latin typeface="Sakkal Majalla" panose="02000000000000000000" pitchFamily="2" charset="-78"/>
              <a:ea typeface="+mn-ea"/>
              <a:cs typeface="Sakkal Majalla" panose="02000000000000000000" pitchFamily="2" charset="-78"/>
            </a:rPr>
            <a:t>التقويم البيئي </a:t>
          </a:r>
          <a:r>
            <a:rPr lang="en-US" sz="2200" b="1"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Assessment</a:t>
          </a:r>
        </a:p>
        <a:p>
          <a:pPr algn="just" rtl="1">
            <a:lnSpc>
              <a:spcPct val="100000"/>
            </a:lnSpc>
            <a:spcBef>
              <a:spcPts val="0"/>
            </a:spcBef>
            <a:spcAft>
              <a:spcPts val="0"/>
            </a:spcAft>
          </a:pP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الدراسة التي يتم إجراؤها لتحديد الآثار المحتملة أو الناجمة عن أي مشروع، والإجراءات والوسائل المناسبة لمنع الآثار السلبية أو الحد منها، وتحقيق أو زيادة المردود الإيجابي على البيئة بما يتوافق مع المقاييس البيئية المعمول بها .</a:t>
          </a:r>
          <a:endParaRPr lang="en-US" sz="2000" b="1" dirty="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73480A0C-9658-4568-ABB4-6F1E82F9C1BF}" type="par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731826C2-3E3C-4BA7-9A80-D061CD2F419D}" type="sib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AD9BE04-2515-42A4-84B3-0D1DA1370707}">
      <dgm:prSet custT="1">
        <dgm:style>
          <a:lnRef idx="2">
            <a:schemeClr val="accent3"/>
          </a:lnRef>
          <a:fillRef idx="1">
            <a:schemeClr val="lt1"/>
          </a:fillRef>
          <a:effectRef idx="0">
            <a:schemeClr val="accent3"/>
          </a:effectRef>
          <a:fontRef idx="minor">
            <a:schemeClr val="dk1"/>
          </a:fontRef>
        </dgm:style>
      </dgm:prSet>
      <dgm:spPr>
        <a:xfrm>
          <a:off x="4293425"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rtl="1"/>
          <a:endPar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r>
            <a:rPr lang="ar-SA" sz="2200" b="1" dirty="0" smtClean="0">
              <a:solidFill>
                <a:sysClr val="windowText" lastClr="000000"/>
              </a:solidFill>
              <a:effectLst/>
              <a:latin typeface="Sakkal Majalla" panose="02000000000000000000" pitchFamily="2" charset="-78"/>
              <a:ea typeface="+mn-ea"/>
              <a:cs typeface="Sakkal Majalla" panose="02000000000000000000" pitchFamily="2" charset="-78"/>
            </a:rPr>
            <a:t>تدهور البيئة </a:t>
          </a:r>
          <a:r>
            <a:rPr lang="en-US" sz="2200" b="1"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Degradation</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التأثير السلبي على البيئة بما يغير من طبيعتها أو خصائصها العامة أو يؤدي إلى اختلال التوازن الطبيعي بين عناصرها ، أو فقد الخصائص الجمالية أو البصرية لها . واصطلاحا: الهبوط بمستوى البيئة والتقليل من قيمتها. </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4E2382E2-47D6-431A-A7E8-E2B6C7264264}" type="par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0F53235-6A27-49B8-B016-605EB45D6686}" type="sib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EA655A7-89F3-40B0-BAC1-74F466BB73FE}">
      <dgm:prSet custT="1">
        <dgm:style>
          <a:lnRef idx="2">
            <a:schemeClr val="accent3"/>
          </a:lnRef>
          <a:fillRef idx="1">
            <a:schemeClr val="lt1"/>
          </a:fillRef>
          <a:effectRef idx="0">
            <a:schemeClr val="accent3"/>
          </a:effectRef>
          <a:fontRef idx="minor">
            <a:schemeClr val="dk1"/>
          </a:fontRef>
        </dgm:style>
      </dgm:prSet>
      <dgm:spPr>
        <a:xfrm>
          <a:off x="269677"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r>
            <a:rPr lang="ar-SA" sz="2200" b="1" dirty="0" smtClean="0">
              <a:solidFill>
                <a:sysClr val="windowText" lastClr="000000"/>
              </a:solidFill>
              <a:effectLst/>
              <a:latin typeface="Sakkal Majalla" panose="02000000000000000000" pitchFamily="2" charset="-78"/>
              <a:ea typeface="+mn-ea"/>
              <a:cs typeface="Sakkal Majalla" panose="02000000000000000000" pitchFamily="2" charset="-78"/>
            </a:rPr>
            <a:t>المشاكل البيئيـة </a:t>
          </a:r>
          <a:r>
            <a:rPr lang="en-US" sz="2200" b="1"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Problems</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هي مشاكل جسيمية يترتب عليها حدث مفاجئ يصيب البيئة، وتتبعه خسائر فادحة نتيجة خلل أو نقص يقوى النشاط البشرى في المجال الذى تقع فيه المشكلة .</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91FE8CD2-0E63-40AD-A2AE-6C3B9C031073}" type="par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45936ADF-3071-474C-8238-E04491B9D924}" type="sib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4" custScaleX="133168" custScaleY="119755" custLinFactNeighborX="-1197" custLinFactNeighborY="-3657">
        <dgm:presLayoutVars>
          <dgm:bulletEnabled val="1"/>
        </dgm:presLayoutVars>
      </dgm:prSet>
      <dgm:spPr/>
      <dgm:t>
        <a:bodyPr/>
        <a:lstStyle/>
        <a:p>
          <a:endParaRPr lang="en-US"/>
        </a:p>
      </dgm:t>
    </dgm:pt>
    <dgm:pt modelId="{7C6F00CA-4C16-419C-BC42-5122A3789C69}" type="pres">
      <dgm:prSet presAssocID="{329F8E18-23BB-4573-8BE3-74C39E9FAF69}" presName="sibTrans" presStyleCnt="0"/>
      <dgm:spPr/>
    </dgm:pt>
    <dgm:pt modelId="{7BA84140-C72F-43C2-87D3-7D7D4F24AD30}" type="pres">
      <dgm:prSet presAssocID="{3A9C4FD6-6C73-4309-8C48-440FF8ADB2A8}" presName="node" presStyleLbl="node1" presStyleIdx="1" presStyleCnt="4" custScaleX="133168" custScaleY="116904" custLinFactNeighborX="-24" custLinFactNeighborY="-3657">
        <dgm:presLayoutVars>
          <dgm:bulletEnabled val="1"/>
        </dgm:presLayoutVars>
      </dgm:prSet>
      <dgm:spPr/>
      <dgm:t>
        <a:bodyPr/>
        <a:lstStyle/>
        <a:p>
          <a:endParaRPr lang="en-US"/>
        </a:p>
      </dgm:t>
    </dgm:pt>
    <dgm:pt modelId="{CE3D839F-E984-4128-AC19-001A1E0BCC05}" type="pres">
      <dgm:prSet presAssocID="{731826C2-3E3C-4BA7-9A80-D061CD2F419D}" presName="sibTrans" presStyleCnt="0"/>
      <dgm:spPr/>
    </dgm:pt>
    <dgm:pt modelId="{09842BE2-8BC6-40A6-BD47-9058EDAD2DA4}" type="pres">
      <dgm:prSet presAssocID="{CAD9BE04-2515-42A4-84B3-0D1DA1370707}" presName="node" presStyleLbl="node1" presStyleIdx="2" presStyleCnt="4" custScaleX="133168" custScaleY="125953">
        <dgm:presLayoutVars>
          <dgm:bulletEnabled val="1"/>
        </dgm:presLayoutVars>
      </dgm:prSet>
      <dgm:spPr/>
      <dgm:t>
        <a:bodyPr/>
        <a:lstStyle/>
        <a:p>
          <a:endParaRPr lang="en-US"/>
        </a:p>
      </dgm:t>
    </dgm:pt>
    <dgm:pt modelId="{58F8B78D-BC22-405F-AFF2-D751AD5F536D}" type="pres">
      <dgm:prSet presAssocID="{30F53235-6A27-49B8-B016-605EB45D6686}" presName="sibTrans" presStyleCnt="0"/>
      <dgm:spPr/>
    </dgm:pt>
    <dgm:pt modelId="{B883EDC8-E83F-4A61-9716-A438DDB17305}" type="pres">
      <dgm:prSet presAssocID="{CEA655A7-89F3-40B0-BAC1-74F466BB73FE}" presName="node" presStyleLbl="node1" presStyleIdx="3" presStyleCnt="4" custScaleX="133168" custScaleY="123517">
        <dgm:presLayoutVars>
          <dgm:bulletEnabled val="1"/>
        </dgm:presLayoutVars>
      </dgm:prSet>
      <dgm:spPr/>
      <dgm:t>
        <a:bodyPr/>
        <a:lstStyle/>
        <a:p>
          <a:endParaRPr lang="en-US"/>
        </a:p>
      </dgm:t>
    </dgm:pt>
  </dgm:ptLst>
  <dgm:cxnLst>
    <dgm:cxn modelId="{607D59D7-5CC1-47BC-AE4A-72B82B2E8DCB}" type="presOf" srcId="{996BC54B-E11C-4BCD-8CB0-27A0B3AD2693}" destId="{3B5D8516-966B-4352-8CBE-EBF58F7D4570}" srcOrd="0" destOrd="0" presId="urn:microsoft.com/office/officeart/2005/8/layout/default#4"/>
    <dgm:cxn modelId="{68C02628-BF5B-4DE4-9559-5BD3AEEE3912}" type="presOf" srcId="{CEA655A7-89F3-40B0-BAC1-74F466BB73FE}" destId="{B883EDC8-E83F-4A61-9716-A438DDB17305}" srcOrd="0" destOrd="0" presId="urn:microsoft.com/office/officeart/2005/8/layout/default#4"/>
    <dgm:cxn modelId="{CE0AA104-DD2E-4741-9BF5-5F1F95ECFE3C}" srcId="{996BC54B-E11C-4BCD-8CB0-27A0B3AD2693}" destId="{3A9C4FD6-6C73-4309-8C48-440FF8ADB2A8}" srcOrd="1" destOrd="0" parTransId="{73480A0C-9658-4568-ABB4-6F1E82F9C1BF}" sibTransId="{731826C2-3E3C-4BA7-9A80-D061CD2F419D}"/>
    <dgm:cxn modelId="{2D1A00DD-7256-4640-8053-E012AA19244F}" srcId="{996BC54B-E11C-4BCD-8CB0-27A0B3AD2693}" destId="{CAD9BE04-2515-42A4-84B3-0D1DA1370707}" srcOrd="2" destOrd="0" parTransId="{4E2382E2-47D6-431A-A7E8-E2B6C7264264}" sibTransId="{30F53235-6A27-49B8-B016-605EB45D6686}"/>
    <dgm:cxn modelId="{D4756778-DD54-4DF5-A60E-375D19894380}" srcId="{996BC54B-E11C-4BCD-8CB0-27A0B3AD2693}" destId="{CEA655A7-89F3-40B0-BAC1-74F466BB73FE}" srcOrd="3" destOrd="0" parTransId="{91FE8CD2-0E63-40AD-A2AE-6C3B9C031073}" sibTransId="{45936ADF-3071-474C-8238-E04491B9D924}"/>
    <dgm:cxn modelId="{187CF00C-AF57-470B-A3AE-AD6A39B8E52A}" type="presOf" srcId="{ADF9E307-A8AF-4AFA-A951-E0CADD13C0AB}" destId="{2F59F4BA-ACEB-47CD-9835-833101BB5FE7}" srcOrd="0" destOrd="0" presId="urn:microsoft.com/office/officeart/2005/8/layout/default#4"/>
    <dgm:cxn modelId="{48E2791B-15A3-41EF-8E3D-31D0A04EF64A}" srcId="{996BC54B-E11C-4BCD-8CB0-27A0B3AD2693}" destId="{ADF9E307-A8AF-4AFA-A951-E0CADD13C0AB}" srcOrd="0" destOrd="0" parTransId="{02CAE0E9-BCD4-49E2-A5D8-2312001C0642}" sibTransId="{329F8E18-23BB-4573-8BE3-74C39E9FAF69}"/>
    <dgm:cxn modelId="{8AD0AECF-A149-4762-8BC8-AAF2F19D0949}" type="presOf" srcId="{CAD9BE04-2515-42A4-84B3-0D1DA1370707}" destId="{09842BE2-8BC6-40A6-BD47-9058EDAD2DA4}" srcOrd="0" destOrd="0" presId="urn:microsoft.com/office/officeart/2005/8/layout/default#4"/>
    <dgm:cxn modelId="{4F8139C6-87D9-493D-B096-B4DAEFD24D92}" type="presOf" srcId="{3A9C4FD6-6C73-4309-8C48-440FF8ADB2A8}" destId="{7BA84140-C72F-43C2-87D3-7D7D4F24AD30}" srcOrd="0" destOrd="0" presId="urn:microsoft.com/office/officeart/2005/8/layout/default#4"/>
    <dgm:cxn modelId="{58C91A3B-453D-45A3-97C1-12975E455017}" type="presParOf" srcId="{3B5D8516-966B-4352-8CBE-EBF58F7D4570}" destId="{2F59F4BA-ACEB-47CD-9835-833101BB5FE7}" srcOrd="0" destOrd="0" presId="urn:microsoft.com/office/officeart/2005/8/layout/default#4"/>
    <dgm:cxn modelId="{38A973E5-61EC-41A1-AF35-83F84834687A}" type="presParOf" srcId="{3B5D8516-966B-4352-8CBE-EBF58F7D4570}" destId="{7C6F00CA-4C16-419C-BC42-5122A3789C69}" srcOrd="1" destOrd="0" presId="urn:microsoft.com/office/officeart/2005/8/layout/default#4"/>
    <dgm:cxn modelId="{54F3D772-3071-44E0-8E3B-AD914C0E6D09}" type="presParOf" srcId="{3B5D8516-966B-4352-8CBE-EBF58F7D4570}" destId="{7BA84140-C72F-43C2-87D3-7D7D4F24AD30}" srcOrd="2" destOrd="0" presId="urn:microsoft.com/office/officeart/2005/8/layout/default#4"/>
    <dgm:cxn modelId="{BBDA5069-2803-433B-A72C-99FD31AD5823}" type="presParOf" srcId="{3B5D8516-966B-4352-8CBE-EBF58F7D4570}" destId="{CE3D839F-E984-4128-AC19-001A1E0BCC05}" srcOrd="3" destOrd="0" presId="urn:microsoft.com/office/officeart/2005/8/layout/default#4"/>
    <dgm:cxn modelId="{101388A9-B3D3-41B6-AED1-BE94E9344C16}" type="presParOf" srcId="{3B5D8516-966B-4352-8CBE-EBF58F7D4570}" destId="{09842BE2-8BC6-40A6-BD47-9058EDAD2DA4}" srcOrd="4" destOrd="0" presId="urn:microsoft.com/office/officeart/2005/8/layout/default#4"/>
    <dgm:cxn modelId="{80656C3D-7755-4B56-A590-76C7F87D4BCB}" type="presParOf" srcId="{3B5D8516-966B-4352-8CBE-EBF58F7D4570}" destId="{58F8B78D-BC22-405F-AFF2-D751AD5F536D}" srcOrd="5" destOrd="0" presId="urn:microsoft.com/office/officeart/2005/8/layout/default#4"/>
    <dgm:cxn modelId="{BDF44E37-6CF3-403F-AC0F-29BFD4982FC5}" type="presParOf" srcId="{3B5D8516-966B-4352-8CBE-EBF58F7D4570}" destId="{B883EDC8-E83F-4A61-9716-A438DDB17305}" srcOrd="6"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ازالة الغابات</a:t>
          </a:r>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Deforestation</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هي تحويل مناطق الغابات إلى أرض زراعية أو للتوسع في العمران أو للاستفادة من خشب الغابات</a:t>
          </a:r>
          <a:endParaRPr lang="en-US" sz="20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A9C4FD6-6C73-4309-8C48-440FF8ADB2A8}">
      <dgm:prSet custT="1">
        <dgm:style>
          <a:lnRef idx="2">
            <a:schemeClr val="accent3"/>
          </a:lnRef>
          <a:fillRef idx="1">
            <a:schemeClr val="lt1"/>
          </a:fillRef>
          <a:effectRef idx="0">
            <a:schemeClr val="accent3"/>
          </a:effectRef>
          <a:fontRef idx="minor">
            <a:schemeClr val="dk1"/>
          </a:fontRef>
        </dgm:style>
      </dgm:prSet>
      <dgm:spPr>
        <a:xfrm>
          <a:off x="269677"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التصحر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Desertification</a:t>
          </a:r>
        </a:p>
        <a:p>
          <a:pPr algn="just" rtl="1">
            <a:lnSpc>
              <a:spcPct val="100000"/>
            </a:lnSpc>
            <a:spcBef>
              <a:spcPts val="0"/>
            </a:spcBef>
            <a:spcAft>
              <a:spcPts val="0"/>
            </a:spcAft>
          </a:pP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تعرض الأرض للتدهور في المناطق الجافة وشبه الجافة وشبه الرطبة؛ مما يؤدي إلى فقدان الحياة النباتية والتنوع الحيوي بها، ويؤدي ذلك إلى فقدان التربة السطحية، ثم فقدان قدرة الأرض على الإنتاج الزراعي وعدم ملائمتها للحياة الحيوانية والبشرية.</a:t>
          </a:r>
          <a:endParaRPr lang="en-US" sz="2000" b="1" dirty="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73480A0C-9658-4568-ABB4-6F1E82F9C1BF}" type="par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731826C2-3E3C-4BA7-9A80-D061CD2F419D}" type="sib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AD9BE04-2515-42A4-84B3-0D1DA1370707}">
      <dgm:prSet custT="1">
        <dgm:style>
          <a:lnRef idx="2">
            <a:schemeClr val="accent3"/>
          </a:lnRef>
          <a:fillRef idx="1">
            <a:schemeClr val="lt1"/>
          </a:fillRef>
          <a:effectRef idx="0">
            <a:schemeClr val="accent3"/>
          </a:effectRef>
          <a:fontRef idx="minor">
            <a:schemeClr val="dk1"/>
          </a:fontRef>
        </dgm:style>
      </dgm:prSet>
      <dgm:spPr>
        <a:xfrm>
          <a:off x="4293425"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200" b="1" dirty="0" smtClean="0">
              <a:solidFill>
                <a:sysClr val="windowText" lastClr="000000"/>
              </a:solidFill>
              <a:effectLst/>
              <a:latin typeface="Sakkal Majalla" panose="02000000000000000000" pitchFamily="2" charset="-78"/>
              <a:ea typeface="+mn-ea"/>
              <a:cs typeface="Sakkal Majalla" panose="02000000000000000000" pitchFamily="2" charset="-78"/>
            </a:rPr>
            <a:t>التلوث البيئي </a:t>
          </a:r>
          <a:r>
            <a:rPr lang="en-US" sz="2200" b="1"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Pollution</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الافضل والأكثر اختصار لهذا المفهوم، هو: كل ما يمكن أن تسببه البيئة من أذى لصحة الانسان، بدنياً ونفسياً! عادة عن طريق الحواس الخمسة للإنسان (الشم والذوق والنظر والسمع واللمس)</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4E2382E2-47D6-431A-A7E8-E2B6C7264264}" type="par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0F53235-6A27-49B8-B016-605EB45D6686}" type="sib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EA655A7-89F3-40B0-BAC1-74F466BB73FE}">
      <dgm:prSet custT="1">
        <dgm:style>
          <a:lnRef idx="2">
            <a:schemeClr val="accent3"/>
          </a:lnRef>
          <a:fillRef idx="1">
            <a:schemeClr val="lt1"/>
          </a:fillRef>
          <a:effectRef idx="0">
            <a:schemeClr val="accent3"/>
          </a:effectRef>
          <a:fontRef idx="minor">
            <a:schemeClr val="dk1"/>
          </a:fontRef>
        </dgm:style>
      </dgm:prSet>
      <dgm:spPr>
        <a:xfrm>
          <a:off x="269677"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الملوثات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Pollutants</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هي المواد التي تؤدي إلي التلوث البيئي، ويعني اصطلاحا وجود أي مادة أو طاقة في البيئة تغير الكفاءات الطبيعية البيئية وتضر بالكائنات الحية.</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91FE8CD2-0E63-40AD-A2AE-6C3B9C031073}" type="par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45936ADF-3071-474C-8238-E04491B9D924}" type="sib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4" custScaleX="133168" custScaleY="119755" custLinFactNeighborX="-1197" custLinFactNeighborY="-3657">
        <dgm:presLayoutVars>
          <dgm:bulletEnabled val="1"/>
        </dgm:presLayoutVars>
      </dgm:prSet>
      <dgm:spPr/>
      <dgm:t>
        <a:bodyPr/>
        <a:lstStyle/>
        <a:p>
          <a:endParaRPr lang="en-US"/>
        </a:p>
      </dgm:t>
    </dgm:pt>
    <dgm:pt modelId="{7C6F00CA-4C16-419C-BC42-5122A3789C69}" type="pres">
      <dgm:prSet presAssocID="{329F8E18-23BB-4573-8BE3-74C39E9FAF69}" presName="sibTrans" presStyleCnt="0"/>
      <dgm:spPr/>
    </dgm:pt>
    <dgm:pt modelId="{7BA84140-C72F-43C2-87D3-7D7D4F24AD30}" type="pres">
      <dgm:prSet presAssocID="{3A9C4FD6-6C73-4309-8C48-440FF8ADB2A8}" presName="node" presStyleLbl="node1" presStyleIdx="1" presStyleCnt="4" custScaleX="133168" custScaleY="124578" custLinFactNeighborX="-24" custLinFactNeighborY="-3657">
        <dgm:presLayoutVars>
          <dgm:bulletEnabled val="1"/>
        </dgm:presLayoutVars>
      </dgm:prSet>
      <dgm:spPr/>
      <dgm:t>
        <a:bodyPr/>
        <a:lstStyle/>
        <a:p>
          <a:endParaRPr lang="en-US"/>
        </a:p>
      </dgm:t>
    </dgm:pt>
    <dgm:pt modelId="{CE3D839F-E984-4128-AC19-001A1E0BCC05}" type="pres">
      <dgm:prSet presAssocID="{731826C2-3E3C-4BA7-9A80-D061CD2F419D}" presName="sibTrans" presStyleCnt="0"/>
      <dgm:spPr/>
    </dgm:pt>
    <dgm:pt modelId="{09842BE2-8BC6-40A6-BD47-9058EDAD2DA4}" type="pres">
      <dgm:prSet presAssocID="{CAD9BE04-2515-42A4-84B3-0D1DA1370707}" presName="node" presStyleLbl="node1" presStyleIdx="2" presStyleCnt="4" custScaleX="133168" custScaleY="125953">
        <dgm:presLayoutVars>
          <dgm:bulletEnabled val="1"/>
        </dgm:presLayoutVars>
      </dgm:prSet>
      <dgm:spPr/>
      <dgm:t>
        <a:bodyPr/>
        <a:lstStyle/>
        <a:p>
          <a:endParaRPr lang="en-US"/>
        </a:p>
      </dgm:t>
    </dgm:pt>
    <dgm:pt modelId="{58F8B78D-BC22-405F-AFF2-D751AD5F536D}" type="pres">
      <dgm:prSet presAssocID="{30F53235-6A27-49B8-B016-605EB45D6686}" presName="sibTrans" presStyleCnt="0"/>
      <dgm:spPr/>
    </dgm:pt>
    <dgm:pt modelId="{B883EDC8-E83F-4A61-9716-A438DDB17305}" type="pres">
      <dgm:prSet presAssocID="{CEA655A7-89F3-40B0-BAC1-74F466BB73FE}" presName="node" presStyleLbl="node1" presStyleIdx="3" presStyleCnt="4" custScaleX="133168" custScaleY="123517" custLinFactNeighborX="-24" custLinFactNeighborY="2000">
        <dgm:presLayoutVars>
          <dgm:bulletEnabled val="1"/>
        </dgm:presLayoutVars>
      </dgm:prSet>
      <dgm:spPr/>
      <dgm:t>
        <a:bodyPr/>
        <a:lstStyle/>
        <a:p>
          <a:endParaRPr lang="en-US"/>
        </a:p>
      </dgm:t>
    </dgm:pt>
  </dgm:ptLst>
  <dgm:cxnLst>
    <dgm:cxn modelId="{607D59D7-5CC1-47BC-AE4A-72B82B2E8DCB}" type="presOf" srcId="{996BC54B-E11C-4BCD-8CB0-27A0B3AD2693}" destId="{3B5D8516-966B-4352-8CBE-EBF58F7D4570}" srcOrd="0" destOrd="0" presId="urn:microsoft.com/office/officeart/2005/8/layout/default#4"/>
    <dgm:cxn modelId="{68C02628-BF5B-4DE4-9559-5BD3AEEE3912}" type="presOf" srcId="{CEA655A7-89F3-40B0-BAC1-74F466BB73FE}" destId="{B883EDC8-E83F-4A61-9716-A438DDB17305}" srcOrd="0" destOrd="0" presId="urn:microsoft.com/office/officeart/2005/8/layout/default#4"/>
    <dgm:cxn modelId="{CE0AA104-DD2E-4741-9BF5-5F1F95ECFE3C}" srcId="{996BC54B-E11C-4BCD-8CB0-27A0B3AD2693}" destId="{3A9C4FD6-6C73-4309-8C48-440FF8ADB2A8}" srcOrd="1" destOrd="0" parTransId="{73480A0C-9658-4568-ABB4-6F1E82F9C1BF}" sibTransId="{731826C2-3E3C-4BA7-9A80-D061CD2F419D}"/>
    <dgm:cxn modelId="{2D1A00DD-7256-4640-8053-E012AA19244F}" srcId="{996BC54B-E11C-4BCD-8CB0-27A0B3AD2693}" destId="{CAD9BE04-2515-42A4-84B3-0D1DA1370707}" srcOrd="2" destOrd="0" parTransId="{4E2382E2-47D6-431A-A7E8-E2B6C7264264}" sibTransId="{30F53235-6A27-49B8-B016-605EB45D6686}"/>
    <dgm:cxn modelId="{D4756778-DD54-4DF5-A60E-375D19894380}" srcId="{996BC54B-E11C-4BCD-8CB0-27A0B3AD2693}" destId="{CEA655A7-89F3-40B0-BAC1-74F466BB73FE}" srcOrd="3" destOrd="0" parTransId="{91FE8CD2-0E63-40AD-A2AE-6C3B9C031073}" sibTransId="{45936ADF-3071-474C-8238-E04491B9D924}"/>
    <dgm:cxn modelId="{187CF00C-AF57-470B-A3AE-AD6A39B8E52A}" type="presOf" srcId="{ADF9E307-A8AF-4AFA-A951-E0CADD13C0AB}" destId="{2F59F4BA-ACEB-47CD-9835-833101BB5FE7}" srcOrd="0" destOrd="0" presId="urn:microsoft.com/office/officeart/2005/8/layout/default#4"/>
    <dgm:cxn modelId="{48E2791B-15A3-41EF-8E3D-31D0A04EF64A}" srcId="{996BC54B-E11C-4BCD-8CB0-27A0B3AD2693}" destId="{ADF9E307-A8AF-4AFA-A951-E0CADD13C0AB}" srcOrd="0" destOrd="0" parTransId="{02CAE0E9-BCD4-49E2-A5D8-2312001C0642}" sibTransId="{329F8E18-23BB-4573-8BE3-74C39E9FAF69}"/>
    <dgm:cxn modelId="{8AD0AECF-A149-4762-8BC8-AAF2F19D0949}" type="presOf" srcId="{CAD9BE04-2515-42A4-84B3-0D1DA1370707}" destId="{09842BE2-8BC6-40A6-BD47-9058EDAD2DA4}" srcOrd="0" destOrd="0" presId="urn:microsoft.com/office/officeart/2005/8/layout/default#4"/>
    <dgm:cxn modelId="{4F8139C6-87D9-493D-B096-B4DAEFD24D92}" type="presOf" srcId="{3A9C4FD6-6C73-4309-8C48-440FF8ADB2A8}" destId="{7BA84140-C72F-43C2-87D3-7D7D4F24AD30}" srcOrd="0" destOrd="0" presId="urn:microsoft.com/office/officeart/2005/8/layout/default#4"/>
    <dgm:cxn modelId="{58C91A3B-453D-45A3-97C1-12975E455017}" type="presParOf" srcId="{3B5D8516-966B-4352-8CBE-EBF58F7D4570}" destId="{2F59F4BA-ACEB-47CD-9835-833101BB5FE7}" srcOrd="0" destOrd="0" presId="urn:microsoft.com/office/officeart/2005/8/layout/default#4"/>
    <dgm:cxn modelId="{38A973E5-61EC-41A1-AF35-83F84834687A}" type="presParOf" srcId="{3B5D8516-966B-4352-8CBE-EBF58F7D4570}" destId="{7C6F00CA-4C16-419C-BC42-5122A3789C69}" srcOrd="1" destOrd="0" presId="urn:microsoft.com/office/officeart/2005/8/layout/default#4"/>
    <dgm:cxn modelId="{54F3D772-3071-44E0-8E3B-AD914C0E6D09}" type="presParOf" srcId="{3B5D8516-966B-4352-8CBE-EBF58F7D4570}" destId="{7BA84140-C72F-43C2-87D3-7D7D4F24AD30}" srcOrd="2" destOrd="0" presId="urn:microsoft.com/office/officeart/2005/8/layout/default#4"/>
    <dgm:cxn modelId="{BBDA5069-2803-433B-A72C-99FD31AD5823}" type="presParOf" srcId="{3B5D8516-966B-4352-8CBE-EBF58F7D4570}" destId="{CE3D839F-E984-4128-AC19-001A1E0BCC05}" srcOrd="3" destOrd="0" presId="urn:microsoft.com/office/officeart/2005/8/layout/default#4"/>
    <dgm:cxn modelId="{101388A9-B3D3-41B6-AED1-BE94E9344C16}" type="presParOf" srcId="{3B5D8516-966B-4352-8CBE-EBF58F7D4570}" destId="{09842BE2-8BC6-40A6-BD47-9058EDAD2DA4}" srcOrd="4" destOrd="0" presId="urn:microsoft.com/office/officeart/2005/8/layout/default#4"/>
    <dgm:cxn modelId="{80656C3D-7755-4B56-A590-76C7F87D4BCB}" type="presParOf" srcId="{3B5D8516-966B-4352-8CBE-EBF58F7D4570}" destId="{58F8B78D-BC22-405F-AFF2-D751AD5F536D}" srcOrd="5" destOrd="0" presId="urn:microsoft.com/office/officeart/2005/8/layout/default#4"/>
    <dgm:cxn modelId="{BDF44E37-6CF3-403F-AC0F-29BFD4982FC5}" type="presParOf" srcId="{3B5D8516-966B-4352-8CBE-EBF58F7D4570}" destId="{B883EDC8-E83F-4A61-9716-A438DDB17305}" srcOrd="6"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تلوث الغابات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Forest Pollution</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إدخال أي مواد أو طاقة تضر بالغطاء النباتي بطريقة مباشرة أو غير مباشرة ينتج عنه ضرر بالموارد الحية أو غير الحية ويفسد الخواص الطبيعية للغابات.</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just" rtl="1"/>
          <a:endParaRPr lang="en-US" sz="20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A9C4FD6-6C73-4309-8C48-440FF8ADB2A8}">
      <dgm:prSet custT="1">
        <dgm:style>
          <a:lnRef idx="2">
            <a:schemeClr val="accent3"/>
          </a:lnRef>
          <a:fillRef idx="1">
            <a:schemeClr val="lt1"/>
          </a:fillRef>
          <a:effectRef idx="0">
            <a:schemeClr val="accent3"/>
          </a:effectRef>
          <a:fontRef idx="minor">
            <a:schemeClr val="dk1"/>
          </a:fontRef>
        </dgm:style>
      </dgm:prSet>
      <dgm:spPr>
        <a:xfrm>
          <a:off x="269677"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الضباب الدخاني</a:t>
          </a:r>
        </a:p>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Smog</a:t>
          </a:r>
        </a:p>
        <a:p>
          <a:pPr algn="just" rtl="1">
            <a:lnSpc>
              <a:spcPct val="100000"/>
            </a:lnSpc>
            <a:spcBef>
              <a:spcPts val="0"/>
            </a:spcBef>
            <a:spcAft>
              <a:spcPts val="0"/>
            </a:spcAft>
          </a:pP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خليط من الدخان والضباب، يتكون فوق المدن والمناطق الصناعية، وهو أحد أنواع تلوث الهواء.</a:t>
          </a:r>
          <a:endParaRPr lang="en-US" sz="2000" b="1" dirty="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73480A0C-9658-4568-ABB4-6F1E82F9C1BF}" type="par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731826C2-3E3C-4BA7-9A80-D061CD2F419D}" type="sib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AD9BE04-2515-42A4-84B3-0D1DA1370707}">
      <dgm:prSet custT="1">
        <dgm:style>
          <a:lnRef idx="2">
            <a:schemeClr val="accent3"/>
          </a:lnRef>
          <a:fillRef idx="1">
            <a:schemeClr val="lt1"/>
          </a:fillRef>
          <a:effectRef idx="0">
            <a:schemeClr val="accent3"/>
          </a:effectRef>
          <a:fontRef idx="minor">
            <a:schemeClr val="dk1"/>
          </a:fontRef>
        </dgm:style>
      </dgm:prSet>
      <dgm:spPr>
        <a:xfrm>
          <a:off x="4293425"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التلوث البحري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Marine Pollution</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يقصد به تواجد مواد مركزة في الماء تتجاوز المستوى الطبيعي في الوسط البحري أدخلت بطريقة مباشرة أو غير مباشرة بواسطة الإنسان إلى البيئة البحرية، يترتب عليها تأثيرات ضارة.</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4E2382E2-47D6-431A-A7E8-E2B6C7264264}" type="par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0F53235-6A27-49B8-B016-605EB45D6686}" type="sib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EA655A7-89F3-40B0-BAC1-74F466BB73FE}">
      <dgm:prSet custT="1">
        <dgm:style>
          <a:lnRef idx="2">
            <a:schemeClr val="accent3"/>
          </a:lnRef>
          <a:fillRef idx="1">
            <a:schemeClr val="lt1"/>
          </a:fillRef>
          <a:effectRef idx="0">
            <a:schemeClr val="accent3"/>
          </a:effectRef>
          <a:fontRef idx="minor">
            <a:schemeClr val="dk1"/>
          </a:fontRef>
        </dgm:style>
      </dgm:prSet>
      <dgm:spPr>
        <a:xfrm>
          <a:off x="269677"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تلوث البحار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 Sea Pollution</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أي نشاط بشري يغير من البيئة والحياة البحرية ونباتاتها ومصايدها والصحة العامة كما يؤثر في المنافع البحرية .</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91FE8CD2-0E63-40AD-A2AE-6C3B9C031073}" type="par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45936ADF-3071-474C-8238-E04491B9D924}" type="sib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4" custScaleX="133168" custScaleY="119755" custLinFactNeighborX="-1197" custLinFactNeighborY="-3657">
        <dgm:presLayoutVars>
          <dgm:bulletEnabled val="1"/>
        </dgm:presLayoutVars>
      </dgm:prSet>
      <dgm:spPr/>
      <dgm:t>
        <a:bodyPr/>
        <a:lstStyle/>
        <a:p>
          <a:endParaRPr lang="en-US"/>
        </a:p>
      </dgm:t>
    </dgm:pt>
    <dgm:pt modelId="{7C6F00CA-4C16-419C-BC42-5122A3789C69}" type="pres">
      <dgm:prSet presAssocID="{329F8E18-23BB-4573-8BE3-74C39E9FAF69}" presName="sibTrans" presStyleCnt="0"/>
      <dgm:spPr/>
    </dgm:pt>
    <dgm:pt modelId="{7BA84140-C72F-43C2-87D3-7D7D4F24AD30}" type="pres">
      <dgm:prSet presAssocID="{3A9C4FD6-6C73-4309-8C48-440FF8ADB2A8}" presName="node" presStyleLbl="node1" presStyleIdx="1" presStyleCnt="4" custScaleX="133168" custScaleY="116904" custLinFactNeighborX="-24" custLinFactNeighborY="-3657">
        <dgm:presLayoutVars>
          <dgm:bulletEnabled val="1"/>
        </dgm:presLayoutVars>
      </dgm:prSet>
      <dgm:spPr/>
      <dgm:t>
        <a:bodyPr/>
        <a:lstStyle/>
        <a:p>
          <a:endParaRPr lang="en-US"/>
        </a:p>
      </dgm:t>
    </dgm:pt>
    <dgm:pt modelId="{CE3D839F-E984-4128-AC19-001A1E0BCC05}" type="pres">
      <dgm:prSet presAssocID="{731826C2-3E3C-4BA7-9A80-D061CD2F419D}" presName="sibTrans" presStyleCnt="0"/>
      <dgm:spPr/>
    </dgm:pt>
    <dgm:pt modelId="{09842BE2-8BC6-40A6-BD47-9058EDAD2DA4}" type="pres">
      <dgm:prSet presAssocID="{CAD9BE04-2515-42A4-84B3-0D1DA1370707}" presName="node" presStyleLbl="node1" presStyleIdx="2" presStyleCnt="4" custScaleX="133168" custScaleY="125953">
        <dgm:presLayoutVars>
          <dgm:bulletEnabled val="1"/>
        </dgm:presLayoutVars>
      </dgm:prSet>
      <dgm:spPr/>
      <dgm:t>
        <a:bodyPr/>
        <a:lstStyle/>
        <a:p>
          <a:endParaRPr lang="en-US"/>
        </a:p>
      </dgm:t>
    </dgm:pt>
    <dgm:pt modelId="{58F8B78D-BC22-405F-AFF2-D751AD5F536D}" type="pres">
      <dgm:prSet presAssocID="{30F53235-6A27-49B8-B016-605EB45D6686}" presName="sibTrans" presStyleCnt="0"/>
      <dgm:spPr/>
    </dgm:pt>
    <dgm:pt modelId="{B883EDC8-E83F-4A61-9716-A438DDB17305}" type="pres">
      <dgm:prSet presAssocID="{CEA655A7-89F3-40B0-BAC1-74F466BB73FE}" presName="node" presStyleLbl="node1" presStyleIdx="3" presStyleCnt="4" custScaleX="133168" custScaleY="123517">
        <dgm:presLayoutVars>
          <dgm:bulletEnabled val="1"/>
        </dgm:presLayoutVars>
      </dgm:prSet>
      <dgm:spPr/>
      <dgm:t>
        <a:bodyPr/>
        <a:lstStyle/>
        <a:p>
          <a:endParaRPr lang="en-US"/>
        </a:p>
      </dgm:t>
    </dgm:pt>
  </dgm:ptLst>
  <dgm:cxnLst>
    <dgm:cxn modelId="{8AD0AECF-A149-4762-8BC8-AAF2F19D0949}" type="presOf" srcId="{CAD9BE04-2515-42A4-84B3-0D1DA1370707}" destId="{09842BE2-8BC6-40A6-BD47-9058EDAD2DA4}" srcOrd="0" destOrd="0" presId="urn:microsoft.com/office/officeart/2005/8/layout/default#4"/>
    <dgm:cxn modelId="{4F8139C6-87D9-493D-B096-B4DAEFD24D92}" type="presOf" srcId="{3A9C4FD6-6C73-4309-8C48-440FF8ADB2A8}" destId="{7BA84140-C72F-43C2-87D3-7D7D4F24AD30}" srcOrd="0" destOrd="0" presId="urn:microsoft.com/office/officeart/2005/8/layout/default#4"/>
    <dgm:cxn modelId="{D4756778-DD54-4DF5-A60E-375D19894380}" srcId="{996BC54B-E11C-4BCD-8CB0-27A0B3AD2693}" destId="{CEA655A7-89F3-40B0-BAC1-74F466BB73FE}" srcOrd="3" destOrd="0" parTransId="{91FE8CD2-0E63-40AD-A2AE-6C3B9C031073}" sibTransId="{45936ADF-3071-474C-8238-E04491B9D924}"/>
    <dgm:cxn modelId="{187CF00C-AF57-470B-A3AE-AD6A39B8E52A}" type="presOf" srcId="{ADF9E307-A8AF-4AFA-A951-E0CADD13C0AB}" destId="{2F59F4BA-ACEB-47CD-9835-833101BB5FE7}" srcOrd="0" destOrd="0" presId="urn:microsoft.com/office/officeart/2005/8/layout/default#4"/>
    <dgm:cxn modelId="{607D59D7-5CC1-47BC-AE4A-72B82B2E8DCB}" type="presOf" srcId="{996BC54B-E11C-4BCD-8CB0-27A0B3AD2693}" destId="{3B5D8516-966B-4352-8CBE-EBF58F7D4570}" srcOrd="0" destOrd="0" presId="urn:microsoft.com/office/officeart/2005/8/layout/default#4"/>
    <dgm:cxn modelId="{2D1A00DD-7256-4640-8053-E012AA19244F}" srcId="{996BC54B-E11C-4BCD-8CB0-27A0B3AD2693}" destId="{CAD9BE04-2515-42A4-84B3-0D1DA1370707}" srcOrd="2" destOrd="0" parTransId="{4E2382E2-47D6-431A-A7E8-E2B6C7264264}" sibTransId="{30F53235-6A27-49B8-B016-605EB45D6686}"/>
    <dgm:cxn modelId="{68C02628-BF5B-4DE4-9559-5BD3AEEE3912}" type="presOf" srcId="{CEA655A7-89F3-40B0-BAC1-74F466BB73FE}" destId="{B883EDC8-E83F-4A61-9716-A438DDB17305}" srcOrd="0" destOrd="0" presId="urn:microsoft.com/office/officeart/2005/8/layout/default#4"/>
    <dgm:cxn modelId="{48E2791B-15A3-41EF-8E3D-31D0A04EF64A}" srcId="{996BC54B-E11C-4BCD-8CB0-27A0B3AD2693}" destId="{ADF9E307-A8AF-4AFA-A951-E0CADD13C0AB}" srcOrd="0" destOrd="0" parTransId="{02CAE0E9-BCD4-49E2-A5D8-2312001C0642}" sibTransId="{329F8E18-23BB-4573-8BE3-74C39E9FAF69}"/>
    <dgm:cxn modelId="{CE0AA104-DD2E-4741-9BF5-5F1F95ECFE3C}" srcId="{996BC54B-E11C-4BCD-8CB0-27A0B3AD2693}" destId="{3A9C4FD6-6C73-4309-8C48-440FF8ADB2A8}" srcOrd="1" destOrd="0" parTransId="{73480A0C-9658-4568-ABB4-6F1E82F9C1BF}" sibTransId="{731826C2-3E3C-4BA7-9A80-D061CD2F419D}"/>
    <dgm:cxn modelId="{58C91A3B-453D-45A3-97C1-12975E455017}" type="presParOf" srcId="{3B5D8516-966B-4352-8CBE-EBF58F7D4570}" destId="{2F59F4BA-ACEB-47CD-9835-833101BB5FE7}" srcOrd="0" destOrd="0" presId="urn:microsoft.com/office/officeart/2005/8/layout/default#4"/>
    <dgm:cxn modelId="{38A973E5-61EC-41A1-AF35-83F84834687A}" type="presParOf" srcId="{3B5D8516-966B-4352-8CBE-EBF58F7D4570}" destId="{7C6F00CA-4C16-419C-BC42-5122A3789C69}" srcOrd="1" destOrd="0" presId="urn:microsoft.com/office/officeart/2005/8/layout/default#4"/>
    <dgm:cxn modelId="{54F3D772-3071-44E0-8E3B-AD914C0E6D09}" type="presParOf" srcId="{3B5D8516-966B-4352-8CBE-EBF58F7D4570}" destId="{7BA84140-C72F-43C2-87D3-7D7D4F24AD30}" srcOrd="2" destOrd="0" presId="urn:microsoft.com/office/officeart/2005/8/layout/default#4"/>
    <dgm:cxn modelId="{BBDA5069-2803-433B-A72C-99FD31AD5823}" type="presParOf" srcId="{3B5D8516-966B-4352-8CBE-EBF58F7D4570}" destId="{CE3D839F-E984-4128-AC19-001A1E0BCC05}" srcOrd="3" destOrd="0" presId="urn:microsoft.com/office/officeart/2005/8/layout/default#4"/>
    <dgm:cxn modelId="{101388A9-B3D3-41B6-AED1-BE94E9344C16}" type="presParOf" srcId="{3B5D8516-966B-4352-8CBE-EBF58F7D4570}" destId="{09842BE2-8BC6-40A6-BD47-9058EDAD2DA4}" srcOrd="4" destOrd="0" presId="urn:microsoft.com/office/officeart/2005/8/layout/default#4"/>
    <dgm:cxn modelId="{80656C3D-7755-4B56-A590-76C7F87D4BCB}" type="presParOf" srcId="{3B5D8516-966B-4352-8CBE-EBF58F7D4570}" destId="{58F8B78D-BC22-405F-AFF2-D751AD5F536D}" srcOrd="5" destOrd="0" presId="urn:microsoft.com/office/officeart/2005/8/layout/default#4"/>
    <dgm:cxn modelId="{BDF44E37-6CF3-403F-AC0F-29BFD4982FC5}" type="presParOf" srcId="{3B5D8516-966B-4352-8CBE-EBF58F7D4570}" destId="{B883EDC8-E83F-4A61-9716-A438DDB17305}" srcOrd="6"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تلوث الأنهار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River Pollution</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إدخال أي مواد أو طاقة في البيئة النهرية بطريقة مباشرة أو غير مباشرة ينتج عنه ضرر بالموارد الحية أو غير الحية و يهدد صحة الإنسان أو يفسد الخواص الطبيعية لمياه الأنهار أو يعيق الأنشطة المائية.</a:t>
          </a:r>
          <a:endParaRPr lang="en-US" sz="20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A9C4FD6-6C73-4309-8C48-440FF8ADB2A8}">
      <dgm:prSet custT="1">
        <dgm:style>
          <a:lnRef idx="2">
            <a:schemeClr val="accent3"/>
          </a:lnRef>
          <a:fillRef idx="1">
            <a:schemeClr val="lt1"/>
          </a:fillRef>
          <a:effectRef idx="0">
            <a:schemeClr val="accent3"/>
          </a:effectRef>
          <a:fontRef idx="minor">
            <a:schemeClr val="dk1"/>
          </a:fontRef>
        </dgm:style>
      </dgm:prSet>
      <dgm:spPr>
        <a:xfrm>
          <a:off x="269677"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تلوث التربة </a:t>
          </a:r>
          <a:r>
            <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rPr>
            <a:t>Soil Pollution</a:t>
          </a:r>
        </a:p>
        <a:p>
          <a:pPr algn="just" rtl="1">
            <a:lnSpc>
              <a:spcPct val="100000"/>
            </a:lnSpc>
            <a:spcBef>
              <a:spcPts val="0"/>
            </a:spcBef>
            <a:spcAft>
              <a:spcPts val="0"/>
            </a:spcAft>
          </a:pP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القيام بأي نشاط أو إدخال أي مواد بطرق مباشرة أو غير مباشرة في الأراضي والتربة بأنواعها المختلفة ينتج عنه ضرر بالخواص الفيزيائية أو الكيميائية أو البيولوجية أو بها جميعاً، و يهدد صحة الإنسان أو يعوق من الأنشطة الزراعية أو العمرانية. </a:t>
          </a:r>
          <a:endParaRPr lang="en-US" sz="2000" b="1" dirty="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73480A0C-9658-4568-ABB4-6F1E82F9C1BF}" type="par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731826C2-3E3C-4BA7-9A80-D061CD2F419D}" type="sib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AD9BE04-2515-42A4-84B3-0D1DA1370707}">
      <dgm:prSet custT="1">
        <dgm:style>
          <a:lnRef idx="2">
            <a:schemeClr val="accent3"/>
          </a:lnRef>
          <a:fillRef idx="1">
            <a:schemeClr val="lt1"/>
          </a:fillRef>
          <a:effectRef idx="0">
            <a:schemeClr val="accent3"/>
          </a:effectRef>
          <a:fontRef idx="minor">
            <a:schemeClr val="dk1"/>
          </a:fontRef>
        </dgm:style>
      </dgm:prSet>
      <dgm:spPr>
        <a:xfrm>
          <a:off x="4293425"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تلوث الهواء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Air Pollution</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إضافة أي مواد أو عناصر في الجو أو الهواء بشكل يمكن أن يؤثر على نوعية الحياة وصحة ورفاهية الإنسان ويلحق الضرر بالغلاف الهوائي والموارد الحيوية والنظم البيئية.</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4E2382E2-47D6-431A-A7E8-E2B6C7264264}" type="par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0F53235-6A27-49B8-B016-605EB45D6686}" type="sib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EA655A7-89F3-40B0-BAC1-74F466BB73FE}">
      <dgm:prSet custT="1">
        <dgm:style>
          <a:lnRef idx="2">
            <a:schemeClr val="accent3"/>
          </a:lnRef>
          <a:fillRef idx="1">
            <a:schemeClr val="lt1"/>
          </a:fillRef>
          <a:effectRef idx="0">
            <a:schemeClr val="accent3"/>
          </a:effectRef>
          <a:fontRef idx="minor">
            <a:schemeClr val="dk1"/>
          </a:fontRef>
        </dgm:style>
      </dgm:prSet>
      <dgm:spPr>
        <a:xfrm>
          <a:off x="269677"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تلوث ضوضائي – سمعي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Noise Pollution</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خليط من الأصوات ذات استمرارية ومؤذية للسمع، وتحدث عادة بسبب التقدم الصناعي، ويرتبط ذلك بالمدن والأماكن الصناعية. </a:t>
          </a:r>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91FE8CD2-0E63-40AD-A2AE-6C3B9C031073}" type="par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45936ADF-3071-474C-8238-E04491B9D924}" type="sib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4" custScaleX="133168" custScaleY="119755" custLinFactNeighborX="-1197" custLinFactNeighborY="-3657">
        <dgm:presLayoutVars>
          <dgm:bulletEnabled val="1"/>
        </dgm:presLayoutVars>
      </dgm:prSet>
      <dgm:spPr/>
      <dgm:t>
        <a:bodyPr/>
        <a:lstStyle/>
        <a:p>
          <a:endParaRPr lang="en-US"/>
        </a:p>
      </dgm:t>
    </dgm:pt>
    <dgm:pt modelId="{7C6F00CA-4C16-419C-BC42-5122A3789C69}" type="pres">
      <dgm:prSet presAssocID="{329F8E18-23BB-4573-8BE3-74C39E9FAF69}" presName="sibTrans" presStyleCnt="0"/>
      <dgm:spPr/>
    </dgm:pt>
    <dgm:pt modelId="{7BA84140-C72F-43C2-87D3-7D7D4F24AD30}" type="pres">
      <dgm:prSet presAssocID="{3A9C4FD6-6C73-4309-8C48-440FF8ADB2A8}" presName="node" presStyleLbl="node1" presStyleIdx="1" presStyleCnt="4" custScaleX="133168" custScaleY="116904" custLinFactNeighborX="-24" custLinFactNeighborY="-3657">
        <dgm:presLayoutVars>
          <dgm:bulletEnabled val="1"/>
        </dgm:presLayoutVars>
      </dgm:prSet>
      <dgm:spPr/>
      <dgm:t>
        <a:bodyPr/>
        <a:lstStyle/>
        <a:p>
          <a:endParaRPr lang="en-US"/>
        </a:p>
      </dgm:t>
    </dgm:pt>
    <dgm:pt modelId="{CE3D839F-E984-4128-AC19-001A1E0BCC05}" type="pres">
      <dgm:prSet presAssocID="{731826C2-3E3C-4BA7-9A80-D061CD2F419D}" presName="sibTrans" presStyleCnt="0"/>
      <dgm:spPr/>
    </dgm:pt>
    <dgm:pt modelId="{09842BE2-8BC6-40A6-BD47-9058EDAD2DA4}" type="pres">
      <dgm:prSet presAssocID="{CAD9BE04-2515-42A4-84B3-0D1DA1370707}" presName="node" presStyleLbl="node1" presStyleIdx="2" presStyleCnt="4" custScaleX="133168" custScaleY="125953">
        <dgm:presLayoutVars>
          <dgm:bulletEnabled val="1"/>
        </dgm:presLayoutVars>
      </dgm:prSet>
      <dgm:spPr/>
      <dgm:t>
        <a:bodyPr/>
        <a:lstStyle/>
        <a:p>
          <a:endParaRPr lang="en-US"/>
        </a:p>
      </dgm:t>
    </dgm:pt>
    <dgm:pt modelId="{58F8B78D-BC22-405F-AFF2-D751AD5F536D}" type="pres">
      <dgm:prSet presAssocID="{30F53235-6A27-49B8-B016-605EB45D6686}" presName="sibTrans" presStyleCnt="0"/>
      <dgm:spPr/>
    </dgm:pt>
    <dgm:pt modelId="{B883EDC8-E83F-4A61-9716-A438DDB17305}" type="pres">
      <dgm:prSet presAssocID="{CEA655A7-89F3-40B0-BAC1-74F466BB73FE}" presName="node" presStyleLbl="node1" presStyleIdx="3" presStyleCnt="4" custScaleX="133168" custScaleY="123517">
        <dgm:presLayoutVars>
          <dgm:bulletEnabled val="1"/>
        </dgm:presLayoutVars>
      </dgm:prSet>
      <dgm:spPr/>
      <dgm:t>
        <a:bodyPr/>
        <a:lstStyle/>
        <a:p>
          <a:endParaRPr lang="en-US"/>
        </a:p>
      </dgm:t>
    </dgm:pt>
  </dgm:ptLst>
  <dgm:cxnLst>
    <dgm:cxn modelId="{607D59D7-5CC1-47BC-AE4A-72B82B2E8DCB}" type="presOf" srcId="{996BC54B-E11C-4BCD-8CB0-27A0B3AD2693}" destId="{3B5D8516-966B-4352-8CBE-EBF58F7D4570}" srcOrd="0" destOrd="0" presId="urn:microsoft.com/office/officeart/2005/8/layout/default#4"/>
    <dgm:cxn modelId="{68C02628-BF5B-4DE4-9559-5BD3AEEE3912}" type="presOf" srcId="{CEA655A7-89F3-40B0-BAC1-74F466BB73FE}" destId="{B883EDC8-E83F-4A61-9716-A438DDB17305}" srcOrd="0" destOrd="0" presId="urn:microsoft.com/office/officeart/2005/8/layout/default#4"/>
    <dgm:cxn modelId="{CE0AA104-DD2E-4741-9BF5-5F1F95ECFE3C}" srcId="{996BC54B-E11C-4BCD-8CB0-27A0B3AD2693}" destId="{3A9C4FD6-6C73-4309-8C48-440FF8ADB2A8}" srcOrd="1" destOrd="0" parTransId="{73480A0C-9658-4568-ABB4-6F1E82F9C1BF}" sibTransId="{731826C2-3E3C-4BA7-9A80-D061CD2F419D}"/>
    <dgm:cxn modelId="{2D1A00DD-7256-4640-8053-E012AA19244F}" srcId="{996BC54B-E11C-4BCD-8CB0-27A0B3AD2693}" destId="{CAD9BE04-2515-42A4-84B3-0D1DA1370707}" srcOrd="2" destOrd="0" parTransId="{4E2382E2-47D6-431A-A7E8-E2B6C7264264}" sibTransId="{30F53235-6A27-49B8-B016-605EB45D6686}"/>
    <dgm:cxn modelId="{D4756778-DD54-4DF5-A60E-375D19894380}" srcId="{996BC54B-E11C-4BCD-8CB0-27A0B3AD2693}" destId="{CEA655A7-89F3-40B0-BAC1-74F466BB73FE}" srcOrd="3" destOrd="0" parTransId="{91FE8CD2-0E63-40AD-A2AE-6C3B9C031073}" sibTransId="{45936ADF-3071-474C-8238-E04491B9D924}"/>
    <dgm:cxn modelId="{187CF00C-AF57-470B-A3AE-AD6A39B8E52A}" type="presOf" srcId="{ADF9E307-A8AF-4AFA-A951-E0CADD13C0AB}" destId="{2F59F4BA-ACEB-47CD-9835-833101BB5FE7}" srcOrd="0" destOrd="0" presId="urn:microsoft.com/office/officeart/2005/8/layout/default#4"/>
    <dgm:cxn modelId="{48E2791B-15A3-41EF-8E3D-31D0A04EF64A}" srcId="{996BC54B-E11C-4BCD-8CB0-27A0B3AD2693}" destId="{ADF9E307-A8AF-4AFA-A951-E0CADD13C0AB}" srcOrd="0" destOrd="0" parTransId="{02CAE0E9-BCD4-49E2-A5D8-2312001C0642}" sibTransId="{329F8E18-23BB-4573-8BE3-74C39E9FAF69}"/>
    <dgm:cxn modelId="{8AD0AECF-A149-4762-8BC8-AAF2F19D0949}" type="presOf" srcId="{CAD9BE04-2515-42A4-84B3-0D1DA1370707}" destId="{09842BE2-8BC6-40A6-BD47-9058EDAD2DA4}" srcOrd="0" destOrd="0" presId="urn:microsoft.com/office/officeart/2005/8/layout/default#4"/>
    <dgm:cxn modelId="{4F8139C6-87D9-493D-B096-B4DAEFD24D92}" type="presOf" srcId="{3A9C4FD6-6C73-4309-8C48-440FF8ADB2A8}" destId="{7BA84140-C72F-43C2-87D3-7D7D4F24AD30}" srcOrd="0" destOrd="0" presId="urn:microsoft.com/office/officeart/2005/8/layout/default#4"/>
    <dgm:cxn modelId="{58C91A3B-453D-45A3-97C1-12975E455017}" type="presParOf" srcId="{3B5D8516-966B-4352-8CBE-EBF58F7D4570}" destId="{2F59F4BA-ACEB-47CD-9835-833101BB5FE7}" srcOrd="0" destOrd="0" presId="urn:microsoft.com/office/officeart/2005/8/layout/default#4"/>
    <dgm:cxn modelId="{38A973E5-61EC-41A1-AF35-83F84834687A}" type="presParOf" srcId="{3B5D8516-966B-4352-8CBE-EBF58F7D4570}" destId="{7C6F00CA-4C16-419C-BC42-5122A3789C69}" srcOrd="1" destOrd="0" presId="urn:microsoft.com/office/officeart/2005/8/layout/default#4"/>
    <dgm:cxn modelId="{54F3D772-3071-44E0-8E3B-AD914C0E6D09}" type="presParOf" srcId="{3B5D8516-966B-4352-8CBE-EBF58F7D4570}" destId="{7BA84140-C72F-43C2-87D3-7D7D4F24AD30}" srcOrd="2" destOrd="0" presId="urn:microsoft.com/office/officeart/2005/8/layout/default#4"/>
    <dgm:cxn modelId="{BBDA5069-2803-433B-A72C-99FD31AD5823}" type="presParOf" srcId="{3B5D8516-966B-4352-8CBE-EBF58F7D4570}" destId="{CE3D839F-E984-4128-AC19-001A1E0BCC05}" srcOrd="3" destOrd="0" presId="urn:microsoft.com/office/officeart/2005/8/layout/default#4"/>
    <dgm:cxn modelId="{101388A9-B3D3-41B6-AED1-BE94E9344C16}" type="presParOf" srcId="{3B5D8516-966B-4352-8CBE-EBF58F7D4570}" destId="{09842BE2-8BC6-40A6-BD47-9058EDAD2DA4}" srcOrd="4" destOrd="0" presId="urn:microsoft.com/office/officeart/2005/8/layout/default#4"/>
    <dgm:cxn modelId="{80656C3D-7755-4B56-A590-76C7F87D4BCB}" type="presParOf" srcId="{3B5D8516-966B-4352-8CBE-EBF58F7D4570}" destId="{58F8B78D-BC22-405F-AFF2-D751AD5F536D}" srcOrd="5" destOrd="0" presId="urn:microsoft.com/office/officeart/2005/8/layout/default#4"/>
    <dgm:cxn modelId="{BDF44E37-6CF3-403F-AC0F-29BFD4982FC5}" type="presParOf" srcId="{3B5D8516-966B-4352-8CBE-EBF58F7D4570}" destId="{B883EDC8-E83F-4A61-9716-A438DDB17305}" srcOrd="6"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تلوث جمالي – بصري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Esthetic Pollution</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العناصر البصرية غير الجذابة، سواء كانت المناظر الطبيعية أو الصناعية التي تضر  بالنظر، وتعوق قدرة المرء على التمتع بالمنظر العام والبيئة المحيطة عن طريق خلق تغييرات ضارة في البيئة الطبيعية.</a:t>
          </a:r>
          <a:endParaRPr lang="en-US" sz="20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A9C4FD6-6C73-4309-8C48-440FF8ADB2A8}">
      <dgm:prSet custT="1">
        <dgm:style>
          <a:lnRef idx="2">
            <a:schemeClr val="accent3"/>
          </a:lnRef>
          <a:fillRef idx="1">
            <a:schemeClr val="lt1"/>
          </a:fillRef>
          <a:effectRef idx="0">
            <a:schemeClr val="accent3"/>
          </a:effectRef>
          <a:fontRef idx="minor">
            <a:schemeClr val="dk1"/>
          </a:fontRef>
        </dgm:style>
      </dgm:prSet>
      <dgm:spPr>
        <a:xfrm>
          <a:off x="269677"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التلوث الصناعي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Industrial Pollution</a:t>
          </a:r>
        </a:p>
        <a:p>
          <a:pPr algn="just" rtl="1">
            <a:lnSpc>
              <a:spcPct val="100000"/>
            </a:lnSpc>
            <a:spcBef>
              <a:spcPts val="0"/>
            </a:spcBef>
            <a:spcAft>
              <a:spcPts val="0"/>
            </a:spcAft>
          </a:pP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ملوثات تؤثر جودة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الهواء تبعا للانبعاثات الصادرة من الصناعات وعوادم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المركبات وغيرها. وتسهم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في </a:t>
          </a: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ادخال مواد غريبة عن البيئة الطبيعية.</a:t>
          </a:r>
          <a:endParaRPr lang="en-US" sz="2000" b="1" dirty="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73480A0C-9658-4568-ABB4-6F1E82F9C1BF}" type="par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731826C2-3E3C-4BA7-9A80-D061CD2F419D}" type="sib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AD9BE04-2515-42A4-84B3-0D1DA1370707}">
      <dgm:prSet custT="1">
        <dgm:style>
          <a:lnRef idx="2">
            <a:schemeClr val="accent3"/>
          </a:lnRef>
          <a:fillRef idx="1">
            <a:schemeClr val="lt1"/>
          </a:fillRef>
          <a:effectRef idx="0">
            <a:schemeClr val="accent3"/>
          </a:effectRef>
          <a:fontRef idx="minor">
            <a:schemeClr val="dk1"/>
          </a:fontRef>
        </dgm:style>
      </dgm:prSet>
      <dgm:spPr>
        <a:xfrm>
          <a:off x="4293425"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إزالة التلوث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Decontamination</a:t>
          </a:r>
        </a:p>
        <a:p>
          <a:pPr algn="ctr"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التخلص من المخلفات والنفايات المتنامية عن طريق إعادة التدوير.</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4E2382E2-47D6-431A-A7E8-E2B6C7264264}" type="par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0F53235-6A27-49B8-B016-605EB45D6686}" type="sib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EA655A7-89F3-40B0-BAC1-74F466BB73FE}">
      <dgm:prSet custT="1">
        <dgm:style>
          <a:lnRef idx="2">
            <a:schemeClr val="accent3"/>
          </a:lnRef>
          <a:fillRef idx="1">
            <a:schemeClr val="lt1"/>
          </a:fillRef>
          <a:effectRef idx="0">
            <a:schemeClr val="accent3"/>
          </a:effectRef>
          <a:fontRef idx="minor">
            <a:schemeClr val="dk1"/>
          </a:fontRef>
        </dgm:style>
      </dgm:prSet>
      <dgm:spPr>
        <a:xfrm>
          <a:off x="269677"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النفايات الصناعية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Industrial Waste</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هي مخلفات الأنشطة والعمليات المختلفة التي تعتبر خطراً على البيئة والصحة والسلامة العامة ، </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91FE8CD2-0E63-40AD-A2AE-6C3B9C031073}" type="par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45936ADF-3071-474C-8238-E04491B9D924}" type="sib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4" custScaleX="133168" custScaleY="119755" custLinFactNeighborX="-1197" custLinFactNeighborY="-3657">
        <dgm:presLayoutVars>
          <dgm:bulletEnabled val="1"/>
        </dgm:presLayoutVars>
      </dgm:prSet>
      <dgm:spPr/>
      <dgm:t>
        <a:bodyPr/>
        <a:lstStyle/>
        <a:p>
          <a:endParaRPr lang="en-US"/>
        </a:p>
      </dgm:t>
    </dgm:pt>
    <dgm:pt modelId="{7C6F00CA-4C16-419C-BC42-5122A3789C69}" type="pres">
      <dgm:prSet presAssocID="{329F8E18-23BB-4573-8BE3-74C39E9FAF69}" presName="sibTrans" presStyleCnt="0"/>
      <dgm:spPr/>
    </dgm:pt>
    <dgm:pt modelId="{7BA84140-C72F-43C2-87D3-7D7D4F24AD30}" type="pres">
      <dgm:prSet presAssocID="{3A9C4FD6-6C73-4309-8C48-440FF8ADB2A8}" presName="node" presStyleLbl="node1" presStyleIdx="1" presStyleCnt="4" custScaleX="133168" custScaleY="116904" custLinFactNeighborX="-24" custLinFactNeighborY="-3657">
        <dgm:presLayoutVars>
          <dgm:bulletEnabled val="1"/>
        </dgm:presLayoutVars>
      </dgm:prSet>
      <dgm:spPr/>
      <dgm:t>
        <a:bodyPr/>
        <a:lstStyle/>
        <a:p>
          <a:endParaRPr lang="en-US"/>
        </a:p>
      </dgm:t>
    </dgm:pt>
    <dgm:pt modelId="{CE3D839F-E984-4128-AC19-001A1E0BCC05}" type="pres">
      <dgm:prSet presAssocID="{731826C2-3E3C-4BA7-9A80-D061CD2F419D}" presName="sibTrans" presStyleCnt="0"/>
      <dgm:spPr/>
    </dgm:pt>
    <dgm:pt modelId="{09842BE2-8BC6-40A6-BD47-9058EDAD2DA4}" type="pres">
      <dgm:prSet presAssocID="{CAD9BE04-2515-42A4-84B3-0D1DA1370707}" presName="node" presStyleLbl="node1" presStyleIdx="2" presStyleCnt="4" custScaleX="133168" custScaleY="125953">
        <dgm:presLayoutVars>
          <dgm:bulletEnabled val="1"/>
        </dgm:presLayoutVars>
      </dgm:prSet>
      <dgm:spPr/>
      <dgm:t>
        <a:bodyPr/>
        <a:lstStyle/>
        <a:p>
          <a:endParaRPr lang="en-US"/>
        </a:p>
      </dgm:t>
    </dgm:pt>
    <dgm:pt modelId="{58F8B78D-BC22-405F-AFF2-D751AD5F536D}" type="pres">
      <dgm:prSet presAssocID="{30F53235-6A27-49B8-B016-605EB45D6686}" presName="sibTrans" presStyleCnt="0"/>
      <dgm:spPr/>
    </dgm:pt>
    <dgm:pt modelId="{B883EDC8-E83F-4A61-9716-A438DDB17305}" type="pres">
      <dgm:prSet presAssocID="{CEA655A7-89F3-40B0-BAC1-74F466BB73FE}" presName="node" presStyleLbl="node1" presStyleIdx="3" presStyleCnt="4" custScaleX="133168" custScaleY="123517">
        <dgm:presLayoutVars>
          <dgm:bulletEnabled val="1"/>
        </dgm:presLayoutVars>
      </dgm:prSet>
      <dgm:spPr/>
      <dgm:t>
        <a:bodyPr/>
        <a:lstStyle/>
        <a:p>
          <a:endParaRPr lang="en-US"/>
        </a:p>
      </dgm:t>
    </dgm:pt>
  </dgm:ptLst>
  <dgm:cxnLst>
    <dgm:cxn modelId="{607D59D7-5CC1-47BC-AE4A-72B82B2E8DCB}" type="presOf" srcId="{996BC54B-E11C-4BCD-8CB0-27A0B3AD2693}" destId="{3B5D8516-966B-4352-8CBE-EBF58F7D4570}" srcOrd="0" destOrd="0" presId="urn:microsoft.com/office/officeart/2005/8/layout/default#4"/>
    <dgm:cxn modelId="{68C02628-BF5B-4DE4-9559-5BD3AEEE3912}" type="presOf" srcId="{CEA655A7-89F3-40B0-BAC1-74F466BB73FE}" destId="{B883EDC8-E83F-4A61-9716-A438DDB17305}" srcOrd="0" destOrd="0" presId="urn:microsoft.com/office/officeart/2005/8/layout/default#4"/>
    <dgm:cxn modelId="{CE0AA104-DD2E-4741-9BF5-5F1F95ECFE3C}" srcId="{996BC54B-E11C-4BCD-8CB0-27A0B3AD2693}" destId="{3A9C4FD6-6C73-4309-8C48-440FF8ADB2A8}" srcOrd="1" destOrd="0" parTransId="{73480A0C-9658-4568-ABB4-6F1E82F9C1BF}" sibTransId="{731826C2-3E3C-4BA7-9A80-D061CD2F419D}"/>
    <dgm:cxn modelId="{2D1A00DD-7256-4640-8053-E012AA19244F}" srcId="{996BC54B-E11C-4BCD-8CB0-27A0B3AD2693}" destId="{CAD9BE04-2515-42A4-84B3-0D1DA1370707}" srcOrd="2" destOrd="0" parTransId="{4E2382E2-47D6-431A-A7E8-E2B6C7264264}" sibTransId="{30F53235-6A27-49B8-B016-605EB45D6686}"/>
    <dgm:cxn modelId="{D4756778-DD54-4DF5-A60E-375D19894380}" srcId="{996BC54B-E11C-4BCD-8CB0-27A0B3AD2693}" destId="{CEA655A7-89F3-40B0-BAC1-74F466BB73FE}" srcOrd="3" destOrd="0" parTransId="{91FE8CD2-0E63-40AD-A2AE-6C3B9C031073}" sibTransId="{45936ADF-3071-474C-8238-E04491B9D924}"/>
    <dgm:cxn modelId="{187CF00C-AF57-470B-A3AE-AD6A39B8E52A}" type="presOf" srcId="{ADF9E307-A8AF-4AFA-A951-E0CADD13C0AB}" destId="{2F59F4BA-ACEB-47CD-9835-833101BB5FE7}" srcOrd="0" destOrd="0" presId="urn:microsoft.com/office/officeart/2005/8/layout/default#4"/>
    <dgm:cxn modelId="{48E2791B-15A3-41EF-8E3D-31D0A04EF64A}" srcId="{996BC54B-E11C-4BCD-8CB0-27A0B3AD2693}" destId="{ADF9E307-A8AF-4AFA-A951-E0CADD13C0AB}" srcOrd="0" destOrd="0" parTransId="{02CAE0E9-BCD4-49E2-A5D8-2312001C0642}" sibTransId="{329F8E18-23BB-4573-8BE3-74C39E9FAF69}"/>
    <dgm:cxn modelId="{8AD0AECF-A149-4762-8BC8-AAF2F19D0949}" type="presOf" srcId="{CAD9BE04-2515-42A4-84B3-0D1DA1370707}" destId="{09842BE2-8BC6-40A6-BD47-9058EDAD2DA4}" srcOrd="0" destOrd="0" presId="urn:microsoft.com/office/officeart/2005/8/layout/default#4"/>
    <dgm:cxn modelId="{4F8139C6-87D9-493D-B096-B4DAEFD24D92}" type="presOf" srcId="{3A9C4FD6-6C73-4309-8C48-440FF8ADB2A8}" destId="{7BA84140-C72F-43C2-87D3-7D7D4F24AD30}" srcOrd="0" destOrd="0" presId="urn:microsoft.com/office/officeart/2005/8/layout/default#4"/>
    <dgm:cxn modelId="{58C91A3B-453D-45A3-97C1-12975E455017}" type="presParOf" srcId="{3B5D8516-966B-4352-8CBE-EBF58F7D4570}" destId="{2F59F4BA-ACEB-47CD-9835-833101BB5FE7}" srcOrd="0" destOrd="0" presId="urn:microsoft.com/office/officeart/2005/8/layout/default#4"/>
    <dgm:cxn modelId="{38A973E5-61EC-41A1-AF35-83F84834687A}" type="presParOf" srcId="{3B5D8516-966B-4352-8CBE-EBF58F7D4570}" destId="{7C6F00CA-4C16-419C-BC42-5122A3789C69}" srcOrd="1" destOrd="0" presId="urn:microsoft.com/office/officeart/2005/8/layout/default#4"/>
    <dgm:cxn modelId="{54F3D772-3071-44E0-8E3B-AD914C0E6D09}" type="presParOf" srcId="{3B5D8516-966B-4352-8CBE-EBF58F7D4570}" destId="{7BA84140-C72F-43C2-87D3-7D7D4F24AD30}" srcOrd="2" destOrd="0" presId="urn:microsoft.com/office/officeart/2005/8/layout/default#4"/>
    <dgm:cxn modelId="{BBDA5069-2803-433B-A72C-99FD31AD5823}" type="presParOf" srcId="{3B5D8516-966B-4352-8CBE-EBF58F7D4570}" destId="{CE3D839F-E984-4128-AC19-001A1E0BCC05}" srcOrd="3" destOrd="0" presId="urn:microsoft.com/office/officeart/2005/8/layout/default#4"/>
    <dgm:cxn modelId="{101388A9-B3D3-41B6-AED1-BE94E9344C16}" type="presParOf" srcId="{3B5D8516-966B-4352-8CBE-EBF58F7D4570}" destId="{09842BE2-8BC6-40A6-BD47-9058EDAD2DA4}" srcOrd="4" destOrd="0" presId="urn:microsoft.com/office/officeart/2005/8/layout/default#4"/>
    <dgm:cxn modelId="{80656C3D-7755-4B56-A590-76C7F87D4BCB}" type="presParOf" srcId="{3B5D8516-966B-4352-8CBE-EBF58F7D4570}" destId="{58F8B78D-BC22-405F-AFF2-D751AD5F536D}" srcOrd="5" destOrd="0" presId="urn:microsoft.com/office/officeart/2005/8/layout/default#4"/>
    <dgm:cxn modelId="{BDF44E37-6CF3-403F-AC0F-29BFD4982FC5}" type="presParOf" srcId="{3B5D8516-966B-4352-8CBE-EBF58F7D4570}" destId="{B883EDC8-E83F-4A61-9716-A438DDB17305}" srcOrd="6"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الأخطار البيئية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Hazards</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هي تلك العناصر من البيئة المادية التي تضر بالإنسان والمنشآت البشرية، والناجمة عن عوامل متعددة ولها عواقب ضارة وتمثل تهديد للبشر ومنشآتهم وأنشطتهم البشرية </a:t>
          </a:r>
          <a:endParaRPr lang="en-US" sz="20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A9C4FD6-6C73-4309-8C48-440FF8ADB2A8}">
      <dgm:prSet custT="1">
        <dgm:style>
          <a:lnRef idx="2">
            <a:schemeClr val="accent3"/>
          </a:lnRef>
          <a:fillRef idx="1">
            <a:schemeClr val="lt1"/>
          </a:fillRef>
          <a:effectRef idx="0">
            <a:schemeClr val="accent3"/>
          </a:effectRef>
          <a:fontRef idx="minor">
            <a:schemeClr val="dk1"/>
          </a:fontRef>
        </dgm:style>
      </dgm:prSet>
      <dgm:spPr>
        <a:xfrm>
          <a:off x="269677"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r>
            <a:rPr lang="ar-SA" sz="2200" b="1" dirty="0" smtClean="0">
              <a:solidFill>
                <a:sysClr val="windowText" lastClr="000000"/>
              </a:solidFill>
              <a:effectLst/>
              <a:latin typeface="Sakkal Majalla" panose="02000000000000000000" pitchFamily="2" charset="-78"/>
              <a:ea typeface="+mn-ea"/>
              <a:cs typeface="Sakkal Majalla" panose="02000000000000000000" pitchFamily="2" charset="-78"/>
            </a:rPr>
            <a:t>الكوارث البيئية </a:t>
          </a:r>
          <a:r>
            <a:rPr lang="en-US" sz="2200" b="1"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Disasters</a:t>
          </a:r>
        </a:p>
        <a:p>
          <a:pPr algn="just" rtl="1">
            <a:lnSpc>
              <a:spcPct val="100000"/>
            </a:lnSpc>
            <a:spcBef>
              <a:spcPts val="0"/>
            </a:spcBef>
            <a:spcAft>
              <a:spcPts val="0"/>
            </a:spcAft>
          </a:pP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كل كارثة تبدأ مع وجود خطر. وأن التدخل البشري غالبا ما يسهم بدورا رئيسيا في التسبب أو تفاقم آثار الظواهر المتطرفة، وأن الأخطار المحتملة تمثل وقوع الأحداث الطبيعية القصوى أو احتمال أن تتسبب في آثار سلبية شديدة.</a:t>
          </a:r>
          <a:endParaRPr lang="en-US" sz="2000" b="1" dirty="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73480A0C-9658-4568-ABB4-6F1E82F9C1BF}" type="par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731826C2-3E3C-4BA7-9A80-D061CD2F419D}" type="sib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AD9BE04-2515-42A4-84B3-0D1DA1370707}">
      <dgm:prSet custT="1">
        <dgm:style>
          <a:lnRef idx="2">
            <a:schemeClr val="accent3"/>
          </a:lnRef>
          <a:fillRef idx="1">
            <a:schemeClr val="lt1"/>
          </a:fillRef>
          <a:effectRef idx="0">
            <a:schemeClr val="accent3"/>
          </a:effectRef>
          <a:fontRef idx="minor">
            <a:schemeClr val="dk1"/>
          </a:fontRef>
        </dgm:style>
      </dgm:prSet>
      <dgm:spPr>
        <a:xfrm>
          <a:off x="4293425"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السيول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Flash Floods</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الجريان السطحي الكثيف الناتج من تساقط مياه الأمطار فوق سطح الأرض. وغالباً ما تحدث السيول في المناطق الجبلية منحدرة من مناطق تقسيم المياه نحو مناطق الأودية والمناطق المنخفضة بقوة وسرعة.</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4E2382E2-47D6-431A-A7E8-E2B6C7264264}" type="par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0F53235-6A27-49B8-B016-605EB45D6686}" type="sib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EA655A7-89F3-40B0-BAC1-74F466BB73FE}">
      <dgm:prSet custT="1">
        <dgm:style>
          <a:lnRef idx="2">
            <a:schemeClr val="accent3"/>
          </a:lnRef>
          <a:fillRef idx="1">
            <a:schemeClr val="lt1"/>
          </a:fillRef>
          <a:effectRef idx="0">
            <a:schemeClr val="accent3"/>
          </a:effectRef>
          <a:fontRef idx="minor">
            <a:schemeClr val="dk1"/>
          </a:fontRef>
        </dgm:style>
      </dgm:prSet>
      <dgm:spPr>
        <a:xfrm>
          <a:off x="269677"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ctr" rtl="1"/>
          <a:endPar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الفيضانات </a:t>
          </a:r>
          <a:r>
            <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rPr>
            <a:t>Floods</a:t>
          </a:r>
        </a:p>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تحدث عندما يزيد منسوب المياه في أي نهر؛ ليفوق مستوى ضفافه فيطغى عليها، وكلما زادت سرعة جريان الماء من المنبع إلى مجرى النهر زاد الفيضان.</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algn="ctr" rtl="1"/>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91FE8CD2-0E63-40AD-A2AE-6C3B9C031073}" type="par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45936ADF-3071-474C-8238-E04491B9D924}" type="sib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4" custScaleX="133168" custScaleY="119755" custLinFactNeighborX="-1197" custLinFactNeighborY="-3657">
        <dgm:presLayoutVars>
          <dgm:bulletEnabled val="1"/>
        </dgm:presLayoutVars>
      </dgm:prSet>
      <dgm:spPr/>
      <dgm:t>
        <a:bodyPr/>
        <a:lstStyle/>
        <a:p>
          <a:endParaRPr lang="en-US"/>
        </a:p>
      </dgm:t>
    </dgm:pt>
    <dgm:pt modelId="{7C6F00CA-4C16-419C-BC42-5122A3789C69}" type="pres">
      <dgm:prSet presAssocID="{329F8E18-23BB-4573-8BE3-74C39E9FAF69}" presName="sibTrans" presStyleCnt="0"/>
      <dgm:spPr/>
    </dgm:pt>
    <dgm:pt modelId="{7BA84140-C72F-43C2-87D3-7D7D4F24AD30}" type="pres">
      <dgm:prSet presAssocID="{3A9C4FD6-6C73-4309-8C48-440FF8ADB2A8}" presName="node" presStyleLbl="node1" presStyleIdx="1" presStyleCnt="4" custScaleX="133168" custScaleY="116904" custLinFactNeighborX="-24" custLinFactNeighborY="-3657">
        <dgm:presLayoutVars>
          <dgm:bulletEnabled val="1"/>
        </dgm:presLayoutVars>
      </dgm:prSet>
      <dgm:spPr/>
      <dgm:t>
        <a:bodyPr/>
        <a:lstStyle/>
        <a:p>
          <a:endParaRPr lang="en-US"/>
        </a:p>
      </dgm:t>
    </dgm:pt>
    <dgm:pt modelId="{CE3D839F-E984-4128-AC19-001A1E0BCC05}" type="pres">
      <dgm:prSet presAssocID="{731826C2-3E3C-4BA7-9A80-D061CD2F419D}" presName="sibTrans" presStyleCnt="0"/>
      <dgm:spPr/>
    </dgm:pt>
    <dgm:pt modelId="{09842BE2-8BC6-40A6-BD47-9058EDAD2DA4}" type="pres">
      <dgm:prSet presAssocID="{CAD9BE04-2515-42A4-84B3-0D1DA1370707}" presName="node" presStyleLbl="node1" presStyleIdx="2" presStyleCnt="4" custScaleX="133168" custScaleY="125953">
        <dgm:presLayoutVars>
          <dgm:bulletEnabled val="1"/>
        </dgm:presLayoutVars>
      </dgm:prSet>
      <dgm:spPr/>
      <dgm:t>
        <a:bodyPr/>
        <a:lstStyle/>
        <a:p>
          <a:endParaRPr lang="en-US"/>
        </a:p>
      </dgm:t>
    </dgm:pt>
    <dgm:pt modelId="{58F8B78D-BC22-405F-AFF2-D751AD5F536D}" type="pres">
      <dgm:prSet presAssocID="{30F53235-6A27-49B8-B016-605EB45D6686}" presName="sibTrans" presStyleCnt="0"/>
      <dgm:spPr/>
    </dgm:pt>
    <dgm:pt modelId="{B883EDC8-E83F-4A61-9716-A438DDB17305}" type="pres">
      <dgm:prSet presAssocID="{CEA655A7-89F3-40B0-BAC1-74F466BB73FE}" presName="node" presStyleLbl="node1" presStyleIdx="3" presStyleCnt="4" custScaleX="133168" custScaleY="123517">
        <dgm:presLayoutVars>
          <dgm:bulletEnabled val="1"/>
        </dgm:presLayoutVars>
      </dgm:prSet>
      <dgm:spPr/>
      <dgm:t>
        <a:bodyPr/>
        <a:lstStyle/>
        <a:p>
          <a:endParaRPr lang="en-US"/>
        </a:p>
      </dgm:t>
    </dgm:pt>
  </dgm:ptLst>
  <dgm:cxnLst>
    <dgm:cxn modelId="{607D59D7-5CC1-47BC-AE4A-72B82B2E8DCB}" type="presOf" srcId="{996BC54B-E11C-4BCD-8CB0-27A0B3AD2693}" destId="{3B5D8516-966B-4352-8CBE-EBF58F7D4570}" srcOrd="0" destOrd="0" presId="urn:microsoft.com/office/officeart/2005/8/layout/default#4"/>
    <dgm:cxn modelId="{68C02628-BF5B-4DE4-9559-5BD3AEEE3912}" type="presOf" srcId="{CEA655A7-89F3-40B0-BAC1-74F466BB73FE}" destId="{B883EDC8-E83F-4A61-9716-A438DDB17305}" srcOrd="0" destOrd="0" presId="urn:microsoft.com/office/officeart/2005/8/layout/default#4"/>
    <dgm:cxn modelId="{CE0AA104-DD2E-4741-9BF5-5F1F95ECFE3C}" srcId="{996BC54B-E11C-4BCD-8CB0-27A0B3AD2693}" destId="{3A9C4FD6-6C73-4309-8C48-440FF8ADB2A8}" srcOrd="1" destOrd="0" parTransId="{73480A0C-9658-4568-ABB4-6F1E82F9C1BF}" sibTransId="{731826C2-3E3C-4BA7-9A80-D061CD2F419D}"/>
    <dgm:cxn modelId="{2D1A00DD-7256-4640-8053-E012AA19244F}" srcId="{996BC54B-E11C-4BCD-8CB0-27A0B3AD2693}" destId="{CAD9BE04-2515-42A4-84B3-0D1DA1370707}" srcOrd="2" destOrd="0" parTransId="{4E2382E2-47D6-431A-A7E8-E2B6C7264264}" sibTransId="{30F53235-6A27-49B8-B016-605EB45D6686}"/>
    <dgm:cxn modelId="{D4756778-DD54-4DF5-A60E-375D19894380}" srcId="{996BC54B-E11C-4BCD-8CB0-27A0B3AD2693}" destId="{CEA655A7-89F3-40B0-BAC1-74F466BB73FE}" srcOrd="3" destOrd="0" parTransId="{91FE8CD2-0E63-40AD-A2AE-6C3B9C031073}" sibTransId="{45936ADF-3071-474C-8238-E04491B9D924}"/>
    <dgm:cxn modelId="{187CF00C-AF57-470B-A3AE-AD6A39B8E52A}" type="presOf" srcId="{ADF9E307-A8AF-4AFA-A951-E0CADD13C0AB}" destId="{2F59F4BA-ACEB-47CD-9835-833101BB5FE7}" srcOrd="0" destOrd="0" presId="urn:microsoft.com/office/officeart/2005/8/layout/default#4"/>
    <dgm:cxn modelId="{48E2791B-15A3-41EF-8E3D-31D0A04EF64A}" srcId="{996BC54B-E11C-4BCD-8CB0-27A0B3AD2693}" destId="{ADF9E307-A8AF-4AFA-A951-E0CADD13C0AB}" srcOrd="0" destOrd="0" parTransId="{02CAE0E9-BCD4-49E2-A5D8-2312001C0642}" sibTransId="{329F8E18-23BB-4573-8BE3-74C39E9FAF69}"/>
    <dgm:cxn modelId="{8AD0AECF-A149-4762-8BC8-AAF2F19D0949}" type="presOf" srcId="{CAD9BE04-2515-42A4-84B3-0D1DA1370707}" destId="{09842BE2-8BC6-40A6-BD47-9058EDAD2DA4}" srcOrd="0" destOrd="0" presId="urn:microsoft.com/office/officeart/2005/8/layout/default#4"/>
    <dgm:cxn modelId="{4F8139C6-87D9-493D-B096-B4DAEFD24D92}" type="presOf" srcId="{3A9C4FD6-6C73-4309-8C48-440FF8ADB2A8}" destId="{7BA84140-C72F-43C2-87D3-7D7D4F24AD30}" srcOrd="0" destOrd="0" presId="urn:microsoft.com/office/officeart/2005/8/layout/default#4"/>
    <dgm:cxn modelId="{58C91A3B-453D-45A3-97C1-12975E455017}" type="presParOf" srcId="{3B5D8516-966B-4352-8CBE-EBF58F7D4570}" destId="{2F59F4BA-ACEB-47CD-9835-833101BB5FE7}" srcOrd="0" destOrd="0" presId="urn:microsoft.com/office/officeart/2005/8/layout/default#4"/>
    <dgm:cxn modelId="{38A973E5-61EC-41A1-AF35-83F84834687A}" type="presParOf" srcId="{3B5D8516-966B-4352-8CBE-EBF58F7D4570}" destId="{7C6F00CA-4C16-419C-BC42-5122A3789C69}" srcOrd="1" destOrd="0" presId="urn:microsoft.com/office/officeart/2005/8/layout/default#4"/>
    <dgm:cxn modelId="{54F3D772-3071-44E0-8E3B-AD914C0E6D09}" type="presParOf" srcId="{3B5D8516-966B-4352-8CBE-EBF58F7D4570}" destId="{7BA84140-C72F-43C2-87D3-7D7D4F24AD30}" srcOrd="2" destOrd="0" presId="urn:microsoft.com/office/officeart/2005/8/layout/default#4"/>
    <dgm:cxn modelId="{BBDA5069-2803-433B-A72C-99FD31AD5823}" type="presParOf" srcId="{3B5D8516-966B-4352-8CBE-EBF58F7D4570}" destId="{CE3D839F-E984-4128-AC19-001A1E0BCC05}" srcOrd="3" destOrd="0" presId="urn:microsoft.com/office/officeart/2005/8/layout/default#4"/>
    <dgm:cxn modelId="{101388A9-B3D3-41B6-AED1-BE94E9344C16}" type="presParOf" srcId="{3B5D8516-966B-4352-8CBE-EBF58F7D4570}" destId="{09842BE2-8BC6-40A6-BD47-9058EDAD2DA4}" srcOrd="4" destOrd="0" presId="urn:microsoft.com/office/officeart/2005/8/layout/default#4"/>
    <dgm:cxn modelId="{80656C3D-7755-4B56-A590-76C7F87D4BCB}" type="presParOf" srcId="{3B5D8516-966B-4352-8CBE-EBF58F7D4570}" destId="{58F8B78D-BC22-405F-AFF2-D751AD5F536D}" srcOrd="5" destOrd="0" presId="urn:microsoft.com/office/officeart/2005/8/layout/default#4"/>
    <dgm:cxn modelId="{BDF44E37-6CF3-403F-AC0F-29BFD4982FC5}" type="presParOf" srcId="{3B5D8516-966B-4352-8CBE-EBF58F7D4570}" destId="{B883EDC8-E83F-4A61-9716-A438DDB17305}" srcOrd="6"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4269230" y="1"/>
          <a:ext cx="4001931" cy="2159308"/>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البيئة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The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t>
          </a: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كل ما يحيط بالإنسان من ماء وهواء ويابسة وما تحتويه هذه الأوساط من جماد ونبات وحيوان وأشكال مختلفة من الطاقة، وهي عبارة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عن مجموعة من النظم المتدخلة التي تؤثر وتتأثر بالإنسان والأنشطة البشرية بصورة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مستمرة.</a:t>
          </a:r>
          <a:endParaRPr lang="en-US" sz="2000" b="1" kern="1200" dirty="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269230" y="1"/>
        <a:ext cx="4001931" cy="2159308"/>
      </dsp:txXfrm>
    </dsp:sp>
    <dsp:sp modelId="{7BA84140-C72F-43C2-87D3-7D7D4F24AD30}">
      <dsp:nvSpPr>
        <dsp:cNvPr id="0" name=""/>
        <dsp:cNvSpPr/>
      </dsp:nvSpPr>
      <dsp:spPr>
        <a:xfrm>
          <a:off x="0" y="32718"/>
          <a:ext cx="4001931" cy="2107901"/>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100000"/>
            </a:lnSpc>
            <a:spcBef>
              <a:spcPct val="0"/>
            </a:spcBef>
            <a:spcAft>
              <a:spcPts val="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علم البيئة</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Ecology </a:t>
          </a: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1066800" rtl="1">
            <a:lnSpc>
              <a:spcPct val="100000"/>
            </a:lnSpc>
            <a:spcBef>
              <a:spcPct val="0"/>
            </a:spcBef>
            <a:spcAft>
              <a:spcPts val="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استنبطها العالم الألماني </a:t>
          </a:r>
          <a:r>
            <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Ernest Haeckel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عام 1866 من كلمتين يونانيتين هما </a:t>
          </a:r>
          <a:r>
            <a:rPr lang="en-US" sz="2000" b="1" kern="1200" dirty="0" err="1" smtClean="0">
              <a:solidFill>
                <a:sysClr val="windowText" lastClr="000000"/>
              </a:solidFill>
              <a:effectLst/>
              <a:latin typeface="Sakkal Majalla" panose="02000000000000000000" pitchFamily="2" charset="-78"/>
              <a:ea typeface="+mn-ea"/>
              <a:cs typeface="Sakkal Majalla" panose="02000000000000000000" pitchFamily="2" charset="-78"/>
            </a:rPr>
            <a:t>Oikes</a:t>
          </a:r>
          <a:r>
            <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وتعني مسكن أو وسط أو بيئة، و </a:t>
          </a:r>
          <a:r>
            <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Logos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وتعني علم. وتعريفها: (العلم الذي يدرس علاقة الكائنات الحية بالوسط الذي تعيش فيه. </a:t>
          </a:r>
          <a:endParaRPr lang="en-US" sz="2000" b="1" kern="1200" dirty="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0" y="32718"/>
        <a:ext cx="4001931" cy="2107901"/>
      </dsp:txXfrm>
    </dsp:sp>
    <dsp:sp modelId="{09842BE2-8BC6-40A6-BD47-9058EDAD2DA4}">
      <dsp:nvSpPr>
        <dsp:cNvPr id="0" name=""/>
        <dsp:cNvSpPr/>
      </dsp:nvSpPr>
      <dsp:spPr>
        <a:xfrm>
          <a:off x="4303158" y="2532780"/>
          <a:ext cx="4001931" cy="227106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النظام البيئي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Ecosystem</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الوحدة الرئيسية للبيئة وهي تشمل كلا من التركيب </a:t>
          </a:r>
          <a:r>
            <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Structure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أي التنوع </a:t>
          </a:r>
          <a:r>
            <a:rPr lang="ar-SA" sz="2000" b="1" kern="1200" dirty="0" err="1" smtClean="0">
              <a:solidFill>
                <a:sysClr val="windowText" lastClr="000000"/>
              </a:solidFill>
              <a:effectLst/>
              <a:latin typeface="Sakkal Majalla" panose="02000000000000000000" pitchFamily="2" charset="-78"/>
              <a:ea typeface="+mn-ea"/>
              <a:cs typeface="Sakkal Majalla" panose="02000000000000000000" pitchFamily="2" charset="-78"/>
            </a:rPr>
            <a:t>الاحيائي،والوظيفة</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a:t>
          </a:r>
          <a:r>
            <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Functions</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أي دورة المواد خلال المكونات التركيبية. </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303158" y="2532780"/>
        <a:ext cx="4001931" cy="2271064"/>
      </dsp:txXfrm>
    </dsp:sp>
    <dsp:sp modelId="{B883EDC8-E83F-4A61-9716-A438DDB17305}">
      <dsp:nvSpPr>
        <dsp:cNvPr id="0" name=""/>
        <dsp:cNvSpPr/>
      </dsp:nvSpPr>
      <dsp:spPr>
        <a:xfrm>
          <a:off x="710" y="2554742"/>
          <a:ext cx="4001931" cy="2227140"/>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الغلاف </a:t>
          </a: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الحيوي البيئي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Ecosphere</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أحد الاغلفة الأرضية ويمثل مدى التفاعل بين الغلاف الصخري من ناحية والغلاف الجوي من ناحية أخرى ، و يهتم بالظاهرات الحية على سطح الارض النبات والحيوان والانسان</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710" y="2554742"/>
        <a:ext cx="4001931" cy="222714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4267186" y="7015"/>
          <a:ext cx="4001931" cy="2159308"/>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تسونامي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Tsunami</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الأمواج العاتية التي تنشأ من تحرك مساحة كبيرة من المياه، مثل المحيط الهادي،  وينشأ التسونامي أيضا من الزلازل وبعض الانفجارات البركانية والتقلصات الباطنية في القشرة الأرضية تحت سطح مياه البحار والمحيطات، </a:t>
          </a:r>
          <a:endParaRPr lang="en-US" sz="20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267186" y="7015"/>
        <a:ext cx="4001931" cy="2159308"/>
      </dsp:txXfrm>
    </dsp:sp>
    <dsp:sp modelId="{7BA84140-C72F-43C2-87D3-7D7D4F24AD30}">
      <dsp:nvSpPr>
        <dsp:cNvPr id="0" name=""/>
        <dsp:cNvSpPr/>
      </dsp:nvSpPr>
      <dsp:spPr>
        <a:xfrm>
          <a:off x="0" y="32718"/>
          <a:ext cx="4001931" cy="2107901"/>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spcBef>
              <a:spcPct val="0"/>
            </a:spcBef>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الأمواج العاصفة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Storm Surges</a:t>
          </a:r>
        </a:p>
        <a:p>
          <a:pPr lvl="0" algn="just" defTabSz="1066800" rtl="1">
            <a:lnSpc>
              <a:spcPct val="100000"/>
            </a:lnSpc>
            <a:spcBef>
              <a:spcPct val="0"/>
            </a:spcBef>
            <a:spcAft>
              <a:spcPts val="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الأمواج التي تتشكل في الأيام العاصفة أو غير المستقرة مناخياً، ويزيد ارتفاعها عن 10 أمتار، ويقاس ارتفاع المياه بأجهزة قياس الأمواج الموجودة على السفن، مما تؤثر على الملاحة البحرية.</a:t>
          </a:r>
          <a:endParaRPr lang="en-US" sz="2000" b="1" kern="1200" dirty="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0" y="32718"/>
        <a:ext cx="4001931" cy="2107901"/>
      </dsp:txXfrm>
    </dsp:sp>
    <dsp:sp modelId="{09842BE2-8BC6-40A6-BD47-9058EDAD2DA4}">
      <dsp:nvSpPr>
        <dsp:cNvPr id="0" name=""/>
        <dsp:cNvSpPr/>
      </dsp:nvSpPr>
      <dsp:spPr>
        <a:xfrm>
          <a:off x="4303158" y="2532780"/>
          <a:ext cx="4001931" cy="227106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83820" tIns="83820" rIns="83820" bIns="83820" numCol="1" spcCol="1270" anchor="ctr" anchorCtr="0">
          <a:noAutofit/>
        </a:bodyPr>
        <a:lstStyle/>
        <a:p>
          <a:pPr lvl="0" algn="ctr" defTabSz="977900" rtl="1">
            <a:lnSpc>
              <a:spcPct val="90000"/>
            </a:lnSpc>
            <a:spcBef>
              <a:spcPct val="0"/>
            </a:spcBef>
            <a:spcAft>
              <a:spcPct val="35000"/>
            </a:spcAft>
          </a:pPr>
          <a:r>
            <a:rPr lang="ar-SA" sz="2200" b="1" kern="1200" dirty="0" err="1" smtClean="0">
              <a:solidFill>
                <a:sysClr val="windowText" lastClr="000000"/>
              </a:solidFill>
              <a:effectLst/>
              <a:latin typeface="Sakkal Majalla" panose="02000000000000000000" pitchFamily="2" charset="-78"/>
              <a:ea typeface="+mn-ea"/>
              <a:cs typeface="Sakkal Majalla" panose="02000000000000000000" pitchFamily="2" charset="-78"/>
            </a:rPr>
            <a:t>ترنادو</a:t>
          </a:r>
          <a:r>
            <a:rPr lang="ar-SA"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 </a:t>
          </a:r>
          <a:r>
            <a:rPr lang="ar-SA" sz="2200" b="1" kern="1200" dirty="0" err="1" smtClean="0">
              <a:solidFill>
                <a:sysClr val="windowText" lastClr="000000"/>
              </a:solidFill>
              <a:effectLst/>
              <a:latin typeface="Sakkal Majalla" panose="02000000000000000000" pitchFamily="2" charset="-78"/>
              <a:ea typeface="+mn-ea"/>
              <a:cs typeface="Sakkal Majalla" panose="02000000000000000000" pitchFamily="2" charset="-78"/>
            </a:rPr>
            <a:t>الهريكين</a:t>
          </a:r>
          <a:r>
            <a:rPr lang="ar-SA"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a:t>
          </a:r>
          <a:r>
            <a:rPr lang="en-US"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Hurricanes/ Tornadoes</a:t>
          </a:r>
        </a:p>
        <a:p>
          <a:pPr lvl="0" algn="just" defTabSz="9779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أسماء الأعاصير الاستوائية الدوارة، وهي منخفضات جوية تظهر في المحيطات الدافئة قرب دائرة الاستواء في مناطق الرياح التجارية بين دائرتي عرض 5 </a:t>
          </a:r>
          <a:r>
            <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º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و 20 </a:t>
          </a:r>
          <a:r>
            <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º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شمالا وجنوبا .</a:t>
          </a: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303158" y="2532780"/>
        <a:ext cx="4001931" cy="2271064"/>
      </dsp:txXfrm>
    </dsp:sp>
    <dsp:sp modelId="{B883EDC8-E83F-4A61-9716-A438DDB17305}">
      <dsp:nvSpPr>
        <dsp:cNvPr id="0" name=""/>
        <dsp:cNvSpPr/>
      </dsp:nvSpPr>
      <dsp:spPr>
        <a:xfrm>
          <a:off x="710" y="2554742"/>
          <a:ext cx="4001931" cy="2227140"/>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حرائق الغابات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Wildfires</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يُطلق عليه العواصف النارية، وتنشأ عامة من تلقاء نفسها في الطّبيعة ومناطق الغابات والحشائش الكثيفة، التي تحتوي على كمية كبيرة من النبات سّريع الاشتعال.</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710" y="2554742"/>
        <a:ext cx="4001931" cy="222714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4267186" y="7015"/>
          <a:ext cx="4001931" cy="2159308"/>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الانهيارات الأرضية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Landslides</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تنتج عن فعل الانزلاقات للكتل الصخرية كبيرة الحجم، التي تتجمع أسفل المنحدرات على شكل حواجز صخرية منزلقة </a:t>
          </a:r>
          <a:r>
            <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Slide Ridges</a:t>
          </a:r>
          <a:endParaRPr lang="en-US" sz="20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267186" y="7015"/>
        <a:ext cx="4001931" cy="2159308"/>
      </dsp:txXfrm>
    </dsp:sp>
    <dsp:sp modelId="{7BA84140-C72F-43C2-87D3-7D7D4F24AD30}">
      <dsp:nvSpPr>
        <dsp:cNvPr id="0" name=""/>
        <dsp:cNvSpPr/>
      </dsp:nvSpPr>
      <dsp:spPr>
        <a:xfrm>
          <a:off x="0" y="32718"/>
          <a:ext cx="4001931" cy="2107901"/>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spcBef>
              <a:spcPct val="0"/>
            </a:spcBef>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الزلازل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Earthquakes</a:t>
          </a:r>
        </a:p>
        <a:p>
          <a:pPr lvl="0" algn="just" defTabSz="1066800" rtl="1">
            <a:lnSpc>
              <a:spcPct val="100000"/>
            </a:lnSpc>
            <a:spcBef>
              <a:spcPct val="0"/>
            </a:spcBef>
            <a:spcAft>
              <a:spcPts val="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سلسلة من الاهتزازات الارتجاجية المتتالية لسطح الأرض، والتي تنتج عن حركة الصفائح الصخرية في القشرة الأرضية وتتأثر بها مناطق الضعف عند حد </a:t>
          </a:r>
          <a:r>
            <a:rPr lang="ar-SA" sz="2000" b="1" kern="1200" dirty="0" err="1" smtClean="0">
              <a:solidFill>
                <a:sysClr val="windowText" lastClr="000000"/>
              </a:solidFill>
              <a:effectLst/>
              <a:latin typeface="Sakkal Majalla" panose="02000000000000000000" pitchFamily="2" charset="-78"/>
              <a:ea typeface="+mn-ea"/>
              <a:cs typeface="Sakkal Majalla" panose="02000000000000000000" pitchFamily="2" charset="-78"/>
            </a:rPr>
            <a:t>الماهو</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a:t>
          </a:r>
          <a:endParaRPr lang="en-US" sz="2000" b="1" kern="1200" dirty="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0" y="32718"/>
        <a:ext cx="4001931" cy="2107901"/>
      </dsp:txXfrm>
    </dsp:sp>
    <dsp:sp modelId="{09842BE2-8BC6-40A6-BD47-9058EDAD2DA4}">
      <dsp:nvSpPr>
        <dsp:cNvPr id="0" name=""/>
        <dsp:cNvSpPr/>
      </dsp:nvSpPr>
      <dsp:spPr>
        <a:xfrm>
          <a:off x="4303158" y="2532780"/>
          <a:ext cx="4001931" cy="227106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76200" tIns="76200" rIns="76200" bIns="76200" numCol="1" spcCol="1270" anchor="ctr" anchorCtr="0">
          <a:noAutofit/>
        </a:bodyPr>
        <a:lstStyle/>
        <a:p>
          <a:pPr lvl="0" defTabSz="889000" rtl="1">
            <a:lnSpc>
              <a:spcPct val="90000"/>
            </a:lnSpc>
            <a:spcBef>
              <a:spcPct val="0"/>
            </a:spcBef>
            <a:spcAft>
              <a:spcPct val="35000"/>
            </a:spcAft>
          </a:pPr>
          <a:endPar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8890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الانفجارات البركانية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Volcanic Eruptions</a:t>
          </a:r>
        </a:p>
        <a:p>
          <a:pPr lvl="0" algn="just" defTabSz="8890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تحدث عند حدوث نشاط بركاني؛ حيث تتناثر الحمم والصخور وتسيل </a:t>
          </a:r>
          <a:r>
            <a:rPr lang="ar-SA" sz="2000" b="1" kern="1200" dirty="0" err="1" smtClean="0">
              <a:solidFill>
                <a:sysClr val="windowText" lastClr="000000"/>
              </a:solidFill>
              <a:effectLst/>
              <a:latin typeface="Sakkal Majalla" panose="02000000000000000000" pitchFamily="2" charset="-78"/>
              <a:ea typeface="+mn-ea"/>
              <a:cs typeface="Sakkal Majalla" panose="02000000000000000000" pitchFamily="2" charset="-78"/>
            </a:rPr>
            <a:t>المجما</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a:t>
          </a:r>
          <a:r>
            <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magma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وتكون مصحوبة </a:t>
          </a:r>
          <a:r>
            <a:rPr lang="ar-SA" sz="2000" b="1" kern="1200" dirty="0" err="1" smtClean="0">
              <a:solidFill>
                <a:sysClr val="windowText" lastClr="000000"/>
              </a:solidFill>
              <a:effectLst/>
              <a:latin typeface="Sakkal Majalla" panose="02000000000000000000" pitchFamily="2" charset="-78"/>
              <a:ea typeface="+mn-ea"/>
              <a:cs typeface="Sakkal Majalla" panose="02000000000000000000" pitchFamily="2" charset="-78"/>
            </a:rPr>
            <a:t>بانبثاقات</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للغاز والرماد. وتتعلق شدة الانفجار البركاني بكمية الغازات المنبثقة ودرجة لزوجة </a:t>
          </a:r>
          <a:r>
            <a:rPr lang="ar-SA" sz="2000" b="1" kern="1200" dirty="0" err="1" smtClean="0">
              <a:solidFill>
                <a:sysClr val="windowText" lastClr="000000"/>
              </a:solidFill>
              <a:effectLst/>
              <a:latin typeface="Sakkal Majalla" panose="02000000000000000000" pitchFamily="2" charset="-78"/>
              <a:ea typeface="+mn-ea"/>
              <a:cs typeface="Sakkal Majalla" panose="02000000000000000000" pitchFamily="2" charset="-78"/>
            </a:rPr>
            <a:t>الماجما</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وتركيبها المعدني .</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8890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303158" y="2532780"/>
        <a:ext cx="4001931" cy="2271064"/>
      </dsp:txXfrm>
    </dsp:sp>
    <dsp:sp modelId="{B883EDC8-E83F-4A61-9716-A438DDB17305}">
      <dsp:nvSpPr>
        <dsp:cNvPr id="0" name=""/>
        <dsp:cNvSpPr/>
      </dsp:nvSpPr>
      <dsp:spPr>
        <a:xfrm>
          <a:off x="710" y="2554742"/>
          <a:ext cx="4001931" cy="2227140"/>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الاحترار العالمي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Global Warming</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ارتفاع في معدل ​​درجة حرارة مناخ الأرض، وهو جانب من جوانب تغير المناخ تظهره قياسات درجة الحرارة والتأثيرات المتعددة </a:t>
          </a:r>
          <a:r>
            <a:rPr lang="ar-SA" sz="2000" b="1" kern="1200" dirty="0" err="1" smtClean="0">
              <a:solidFill>
                <a:sysClr val="windowText" lastClr="000000"/>
              </a:solidFill>
              <a:effectLst/>
              <a:latin typeface="Sakkal Majalla" panose="02000000000000000000" pitchFamily="2" charset="-78"/>
              <a:ea typeface="+mn-ea"/>
              <a:cs typeface="Sakkal Majalla" panose="02000000000000000000" pitchFamily="2" charset="-78"/>
            </a:rPr>
            <a:t>للاحترار</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يشير المصطلح عادةً إلى الاحترار المرصود بسبب الغازات الدفيئة، وهي الظاهرة التي تعرف باسم الاحتباس الحراري</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710" y="2554742"/>
        <a:ext cx="4001931" cy="222714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4267186" y="7015"/>
          <a:ext cx="4001931" cy="2159308"/>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التغير المناخي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Climate change</a:t>
          </a:r>
        </a:p>
        <a:p>
          <a:pPr lvl="0" algn="just"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تغير كلي في النمط المناخي وذو تأثير طويل المدى في معدل نماذج الطقس التي تحدث لمنطقة معينة.</a:t>
          </a:r>
          <a:endParaRPr lang="en-US" sz="20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267186" y="7015"/>
        <a:ext cx="4001931" cy="2159308"/>
      </dsp:txXfrm>
    </dsp:sp>
    <dsp:sp modelId="{7BA84140-C72F-43C2-87D3-7D7D4F24AD30}">
      <dsp:nvSpPr>
        <dsp:cNvPr id="0" name=""/>
        <dsp:cNvSpPr/>
      </dsp:nvSpPr>
      <dsp:spPr>
        <a:xfrm>
          <a:off x="0" y="32718"/>
          <a:ext cx="4001931" cy="2107901"/>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spcBef>
              <a:spcPct val="0"/>
            </a:spcBef>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التذبذب المناخي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Climatic Fluctuations</a:t>
          </a:r>
        </a:p>
        <a:p>
          <a:pPr lvl="0" algn="just" defTabSz="1066800" rtl="1">
            <a:lnSpc>
              <a:spcPct val="100000"/>
            </a:lnSpc>
            <a:spcBef>
              <a:spcPct val="0"/>
            </a:spcBef>
            <a:spcAft>
              <a:spcPts val="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التذبذب في النظم المناخية، والتي يستمر ويتوالى على فترات عقود زمنية، وذو  تأثيرات قصيرة المدي على حالات الطقس. </a:t>
          </a:r>
          <a:endParaRPr lang="en-US" sz="2000" b="1" kern="1200" dirty="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0" y="32718"/>
        <a:ext cx="4001931" cy="2107901"/>
      </dsp:txXfrm>
    </dsp:sp>
    <dsp:sp modelId="{09842BE2-8BC6-40A6-BD47-9058EDAD2DA4}">
      <dsp:nvSpPr>
        <dsp:cNvPr id="0" name=""/>
        <dsp:cNvSpPr/>
      </dsp:nvSpPr>
      <dsp:spPr>
        <a:xfrm>
          <a:off x="4303158" y="2532780"/>
          <a:ext cx="4001931" cy="227106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المناخ المتطرف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Extreme Climate</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ظاهرة جوية متطرفة (شديدة القوة) أو سابقة لأوانها، وتتصف بحدوث تغيرات جوية مفاجئة أو غير فصلية. وتشمل الأحوال الجوية الشديدة طقسًا غير متوقع، وغير عادي، قاسٍ وحاد أو غير موسمي.</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303158" y="2532780"/>
        <a:ext cx="4001931" cy="2271064"/>
      </dsp:txXfrm>
    </dsp:sp>
    <dsp:sp modelId="{B883EDC8-E83F-4A61-9716-A438DDB17305}">
      <dsp:nvSpPr>
        <dsp:cNvPr id="0" name=""/>
        <dsp:cNvSpPr/>
      </dsp:nvSpPr>
      <dsp:spPr>
        <a:xfrm>
          <a:off x="710" y="2554742"/>
          <a:ext cx="4001931" cy="2227140"/>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التأثيرات البيئية</a:t>
          </a: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a:lnSpc>
              <a:spcPct val="90000"/>
            </a:lnSpc>
            <a:spcBef>
              <a:spcPct val="0"/>
            </a:spcBef>
            <a:spcAft>
              <a:spcPct val="35000"/>
            </a:spcAft>
          </a:pP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Impacts</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مجموعة من التفاعلات البيئية الناجمة من عملية الإعداد أو إقامة أو تشغيل أي مشروع </a:t>
          </a: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a:t>
          </a: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710" y="2554742"/>
        <a:ext cx="4001931" cy="222714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4267186" y="7015"/>
          <a:ext cx="4001931" cy="2159308"/>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التنوع البيولوجي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Biodiversity</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يقصد به التنوع في مختلف أبعاد الطبيعة الحية وأشكالها المختلفة، ويدخل التنوع الحيوي بعدة تعاريف ومقاييس، ويوصف بأنه مقياس لصحة الأنظمة البيولوجية.</a:t>
          </a:r>
        </a:p>
        <a:p>
          <a:pPr lvl="0" algn="just" defTabSz="1066800" rtl="1">
            <a:lnSpc>
              <a:spcPct val="90000"/>
            </a:lnSpc>
            <a:spcBef>
              <a:spcPct val="0"/>
            </a:spcBef>
            <a:spcAft>
              <a:spcPct val="35000"/>
            </a:spcAft>
          </a:pPr>
          <a:endPar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1066800" rtl="1">
            <a:lnSpc>
              <a:spcPct val="90000"/>
            </a:lnSpc>
            <a:spcBef>
              <a:spcPct val="0"/>
            </a:spcBef>
            <a:spcAft>
              <a:spcPct val="35000"/>
            </a:spcAft>
          </a:pPr>
          <a:endPar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1066800" rtl="1">
            <a:lnSpc>
              <a:spcPct val="90000"/>
            </a:lnSpc>
            <a:spcBef>
              <a:spcPct val="0"/>
            </a:spcBef>
            <a:spcAft>
              <a:spcPct val="35000"/>
            </a:spcAft>
          </a:pPr>
          <a:endPar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1066800" rtl="1">
            <a:lnSpc>
              <a:spcPct val="90000"/>
            </a:lnSpc>
            <a:spcBef>
              <a:spcPct val="0"/>
            </a:spcBef>
            <a:spcAft>
              <a:spcPct val="35000"/>
            </a:spcAft>
          </a:pPr>
          <a:endPar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1066800" rtl="1">
            <a:lnSpc>
              <a:spcPct val="90000"/>
            </a:lnSpc>
            <a:spcBef>
              <a:spcPct val="0"/>
            </a:spcBef>
            <a:spcAft>
              <a:spcPct val="35000"/>
            </a:spcAft>
          </a:pPr>
          <a:endPar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1066800" rtl="1">
            <a:lnSpc>
              <a:spcPct val="90000"/>
            </a:lnSpc>
            <a:spcBef>
              <a:spcPct val="0"/>
            </a:spcBef>
            <a:spcAft>
              <a:spcPct val="35000"/>
            </a:spcAft>
          </a:pPr>
          <a:endPar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1066800" rtl="1">
            <a:lnSpc>
              <a:spcPct val="90000"/>
            </a:lnSpc>
            <a:spcBef>
              <a:spcPct val="0"/>
            </a:spcBef>
            <a:spcAft>
              <a:spcPct val="35000"/>
            </a:spcAft>
          </a:pPr>
          <a:endPar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1066800" rtl="1">
            <a:lnSpc>
              <a:spcPct val="90000"/>
            </a:lnSpc>
            <a:spcBef>
              <a:spcPct val="0"/>
            </a:spcBef>
            <a:spcAft>
              <a:spcPct val="35000"/>
            </a:spcAft>
          </a:pPr>
          <a:endPar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1066800" rtl="1">
            <a:lnSpc>
              <a:spcPct val="90000"/>
            </a:lnSpc>
            <a:spcBef>
              <a:spcPct val="0"/>
            </a:spcBef>
            <a:spcAft>
              <a:spcPct val="35000"/>
            </a:spcAft>
          </a:pPr>
          <a:endPar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1066800" rtl="1">
            <a:lnSpc>
              <a:spcPct val="90000"/>
            </a:lnSpc>
            <a:spcBef>
              <a:spcPct val="0"/>
            </a:spcBef>
            <a:spcAft>
              <a:spcPct val="35000"/>
            </a:spcAft>
          </a:pPr>
          <a:endPar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1066800" rtl="1">
            <a:lnSpc>
              <a:spcPct val="90000"/>
            </a:lnSpc>
            <a:spcBef>
              <a:spcPct val="0"/>
            </a:spcBef>
            <a:spcAft>
              <a:spcPct val="35000"/>
            </a:spcAft>
          </a:pPr>
          <a:endPar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1066800" rtl="1">
            <a:lnSpc>
              <a:spcPct val="90000"/>
            </a:lnSpc>
            <a:spcBef>
              <a:spcPct val="0"/>
            </a:spcBef>
            <a:spcAft>
              <a:spcPct val="35000"/>
            </a:spcAft>
          </a:pPr>
          <a:endPar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1066800" rtl="1">
            <a:lnSpc>
              <a:spcPct val="90000"/>
            </a:lnSpc>
            <a:spcBef>
              <a:spcPct val="0"/>
            </a:spcBef>
            <a:spcAft>
              <a:spcPct val="35000"/>
            </a:spcAft>
          </a:pPr>
          <a:endPar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1066800" rtl="1">
            <a:lnSpc>
              <a:spcPct val="90000"/>
            </a:lnSpc>
            <a:spcBef>
              <a:spcPct val="0"/>
            </a:spcBef>
            <a:spcAft>
              <a:spcPct val="35000"/>
            </a:spcAft>
          </a:pPr>
          <a:endPar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1066800" rtl="1">
            <a:lnSpc>
              <a:spcPct val="90000"/>
            </a:lnSpc>
            <a:spcBef>
              <a:spcPct val="0"/>
            </a:spcBef>
            <a:spcAft>
              <a:spcPct val="35000"/>
            </a:spcAft>
          </a:pPr>
          <a:endPar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1066800" rtl="1">
            <a:lnSpc>
              <a:spcPct val="90000"/>
            </a:lnSpc>
            <a:spcBef>
              <a:spcPct val="0"/>
            </a:spcBef>
            <a:spcAft>
              <a:spcPct val="35000"/>
            </a:spcAft>
          </a:pP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267186" y="7015"/>
        <a:ext cx="4001931" cy="2159308"/>
      </dsp:txXfrm>
    </dsp:sp>
    <dsp:sp modelId="{7BA84140-C72F-43C2-87D3-7D7D4F24AD30}">
      <dsp:nvSpPr>
        <dsp:cNvPr id="0" name=""/>
        <dsp:cNvSpPr/>
      </dsp:nvSpPr>
      <dsp:spPr>
        <a:xfrm>
          <a:off x="0" y="32718"/>
          <a:ext cx="4001931" cy="2107901"/>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spcBef>
              <a:spcPct val="0"/>
            </a:spcBef>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الغذاء الحيوي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Bio Food</a:t>
          </a: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spcBef>
              <a:spcPct val="0"/>
            </a:spcBef>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1066800" rtl="1">
            <a:lnSpc>
              <a:spcPct val="100000"/>
            </a:lnSpc>
            <a:spcBef>
              <a:spcPct val="0"/>
            </a:spcBef>
            <a:spcAft>
              <a:spcPts val="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الغذاء الذي يعتبر 100% طبيعي وخالي من الكيمياويات بصورة تامة. </a:t>
          </a:r>
          <a:endParaRPr lang="en-US" sz="2000" b="1" kern="1200" dirty="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0" y="32718"/>
        <a:ext cx="4001931" cy="2107901"/>
      </dsp:txXfrm>
    </dsp:sp>
    <dsp:sp modelId="{09842BE2-8BC6-40A6-BD47-9058EDAD2DA4}">
      <dsp:nvSpPr>
        <dsp:cNvPr id="0" name=""/>
        <dsp:cNvSpPr/>
      </dsp:nvSpPr>
      <dsp:spPr>
        <a:xfrm>
          <a:off x="4303158" y="2532780"/>
          <a:ext cx="4001931" cy="227106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السياحة البيئية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Eco-tourism</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طبقا لتعريف الصندوق العالمي للبيئة بأنها "السفر الى مناطق طبيعية لم يلحق بها التلوث ولم يتعرض توازنها الطبيعي الى الخلل، وذلك للاستمتاع بمناظرها ونباتاتها وحيواناتها البرية" </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303158" y="2532780"/>
        <a:ext cx="4001931" cy="2271064"/>
      </dsp:txXfrm>
    </dsp:sp>
    <dsp:sp modelId="{B883EDC8-E83F-4A61-9716-A438DDB17305}">
      <dsp:nvSpPr>
        <dsp:cNvPr id="0" name=""/>
        <dsp:cNvSpPr/>
      </dsp:nvSpPr>
      <dsp:spPr>
        <a:xfrm>
          <a:off x="710" y="2554742"/>
          <a:ext cx="4001931" cy="2227140"/>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السياحة المستدامة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Sustainable Tourism</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تعني السياحة التي تحترم البيئة وخصوصية المجتمع، ولا تبتغي فقط متعة السائح، بل أيضاً تعريفه بماهية الطبيعة التي هو فيها وتراث المجتمع، وحقه في الاستمتاع بها مستقبلاً.</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710" y="2554742"/>
        <a:ext cx="4001931" cy="222714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4267186" y="7015"/>
          <a:ext cx="4001931" cy="2159308"/>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الطاقة المتجددة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Renewable Energy</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مصادر الطاقة التي تجدد نفسها دائما، ولا يمكنها أن تنضب أبداً، مثل: الشمس والرياح والمياه وغيرها من المصادر الطبيعية، والتي يمكن باستخدام التقنيات ان يستفاد منها بإنتاج طاقة نظيفة وغير مضرة للإنسان والبيئة. </a:t>
          </a:r>
          <a:endParaRPr lang="en-US" sz="20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267186" y="7015"/>
        <a:ext cx="4001931" cy="2159308"/>
      </dsp:txXfrm>
    </dsp:sp>
    <dsp:sp modelId="{7BA84140-C72F-43C2-87D3-7D7D4F24AD30}">
      <dsp:nvSpPr>
        <dsp:cNvPr id="0" name=""/>
        <dsp:cNvSpPr/>
      </dsp:nvSpPr>
      <dsp:spPr>
        <a:xfrm>
          <a:off x="0" y="32718"/>
          <a:ext cx="4001931" cy="2107901"/>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الطاقة الشمسية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Solar Energy</a:t>
          </a:r>
        </a:p>
        <a:p>
          <a:pPr lvl="0"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هي الطاقة المنبعثة من أشعة الشمس بشكلٍ رئيسي على شكل حرارة وضوء وهي نتاج التفاعلات النووية داخل الشمس، ويمكن استغلالها بشكلٍ مناسب لتلبي جميع احتياجات الطاقة المستقبلية.</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defTabSz="1066800">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0" y="32718"/>
        <a:ext cx="4001931" cy="2107901"/>
      </dsp:txXfrm>
    </dsp:sp>
    <dsp:sp modelId="{09842BE2-8BC6-40A6-BD47-9058EDAD2DA4}">
      <dsp:nvSpPr>
        <dsp:cNvPr id="0" name=""/>
        <dsp:cNvSpPr/>
      </dsp:nvSpPr>
      <dsp:spPr>
        <a:xfrm>
          <a:off x="4303158" y="2532780"/>
          <a:ext cx="4001931" cy="227106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طاقة الرياح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Wind Energy</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تقوم فكرة توليد الكهرباء من الرياح على دوران </a:t>
          </a:r>
          <a:r>
            <a:rPr lang="ar-SA" sz="2000" b="1" kern="1200" dirty="0" err="1" smtClean="0">
              <a:solidFill>
                <a:sysClr val="windowText" lastClr="000000"/>
              </a:solidFill>
              <a:effectLst/>
              <a:latin typeface="Sakkal Majalla" panose="02000000000000000000" pitchFamily="2" charset="-78"/>
              <a:ea typeface="+mn-ea"/>
              <a:cs typeface="Sakkal Majalla" panose="02000000000000000000" pitchFamily="2" charset="-78"/>
            </a:rPr>
            <a:t>التوربينات</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مجانياً بوضعها </a:t>
          </a:r>
          <a:r>
            <a:rPr lang="ar-SA" sz="2000" b="1" kern="1200" dirty="0" err="1" smtClean="0">
              <a:solidFill>
                <a:sysClr val="windowText" lastClr="000000"/>
              </a:solidFill>
              <a:effectLst/>
              <a:latin typeface="Sakkal Majalla" panose="02000000000000000000" pitchFamily="2" charset="-78"/>
              <a:ea typeface="+mn-ea"/>
              <a:cs typeface="Sakkal Majalla" panose="02000000000000000000" pitchFamily="2" charset="-78"/>
            </a:rPr>
            <a:t>فى</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الأماكن ذات السرعات الاقتصادية والتي لا تقل فيها السرعة عن 4.5 م/ث </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303158" y="2532780"/>
        <a:ext cx="4001931" cy="2271064"/>
      </dsp:txXfrm>
    </dsp:sp>
    <dsp:sp modelId="{B883EDC8-E83F-4A61-9716-A438DDB17305}">
      <dsp:nvSpPr>
        <dsp:cNvPr id="0" name=""/>
        <dsp:cNvSpPr/>
      </dsp:nvSpPr>
      <dsp:spPr>
        <a:xfrm>
          <a:off x="710" y="2554742"/>
          <a:ext cx="4001931" cy="2227140"/>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الطاقة الكهرومائية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Hydro Electricity</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تتعدد مصادر الطاقة الكهرومائية ما بين المساقط الطبيعية  والاصطناعية  وطاقة الأمواج بالإضافة الى طاقة المد والجزر ؛ حيث يستفاد من سرعة جريان المياه </a:t>
          </a:r>
          <a:r>
            <a:rPr lang="ar-SA" sz="2000" b="1" kern="1200" dirty="0" err="1" smtClean="0">
              <a:solidFill>
                <a:sysClr val="windowText" lastClr="000000"/>
              </a:solidFill>
              <a:effectLst/>
              <a:latin typeface="Sakkal Majalla" panose="02000000000000000000" pitchFamily="2" charset="-78"/>
              <a:ea typeface="+mn-ea"/>
              <a:cs typeface="Sakkal Majalla" panose="02000000000000000000" pitchFamily="2" charset="-78"/>
            </a:rPr>
            <a:t>فى</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إدارة المولدات لتوليد الكهرباء ومن ثم </a:t>
          </a:r>
          <a:r>
            <a:rPr lang="ar-SA" sz="2000" b="1" kern="1200" dirty="0" err="1" smtClean="0">
              <a:solidFill>
                <a:sysClr val="windowText" lastClr="000000"/>
              </a:solidFill>
              <a:effectLst/>
              <a:latin typeface="Sakkal Majalla" panose="02000000000000000000" pitchFamily="2" charset="-78"/>
              <a:ea typeface="+mn-ea"/>
              <a:cs typeface="Sakkal Majalla" panose="02000000000000000000" pitchFamily="2" charset="-78"/>
            </a:rPr>
            <a:t>فهى</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تعتمد على مصادر طبيعية ولا تحتاج إلى وقود. </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710" y="2554742"/>
        <a:ext cx="4001931" cy="222714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4267186" y="7015"/>
          <a:ext cx="4001931" cy="2159308"/>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طاقة المد والجزر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Tidal Energy</a:t>
          </a:r>
        </a:p>
        <a:p>
          <a:pPr lvl="0" algn="just"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الاستفادة من المد والجزر لتوليد الطاقة حيث يعمل المد والجزر على إدارة </a:t>
          </a:r>
          <a:r>
            <a:rPr lang="ar-SA" sz="2400" b="1" kern="1200" dirty="0" err="1" smtClean="0">
              <a:solidFill>
                <a:sysClr val="windowText" lastClr="000000"/>
              </a:solidFill>
              <a:effectLst/>
              <a:latin typeface="Sakkal Majalla" panose="02000000000000000000" pitchFamily="2" charset="-78"/>
              <a:ea typeface="+mn-ea"/>
              <a:cs typeface="Sakkal Majalla" panose="02000000000000000000" pitchFamily="2" charset="-78"/>
            </a:rPr>
            <a:t>التروبينات</a:t>
          </a: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مباشرة، وبالتالي الحصول على الطاقة بدون أي آثار بيئية .</a:t>
          </a:r>
          <a:endParaRPr lang="en-US" sz="20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267186" y="7015"/>
        <a:ext cx="4001931" cy="2159308"/>
      </dsp:txXfrm>
    </dsp:sp>
    <dsp:sp modelId="{7BA84140-C72F-43C2-87D3-7D7D4F24AD30}">
      <dsp:nvSpPr>
        <dsp:cNvPr id="0" name=""/>
        <dsp:cNvSpPr/>
      </dsp:nvSpPr>
      <dsp:spPr>
        <a:xfrm>
          <a:off x="0" y="32718"/>
          <a:ext cx="4001931" cy="2107901"/>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spcBef>
              <a:spcPct val="0"/>
            </a:spcBef>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طاقة الأمواج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Waves Energy</a:t>
          </a:r>
        </a:p>
        <a:p>
          <a:pPr lvl="0" algn="just" defTabSz="1066800" rtl="1">
            <a:lnSpc>
              <a:spcPct val="100000"/>
            </a:lnSpc>
            <a:spcBef>
              <a:spcPct val="0"/>
            </a:spcBef>
            <a:spcAft>
              <a:spcPts val="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تعد طاقة الأمواج أحد مصادر الطاقة المتجددة والجديدة ايضاً حيث أنها لم تستغل على نطاق واسع بعد؛ حيث أنها مازالت غير اقتصادية ومازالت تحت قيد البحث والتجريب وتكمن الفكرة </a:t>
          </a:r>
          <a:r>
            <a:rPr lang="ar-SA" sz="2000" b="1" kern="1200" dirty="0" err="1" smtClean="0">
              <a:solidFill>
                <a:sysClr val="windowText" lastClr="000000"/>
              </a:solidFill>
              <a:effectLst/>
              <a:latin typeface="Sakkal Majalla" panose="02000000000000000000" pitchFamily="2" charset="-78"/>
              <a:ea typeface="+mn-ea"/>
              <a:cs typeface="Sakkal Majalla" panose="02000000000000000000" pitchFamily="2" charset="-78"/>
            </a:rPr>
            <a:t>فى</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الاستفادة من ارتفاع وانخفاض الأمواج لتوليد الطاقة. </a:t>
          </a:r>
          <a:endParaRPr lang="en-US" sz="2000" b="1" kern="1200" dirty="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0" y="32718"/>
        <a:ext cx="4001931" cy="2107901"/>
      </dsp:txXfrm>
    </dsp:sp>
    <dsp:sp modelId="{09842BE2-8BC6-40A6-BD47-9058EDAD2DA4}">
      <dsp:nvSpPr>
        <dsp:cNvPr id="0" name=""/>
        <dsp:cNvSpPr/>
      </dsp:nvSpPr>
      <dsp:spPr>
        <a:xfrm>
          <a:off x="4267186" y="2532780"/>
          <a:ext cx="4001931" cy="227106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endPar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889000" rtl="1">
            <a:lnSpc>
              <a:spcPct val="90000"/>
            </a:lnSpc>
            <a:spcBef>
              <a:spcPct val="0"/>
            </a:spcBef>
            <a:spcAft>
              <a:spcPct val="35000"/>
            </a:spcAft>
          </a:pPr>
          <a:r>
            <a:rPr lang="ar-SA"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الطاقة الحرارية الأرضية </a:t>
          </a:r>
          <a:r>
            <a:rPr lang="en-US"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Geothermal Energy</a:t>
          </a:r>
        </a:p>
        <a:p>
          <a:pPr lvl="0" algn="just" defTabSz="8890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تعتمد على الاستفادة من حرارة باطن الأرض </a:t>
          </a:r>
          <a:r>
            <a:rPr lang="ar-SA" sz="2000" b="1" kern="1200" dirty="0" err="1" smtClean="0">
              <a:solidFill>
                <a:sysClr val="windowText" lastClr="000000"/>
              </a:solidFill>
              <a:effectLst/>
              <a:latin typeface="Sakkal Majalla" panose="02000000000000000000" pitchFamily="2" charset="-78"/>
              <a:ea typeface="+mn-ea"/>
              <a:cs typeface="Sakkal Majalla" panose="02000000000000000000" pitchFamily="2" charset="-78"/>
            </a:rPr>
            <a:t>فى</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تسخين المياه وبالتالي الحصول على بخار الماء الذى تدار به </a:t>
          </a:r>
          <a:r>
            <a:rPr lang="ar-SA" sz="2000" b="1" kern="1200" dirty="0" err="1" smtClean="0">
              <a:solidFill>
                <a:sysClr val="windowText" lastClr="000000"/>
              </a:solidFill>
              <a:effectLst/>
              <a:latin typeface="Sakkal Majalla" panose="02000000000000000000" pitchFamily="2" charset="-78"/>
              <a:ea typeface="+mn-ea"/>
              <a:cs typeface="Sakkal Majalla" panose="02000000000000000000" pitchFamily="2" charset="-78"/>
            </a:rPr>
            <a:t>التروبينات</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 ويقتصر الاستفادة منها على مناطق الضعف </a:t>
          </a:r>
          <a:r>
            <a:rPr lang="ar-SA" sz="2000" b="1" kern="1200" dirty="0" err="1" smtClean="0">
              <a:solidFill>
                <a:sysClr val="windowText" lastClr="000000"/>
              </a:solidFill>
              <a:effectLst/>
              <a:latin typeface="Sakkal Majalla" panose="02000000000000000000" pitchFamily="2" charset="-78"/>
              <a:ea typeface="+mn-ea"/>
              <a:cs typeface="Sakkal Majalla" panose="02000000000000000000" pitchFamily="2" charset="-78"/>
            </a:rPr>
            <a:t>فى</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القشرة الأرضية لإمكان الحصول على الحرارة  الأرضية.</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8890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267186" y="2532780"/>
        <a:ext cx="4001931" cy="2271064"/>
      </dsp:txXfrm>
    </dsp:sp>
    <dsp:sp modelId="{B883EDC8-E83F-4A61-9716-A438DDB17305}">
      <dsp:nvSpPr>
        <dsp:cNvPr id="0" name=""/>
        <dsp:cNvSpPr/>
      </dsp:nvSpPr>
      <dsp:spPr>
        <a:xfrm>
          <a:off x="710" y="2554742"/>
          <a:ext cx="4001931" cy="2227140"/>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طاقة الكتلة الحيوية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Biomass Energy</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يقصد بها إنتاج الغاز أو الوقود من المخلفات الزراعية أو الحيوانية.</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710" y="2554742"/>
        <a:ext cx="4001931" cy="222714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4263022" y="0"/>
          <a:ext cx="3856111" cy="2398660"/>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الطاقة الهيدروجينية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Hydrogen Energy</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تحليل المياه كهربيا لإنتاج غاز </a:t>
          </a:r>
          <a:r>
            <a:rPr lang="ar-SA" sz="2000" b="1" kern="1200" dirty="0" err="1" smtClean="0">
              <a:solidFill>
                <a:sysClr val="windowText" lastClr="000000"/>
              </a:solidFill>
              <a:effectLst/>
              <a:latin typeface="Sakkal Majalla" panose="02000000000000000000" pitchFamily="2" charset="-78"/>
              <a:ea typeface="+mn-ea"/>
              <a:cs typeface="Sakkal Majalla" panose="02000000000000000000" pitchFamily="2" charset="-78"/>
            </a:rPr>
            <a:t>الهيدروجي</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حيث يحتوى الهيدروجين على قدر أكبر من الطاقة </a:t>
          </a:r>
          <a:r>
            <a:rPr lang="ar-SA" sz="2000" b="1" kern="1200" dirty="0" err="1" smtClean="0">
              <a:solidFill>
                <a:sysClr val="windowText" lastClr="000000"/>
              </a:solidFill>
              <a:effectLst/>
              <a:latin typeface="Sakkal Majalla" panose="02000000000000000000" pitchFamily="2" charset="-78"/>
              <a:ea typeface="+mn-ea"/>
              <a:cs typeface="Sakkal Majalla" panose="02000000000000000000" pitchFamily="2" charset="-78"/>
            </a:rPr>
            <a:t>فى</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وحدة الوزن مقارنة بمصادر المحروقات الأخرى، كما يعد مصدر نظيف حيث لا ينجم عن احتراقه سوى بخار ماء </a:t>
          </a:r>
          <a:endParaRPr lang="en-US" sz="20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263022" y="0"/>
        <a:ext cx="3856111" cy="2398660"/>
      </dsp:txXfrm>
    </dsp:sp>
    <dsp:sp modelId="{7BA84140-C72F-43C2-87D3-7D7D4F24AD30}">
      <dsp:nvSpPr>
        <dsp:cNvPr id="0" name=""/>
        <dsp:cNvSpPr/>
      </dsp:nvSpPr>
      <dsp:spPr>
        <a:xfrm>
          <a:off x="151309" y="0"/>
          <a:ext cx="3856111" cy="2300150"/>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spcBef>
              <a:spcPct val="0"/>
            </a:spcBef>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الطاقة النووية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Nuclear Energy</a:t>
          </a:r>
        </a:p>
        <a:p>
          <a:pPr lvl="0" algn="just" defTabSz="1066800" rtl="1">
            <a:lnSpc>
              <a:spcPct val="100000"/>
            </a:lnSpc>
            <a:spcBef>
              <a:spcPct val="0"/>
            </a:spcBef>
            <a:spcAft>
              <a:spcPts val="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الطاقة التي يتم توليدها عن طريق التحكم في تفاعلات انشطار أو اندماج الذرة. وتستغل هذه الطاقة في محطات توليد الكهرباء النووية.</a:t>
          </a:r>
          <a:endParaRPr lang="en-US" sz="2000" b="1" kern="1200" dirty="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151309" y="0"/>
        <a:ext cx="3856111" cy="2300150"/>
      </dsp:txXfrm>
    </dsp:sp>
    <dsp:sp modelId="{09842BE2-8BC6-40A6-BD47-9058EDAD2DA4}">
      <dsp:nvSpPr>
        <dsp:cNvPr id="0" name=""/>
        <dsp:cNvSpPr/>
      </dsp:nvSpPr>
      <dsp:spPr>
        <a:xfrm>
          <a:off x="4297683" y="2688357"/>
          <a:ext cx="3856111" cy="2188313"/>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شبكات الرصد البيئي</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889000">
            <a:lnSpc>
              <a:spcPct val="90000"/>
            </a:lnSpc>
            <a:spcBef>
              <a:spcPct val="0"/>
            </a:spcBef>
            <a:spcAft>
              <a:spcPct val="35000"/>
            </a:spcAft>
          </a:pPr>
          <a:r>
            <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Monitoring Networks</a:t>
          </a:r>
        </a:p>
        <a:p>
          <a:pPr lvl="0" algn="just" defTabSz="8890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الشبكات التي تقوم بوضعها الجهة المختصة أو الجهة المعنية أو الأشخاص بما تضم من محطات ووحدات عمل برصد مكونات وملوثات البيئة .</a:t>
          </a: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297683" y="2688357"/>
        <a:ext cx="3856111" cy="2188313"/>
      </dsp:txXfrm>
    </dsp:sp>
    <dsp:sp modelId="{B883EDC8-E83F-4A61-9716-A438DDB17305}">
      <dsp:nvSpPr>
        <dsp:cNvPr id="0" name=""/>
        <dsp:cNvSpPr/>
      </dsp:nvSpPr>
      <dsp:spPr>
        <a:xfrm>
          <a:off x="152004" y="2692396"/>
          <a:ext cx="3856111" cy="218023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البيئة الصحية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Healthy Environment</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اتباع وتنفيذ التعليمات من أجل التحكم في العوامل البيئية، والحفاظ عليها من التلوث، لكي تلائم حياة الإنسان، والكائنات الحية الأخرى، فلا يختل التوازن البيئي، وتستمر الحياة  على الأرض من خلال تواجد بيئة صحية نظيفة.</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152004" y="2692396"/>
        <a:ext cx="3856111" cy="21802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4267186" y="7015"/>
          <a:ext cx="4001931" cy="2159308"/>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بيئة ملائمة للعيش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Livable Environment</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بيئة منتجة وشاملة الاحتياجات من المأكل والمأوى والملبس تتصف بالتنمية الاقتصادية والاستدامة المبتكرة.</a:t>
          </a:r>
          <a:endParaRPr lang="en-US" sz="20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267186" y="7015"/>
        <a:ext cx="4001931" cy="2159308"/>
      </dsp:txXfrm>
    </dsp:sp>
    <dsp:sp modelId="{7BA84140-C72F-43C2-87D3-7D7D4F24AD30}">
      <dsp:nvSpPr>
        <dsp:cNvPr id="0" name=""/>
        <dsp:cNvSpPr/>
      </dsp:nvSpPr>
      <dsp:spPr>
        <a:xfrm>
          <a:off x="0" y="32718"/>
          <a:ext cx="4001931" cy="2107901"/>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spcBef>
              <a:spcPct val="0"/>
            </a:spcBef>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سياسة تنقية الهواء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Clean Air Policy</a:t>
          </a:r>
        </a:p>
        <a:p>
          <a:pPr lvl="0" algn="just" defTabSz="1066800" rtl="1">
            <a:lnSpc>
              <a:spcPct val="100000"/>
            </a:lnSpc>
            <a:spcBef>
              <a:spcPct val="0"/>
            </a:spcBef>
            <a:spcAft>
              <a:spcPts val="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تختلف جودة الهواء تبعا للانبعاثات الصادرة من الصناعات وعوادم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المركبات-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وفي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الداخل-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استنشاق الهواء النقي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التي يمكن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أن يُسهم في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صحة ورفاهية الإنسان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باستخدام اجهزة تنقية الهواء التي تعمل على ازالة المواد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العالقة.</a:t>
          </a:r>
          <a:endParaRPr lang="en-US" sz="2000" b="1" kern="1200" dirty="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0" y="32718"/>
        <a:ext cx="4001931" cy="2107901"/>
      </dsp:txXfrm>
    </dsp:sp>
    <dsp:sp modelId="{09842BE2-8BC6-40A6-BD47-9058EDAD2DA4}">
      <dsp:nvSpPr>
        <dsp:cNvPr id="0" name=""/>
        <dsp:cNvSpPr/>
      </dsp:nvSpPr>
      <dsp:spPr>
        <a:xfrm>
          <a:off x="4303158" y="2532780"/>
          <a:ext cx="4001931" cy="227106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76200" tIns="76200" rIns="76200" bIns="76200" numCol="1" spcCol="1270" anchor="ctr" anchorCtr="0">
          <a:noAutofit/>
        </a:bodyPr>
        <a:lstStyle/>
        <a:p>
          <a:pPr lvl="0" defTabSz="889000" rtl="1">
            <a:lnSpc>
              <a:spcPct val="90000"/>
            </a:lnSpc>
            <a:spcBef>
              <a:spcPct val="0"/>
            </a:spcBef>
            <a:spcAft>
              <a:spcPct val="35000"/>
            </a:spcAft>
          </a:pPr>
          <a:endPar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defTabSz="889000" rtl="1">
            <a:lnSpc>
              <a:spcPct val="90000"/>
            </a:lnSpc>
            <a:spcBef>
              <a:spcPct val="0"/>
            </a:spcBef>
            <a:spcAft>
              <a:spcPct val="35000"/>
            </a:spcAft>
          </a:pPr>
          <a:endPar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889000" rtl="1">
            <a:lnSpc>
              <a:spcPct val="90000"/>
            </a:lnSpc>
            <a:spcBef>
              <a:spcPct val="0"/>
            </a:spcBef>
            <a:spcAft>
              <a:spcPct val="35000"/>
            </a:spcAft>
          </a:pPr>
          <a:r>
            <a:rPr lang="ar-SA"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صيانة </a:t>
          </a:r>
          <a:r>
            <a:rPr lang="ar-SA"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البيئة </a:t>
          </a:r>
          <a:r>
            <a:rPr lang="en-US"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Environment </a:t>
          </a:r>
          <a:r>
            <a:rPr lang="en-US"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Conservation</a:t>
          </a:r>
        </a:p>
        <a:p>
          <a:pPr lvl="0" algn="just" defTabSz="8890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جميع السلوكيّات والأنشطة التي يتم القيام بها، وتشمل العناية بخصائص المنتجات والسّلع بتغيير تقنيّات الإنتاج، وتغيير طرق الاستهلاك، وإعادة تدوير المخلّفات أو التخلّص منها في مرافق خاصّة، وصيانة المرافق والمظاهر البيئيّة من التدهور</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defTabSz="889000">
            <a:lnSpc>
              <a:spcPct val="90000"/>
            </a:lnSpc>
            <a:spcBef>
              <a:spcPct val="0"/>
            </a:spcBef>
            <a:spcAft>
              <a:spcPct val="35000"/>
            </a:spcAft>
          </a:pP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8890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303158" y="2532780"/>
        <a:ext cx="4001931" cy="2271064"/>
      </dsp:txXfrm>
    </dsp:sp>
    <dsp:sp modelId="{B883EDC8-E83F-4A61-9716-A438DDB17305}">
      <dsp:nvSpPr>
        <dsp:cNvPr id="0" name=""/>
        <dsp:cNvSpPr/>
      </dsp:nvSpPr>
      <dsp:spPr>
        <a:xfrm>
          <a:off x="710" y="2554742"/>
          <a:ext cx="4001931" cy="2227140"/>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حماية </a:t>
          </a: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البيئة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Protection</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المحافظة على البيئة ومنع تلوثها وتدهورها والحد من ذلك بتطبيق معلومات في مجالات مختلفة بغاية دراسة السيطرة علي البيئة بالحفاظ عليها من الأنشطة ذات التأثير الضار.</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710" y="2554742"/>
        <a:ext cx="4001931" cy="22271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4267186" y="7015"/>
          <a:ext cx="4001931" cy="2159308"/>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التوازن البيئي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Balance</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تعريف التوازن البيئي على أنه بقاء مكونات وعناصر البيئة الطبيعية على حالتها. أي في وضع في اتزان مستمر.</a:t>
          </a:r>
          <a:endParaRPr lang="en-US" sz="20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267186" y="7015"/>
        <a:ext cx="4001931" cy="2159308"/>
      </dsp:txXfrm>
    </dsp:sp>
    <dsp:sp modelId="{7BA84140-C72F-43C2-87D3-7D7D4F24AD30}">
      <dsp:nvSpPr>
        <dsp:cNvPr id="0" name=""/>
        <dsp:cNvSpPr/>
      </dsp:nvSpPr>
      <dsp:spPr>
        <a:xfrm>
          <a:off x="0" y="32718"/>
          <a:ext cx="4001931" cy="2107901"/>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76200" tIns="76200" rIns="76200" bIns="76200" numCol="1" spcCol="1270" anchor="ctr" anchorCtr="0">
          <a:noAutofit/>
        </a:bodyPr>
        <a:lstStyle/>
        <a:p>
          <a:pPr lvl="0" defTabSz="889000" rtl="1">
            <a:spcBef>
              <a:spcPct val="0"/>
            </a:spcBef>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الاستدامة البيئية </a:t>
          </a:r>
          <a:r>
            <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Sustainability</a:t>
          </a:r>
        </a:p>
        <a:p>
          <a:pPr lvl="0" algn="just" defTabSz="889000" rtl="1">
            <a:lnSpc>
              <a:spcPct val="100000"/>
            </a:lnSpc>
            <a:spcBef>
              <a:spcPct val="0"/>
            </a:spcBef>
            <a:spcAft>
              <a:spcPts val="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هي "التنمية البيئية التي تلبي احتياجات الجيل الحاضر دون التضحية أو الإضرار بقدرة الأجيال القادمة على تلبية احتياجاتها"</a:t>
          </a:r>
          <a:endParaRPr lang="en-US" sz="2000" b="1" kern="1200" dirty="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0" y="32718"/>
        <a:ext cx="4001931" cy="2107901"/>
      </dsp:txXfrm>
    </dsp:sp>
    <dsp:sp modelId="{09842BE2-8BC6-40A6-BD47-9058EDAD2DA4}">
      <dsp:nvSpPr>
        <dsp:cNvPr id="0" name=""/>
        <dsp:cNvSpPr/>
      </dsp:nvSpPr>
      <dsp:spPr>
        <a:xfrm>
          <a:off x="4303158" y="2532780"/>
          <a:ext cx="4001931" cy="227106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مقاييس الجودة البيئية</a:t>
          </a:r>
        </a:p>
        <a:p>
          <a:pPr lvl="0" algn="ctr" defTabSz="8890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a:t>
          </a:r>
          <a:r>
            <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Quality Standards</a:t>
          </a:r>
        </a:p>
        <a:p>
          <a:pPr lvl="0" algn="just" defTabSz="8890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حدود أو نسب تركيز الملوثات التي لا يسمح بتجاوزها في الهواء أو الماء أو اليابسة .</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8890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303158" y="2532780"/>
        <a:ext cx="4001931" cy="2271064"/>
      </dsp:txXfrm>
    </dsp:sp>
    <dsp:sp modelId="{B883EDC8-E83F-4A61-9716-A438DDB17305}">
      <dsp:nvSpPr>
        <dsp:cNvPr id="0" name=""/>
        <dsp:cNvSpPr/>
      </dsp:nvSpPr>
      <dsp:spPr>
        <a:xfrm>
          <a:off x="710" y="2554742"/>
          <a:ext cx="4001931" cy="2227140"/>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المعايير البيئية</a:t>
          </a: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a:lnSpc>
              <a:spcPct val="90000"/>
            </a:lnSpc>
            <a:spcBef>
              <a:spcPct val="0"/>
            </a:spcBef>
            <a:spcAft>
              <a:spcPct val="35000"/>
            </a:spcAft>
          </a:pP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Standards</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تعني المواصفات والاشتراطات البيئية للتحكم في مصادر التلوث .</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710" y="2554742"/>
        <a:ext cx="4001931" cy="22271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4267186" y="7015"/>
          <a:ext cx="4001931" cy="2159308"/>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الوعي البيئي</a:t>
          </a: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a:lnSpc>
              <a:spcPct val="90000"/>
            </a:lnSpc>
            <a:spcBef>
              <a:spcPct val="0"/>
            </a:spcBef>
            <a:spcAft>
              <a:spcPct val="35000"/>
            </a:spcAft>
          </a:pP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Awareness</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هو إدراك أفراد المجتمع بأهمية المحافظة على البيئة وترشيد استخدام الموارد الطبيعية ومنع أو الحد من تدهورها أو تلوثها </a:t>
          </a: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a:t>
          </a:r>
          <a:endParaRPr lang="en-US" sz="20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267186" y="7015"/>
        <a:ext cx="4001931" cy="2159308"/>
      </dsp:txXfrm>
    </dsp:sp>
    <dsp:sp modelId="{7BA84140-C72F-43C2-87D3-7D7D4F24AD30}">
      <dsp:nvSpPr>
        <dsp:cNvPr id="0" name=""/>
        <dsp:cNvSpPr/>
      </dsp:nvSpPr>
      <dsp:spPr>
        <a:xfrm>
          <a:off x="0" y="32718"/>
          <a:ext cx="4001931" cy="2107901"/>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83820" tIns="83820" rIns="83820" bIns="83820" numCol="1" spcCol="1270" anchor="ctr" anchorCtr="0">
          <a:noAutofit/>
        </a:bodyPr>
        <a:lstStyle/>
        <a:p>
          <a:pPr lvl="0" algn="ctr" defTabSz="977900" rtl="1">
            <a:spcBef>
              <a:spcPct val="0"/>
            </a:spcBef>
          </a:pPr>
          <a:r>
            <a:rPr lang="ar-SA"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التقويم البيئي </a:t>
          </a:r>
          <a:r>
            <a:rPr lang="en-US"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Assessment</a:t>
          </a:r>
        </a:p>
        <a:p>
          <a:pPr lvl="0" algn="just" defTabSz="977900" rtl="1">
            <a:lnSpc>
              <a:spcPct val="100000"/>
            </a:lnSpc>
            <a:spcBef>
              <a:spcPct val="0"/>
            </a:spcBef>
            <a:spcAft>
              <a:spcPts val="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الدراسة التي يتم إجراؤها لتحديد الآثار المحتملة أو الناجمة عن أي مشروع، والإجراءات والوسائل المناسبة لمنع الآثار السلبية أو الحد منها، وتحقيق أو زيادة المردود الإيجابي على البيئة بما يتوافق مع المقاييس البيئية المعمول بها .</a:t>
          </a:r>
          <a:endParaRPr lang="en-US" sz="2000" b="1" kern="1200" dirty="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0" y="32718"/>
        <a:ext cx="4001931" cy="2107901"/>
      </dsp:txXfrm>
    </dsp:sp>
    <dsp:sp modelId="{09842BE2-8BC6-40A6-BD47-9058EDAD2DA4}">
      <dsp:nvSpPr>
        <dsp:cNvPr id="0" name=""/>
        <dsp:cNvSpPr/>
      </dsp:nvSpPr>
      <dsp:spPr>
        <a:xfrm>
          <a:off x="4303158" y="2532780"/>
          <a:ext cx="4001931" cy="227106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76200" tIns="76200" rIns="76200" bIns="76200" numCol="1" spcCol="1270" anchor="ctr" anchorCtr="0">
          <a:noAutofit/>
        </a:bodyPr>
        <a:lstStyle/>
        <a:p>
          <a:pPr lvl="0" defTabSz="889000" rtl="1">
            <a:lnSpc>
              <a:spcPct val="90000"/>
            </a:lnSpc>
            <a:spcBef>
              <a:spcPct val="0"/>
            </a:spcBef>
            <a:spcAft>
              <a:spcPct val="35000"/>
            </a:spcAft>
          </a:pPr>
          <a:endPar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889000" rtl="1">
            <a:lnSpc>
              <a:spcPct val="90000"/>
            </a:lnSpc>
            <a:spcBef>
              <a:spcPct val="0"/>
            </a:spcBef>
            <a:spcAft>
              <a:spcPct val="35000"/>
            </a:spcAft>
          </a:pPr>
          <a:r>
            <a:rPr lang="ar-SA"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تدهور البيئة </a:t>
          </a:r>
          <a:r>
            <a:rPr lang="en-US"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Degradation</a:t>
          </a:r>
        </a:p>
        <a:p>
          <a:pPr lvl="0" algn="just" defTabSz="8890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التأثير السلبي على البيئة بما يغير من طبيعتها أو خصائصها العامة أو يؤدي إلى اختلال التوازن الطبيعي بين عناصرها ، أو فقد الخصائص الجمالية أو البصرية لها . واصطلاحا: الهبوط بمستوى البيئة والتقليل من قيمتها. </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8890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303158" y="2532780"/>
        <a:ext cx="4001931" cy="2271064"/>
      </dsp:txXfrm>
    </dsp:sp>
    <dsp:sp modelId="{B883EDC8-E83F-4A61-9716-A438DDB17305}">
      <dsp:nvSpPr>
        <dsp:cNvPr id="0" name=""/>
        <dsp:cNvSpPr/>
      </dsp:nvSpPr>
      <dsp:spPr>
        <a:xfrm>
          <a:off x="710" y="2554742"/>
          <a:ext cx="4001931" cy="2227140"/>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r>
            <a:rPr lang="ar-SA"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المشاكل البيئيـة </a:t>
          </a:r>
          <a:r>
            <a:rPr lang="en-US"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Problems</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هي مشاكل جسيمية يترتب عليها حدث مفاجئ يصيب البيئة، وتتبعه خسائر فادحة نتيجة خلل أو نقص يقوى النشاط البشرى في المجال الذى تقع فيه المشكلة .</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710" y="2554742"/>
        <a:ext cx="4001931" cy="22271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4267186" y="7015"/>
          <a:ext cx="4001931" cy="2159308"/>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ازالة الغابات</a:t>
          </a: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a:lnSpc>
              <a:spcPct val="90000"/>
            </a:lnSpc>
            <a:spcBef>
              <a:spcPct val="0"/>
            </a:spcBef>
            <a:spcAft>
              <a:spcPct val="35000"/>
            </a:spcAft>
          </a:pP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Deforestation</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هي تحويل مناطق الغابات إلى أرض زراعية أو للتوسع في العمران أو للاستفادة من خشب الغابات</a:t>
          </a:r>
          <a:endParaRPr lang="en-US" sz="20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267186" y="7015"/>
        <a:ext cx="4001931" cy="2159308"/>
      </dsp:txXfrm>
    </dsp:sp>
    <dsp:sp modelId="{7BA84140-C72F-43C2-87D3-7D7D4F24AD30}">
      <dsp:nvSpPr>
        <dsp:cNvPr id="0" name=""/>
        <dsp:cNvSpPr/>
      </dsp:nvSpPr>
      <dsp:spPr>
        <a:xfrm>
          <a:off x="0" y="0"/>
          <a:ext cx="4001931" cy="2246271"/>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spcBef>
              <a:spcPct val="0"/>
            </a:spcBef>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التصحر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Desertification</a:t>
          </a:r>
        </a:p>
        <a:p>
          <a:pPr lvl="0" algn="just" defTabSz="1066800" rtl="1">
            <a:lnSpc>
              <a:spcPct val="100000"/>
            </a:lnSpc>
            <a:spcBef>
              <a:spcPct val="0"/>
            </a:spcBef>
            <a:spcAft>
              <a:spcPts val="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تعرض الأرض للتدهور في المناطق الجافة وشبه الجافة وشبه الرطبة؛ مما يؤدي إلى فقدان الحياة النباتية والتنوع الحيوي بها، ويؤدي ذلك إلى فقدان التربة السطحية، ثم فقدان قدرة الأرض على الإنتاج الزراعي وعدم ملائمتها للحياة الحيوانية والبشرية.</a:t>
          </a:r>
          <a:endParaRPr lang="en-US" sz="2000" b="1" kern="1200" dirty="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0" y="0"/>
        <a:ext cx="4001931" cy="2246271"/>
      </dsp:txXfrm>
    </dsp:sp>
    <dsp:sp modelId="{09842BE2-8BC6-40A6-BD47-9058EDAD2DA4}">
      <dsp:nvSpPr>
        <dsp:cNvPr id="0" name=""/>
        <dsp:cNvSpPr/>
      </dsp:nvSpPr>
      <dsp:spPr>
        <a:xfrm>
          <a:off x="4303158" y="2576262"/>
          <a:ext cx="4001931" cy="227106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83820" tIns="83820" rIns="83820" bIns="83820" numCol="1" spcCol="1270" anchor="ctr" anchorCtr="0">
          <a:noAutofit/>
        </a:bodyPr>
        <a:lstStyle/>
        <a:p>
          <a:pPr lvl="0" algn="ctr" defTabSz="977900" rtl="1">
            <a:lnSpc>
              <a:spcPct val="90000"/>
            </a:lnSpc>
            <a:spcBef>
              <a:spcPct val="0"/>
            </a:spcBef>
            <a:spcAft>
              <a:spcPct val="35000"/>
            </a:spcAft>
          </a:pPr>
          <a:r>
            <a:rPr lang="ar-SA"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التلوث البيئي </a:t>
          </a:r>
          <a:r>
            <a:rPr lang="en-US"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Pollution</a:t>
          </a:r>
        </a:p>
        <a:p>
          <a:pPr lvl="0" algn="just" defTabSz="9779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الافضل والأكثر اختصار لهذا المفهوم، هو: كل ما يمكن أن تسببه البيئة من أذى لصحة الانسان، بدنياً ونفسياً! عادة عن طريق الحواس الخمسة للإنسان (الشم والذوق والنظر والسمع واللمس)</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9779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303158" y="2576262"/>
        <a:ext cx="4001931" cy="2271064"/>
      </dsp:txXfrm>
    </dsp:sp>
    <dsp:sp modelId="{B883EDC8-E83F-4A61-9716-A438DDB17305}">
      <dsp:nvSpPr>
        <dsp:cNvPr id="0" name=""/>
        <dsp:cNvSpPr/>
      </dsp:nvSpPr>
      <dsp:spPr>
        <a:xfrm>
          <a:off x="0" y="2634286"/>
          <a:ext cx="4001931" cy="2227140"/>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الملوثات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Pollutants</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هي المواد التي تؤدي إلي التلوث البيئي، ويعني اصطلاحا وجود أي مادة أو طاقة في البيئة تغير الكفاءات الطبيعية البيئية وتضر بالكائنات الحية.</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0" y="2634286"/>
        <a:ext cx="4001931" cy="22271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4267186" y="7015"/>
          <a:ext cx="4001931" cy="2159308"/>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تلوث الغابات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Forest Pollution</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إدخال أي مواد أو طاقة تضر بالغطاء النباتي بطريقة مباشرة أو غير مباشرة ينتج عنه ضرر بالموارد الحية أو غير الحية ويفسد الخواص الطبيعية للغابات.</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just" defTabSz="1066800" rtl="1">
            <a:lnSpc>
              <a:spcPct val="90000"/>
            </a:lnSpc>
            <a:spcBef>
              <a:spcPct val="0"/>
            </a:spcBef>
            <a:spcAft>
              <a:spcPct val="35000"/>
            </a:spcAft>
          </a:pPr>
          <a:endParaRPr lang="en-US" sz="20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267186" y="7015"/>
        <a:ext cx="4001931" cy="2159308"/>
      </dsp:txXfrm>
    </dsp:sp>
    <dsp:sp modelId="{7BA84140-C72F-43C2-87D3-7D7D4F24AD30}">
      <dsp:nvSpPr>
        <dsp:cNvPr id="0" name=""/>
        <dsp:cNvSpPr/>
      </dsp:nvSpPr>
      <dsp:spPr>
        <a:xfrm>
          <a:off x="0" y="32718"/>
          <a:ext cx="4001931" cy="2107901"/>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spcBef>
              <a:spcPct val="0"/>
            </a:spcBef>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الضباب الدخاني</a:t>
          </a:r>
        </a:p>
        <a:p>
          <a:pPr lvl="0" algn="ctr" defTabSz="1066800" rtl="1">
            <a:spcBef>
              <a:spcPct val="0"/>
            </a:spcBef>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Smog</a:t>
          </a:r>
        </a:p>
        <a:p>
          <a:pPr lvl="0" algn="just" defTabSz="1066800" rtl="1">
            <a:lnSpc>
              <a:spcPct val="100000"/>
            </a:lnSpc>
            <a:spcBef>
              <a:spcPct val="0"/>
            </a:spcBef>
            <a:spcAft>
              <a:spcPts val="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خليط من الدخان والضباب، يتكون فوق المدن والمناطق الصناعية، وهو أحد أنواع تلوث الهواء.</a:t>
          </a:r>
          <a:endParaRPr lang="en-US" sz="2000" b="1" kern="1200" dirty="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0" y="32718"/>
        <a:ext cx="4001931" cy="2107901"/>
      </dsp:txXfrm>
    </dsp:sp>
    <dsp:sp modelId="{09842BE2-8BC6-40A6-BD47-9058EDAD2DA4}">
      <dsp:nvSpPr>
        <dsp:cNvPr id="0" name=""/>
        <dsp:cNvSpPr/>
      </dsp:nvSpPr>
      <dsp:spPr>
        <a:xfrm>
          <a:off x="4303158" y="2532780"/>
          <a:ext cx="4001931" cy="227106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التلوث البحري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Marine Pollution</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يقصد به تواجد مواد مركزة في الماء تتجاوز المستوى الطبيعي في الوسط البحري أدخلت بطريقة مباشرة أو غير مباشرة بواسطة الإنسان إلى البيئة البحرية، يترتب عليها تأثيرات ضارة.</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303158" y="2532780"/>
        <a:ext cx="4001931" cy="2271064"/>
      </dsp:txXfrm>
    </dsp:sp>
    <dsp:sp modelId="{B883EDC8-E83F-4A61-9716-A438DDB17305}">
      <dsp:nvSpPr>
        <dsp:cNvPr id="0" name=""/>
        <dsp:cNvSpPr/>
      </dsp:nvSpPr>
      <dsp:spPr>
        <a:xfrm>
          <a:off x="710" y="2554742"/>
          <a:ext cx="4001931" cy="2227140"/>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تلوث البحار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Sea Pollution</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أي نشاط بشري يغير من البيئة والحياة البحرية ونباتاتها ومصايدها والصحة العامة كما يؤثر في المنافع البحرية .</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710" y="2554742"/>
        <a:ext cx="4001931" cy="22271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4267186" y="7015"/>
          <a:ext cx="4001931" cy="2159308"/>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تلوث الأنهار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River Pollution</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إدخال أي مواد أو طاقة في البيئة النهرية بطريقة مباشرة أو غير مباشرة ينتج عنه ضرر بالموارد الحية أو غير الحية و يهدد صحة الإنسان أو يفسد الخواص الطبيعية لمياه الأنهار أو يعيق الأنشطة المائية.</a:t>
          </a:r>
          <a:endParaRPr lang="en-US" sz="20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267186" y="7015"/>
        <a:ext cx="4001931" cy="2159308"/>
      </dsp:txXfrm>
    </dsp:sp>
    <dsp:sp modelId="{7BA84140-C72F-43C2-87D3-7D7D4F24AD30}">
      <dsp:nvSpPr>
        <dsp:cNvPr id="0" name=""/>
        <dsp:cNvSpPr/>
      </dsp:nvSpPr>
      <dsp:spPr>
        <a:xfrm>
          <a:off x="0" y="32718"/>
          <a:ext cx="4001931" cy="2107901"/>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76200" tIns="76200" rIns="76200" bIns="76200" numCol="1" spcCol="1270" anchor="ctr" anchorCtr="0">
          <a:noAutofit/>
        </a:bodyPr>
        <a:lstStyle/>
        <a:p>
          <a:pPr lvl="0" algn="ctr" defTabSz="889000" rtl="1">
            <a:spcBef>
              <a:spcPct val="0"/>
            </a:spcBef>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تلوث التربة </a:t>
          </a:r>
          <a:r>
            <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Soil Pollution</a:t>
          </a:r>
        </a:p>
        <a:p>
          <a:pPr lvl="0" algn="just" defTabSz="889000" rtl="1">
            <a:lnSpc>
              <a:spcPct val="100000"/>
            </a:lnSpc>
            <a:spcBef>
              <a:spcPct val="0"/>
            </a:spcBef>
            <a:spcAft>
              <a:spcPts val="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القيام بأي نشاط أو إدخال أي مواد بطرق مباشرة أو غير مباشرة في الأراضي والتربة بأنواعها المختلفة ينتج عنه ضرر بالخواص الفيزيائية أو الكيميائية أو البيولوجية أو بها جميعاً، و يهدد صحة الإنسان أو يعوق من الأنشطة الزراعية أو العمرانية. </a:t>
          </a:r>
          <a:endParaRPr lang="en-US" sz="2000" b="1" kern="1200" dirty="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0" y="32718"/>
        <a:ext cx="4001931" cy="2107901"/>
      </dsp:txXfrm>
    </dsp:sp>
    <dsp:sp modelId="{09842BE2-8BC6-40A6-BD47-9058EDAD2DA4}">
      <dsp:nvSpPr>
        <dsp:cNvPr id="0" name=""/>
        <dsp:cNvSpPr/>
      </dsp:nvSpPr>
      <dsp:spPr>
        <a:xfrm>
          <a:off x="4303158" y="2532780"/>
          <a:ext cx="4001931" cy="227106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تلوث الهواء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Air Pollution</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إضافة أي مواد أو عناصر في الجو أو الهواء بشكل يمكن أن يؤثر على نوعية الحياة وصحة ورفاهية الإنسان ويلحق الضرر بالغلاف الهوائي والموارد الحيوية والنظم البيئية.</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303158" y="2532780"/>
        <a:ext cx="4001931" cy="2271064"/>
      </dsp:txXfrm>
    </dsp:sp>
    <dsp:sp modelId="{B883EDC8-E83F-4A61-9716-A438DDB17305}">
      <dsp:nvSpPr>
        <dsp:cNvPr id="0" name=""/>
        <dsp:cNvSpPr/>
      </dsp:nvSpPr>
      <dsp:spPr>
        <a:xfrm>
          <a:off x="710" y="2554742"/>
          <a:ext cx="4001931" cy="2227140"/>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تلوث ضوضائي – سمعي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Noise Pollution</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خليط من الأصوات ذات استمرارية ومؤذية للسمع، وتحدث عادة بسبب التقدم الصناعي، ويرتبط ذلك بالمدن والأماكن الصناعية. </a:t>
          </a: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710" y="2554742"/>
        <a:ext cx="4001931" cy="22271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4267186" y="7015"/>
          <a:ext cx="4001931" cy="2159308"/>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تلوث جمالي – بصري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Esthetic Pollution</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العناصر البصرية غير الجذابة، سواء كانت المناظر الطبيعية أو الصناعية التي تضر  بالنظر، وتعوق قدرة المرء على التمتع بالمنظر العام والبيئة المحيطة عن طريق خلق تغييرات ضارة في البيئة الطبيعية.</a:t>
          </a:r>
          <a:endParaRPr lang="en-US" sz="20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267186" y="7015"/>
        <a:ext cx="4001931" cy="2159308"/>
      </dsp:txXfrm>
    </dsp:sp>
    <dsp:sp modelId="{7BA84140-C72F-43C2-87D3-7D7D4F24AD30}">
      <dsp:nvSpPr>
        <dsp:cNvPr id="0" name=""/>
        <dsp:cNvSpPr/>
      </dsp:nvSpPr>
      <dsp:spPr>
        <a:xfrm>
          <a:off x="0" y="32718"/>
          <a:ext cx="4001931" cy="2107901"/>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spcBef>
              <a:spcPct val="0"/>
            </a:spcBef>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التلوث الصناعي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Industrial Pollution</a:t>
          </a:r>
        </a:p>
        <a:p>
          <a:pPr lvl="0" algn="just" defTabSz="1066800" rtl="1">
            <a:lnSpc>
              <a:spcPct val="100000"/>
            </a:lnSpc>
            <a:spcBef>
              <a:spcPct val="0"/>
            </a:spcBef>
            <a:spcAft>
              <a:spcPts val="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ملوثات تؤثر جودة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الهواء تبعا للانبعاثات الصادرة من الصناعات وعوادم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المركبات وغيرها. وتسهم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في </a:t>
          </a: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ادخال مواد غريبة عن البيئة الطبيعية.</a:t>
          </a:r>
          <a:endParaRPr lang="en-US" sz="2000" b="1" kern="1200" dirty="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0" y="32718"/>
        <a:ext cx="4001931" cy="2107901"/>
      </dsp:txXfrm>
    </dsp:sp>
    <dsp:sp modelId="{09842BE2-8BC6-40A6-BD47-9058EDAD2DA4}">
      <dsp:nvSpPr>
        <dsp:cNvPr id="0" name=""/>
        <dsp:cNvSpPr/>
      </dsp:nvSpPr>
      <dsp:spPr>
        <a:xfrm>
          <a:off x="4303158" y="2532780"/>
          <a:ext cx="4001931" cy="227106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إزالة التلوث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Decontamination</a:t>
          </a:r>
        </a:p>
        <a:p>
          <a:pPr lvl="0" algn="ctr"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التخلص من المخلفات والنفايات المتنامية عن طريق إعادة التدوير.</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303158" y="2532780"/>
        <a:ext cx="4001931" cy="2271064"/>
      </dsp:txXfrm>
    </dsp:sp>
    <dsp:sp modelId="{B883EDC8-E83F-4A61-9716-A438DDB17305}">
      <dsp:nvSpPr>
        <dsp:cNvPr id="0" name=""/>
        <dsp:cNvSpPr/>
      </dsp:nvSpPr>
      <dsp:spPr>
        <a:xfrm>
          <a:off x="710" y="2554742"/>
          <a:ext cx="4001931" cy="2227140"/>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النفايات الصناعية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Industrial Waste</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هي مخلفات الأنشطة والعمليات المختلفة التي تعتبر خطراً على البيئة والصحة والسلامة العامة ، </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710" y="2554742"/>
        <a:ext cx="4001931" cy="222714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4267186" y="7015"/>
          <a:ext cx="4001931" cy="2159308"/>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الأخطار البيئية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Hazards</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هي تلك العناصر من البيئة المادية التي تضر بالإنسان والمنشآت البشرية، والناجمة عن عوامل متعددة ولها عواقب ضارة وتمثل تهديد للبشر ومنشآتهم وأنشطتهم البشرية </a:t>
          </a:r>
          <a:endParaRPr lang="en-US" sz="20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267186" y="7015"/>
        <a:ext cx="4001931" cy="2159308"/>
      </dsp:txXfrm>
    </dsp:sp>
    <dsp:sp modelId="{7BA84140-C72F-43C2-87D3-7D7D4F24AD30}">
      <dsp:nvSpPr>
        <dsp:cNvPr id="0" name=""/>
        <dsp:cNvSpPr/>
      </dsp:nvSpPr>
      <dsp:spPr>
        <a:xfrm>
          <a:off x="0" y="32718"/>
          <a:ext cx="4001931" cy="2107901"/>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83820" tIns="83820" rIns="83820" bIns="83820" numCol="1" spcCol="1270" anchor="ctr" anchorCtr="0">
          <a:noAutofit/>
        </a:bodyPr>
        <a:lstStyle/>
        <a:p>
          <a:pPr lvl="0" algn="ctr" defTabSz="977900" rtl="1">
            <a:spcBef>
              <a:spcPct val="0"/>
            </a:spcBef>
          </a:pPr>
          <a:r>
            <a:rPr lang="ar-SA"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الكوارث البيئية </a:t>
          </a:r>
          <a:r>
            <a:rPr lang="en-US" sz="22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Environmental Disasters</a:t>
          </a:r>
        </a:p>
        <a:p>
          <a:pPr lvl="0" algn="just" defTabSz="977900" rtl="1">
            <a:lnSpc>
              <a:spcPct val="100000"/>
            </a:lnSpc>
            <a:spcBef>
              <a:spcPct val="0"/>
            </a:spcBef>
            <a:spcAft>
              <a:spcPts val="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كل كارثة تبدأ مع وجود خطر. وأن التدخل البشري غالبا ما يسهم بدورا رئيسيا في التسبب أو تفاقم آثار الظواهر المتطرفة، وأن الأخطار المحتملة تمثل وقوع الأحداث الطبيعية القصوى أو احتمال أن تتسبب في آثار سلبية شديدة.</a:t>
          </a:r>
          <a:endParaRPr lang="en-US" sz="2000" b="1" kern="1200" dirty="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0" y="32718"/>
        <a:ext cx="4001931" cy="2107901"/>
      </dsp:txXfrm>
    </dsp:sp>
    <dsp:sp modelId="{09842BE2-8BC6-40A6-BD47-9058EDAD2DA4}">
      <dsp:nvSpPr>
        <dsp:cNvPr id="0" name=""/>
        <dsp:cNvSpPr/>
      </dsp:nvSpPr>
      <dsp:spPr>
        <a:xfrm>
          <a:off x="4303158" y="2532780"/>
          <a:ext cx="4001931" cy="227106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السيول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Flash Floods</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الجريان السطحي الكثيف الناتج من تساقط مياه الأمطار فوق سطح الأرض. وغالباً ما تحدث السيول في المناطق الجبلية منحدرة من مناطق تقسيم المياه نحو مناطق الأودية والمناطق المنخفضة بقوة وسرعة.</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303158" y="2532780"/>
        <a:ext cx="4001931" cy="2271064"/>
      </dsp:txXfrm>
    </dsp:sp>
    <dsp:sp modelId="{B883EDC8-E83F-4A61-9716-A438DDB17305}">
      <dsp:nvSpPr>
        <dsp:cNvPr id="0" name=""/>
        <dsp:cNvSpPr/>
      </dsp:nvSpPr>
      <dsp:spPr>
        <a:xfrm>
          <a:off x="710" y="2554742"/>
          <a:ext cx="4001931" cy="2227140"/>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endPar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الفيضانات </a:t>
          </a:r>
          <a:r>
            <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Floods</a:t>
          </a:r>
        </a:p>
        <a:p>
          <a:pPr lvl="0" algn="just" defTabSz="10668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تحدث عندما يزيد منسوب المياه في أي نهر؛ ليفوق مستوى ضفافه فيطغى عليها، وكلما زادت سرعة جريان الماء من المنبع إلى مجرى النهر زاد الفيضان.</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a:p>
          <a:pPr lvl="0" algn="ctr" defTabSz="1066800" rtl="1">
            <a:lnSpc>
              <a:spcPct val="90000"/>
            </a:lnSpc>
            <a:spcBef>
              <a:spcPct val="0"/>
            </a:spcBef>
            <a:spcAft>
              <a:spcPct val="35000"/>
            </a:spcAft>
          </a:pP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710" y="2554742"/>
        <a:ext cx="4001931" cy="2227140"/>
      </dsp:txXfrm>
    </dsp:sp>
  </dsp:spTree>
</dsp:drawing>
</file>

<file path=ppt/diagrams/layout1.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7A6039E4-9A6F-4391-ADCE-DE7650FD7D0E}" type="datetimeFigureOut">
              <a:rPr lang="en-US">
                <a:solidFill>
                  <a:srgbClr val="DBF5F9">
                    <a:shade val="90000"/>
                  </a:srgbClr>
                </a:solidFill>
              </a:rPr>
              <a:pPr>
                <a:defRPr/>
              </a:pPr>
              <a:t>9/29/2019</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smtClean="0">
                <a:solidFill>
                  <a:srgbClr val="D1EAEE"/>
                </a:solidFill>
              </a:defRPr>
            </a:lvl1pPr>
          </a:lstStyle>
          <a:p>
            <a:pPr>
              <a:defRPr/>
            </a:pPr>
            <a:fld id="{8D41ACF0-D40E-4359-A892-AAEFC13456E5}" type="slidenum">
              <a:rPr lang="en-US"/>
              <a:pPr>
                <a:defRPr/>
              </a:pPr>
              <a:t>‹#›</a:t>
            </a:fld>
            <a:endParaRPr lang="en-US"/>
          </a:p>
        </p:txBody>
      </p:sp>
    </p:spTree>
    <p:extLst>
      <p:ext uri="{BB962C8B-B14F-4D97-AF65-F5344CB8AC3E}">
        <p14:creationId xmlns:p14="http://schemas.microsoft.com/office/powerpoint/2010/main" val="2362036408"/>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4417E7F-87F2-46C5-A8E0-736CB34E76A4}" type="datetimeFigureOut">
              <a:rPr lang="en-US">
                <a:solidFill>
                  <a:srgbClr val="04617B">
                    <a:shade val="90000"/>
                  </a:srgbClr>
                </a:solidFill>
              </a:rPr>
              <a:pPr>
                <a:defRPr/>
              </a:pPr>
              <a:t>9/29/2019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0D7A1930-0CD2-433A-BFF7-DA14CFCC21F3}" type="slidenum">
              <a:rPr lang="en-US"/>
              <a:pPr>
                <a:defRPr/>
              </a:pPr>
              <a:t>‹#›</a:t>
            </a:fld>
            <a:endParaRPr lang="en-US"/>
          </a:p>
        </p:txBody>
      </p:sp>
    </p:spTree>
    <p:extLst>
      <p:ext uri="{BB962C8B-B14F-4D97-AF65-F5344CB8AC3E}">
        <p14:creationId xmlns:p14="http://schemas.microsoft.com/office/powerpoint/2010/main" val="3448191421"/>
      </p:ext>
    </p:extLst>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D8A0B80-6EA6-4797-B3A3-E32CB0E87C90}" type="datetimeFigureOut">
              <a:rPr lang="en-US">
                <a:solidFill>
                  <a:srgbClr val="04617B">
                    <a:shade val="90000"/>
                  </a:srgbClr>
                </a:solidFill>
              </a:rPr>
              <a:pPr>
                <a:defRPr/>
              </a:pPr>
              <a:t>9/29/2019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66024CFE-B833-409B-9B66-F777087C36EC}" type="slidenum">
              <a:rPr lang="en-US"/>
              <a:pPr>
                <a:defRPr/>
              </a:pPr>
              <a:t>‹#›</a:t>
            </a:fld>
            <a:endParaRPr lang="en-US"/>
          </a:p>
        </p:txBody>
      </p:sp>
    </p:spTree>
    <p:extLst>
      <p:ext uri="{BB962C8B-B14F-4D97-AF65-F5344CB8AC3E}">
        <p14:creationId xmlns:p14="http://schemas.microsoft.com/office/powerpoint/2010/main" val="402422893"/>
      </p:ext>
    </p:extLst>
  </p:cSld>
  <p:clrMapOvr>
    <a:masterClrMapping/>
  </p:clrMapOvr>
  <p:transition>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a:p>
        </p:txBody>
      </p:sp>
      <p:sp>
        <p:nvSpPr>
          <p:cNvPr id="4" name="Slide Number Placeholder 3"/>
          <p:cNvSpPr>
            <a:spLocks noGrp="1"/>
          </p:cNvSpPr>
          <p:nvPr>
            <p:ph type="sldNum" sz="quarter" idx="10"/>
          </p:nvPr>
        </p:nvSpPr>
        <p:spPr>
          <a:xfrm>
            <a:off x="6553200" y="6243638"/>
            <a:ext cx="2133600" cy="457200"/>
          </a:xfrm>
        </p:spPr>
        <p:txBody>
          <a:bodyPr/>
          <a:lstStyle>
            <a:lvl1pPr>
              <a:defRPr smtClean="0"/>
            </a:lvl1pPr>
          </a:lstStyle>
          <a:p>
            <a:pPr>
              <a:defRPr/>
            </a:pPr>
            <a:fld id="{20132508-4EAE-47BB-85CB-D97CED86CBF0}" type="slidenum">
              <a:rPr lang="ar-SA"/>
              <a:pPr>
                <a:defRPr/>
              </a:pPr>
              <a:t>‹#›</a:t>
            </a:fld>
            <a:endParaRPr lang="en-US"/>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a:defRPr/>
            </a:pPr>
            <a:endParaRPr lang="en-US">
              <a:solidFill>
                <a:srgbClr val="04617B">
                  <a:shade val="90000"/>
                </a:srgbClr>
              </a:solidFill>
            </a:endParaRPr>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a:defRPr/>
            </a:pPr>
            <a:endParaRPr lang="en-US">
              <a:solidFill>
                <a:srgbClr val="04617B">
                  <a:shade val="90000"/>
                </a:srgbClr>
              </a:solidFill>
            </a:endParaRPr>
          </a:p>
        </p:txBody>
      </p:sp>
    </p:spTree>
    <p:extLst>
      <p:ext uri="{BB962C8B-B14F-4D97-AF65-F5344CB8AC3E}">
        <p14:creationId xmlns:p14="http://schemas.microsoft.com/office/powerpoint/2010/main" val="26077848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solidFill>
                  <a:srgbClr val="DBF5F9">
                    <a:shade val="90000"/>
                  </a:srgbClr>
                </a:solidFill>
              </a:defRPr>
            </a:lvl1pPr>
          </a:lstStyle>
          <a:p>
            <a:pPr>
              <a:defRPr/>
            </a:pPr>
            <a:fld id="{35336FF9-C771-457F-AF72-F7146B2C160E}" type="datetimeFigureOut">
              <a:rPr lang="en-US"/>
              <a:pPr>
                <a:defRPr/>
              </a:pPr>
              <a:t>9/29/2019</a:t>
            </a:fld>
            <a:endParaRPr lang="en-US"/>
          </a:p>
        </p:txBody>
      </p:sp>
      <p:sp>
        <p:nvSpPr>
          <p:cNvPr id="5" name="Footer Placeholder 18"/>
          <p:cNvSpPr>
            <a:spLocks noGrp="1"/>
          </p:cNvSpPr>
          <p:nvPr>
            <p:ph type="ftr" sz="quarter" idx="11"/>
          </p:nvPr>
        </p:nvSpPr>
        <p:spPr/>
        <p:txBody>
          <a:bodyPr/>
          <a:lstStyle>
            <a:lvl1pPr>
              <a:defRPr>
                <a:solidFill>
                  <a:srgbClr val="DBF5F9">
                    <a:shade val="90000"/>
                  </a:srgbClr>
                </a:solidFill>
              </a:defRPr>
            </a:lvl1pPr>
          </a:lstStyle>
          <a:p>
            <a:pPr>
              <a:defRPr/>
            </a:pPr>
            <a:endParaRPr lang="en-US"/>
          </a:p>
        </p:txBody>
      </p:sp>
      <p:sp>
        <p:nvSpPr>
          <p:cNvPr id="6" name="Slide Number Placeholder 26"/>
          <p:cNvSpPr>
            <a:spLocks noGrp="1"/>
          </p:cNvSpPr>
          <p:nvPr>
            <p:ph type="sldNum" sz="quarter" idx="12"/>
          </p:nvPr>
        </p:nvSpPr>
        <p:spPr/>
        <p:txBody>
          <a:bodyPr/>
          <a:lstStyle>
            <a:lvl1pPr>
              <a:defRPr smtClean="0">
                <a:solidFill>
                  <a:srgbClr val="D1EAEE"/>
                </a:solidFill>
              </a:defRPr>
            </a:lvl1pPr>
          </a:lstStyle>
          <a:p>
            <a:pPr>
              <a:defRPr/>
            </a:pPr>
            <a:fld id="{097E351A-7CEC-4306-A1CF-11B8380873C2}" type="slidenum">
              <a:rPr lang="en-US"/>
              <a:pPr>
                <a:defRPr/>
              </a:pPr>
              <a:t>‹#›</a:t>
            </a:fld>
            <a:endParaRPr lang="en-US"/>
          </a:p>
        </p:txBody>
      </p:sp>
    </p:spTree>
    <p:extLst>
      <p:ext uri="{BB962C8B-B14F-4D97-AF65-F5344CB8AC3E}">
        <p14:creationId xmlns:p14="http://schemas.microsoft.com/office/powerpoint/2010/main" val="3029504366"/>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3B080CD-A27F-4F53-AAAD-94F3E968DAEF}" type="datetimeFigureOut">
              <a:rPr lang="en-US"/>
              <a:pPr>
                <a:defRPr/>
              </a:pPr>
              <a:t>9/29/2019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EC5E916-936E-4ECA-AA2C-6F5C6635B4BB}" type="slidenum">
              <a:rPr lang="en-US"/>
              <a:pPr>
                <a:defRPr/>
              </a:pPr>
              <a:t>‹#›</a:t>
            </a:fld>
            <a:endParaRPr lang="en-US"/>
          </a:p>
        </p:txBody>
      </p:sp>
    </p:spTree>
    <p:extLst>
      <p:ext uri="{BB962C8B-B14F-4D97-AF65-F5344CB8AC3E}">
        <p14:creationId xmlns:p14="http://schemas.microsoft.com/office/powerpoint/2010/main" val="1029097741"/>
      </p:ext>
    </p:extLst>
  </p:cSld>
  <p:clrMapOvr>
    <a:masterClrMapping/>
  </p:clrMapOvr>
  <p:transition>
    <p:wedg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rgbClr val="DBF5F9">
                    <a:shade val="90000"/>
                  </a:srgbClr>
                </a:solidFill>
              </a:defRPr>
            </a:lvl1pPr>
          </a:lstStyle>
          <a:p>
            <a:pPr>
              <a:defRPr/>
            </a:pPr>
            <a:fld id="{46167D2B-A6DC-4BF5-8C56-8886ADE54C5C}" type="datetimeFigureOut">
              <a:rPr lang="en-US"/>
              <a:pPr>
                <a:defRPr/>
              </a:pPr>
              <a:t>9/29/2019</a:t>
            </a:fld>
            <a:endParaRPr lang="en-US"/>
          </a:p>
        </p:txBody>
      </p:sp>
      <p:sp>
        <p:nvSpPr>
          <p:cNvPr id="5" name="Footer Placeholder 4"/>
          <p:cNvSpPr>
            <a:spLocks noGrp="1"/>
          </p:cNvSpPr>
          <p:nvPr>
            <p:ph type="ftr" sz="quarter" idx="11"/>
          </p:nvPr>
        </p:nvSpPr>
        <p:spPr/>
        <p:txBody>
          <a:bodyPr/>
          <a:lstStyle>
            <a:lvl1pPr>
              <a:defRPr>
                <a:solidFill>
                  <a:srgbClr val="DBF5F9">
                    <a:shade val="90000"/>
                  </a:srgb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solidFill>
                  <a:srgbClr val="D1EAEE"/>
                </a:solidFill>
              </a:defRPr>
            </a:lvl1pPr>
          </a:lstStyle>
          <a:p>
            <a:pPr>
              <a:defRPr/>
            </a:pPr>
            <a:fld id="{F245B21D-DD68-48BB-9A52-997EC3F84DBC}" type="slidenum">
              <a:rPr lang="en-US"/>
              <a:pPr>
                <a:defRPr/>
              </a:pPr>
              <a:t>‹#›</a:t>
            </a:fld>
            <a:endParaRPr lang="en-US"/>
          </a:p>
        </p:txBody>
      </p:sp>
    </p:spTree>
    <p:extLst>
      <p:ext uri="{BB962C8B-B14F-4D97-AF65-F5344CB8AC3E}">
        <p14:creationId xmlns:p14="http://schemas.microsoft.com/office/powerpoint/2010/main" val="1120917670"/>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AF06B7C-2B49-41B3-B25B-E74DB003B78C}" type="datetimeFigureOut">
              <a:rPr lang="en-US"/>
              <a:pPr>
                <a:defRPr/>
              </a:pPr>
              <a:t>9/29/2019</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BE3C02A4-6E58-4A00-AB1D-D64B524925BA}" type="slidenum">
              <a:rPr lang="en-US"/>
              <a:pPr>
                <a:defRPr/>
              </a:pPr>
              <a:t>‹#›</a:t>
            </a:fld>
            <a:endParaRPr lang="en-US"/>
          </a:p>
        </p:txBody>
      </p:sp>
    </p:spTree>
    <p:extLst>
      <p:ext uri="{BB962C8B-B14F-4D97-AF65-F5344CB8AC3E}">
        <p14:creationId xmlns:p14="http://schemas.microsoft.com/office/powerpoint/2010/main" val="192918455"/>
      </p:ext>
    </p:extLst>
  </p:cSld>
  <p:clrMapOvr>
    <a:masterClrMapping/>
  </p:clrMapOvr>
  <p:transition>
    <p:wedg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65998885-1A04-4428-AF39-1BF25763E742}" type="datetimeFigureOut">
              <a:rPr lang="en-US"/>
              <a:pPr>
                <a:defRPr/>
              </a:pPr>
              <a:t>9/29/2019</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D529222B-8F13-4DA0-AFB6-B4779EEF0F91}" type="slidenum">
              <a:rPr lang="en-US"/>
              <a:pPr>
                <a:defRPr/>
              </a:pPr>
              <a:t>‹#›</a:t>
            </a:fld>
            <a:endParaRPr lang="en-US"/>
          </a:p>
        </p:txBody>
      </p:sp>
    </p:spTree>
    <p:extLst>
      <p:ext uri="{BB962C8B-B14F-4D97-AF65-F5344CB8AC3E}">
        <p14:creationId xmlns:p14="http://schemas.microsoft.com/office/powerpoint/2010/main" val="1256270685"/>
      </p:ext>
    </p:extLst>
  </p:cSld>
  <p:clrMapOvr>
    <a:masterClrMapping/>
  </p:clrMapOvr>
  <p:transition>
    <p:wedg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FC795EE0-A0F0-438D-AECF-6F5C28381E23}" type="datetimeFigureOut">
              <a:rPr lang="en-US"/>
              <a:pPr>
                <a:defRPr/>
              </a:pPr>
              <a:t>9/29/2019</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F02888D3-261E-466B-9E3F-1872D2F4F71C}" type="slidenum">
              <a:rPr lang="en-US"/>
              <a:pPr>
                <a:defRPr/>
              </a:pPr>
              <a:t>‹#›</a:t>
            </a:fld>
            <a:endParaRPr lang="en-US"/>
          </a:p>
        </p:txBody>
      </p:sp>
    </p:spTree>
    <p:extLst>
      <p:ext uri="{BB962C8B-B14F-4D97-AF65-F5344CB8AC3E}">
        <p14:creationId xmlns:p14="http://schemas.microsoft.com/office/powerpoint/2010/main" val="2827696467"/>
      </p:ext>
    </p:extLst>
  </p:cSld>
  <p:clrMapOvr>
    <a:masterClrMapping/>
  </p:clrMapOvr>
  <p:transition>
    <p:wedg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A85D756-BC33-4A87-BD04-4FCD722FB091}" type="datetimeFigureOut">
              <a:rPr lang="en-US"/>
              <a:pPr>
                <a:defRPr/>
              </a:pPr>
              <a:t>9/29/2019</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E7802DF0-E687-4038-A1F3-673D4A15EDA7}" type="slidenum">
              <a:rPr lang="en-US"/>
              <a:pPr>
                <a:defRPr/>
              </a:pPr>
              <a:t>‹#›</a:t>
            </a:fld>
            <a:endParaRPr lang="en-US"/>
          </a:p>
        </p:txBody>
      </p:sp>
    </p:spTree>
    <p:extLst>
      <p:ext uri="{BB962C8B-B14F-4D97-AF65-F5344CB8AC3E}">
        <p14:creationId xmlns:p14="http://schemas.microsoft.com/office/powerpoint/2010/main" val="2846608255"/>
      </p:ext>
    </p:extLst>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2CF7102-5F60-4A2E-8A40-2CBA6CCA4033}" type="datetimeFigureOut">
              <a:rPr lang="en-US">
                <a:solidFill>
                  <a:srgbClr val="04617B">
                    <a:shade val="90000"/>
                  </a:srgbClr>
                </a:solidFill>
              </a:rPr>
              <a:pPr>
                <a:defRPr/>
              </a:pPr>
              <a:t>9/29/2019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584A3E48-6410-4EB2-8E9B-8EDDD7707AB0}" type="slidenum">
              <a:rPr lang="en-US"/>
              <a:pPr>
                <a:defRPr/>
              </a:pPr>
              <a:t>‹#›</a:t>
            </a:fld>
            <a:endParaRPr lang="en-US"/>
          </a:p>
        </p:txBody>
      </p:sp>
    </p:spTree>
    <p:extLst>
      <p:ext uri="{BB962C8B-B14F-4D97-AF65-F5344CB8AC3E}">
        <p14:creationId xmlns:p14="http://schemas.microsoft.com/office/powerpoint/2010/main" val="2570554810"/>
      </p:ext>
    </p:extLst>
  </p:cSld>
  <p:clrMapOvr>
    <a:masterClrMapping/>
  </p:clrMapOvr>
  <p:transition>
    <p:wedg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3E7360E2-21A2-41B5-AF72-E7BC8FAF281D}" type="datetimeFigureOut">
              <a:rPr lang="en-US"/>
              <a:pPr>
                <a:defRPr/>
              </a:pPr>
              <a:t>9/29/2019</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84CBCC9B-F732-4AD7-895B-E1B63C324D76}" type="slidenum">
              <a:rPr lang="en-US"/>
              <a:pPr>
                <a:defRPr/>
              </a:pPr>
              <a:t>‹#›</a:t>
            </a:fld>
            <a:endParaRPr lang="en-US"/>
          </a:p>
        </p:txBody>
      </p:sp>
    </p:spTree>
    <p:extLst>
      <p:ext uri="{BB962C8B-B14F-4D97-AF65-F5344CB8AC3E}">
        <p14:creationId xmlns:p14="http://schemas.microsoft.com/office/powerpoint/2010/main" val="2371116839"/>
      </p:ext>
    </p:extLst>
  </p:cSld>
  <p:clrMapOvr>
    <a:masterClrMapping/>
  </p:clrMapOvr>
  <p:transition>
    <p:wedg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AC336441-252C-4996-B108-ED1B7CD8D6AF}" type="datetimeFigureOut">
              <a:rPr lang="en-US"/>
              <a:pPr>
                <a:defRPr/>
              </a:pPr>
              <a:t>9/29/2019</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smtClean="0"/>
            </a:lvl1pPr>
          </a:lstStyle>
          <a:p>
            <a:pPr>
              <a:defRPr/>
            </a:pPr>
            <a:fld id="{08DEC77B-FF1D-4ACF-A8B0-B3F3CBFB2591}" type="slidenum">
              <a:rPr lang="en-US"/>
              <a:pPr>
                <a:defRPr/>
              </a:pPr>
              <a:t>‹#›</a:t>
            </a:fld>
            <a:endParaRPr lang="en-US"/>
          </a:p>
        </p:txBody>
      </p:sp>
    </p:spTree>
    <p:extLst>
      <p:ext uri="{BB962C8B-B14F-4D97-AF65-F5344CB8AC3E}">
        <p14:creationId xmlns:p14="http://schemas.microsoft.com/office/powerpoint/2010/main" val="404321374"/>
      </p:ext>
    </p:extLst>
  </p:cSld>
  <p:clrMapOvr>
    <a:masterClrMapping/>
  </p:clrMapOvr>
  <p:transition>
    <p:wedg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044929D-ED89-405B-A4A5-168EB58CED5F}" type="datetimeFigureOut">
              <a:rPr lang="en-US"/>
              <a:pPr>
                <a:defRPr/>
              </a:pPr>
              <a:t>9/29/2019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2C7FC54-9914-4AEF-BEA9-875512D87DB3}" type="slidenum">
              <a:rPr lang="en-US"/>
              <a:pPr>
                <a:defRPr/>
              </a:pPr>
              <a:t>‹#›</a:t>
            </a:fld>
            <a:endParaRPr lang="en-US"/>
          </a:p>
        </p:txBody>
      </p:sp>
    </p:spTree>
    <p:extLst>
      <p:ext uri="{BB962C8B-B14F-4D97-AF65-F5344CB8AC3E}">
        <p14:creationId xmlns:p14="http://schemas.microsoft.com/office/powerpoint/2010/main" val="712912206"/>
      </p:ext>
    </p:extLst>
  </p:cSld>
  <p:clrMapOvr>
    <a:masterClrMapping/>
  </p:clrMapOvr>
  <p:transition>
    <p:wedg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BEA62DF-F5E6-46E2-96DC-A57E27E65EC0}" type="datetimeFigureOut">
              <a:rPr lang="en-US"/>
              <a:pPr>
                <a:defRPr/>
              </a:pPr>
              <a:t>9/29/2019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0A60F06-F929-4420-8C2C-C03F723D3D2B}" type="slidenum">
              <a:rPr lang="en-US"/>
              <a:pPr>
                <a:defRPr/>
              </a:pPr>
              <a:t>‹#›</a:t>
            </a:fld>
            <a:endParaRPr lang="en-US"/>
          </a:p>
        </p:txBody>
      </p:sp>
    </p:spTree>
    <p:extLst>
      <p:ext uri="{BB962C8B-B14F-4D97-AF65-F5344CB8AC3E}">
        <p14:creationId xmlns:p14="http://schemas.microsoft.com/office/powerpoint/2010/main" val="1609313217"/>
      </p:ext>
    </p:extLst>
  </p:cSld>
  <p:clrMapOvr>
    <a:masterClrMapping/>
  </p:clrMapOvr>
  <p:transition>
    <p:wedg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6553200" y="6243638"/>
            <a:ext cx="2133600" cy="457200"/>
          </a:xfrm>
        </p:spPr>
        <p:txBody>
          <a:bodyPr/>
          <a:lstStyle>
            <a:lvl1pPr>
              <a:defRPr smtClean="0"/>
            </a:lvl1pPr>
          </a:lstStyle>
          <a:p>
            <a:pPr>
              <a:defRPr/>
            </a:pPr>
            <a:fld id="{456D78FA-D0A7-47A4-B578-6D2C5F4A1981}" type="slidenum">
              <a:rPr lang="ar-SA"/>
              <a:pPr>
                <a:defRPr/>
              </a:pPr>
              <a:t>‹#›</a:t>
            </a:fld>
            <a:endParaRPr lang="en-US"/>
          </a:p>
        </p:txBody>
      </p:sp>
      <p:sp>
        <p:nvSpPr>
          <p:cNvPr id="4" name="Date Placeholder 3"/>
          <p:cNvSpPr>
            <a:spLocks noGrp="1"/>
          </p:cNvSpPr>
          <p:nvPr>
            <p:ph type="dt" sz="half" idx="11"/>
          </p:nvPr>
        </p:nvSpPr>
        <p:spPr>
          <a:xfrm>
            <a:off x="457200" y="6243638"/>
            <a:ext cx="2133600" cy="457200"/>
          </a:xfrm>
        </p:spPr>
        <p:txBody>
          <a:bodyPr/>
          <a:lstStyle>
            <a:lvl1pPr>
              <a:defRPr/>
            </a:lvl1pPr>
          </a:lstStyle>
          <a:p>
            <a:pPr>
              <a:defRPr/>
            </a:pPr>
            <a:endParaRPr lang="en-US"/>
          </a:p>
        </p:txBody>
      </p:sp>
      <p:sp>
        <p:nvSpPr>
          <p:cNvPr id="5" name="Footer Placeholder 4"/>
          <p:cNvSpPr>
            <a:spLocks noGrp="1"/>
          </p:cNvSpPr>
          <p:nvPr>
            <p:ph type="ftr" sz="quarter" idx="12"/>
          </p:nvPr>
        </p:nvSpPr>
        <p:spPr>
          <a:xfrm>
            <a:off x="3124200" y="6243638"/>
            <a:ext cx="2895600" cy="457200"/>
          </a:xfrm>
        </p:spPr>
        <p:txBody>
          <a:bodyPr/>
          <a:lstStyle>
            <a:lvl1pPr>
              <a:defRPr/>
            </a:lvl1pPr>
          </a:lstStyle>
          <a:p>
            <a:pPr>
              <a:defRPr/>
            </a:pPr>
            <a:endParaRPr lang="en-US"/>
          </a:p>
        </p:txBody>
      </p:sp>
    </p:spTree>
    <p:extLst>
      <p:ext uri="{BB962C8B-B14F-4D97-AF65-F5344CB8AC3E}">
        <p14:creationId xmlns:p14="http://schemas.microsoft.com/office/powerpoint/2010/main" val="27788316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a:p>
        </p:txBody>
      </p:sp>
      <p:sp>
        <p:nvSpPr>
          <p:cNvPr id="4" name="Slide Number Placeholder 3"/>
          <p:cNvSpPr>
            <a:spLocks noGrp="1"/>
          </p:cNvSpPr>
          <p:nvPr>
            <p:ph type="sldNum" sz="quarter" idx="10"/>
          </p:nvPr>
        </p:nvSpPr>
        <p:spPr>
          <a:xfrm>
            <a:off x="6553200" y="6243638"/>
            <a:ext cx="2133600" cy="457200"/>
          </a:xfrm>
        </p:spPr>
        <p:txBody>
          <a:bodyPr/>
          <a:lstStyle>
            <a:lvl1pPr>
              <a:defRPr smtClean="0"/>
            </a:lvl1pPr>
          </a:lstStyle>
          <a:p>
            <a:pPr>
              <a:defRPr/>
            </a:pPr>
            <a:fld id="{6763B4CA-9DF7-42F2-B6CC-AB9086949544}" type="slidenum">
              <a:rPr lang="ar-SA"/>
              <a:pPr>
                <a:defRPr/>
              </a:pPr>
              <a:t>‹#›</a:t>
            </a:fld>
            <a:endParaRPr lang="en-US"/>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a:defRPr/>
            </a:pPr>
            <a:endParaRPr lang="en-US"/>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a:defRPr/>
            </a:pPr>
            <a:endParaRPr lang="en-US"/>
          </a:p>
        </p:txBody>
      </p:sp>
    </p:spTree>
    <p:extLst>
      <p:ext uri="{BB962C8B-B14F-4D97-AF65-F5344CB8AC3E}">
        <p14:creationId xmlns:p14="http://schemas.microsoft.com/office/powerpoint/2010/main" val="8752490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C0E61A1E-C8FC-418D-8D06-328107B7DBB9}" type="datetimeFigureOut">
              <a:rPr lang="en-US">
                <a:solidFill>
                  <a:srgbClr val="DBF5F9">
                    <a:shade val="90000"/>
                  </a:srgbClr>
                </a:solidFill>
              </a:rPr>
              <a:pPr>
                <a:defRPr/>
              </a:pPr>
              <a:t>9/29/2019</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D9A3B74C-9DF2-4751-91F6-C750424A2FA0}" type="slidenum">
              <a:rPr lang="en-US"/>
              <a:pPr/>
              <a:t>‹#›</a:t>
            </a:fld>
            <a:endParaRPr lang="en-US"/>
          </a:p>
        </p:txBody>
      </p:sp>
    </p:spTree>
    <p:extLst>
      <p:ext uri="{BB962C8B-B14F-4D97-AF65-F5344CB8AC3E}">
        <p14:creationId xmlns:p14="http://schemas.microsoft.com/office/powerpoint/2010/main" val="1066128546"/>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6A704CA-CF6C-444E-B54B-6D21F9ABDE12}" type="datetimeFigureOut">
              <a:rPr lang="en-US">
                <a:solidFill>
                  <a:srgbClr val="04617B">
                    <a:shade val="90000"/>
                  </a:srgbClr>
                </a:solidFill>
              </a:rPr>
              <a:pPr>
                <a:defRPr/>
              </a:pPr>
              <a:t>9/29/2019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E4705ED5-D575-4AB3-9555-268FE534DA7E}" type="slidenum">
              <a:rPr lang="en-US"/>
              <a:pPr/>
              <a:t>‹#›</a:t>
            </a:fld>
            <a:endParaRPr lang="en-US"/>
          </a:p>
        </p:txBody>
      </p:sp>
    </p:spTree>
    <p:extLst>
      <p:ext uri="{BB962C8B-B14F-4D97-AF65-F5344CB8AC3E}">
        <p14:creationId xmlns:p14="http://schemas.microsoft.com/office/powerpoint/2010/main" val="1964263016"/>
      </p:ext>
    </p:extLst>
  </p:cSld>
  <p:clrMapOvr>
    <a:masterClrMapping/>
  </p:clrMapOvr>
  <p:transition>
    <p:wedg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CB36F6B-1DCE-44BA-88DA-657DD82B3E5C}" type="datetimeFigureOut">
              <a:rPr lang="en-US">
                <a:solidFill>
                  <a:srgbClr val="DBF5F9">
                    <a:shade val="90000"/>
                  </a:srgbClr>
                </a:solidFill>
              </a:rPr>
              <a:pPr>
                <a:defRPr/>
              </a:pPr>
              <a:t>9/29/2019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4671F424-F208-46E6-997C-02B585FF05BC}" type="slidenum">
              <a:rPr lang="en-US"/>
              <a:pPr/>
              <a:t>‹#›</a:t>
            </a:fld>
            <a:endParaRPr lang="en-US"/>
          </a:p>
        </p:txBody>
      </p:sp>
    </p:spTree>
    <p:extLst>
      <p:ext uri="{BB962C8B-B14F-4D97-AF65-F5344CB8AC3E}">
        <p14:creationId xmlns:p14="http://schemas.microsoft.com/office/powerpoint/2010/main" val="496104954"/>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0055CB8-751C-4D46-B054-08AFE330AE57}" type="datetimeFigureOut">
              <a:rPr lang="en-US">
                <a:solidFill>
                  <a:srgbClr val="04617B">
                    <a:shade val="90000"/>
                  </a:srgbClr>
                </a:solidFill>
              </a:rPr>
              <a:pPr>
                <a:defRPr/>
              </a:pPr>
              <a:t>9/29/2019</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606FA191-F131-4821-931B-19FCB28BD468}" type="slidenum">
              <a:rPr lang="en-US"/>
              <a:pPr/>
              <a:t>‹#›</a:t>
            </a:fld>
            <a:endParaRPr lang="en-US"/>
          </a:p>
        </p:txBody>
      </p:sp>
    </p:spTree>
    <p:extLst>
      <p:ext uri="{BB962C8B-B14F-4D97-AF65-F5344CB8AC3E}">
        <p14:creationId xmlns:p14="http://schemas.microsoft.com/office/powerpoint/2010/main" val="497494353"/>
      </p:ext>
    </p:extLst>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A91B136-5FCA-4339-8008-50D6F59402DB}" type="datetimeFigureOut">
              <a:rPr lang="en-US">
                <a:solidFill>
                  <a:srgbClr val="DBF5F9">
                    <a:shade val="90000"/>
                  </a:srgbClr>
                </a:solidFill>
              </a:rPr>
              <a:pPr>
                <a:defRPr/>
              </a:pPr>
              <a:t>9/29/2019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smtClean="0">
                <a:solidFill>
                  <a:srgbClr val="D1EAEE"/>
                </a:solidFill>
              </a:defRPr>
            </a:lvl1pPr>
          </a:lstStyle>
          <a:p>
            <a:pPr>
              <a:defRPr/>
            </a:pPr>
            <a:fld id="{D2702B86-CB87-4BCF-951D-98D4790C06A4}" type="slidenum">
              <a:rPr lang="en-US"/>
              <a:pPr>
                <a:defRPr/>
              </a:pPr>
              <a:t>‹#›</a:t>
            </a:fld>
            <a:endParaRPr lang="en-US"/>
          </a:p>
        </p:txBody>
      </p:sp>
    </p:spTree>
    <p:extLst>
      <p:ext uri="{BB962C8B-B14F-4D97-AF65-F5344CB8AC3E}">
        <p14:creationId xmlns:p14="http://schemas.microsoft.com/office/powerpoint/2010/main" val="333592323"/>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3094BB93-6D7E-4B9D-B554-B3A0AC005376}" type="datetimeFigureOut">
              <a:rPr lang="en-US">
                <a:solidFill>
                  <a:srgbClr val="04617B">
                    <a:shade val="90000"/>
                  </a:srgbClr>
                </a:solidFill>
              </a:rPr>
              <a:pPr>
                <a:defRPr/>
              </a:pPr>
              <a:t>9/29/2019</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fld id="{DEA11DB0-1C20-44B0-A098-1697C7BA59BC}" type="slidenum">
              <a:rPr lang="en-US"/>
              <a:pPr/>
              <a:t>‹#›</a:t>
            </a:fld>
            <a:endParaRPr lang="en-US"/>
          </a:p>
        </p:txBody>
      </p:sp>
    </p:spTree>
    <p:extLst>
      <p:ext uri="{BB962C8B-B14F-4D97-AF65-F5344CB8AC3E}">
        <p14:creationId xmlns:p14="http://schemas.microsoft.com/office/powerpoint/2010/main" val="1284253210"/>
      </p:ext>
    </p:extLst>
  </p:cSld>
  <p:clrMapOvr>
    <a:masterClrMapping/>
  </p:clrMapOvr>
  <p:transition>
    <p:wedg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502DE22-16BB-4891-8E0C-A3CF49D28F0B}" type="datetimeFigureOut">
              <a:rPr lang="en-US">
                <a:solidFill>
                  <a:srgbClr val="04617B">
                    <a:shade val="90000"/>
                  </a:srgbClr>
                </a:solidFill>
              </a:rPr>
              <a:pPr>
                <a:defRPr/>
              </a:pPr>
              <a:t>9/29/2019</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fld id="{FE933AE9-2B7B-4981-93E9-0406968D7DD5}" type="slidenum">
              <a:rPr lang="en-US"/>
              <a:pPr/>
              <a:t>‹#›</a:t>
            </a:fld>
            <a:endParaRPr lang="en-US"/>
          </a:p>
        </p:txBody>
      </p:sp>
    </p:spTree>
    <p:extLst>
      <p:ext uri="{BB962C8B-B14F-4D97-AF65-F5344CB8AC3E}">
        <p14:creationId xmlns:p14="http://schemas.microsoft.com/office/powerpoint/2010/main" val="2440302633"/>
      </p:ext>
    </p:extLst>
  </p:cSld>
  <p:clrMapOvr>
    <a:masterClrMapping/>
  </p:clrMapOvr>
  <p:transition>
    <p:wedg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7C221644-FA01-4379-AB68-E1756C579F44}" type="datetimeFigureOut">
              <a:rPr lang="en-US">
                <a:solidFill>
                  <a:srgbClr val="04617B">
                    <a:shade val="90000"/>
                  </a:srgbClr>
                </a:solidFill>
              </a:rPr>
              <a:pPr>
                <a:defRPr/>
              </a:pPr>
              <a:t>9/29/2019</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fld id="{A8B936B9-67FE-4CA7-B58D-D7EA18FFAC16}" type="slidenum">
              <a:rPr lang="en-US"/>
              <a:pPr/>
              <a:t>‹#›</a:t>
            </a:fld>
            <a:endParaRPr lang="en-US"/>
          </a:p>
        </p:txBody>
      </p:sp>
    </p:spTree>
    <p:extLst>
      <p:ext uri="{BB962C8B-B14F-4D97-AF65-F5344CB8AC3E}">
        <p14:creationId xmlns:p14="http://schemas.microsoft.com/office/powerpoint/2010/main" val="1143113"/>
      </p:ext>
    </p:extLst>
  </p:cSld>
  <p:clrMapOvr>
    <a:masterClrMapping/>
  </p:clrMapOvr>
  <p:transition>
    <p:wedg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B8C28F1-B2D3-4167-9FE4-82E2509AAB33}" type="datetimeFigureOut">
              <a:rPr lang="en-US">
                <a:solidFill>
                  <a:srgbClr val="04617B">
                    <a:shade val="90000"/>
                  </a:srgbClr>
                </a:solidFill>
              </a:rPr>
              <a:pPr>
                <a:defRPr/>
              </a:pPr>
              <a:t>9/29/2019</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3F8E373E-1733-4943-8483-0C916CF684D0}" type="slidenum">
              <a:rPr lang="en-US"/>
              <a:pPr/>
              <a:t>‹#›</a:t>
            </a:fld>
            <a:endParaRPr lang="en-US"/>
          </a:p>
        </p:txBody>
      </p:sp>
    </p:spTree>
    <p:extLst>
      <p:ext uri="{BB962C8B-B14F-4D97-AF65-F5344CB8AC3E}">
        <p14:creationId xmlns:p14="http://schemas.microsoft.com/office/powerpoint/2010/main" val="1813036301"/>
      </p:ext>
    </p:extLst>
  </p:cSld>
  <p:clrMapOvr>
    <a:masterClrMapping/>
  </p:clrMapOvr>
  <p:transition>
    <p:wedg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4C0945AD-DD8C-4CB3-97EB-60A2D5D466AA}" type="datetimeFigureOut">
              <a:rPr lang="en-US">
                <a:solidFill>
                  <a:srgbClr val="04617B">
                    <a:shade val="90000"/>
                  </a:srgbClr>
                </a:solidFill>
              </a:rPr>
              <a:pPr>
                <a:defRPr/>
              </a:pPr>
              <a:t>9/29/2019</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fld id="{BEEE259A-48C1-4C65-82A9-6218EFF38365}" type="slidenum">
              <a:rPr lang="en-US"/>
              <a:pPr/>
              <a:t>‹#›</a:t>
            </a:fld>
            <a:endParaRPr lang="en-US"/>
          </a:p>
        </p:txBody>
      </p:sp>
    </p:spTree>
    <p:extLst>
      <p:ext uri="{BB962C8B-B14F-4D97-AF65-F5344CB8AC3E}">
        <p14:creationId xmlns:p14="http://schemas.microsoft.com/office/powerpoint/2010/main" val="2545362921"/>
      </p:ext>
    </p:extLst>
  </p:cSld>
  <p:clrMapOvr>
    <a:masterClrMapping/>
  </p:clrMapOvr>
  <p:transition>
    <p:wedg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9822586-E60C-4091-9ABE-20A008EBB610}" type="datetimeFigureOut">
              <a:rPr lang="en-US">
                <a:solidFill>
                  <a:srgbClr val="04617B">
                    <a:shade val="90000"/>
                  </a:srgbClr>
                </a:solidFill>
              </a:rPr>
              <a:pPr>
                <a:defRPr/>
              </a:pPr>
              <a:t>9/29/2019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F9C83463-2E6D-431B-AC33-C402ED6EA50F}" type="slidenum">
              <a:rPr lang="en-US"/>
              <a:pPr/>
              <a:t>‹#›</a:t>
            </a:fld>
            <a:endParaRPr lang="en-US"/>
          </a:p>
        </p:txBody>
      </p:sp>
    </p:spTree>
    <p:extLst>
      <p:ext uri="{BB962C8B-B14F-4D97-AF65-F5344CB8AC3E}">
        <p14:creationId xmlns:p14="http://schemas.microsoft.com/office/powerpoint/2010/main" val="261650584"/>
      </p:ext>
    </p:extLst>
  </p:cSld>
  <p:clrMapOvr>
    <a:masterClrMapping/>
  </p:clrMapOvr>
  <p:transition>
    <p:wedg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4211AC0-EB90-453C-B934-F302763933E9}" type="datetimeFigureOut">
              <a:rPr lang="en-US">
                <a:solidFill>
                  <a:srgbClr val="04617B">
                    <a:shade val="90000"/>
                  </a:srgbClr>
                </a:solidFill>
              </a:rPr>
              <a:pPr>
                <a:defRPr/>
              </a:pPr>
              <a:t>9/29/2019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33BED1FE-3F15-44A6-8018-59773E6D8D7E}" type="slidenum">
              <a:rPr lang="en-US"/>
              <a:pPr/>
              <a:t>‹#›</a:t>
            </a:fld>
            <a:endParaRPr lang="en-US"/>
          </a:p>
        </p:txBody>
      </p:sp>
    </p:spTree>
    <p:extLst>
      <p:ext uri="{BB962C8B-B14F-4D97-AF65-F5344CB8AC3E}">
        <p14:creationId xmlns:p14="http://schemas.microsoft.com/office/powerpoint/2010/main" val="323578575"/>
      </p:ext>
    </p:extLst>
  </p:cSld>
  <p:clrMapOvr>
    <a:masterClrMapping/>
  </p:clrMapOvr>
  <p:transition>
    <p:wedg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6553200" y="6243638"/>
            <a:ext cx="2133600" cy="457200"/>
          </a:xfrm>
        </p:spPr>
        <p:txBody>
          <a:bodyPr/>
          <a:lstStyle>
            <a:lvl1pPr>
              <a:defRPr/>
            </a:lvl1pPr>
          </a:lstStyle>
          <a:p>
            <a:fld id="{93248090-90E8-4E5B-9CCF-7C105E0477B9}" type="slidenum">
              <a:rPr lang="ar-SA"/>
              <a:pPr/>
              <a:t>‹#›</a:t>
            </a:fld>
            <a:endParaRPr lang="en-US"/>
          </a:p>
        </p:txBody>
      </p:sp>
      <p:sp>
        <p:nvSpPr>
          <p:cNvPr id="4" name="Date Placeholder 3"/>
          <p:cNvSpPr>
            <a:spLocks noGrp="1"/>
          </p:cNvSpPr>
          <p:nvPr>
            <p:ph type="dt" sz="half" idx="11"/>
          </p:nvPr>
        </p:nvSpPr>
        <p:spPr>
          <a:xfrm>
            <a:off x="457200" y="6243638"/>
            <a:ext cx="2133600" cy="457200"/>
          </a:xfrm>
        </p:spPr>
        <p:txBody>
          <a:bodyPr/>
          <a:lstStyle>
            <a:lvl1pPr>
              <a:defRPr/>
            </a:lvl1pPr>
          </a:lstStyle>
          <a:p>
            <a:pPr>
              <a:defRPr/>
            </a:pPr>
            <a:endParaRPr lang="en-US">
              <a:solidFill>
                <a:srgbClr val="04617B">
                  <a:shade val="90000"/>
                </a:srgbClr>
              </a:solidFill>
            </a:endParaRPr>
          </a:p>
        </p:txBody>
      </p:sp>
      <p:sp>
        <p:nvSpPr>
          <p:cNvPr id="5" name="Footer Placeholder 4"/>
          <p:cNvSpPr>
            <a:spLocks noGrp="1"/>
          </p:cNvSpPr>
          <p:nvPr>
            <p:ph type="ftr" sz="quarter" idx="12"/>
          </p:nvPr>
        </p:nvSpPr>
        <p:spPr>
          <a:xfrm>
            <a:off x="3124200" y="6243638"/>
            <a:ext cx="2895600" cy="457200"/>
          </a:xfrm>
        </p:spPr>
        <p:txBody>
          <a:bodyPr/>
          <a:lstStyle>
            <a:lvl1pPr>
              <a:defRPr/>
            </a:lvl1pPr>
          </a:lstStyle>
          <a:p>
            <a:pPr>
              <a:defRPr/>
            </a:pPr>
            <a:endParaRPr lang="en-US">
              <a:solidFill>
                <a:srgbClr val="04617B">
                  <a:shade val="90000"/>
                </a:srgbClr>
              </a:solidFill>
            </a:endParaRPr>
          </a:p>
        </p:txBody>
      </p:sp>
    </p:spTree>
    <p:extLst>
      <p:ext uri="{BB962C8B-B14F-4D97-AF65-F5344CB8AC3E}">
        <p14:creationId xmlns:p14="http://schemas.microsoft.com/office/powerpoint/2010/main" val="23412809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a:p>
        </p:txBody>
      </p:sp>
      <p:sp>
        <p:nvSpPr>
          <p:cNvPr id="4" name="Slide Number Placeholder 3"/>
          <p:cNvSpPr>
            <a:spLocks noGrp="1"/>
          </p:cNvSpPr>
          <p:nvPr>
            <p:ph type="sldNum" sz="quarter" idx="10"/>
          </p:nvPr>
        </p:nvSpPr>
        <p:spPr>
          <a:xfrm>
            <a:off x="6553200" y="6243638"/>
            <a:ext cx="2133600" cy="457200"/>
          </a:xfrm>
        </p:spPr>
        <p:txBody>
          <a:bodyPr/>
          <a:lstStyle>
            <a:lvl1pPr>
              <a:defRPr/>
            </a:lvl1pPr>
          </a:lstStyle>
          <a:p>
            <a:fld id="{0AF56410-672B-44E3-B86E-67D4B80B873C}" type="slidenum">
              <a:rPr lang="ar-SA"/>
              <a:pPr/>
              <a:t>‹#›</a:t>
            </a:fld>
            <a:endParaRPr lang="en-US"/>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a:defRPr/>
            </a:pPr>
            <a:endParaRPr lang="en-US">
              <a:solidFill>
                <a:srgbClr val="04617B">
                  <a:shade val="90000"/>
                </a:srgbClr>
              </a:solidFill>
            </a:endParaRPr>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a:defRPr/>
            </a:pPr>
            <a:endParaRPr lang="en-US">
              <a:solidFill>
                <a:srgbClr val="04617B">
                  <a:shade val="90000"/>
                </a:srgbClr>
              </a:solidFill>
            </a:endParaRPr>
          </a:p>
        </p:txBody>
      </p:sp>
    </p:spTree>
    <p:extLst>
      <p:ext uri="{BB962C8B-B14F-4D97-AF65-F5344CB8AC3E}">
        <p14:creationId xmlns:p14="http://schemas.microsoft.com/office/powerpoint/2010/main" val="3781046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C24E782-E161-4202-A96B-4CA11D2B5D89}" type="datetimeFigureOut">
              <a:rPr lang="en-US">
                <a:solidFill>
                  <a:srgbClr val="04617B">
                    <a:shade val="90000"/>
                  </a:srgbClr>
                </a:solidFill>
              </a:rPr>
              <a:pPr>
                <a:defRPr/>
              </a:pPr>
              <a:t>9/29/2019</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B2B89864-D86A-4B27-95E9-769B10042E4F}" type="slidenum">
              <a:rPr lang="en-US"/>
              <a:pPr>
                <a:defRPr/>
              </a:pPr>
              <a:t>‹#›</a:t>
            </a:fld>
            <a:endParaRPr lang="en-US"/>
          </a:p>
        </p:txBody>
      </p:sp>
    </p:spTree>
    <p:extLst>
      <p:ext uri="{BB962C8B-B14F-4D97-AF65-F5344CB8AC3E}">
        <p14:creationId xmlns:p14="http://schemas.microsoft.com/office/powerpoint/2010/main" val="1917661343"/>
      </p:ext>
    </p:extLst>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FFCA1AF8-E49B-4550-AAA5-27D25F43CC98}" type="datetimeFigureOut">
              <a:rPr lang="en-US">
                <a:solidFill>
                  <a:srgbClr val="04617B">
                    <a:shade val="90000"/>
                  </a:srgbClr>
                </a:solidFill>
              </a:rPr>
              <a:pPr>
                <a:defRPr/>
              </a:pPr>
              <a:t>9/29/2019</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56AA1B03-44F5-436B-B4AB-04135DF07D6E}" type="slidenum">
              <a:rPr lang="en-US"/>
              <a:pPr>
                <a:defRPr/>
              </a:pPr>
              <a:t>‹#›</a:t>
            </a:fld>
            <a:endParaRPr lang="en-US"/>
          </a:p>
        </p:txBody>
      </p:sp>
    </p:spTree>
    <p:extLst>
      <p:ext uri="{BB962C8B-B14F-4D97-AF65-F5344CB8AC3E}">
        <p14:creationId xmlns:p14="http://schemas.microsoft.com/office/powerpoint/2010/main" val="3587879932"/>
      </p:ext>
    </p:extLst>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1CC61698-93A6-4020-8A95-6D95E9AC4592}" type="datetimeFigureOut">
              <a:rPr lang="en-US">
                <a:solidFill>
                  <a:srgbClr val="04617B">
                    <a:shade val="90000"/>
                  </a:srgbClr>
                </a:solidFill>
              </a:rPr>
              <a:pPr>
                <a:defRPr/>
              </a:pPr>
              <a:t>9/29/2019</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E28C47FF-BC9C-4755-BBE7-B95CBA18C9A6}" type="slidenum">
              <a:rPr lang="en-US"/>
              <a:pPr>
                <a:defRPr/>
              </a:pPr>
              <a:t>‹#›</a:t>
            </a:fld>
            <a:endParaRPr lang="en-US"/>
          </a:p>
        </p:txBody>
      </p:sp>
    </p:spTree>
    <p:extLst>
      <p:ext uri="{BB962C8B-B14F-4D97-AF65-F5344CB8AC3E}">
        <p14:creationId xmlns:p14="http://schemas.microsoft.com/office/powerpoint/2010/main" val="2934132213"/>
      </p:ext>
    </p:extLst>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56DEF42B-68F3-460F-9B88-260AFA86EC37}" type="datetimeFigureOut">
              <a:rPr lang="en-US">
                <a:solidFill>
                  <a:srgbClr val="04617B">
                    <a:shade val="90000"/>
                  </a:srgbClr>
                </a:solidFill>
              </a:rPr>
              <a:pPr>
                <a:defRPr/>
              </a:pPr>
              <a:t>9/29/2019</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0B243998-A89A-4B06-9C62-A51E5293736E}" type="slidenum">
              <a:rPr lang="en-US"/>
              <a:pPr>
                <a:defRPr/>
              </a:pPr>
              <a:t>‹#›</a:t>
            </a:fld>
            <a:endParaRPr lang="en-US"/>
          </a:p>
        </p:txBody>
      </p:sp>
    </p:spTree>
    <p:extLst>
      <p:ext uri="{BB962C8B-B14F-4D97-AF65-F5344CB8AC3E}">
        <p14:creationId xmlns:p14="http://schemas.microsoft.com/office/powerpoint/2010/main" val="3668395747"/>
      </p:ext>
    </p:extLst>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C325081-4041-4F6C-9FFD-B0A4222830AC}" type="datetimeFigureOut">
              <a:rPr lang="en-US">
                <a:solidFill>
                  <a:srgbClr val="04617B">
                    <a:shade val="90000"/>
                  </a:srgbClr>
                </a:solidFill>
              </a:rPr>
              <a:pPr>
                <a:defRPr/>
              </a:pPr>
              <a:t>9/29/2019</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32D56E9D-0AED-4E92-B601-4B9FB0F96804}" type="slidenum">
              <a:rPr lang="en-US"/>
              <a:pPr>
                <a:defRPr/>
              </a:pPr>
              <a:t>‹#›</a:t>
            </a:fld>
            <a:endParaRPr lang="en-US"/>
          </a:p>
        </p:txBody>
      </p:sp>
    </p:spTree>
    <p:extLst>
      <p:ext uri="{BB962C8B-B14F-4D97-AF65-F5344CB8AC3E}">
        <p14:creationId xmlns:p14="http://schemas.microsoft.com/office/powerpoint/2010/main" val="3473378725"/>
      </p:ext>
    </p:extLst>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30A0D1D3-C956-4580-93E2-1F60C11DCC21}" type="datetimeFigureOut">
              <a:rPr lang="en-US">
                <a:solidFill>
                  <a:srgbClr val="04617B">
                    <a:shade val="90000"/>
                  </a:srgbClr>
                </a:solidFill>
              </a:rPr>
              <a:pPr>
                <a:defRPr/>
              </a:pPr>
              <a:t>9/29/2019</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smtClean="0"/>
            </a:lvl1pPr>
          </a:lstStyle>
          <a:p>
            <a:pPr>
              <a:defRPr/>
            </a:pPr>
            <a:fld id="{2F6B6A6A-B3BA-47F2-AA34-09CFE1B6F16A}" type="slidenum">
              <a:rPr lang="en-US"/>
              <a:pPr>
                <a:defRPr/>
              </a:pPr>
              <a:t>‹#›</a:t>
            </a:fld>
            <a:endParaRPr lang="en-US"/>
          </a:p>
        </p:txBody>
      </p:sp>
    </p:spTree>
    <p:extLst>
      <p:ext uri="{BB962C8B-B14F-4D97-AF65-F5344CB8AC3E}">
        <p14:creationId xmlns:p14="http://schemas.microsoft.com/office/powerpoint/2010/main" val="2681238981"/>
      </p:ext>
    </p:extLst>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fontAlgn="base">
              <a:spcBef>
                <a:spcPct val="0"/>
              </a:spcBef>
              <a:spcAft>
                <a:spcPct val="0"/>
              </a:spcAft>
              <a:defRPr/>
            </a:pPr>
            <a:fld id="{22CE90B5-8748-481D-8E9C-CB8A70BC738B}" type="datetimeFigureOut">
              <a:rPr lang="en-US">
                <a:solidFill>
                  <a:srgbClr val="04617B">
                    <a:shade val="90000"/>
                  </a:srgbClr>
                </a:solidFill>
              </a:rPr>
              <a:pPr fontAlgn="base">
                <a:spcBef>
                  <a:spcPct val="0"/>
                </a:spcBef>
                <a:spcAft>
                  <a:spcPct val="0"/>
                </a:spcAft>
                <a:defRPr/>
              </a:pPr>
              <a:t>9/29/2019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fontAlgn="base">
              <a:spcBef>
                <a:spcPct val="0"/>
              </a:spcBef>
              <a:spcAft>
                <a:spcPct val="0"/>
              </a:spcAft>
              <a:defRPr/>
            </a:pPr>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smtClean="0">
                <a:solidFill>
                  <a:srgbClr val="045C75"/>
                </a:solidFill>
              </a:defRPr>
            </a:lvl1pPr>
          </a:lstStyle>
          <a:p>
            <a:pPr fontAlgn="base">
              <a:spcBef>
                <a:spcPct val="0"/>
              </a:spcBef>
              <a:spcAft>
                <a:spcPct val="0"/>
              </a:spcAft>
              <a:defRPr/>
            </a:pPr>
            <a:fld id="{4C4A44E7-3999-4C40-A7E2-A8FA26B4BC57}" type="slidenum">
              <a:rPr lang="en-US">
                <a:latin typeface="Arial" pitchFamily="34" charset="0"/>
                <a:cs typeface="Arial" pitchFamily="34" charset="0"/>
              </a:rPr>
              <a:pPr fontAlgn="base">
                <a:spcBef>
                  <a:spcPct val="0"/>
                </a:spcBef>
                <a:spcAft>
                  <a:spcPct val="0"/>
                </a:spcAft>
                <a:defRPr/>
              </a:pPr>
              <a:t>‹#›</a:t>
            </a:fld>
            <a:endParaRPr lang="en-US">
              <a:latin typeface="Arial" pitchFamily="34" charset="0"/>
              <a:cs typeface="Arial" pitchFamily="34"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grpSp>
    </p:spTree>
    <p:extLst>
      <p:ext uri="{BB962C8B-B14F-4D97-AF65-F5344CB8AC3E}">
        <p14:creationId xmlns:p14="http://schemas.microsoft.com/office/powerpoint/2010/main" val="973839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052"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2053"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fld id="{49C6FB46-FB59-464A-B950-50AD32FE81C8}" type="datetimeFigureOut">
              <a:rPr lang="en-US"/>
              <a:pPr fontAlgn="base">
                <a:spcBef>
                  <a:spcPct val="0"/>
                </a:spcBef>
                <a:spcAft>
                  <a:spcPct val="0"/>
                </a:spcAft>
                <a:defRPr/>
              </a:pPr>
              <a:t>9/29/2019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smtClean="0">
                <a:solidFill>
                  <a:srgbClr val="045C75"/>
                </a:solidFill>
              </a:defRPr>
            </a:lvl1pPr>
          </a:lstStyle>
          <a:p>
            <a:pPr fontAlgn="base">
              <a:spcBef>
                <a:spcPct val="0"/>
              </a:spcBef>
              <a:spcAft>
                <a:spcPct val="0"/>
              </a:spcAft>
              <a:defRPr/>
            </a:pPr>
            <a:fld id="{F481D514-013C-4E7D-889F-2ECA7F59BC2D}" type="slidenum">
              <a:rPr lang="en-US">
                <a:latin typeface="Arial" pitchFamily="34" charset="0"/>
                <a:cs typeface="Arial" pitchFamily="34" charset="0"/>
              </a:rPr>
              <a:pPr fontAlgn="base">
                <a:spcBef>
                  <a:spcPct val="0"/>
                </a:spcBef>
                <a:spcAft>
                  <a:spcPct val="0"/>
                </a:spcAft>
                <a:defRPr/>
              </a:pPr>
              <a:t>‹#›</a:t>
            </a:fld>
            <a:endParaRPr lang="en-US">
              <a:latin typeface="Arial" pitchFamily="34" charset="0"/>
              <a:cs typeface="Arial" pitchFamily="34" charset="0"/>
            </a:endParaRPr>
          </a:p>
        </p:txBody>
      </p:sp>
      <p:grpSp>
        <p:nvGrpSpPr>
          <p:cNvPr id="205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grpSp>
    </p:spTree>
    <p:extLst>
      <p:ext uri="{BB962C8B-B14F-4D97-AF65-F5344CB8AC3E}">
        <p14:creationId xmlns:p14="http://schemas.microsoft.com/office/powerpoint/2010/main" val="11529863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fontAlgn="base">
              <a:spcBef>
                <a:spcPct val="0"/>
              </a:spcBef>
              <a:spcAft>
                <a:spcPct val="0"/>
              </a:spcAft>
              <a:defRPr/>
            </a:pPr>
            <a:fld id="{626E2592-2E91-4DA0-9270-1C1B26F58131}" type="datetimeFigureOut">
              <a:rPr lang="en-US">
                <a:solidFill>
                  <a:srgbClr val="04617B">
                    <a:shade val="90000"/>
                  </a:srgbClr>
                </a:solidFill>
              </a:rPr>
              <a:pPr fontAlgn="base">
                <a:spcBef>
                  <a:spcPct val="0"/>
                </a:spcBef>
                <a:spcAft>
                  <a:spcPct val="0"/>
                </a:spcAft>
                <a:defRPr/>
              </a:pPr>
              <a:t>9/29/2019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fontAlgn="base">
              <a:spcBef>
                <a:spcPct val="0"/>
              </a:spcBef>
              <a:spcAft>
                <a:spcPct val="0"/>
              </a:spcAft>
              <a:defRPr/>
            </a:pPr>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defRPr>
            </a:lvl1pPr>
          </a:lstStyle>
          <a:p>
            <a:pPr fontAlgn="base">
              <a:spcBef>
                <a:spcPct val="0"/>
              </a:spcBef>
              <a:spcAft>
                <a:spcPct val="0"/>
              </a:spcAft>
            </a:pPr>
            <a:fld id="{59E60EE0-37B5-4A26-A6D7-3F60DD6F1D40}" type="slidenum">
              <a:rPr lang="en-US">
                <a:latin typeface="Arial" pitchFamily="34" charset="0"/>
                <a:cs typeface="Arial" pitchFamily="34" charset="0"/>
              </a:rPr>
              <a:pPr fontAlgn="base">
                <a:spcBef>
                  <a:spcPct val="0"/>
                </a:spcBef>
                <a:spcAft>
                  <a:spcPct val="0"/>
                </a:spcAft>
              </a:pPr>
              <a:t>‹#›</a:t>
            </a:fld>
            <a:endParaRPr lang="en-US">
              <a:latin typeface="Arial" pitchFamily="34" charset="0"/>
              <a:cs typeface="Arial" pitchFamily="34"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grpSp>
    </p:spTree>
    <p:extLst>
      <p:ext uri="{BB962C8B-B14F-4D97-AF65-F5344CB8AC3E}">
        <p14:creationId xmlns:p14="http://schemas.microsoft.com/office/powerpoint/2010/main" val="414722663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143000"/>
            <a:ext cx="5715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WordArt 6"/>
          <p:cNvSpPr>
            <a:spLocks noChangeArrowheads="1" noChangeShapeType="1" noTextEdit="1"/>
          </p:cNvSpPr>
          <p:nvPr/>
        </p:nvSpPr>
        <p:spPr bwMode="auto">
          <a:xfrm>
            <a:off x="1905000" y="990600"/>
            <a:ext cx="5257800" cy="3657600"/>
          </a:xfrm>
          <a:prstGeom prst="rect">
            <a:avLst/>
          </a:prstGeom>
        </p:spPr>
        <p:txBody>
          <a:bodyPr wrap="none" fromWordArt="1">
            <a:prstTxWarp prst="textPlain">
              <a:avLst>
                <a:gd name="adj" fmla="val 50000"/>
              </a:avLst>
            </a:prstTxWarp>
          </a:bodyPr>
          <a:lstStyle/>
          <a:p>
            <a:pPr algn="ctr" rtl="1" fontAlgn="base">
              <a:spcBef>
                <a:spcPct val="0"/>
              </a:spcBef>
              <a:spcAft>
                <a:spcPct val="0"/>
              </a:spcAft>
              <a:defRPr/>
            </a:pPr>
            <a:endPar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Simplified Arabic" pitchFamily="18" charset="-78"/>
            </a:endParaRPr>
          </a:p>
          <a:p>
            <a:pPr algn="ctr" rtl="1" fontAlgn="base">
              <a:spcBef>
                <a:spcPct val="0"/>
              </a:spcBef>
              <a:spcAft>
                <a:spcPct val="0"/>
              </a:spcAft>
              <a:defRPr/>
            </a:pP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Simplified Arabic" pitchFamily="18" charset="-78"/>
              </a:rPr>
              <a:t>دراسات مستقلة</a:t>
            </a:r>
          </a:p>
          <a:p>
            <a:pPr algn="ctr" fontAlgn="base">
              <a:spcBef>
                <a:spcPct val="0"/>
              </a:spcBef>
              <a:spcAft>
                <a:spcPct val="0"/>
              </a:spcAft>
              <a:defRPr/>
            </a:pPr>
            <a:r>
              <a:rPr lang="en-US"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Arial" pitchFamily="34" charset="0"/>
              </a:rPr>
              <a:t>Independent studies</a:t>
            </a:r>
            <a:endParaRPr lang="en-US"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Arial" pitchFamily="34" charset="0"/>
            </a:endParaRPr>
          </a:p>
        </p:txBody>
      </p:sp>
      <p:sp>
        <p:nvSpPr>
          <p:cNvPr id="13316" name="WordArt 7"/>
          <p:cNvSpPr>
            <a:spLocks noChangeArrowheads="1" noChangeShapeType="1" noTextEdit="1"/>
          </p:cNvSpPr>
          <p:nvPr/>
        </p:nvSpPr>
        <p:spPr bwMode="auto">
          <a:xfrm>
            <a:off x="3276600" y="5715000"/>
            <a:ext cx="2628900" cy="723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kern="10" dirty="0" smtClean="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cs typeface="Arial" pitchFamily="34" charset="0"/>
              </a:rPr>
              <a:t>Pro. Mohamed E. </a:t>
            </a:r>
            <a:r>
              <a:rPr lang="en-US" sz="3600" kern="10" dirty="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cs typeface="Arial" pitchFamily="34" charset="0"/>
              </a:rPr>
              <a:t>Hafez</a:t>
            </a:r>
          </a:p>
        </p:txBody>
      </p:sp>
    </p:spTree>
    <p:extLst>
      <p:ext uri="{BB962C8B-B14F-4D97-AF65-F5344CB8AC3E}">
        <p14:creationId xmlns:p14="http://schemas.microsoft.com/office/powerpoint/2010/main" val="708060580"/>
      </p:ext>
    </p:extLst>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p:nvPr/>
        </p:nvSpPr>
        <p:spPr>
          <a:xfrm>
            <a:off x="2286000" y="568036"/>
            <a:ext cx="4572000" cy="91440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296" rtl="0" eaLnBrk="1" fontAlgn="auto" latinLnBrk="0" hangingPunct="1">
              <a:lnSpc>
                <a:spcPct val="100000"/>
              </a:lnSpc>
              <a:spcBef>
                <a:spcPts val="0"/>
              </a:spcBef>
              <a:spcAft>
                <a:spcPts val="0"/>
              </a:spcAft>
              <a:buClrTx/>
              <a:buSzTx/>
              <a:buFontTx/>
              <a:buNone/>
              <a:tabLst/>
              <a:defRPr/>
            </a:pPr>
            <a:r>
              <a:rPr kumimoji="0" lang="ar-SA" sz="2000" b="0"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التعريفات </a:t>
            </a:r>
            <a:r>
              <a:rPr kumimoji="0" lang="ar-SA"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للمفاهيم والمصطلحات البيئية</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705067715"/>
              </p:ext>
            </p:extLst>
          </p:nvPr>
        </p:nvGraphicFramePr>
        <p:xfrm>
          <a:off x="457200" y="1676400"/>
          <a:ext cx="8305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5321984"/>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1" dur="1000"/>
                                        <p:tgtEl>
                                          <p:spTgt spid="6">
                                            <p:graphicEl>
                                              <a:dgm id="{2F59F4BA-ACEB-47CD-9835-833101BB5FE7}"/>
                                            </p:graphicEl>
                                          </p:spTgt>
                                        </p:tgtEl>
                                      </p:cBhvr>
                                    </p:animEffect>
                                  </p:childTnLst>
                                </p:cTn>
                              </p:par>
                            </p:childTnLst>
                          </p:cTn>
                        </p:par>
                        <p:par>
                          <p:cTn id="12" fill="hold">
                            <p:stCondLst>
                              <p:cond delay="1500"/>
                            </p:stCondLst>
                            <p:childTnLst>
                              <p:par>
                                <p:cTn id="13" presetID="12" presetClass="entr" presetSubtype="1" fill="hold" grpId="0" nodeType="afterEffect">
                                  <p:stCondLst>
                                    <p:cond delay="0"/>
                                  </p:stCondLst>
                                  <p:childTnLst>
                                    <p:set>
                                      <p:cBhvr>
                                        <p:cTn id="14" dur="1" fill="hold">
                                          <p:stCondLst>
                                            <p:cond delay="0"/>
                                          </p:stCondLst>
                                        </p:cTn>
                                        <p:tgtEl>
                                          <p:spTgt spid="6">
                                            <p:graphicEl>
                                              <a:dgm id="{7BA84140-C72F-43C2-87D3-7D7D4F24AD30}"/>
                                            </p:graphicEl>
                                          </p:spTgt>
                                        </p:tgtEl>
                                        <p:attrNameLst>
                                          <p:attrName>style.visibility</p:attrName>
                                        </p:attrNameLst>
                                      </p:cBhvr>
                                      <p:to>
                                        <p:strVal val="visible"/>
                                      </p:to>
                                    </p:set>
                                    <p:animEffect transition="in" filter="slide(fromTop)">
                                      <p:cBhvr>
                                        <p:cTn id="15" dur="1000"/>
                                        <p:tgtEl>
                                          <p:spTgt spid="6">
                                            <p:graphicEl>
                                              <a:dgm id="{7BA84140-C72F-43C2-87D3-7D7D4F24AD30}"/>
                                            </p:graphicEl>
                                          </p:spTgt>
                                        </p:tgtEl>
                                      </p:cBhvr>
                                    </p:animEffect>
                                  </p:childTnLst>
                                </p:cTn>
                              </p:par>
                            </p:childTnLst>
                          </p:cTn>
                        </p:par>
                        <p:par>
                          <p:cTn id="16" fill="hold">
                            <p:stCondLst>
                              <p:cond delay="2500"/>
                            </p:stCondLst>
                            <p:childTnLst>
                              <p:par>
                                <p:cTn id="17" presetID="12" presetClass="entr" presetSubtype="1" fill="hold" grpId="0" nodeType="afterEffect">
                                  <p:stCondLst>
                                    <p:cond delay="0"/>
                                  </p:stCondLst>
                                  <p:childTnLst>
                                    <p:set>
                                      <p:cBhvr>
                                        <p:cTn id="18" dur="1" fill="hold">
                                          <p:stCondLst>
                                            <p:cond delay="0"/>
                                          </p:stCondLst>
                                        </p:cTn>
                                        <p:tgtEl>
                                          <p:spTgt spid="6">
                                            <p:graphicEl>
                                              <a:dgm id="{09842BE2-8BC6-40A6-BD47-9058EDAD2DA4}"/>
                                            </p:graphicEl>
                                          </p:spTgt>
                                        </p:tgtEl>
                                        <p:attrNameLst>
                                          <p:attrName>style.visibility</p:attrName>
                                        </p:attrNameLst>
                                      </p:cBhvr>
                                      <p:to>
                                        <p:strVal val="visible"/>
                                      </p:to>
                                    </p:set>
                                    <p:animEffect transition="in" filter="slide(fromTop)">
                                      <p:cBhvr>
                                        <p:cTn id="19" dur="1000"/>
                                        <p:tgtEl>
                                          <p:spTgt spid="6">
                                            <p:graphicEl>
                                              <a:dgm id="{09842BE2-8BC6-40A6-BD47-9058EDAD2DA4}"/>
                                            </p:graphicEl>
                                          </p:spTgt>
                                        </p:tgtEl>
                                      </p:cBhvr>
                                    </p:animEffect>
                                  </p:childTnLst>
                                </p:cTn>
                              </p:par>
                            </p:childTnLst>
                          </p:cTn>
                        </p:par>
                        <p:par>
                          <p:cTn id="20" fill="hold">
                            <p:stCondLst>
                              <p:cond delay="3500"/>
                            </p:stCondLst>
                            <p:childTnLst>
                              <p:par>
                                <p:cTn id="21" presetID="12" presetClass="entr" presetSubtype="1" fill="hold" grpId="0" nodeType="afterEffect">
                                  <p:stCondLst>
                                    <p:cond delay="0"/>
                                  </p:stCondLst>
                                  <p:childTnLst>
                                    <p:set>
                                      <p:cBhvr>
                                        <p:cTn id="22" dur="1" fill="hold">
                                          <p:stCondLst>
                                            <p:cond delay="0"/>
                                          </p:stCondLst>
                                        </p:cTn>
                                        <p:tgtEl>
                                          <p:spTgt spid="6">
                                            <p:graphicEl>
                                              <a:dgm id="{B883EDC8-E83F-4A61-9716-A438DDB17305}"/>
                                            </p:graphicEl>
                                          </p:spTgt>
                                        </p:tgtEl>
                                        <p:attrNameLst>
                                          <p:attrName>style.visibility</p:attrName>
                                        </p:attrNameLst>
                                      </p:cBhvr>
                                      <p:to>
                                        <p:strVal val="visible"/>
                                      </p:to>
                                    </p:set>
                                    <p:animEffect transition="in" filter="slide(fromTop)">
                                      <p:cBhvr>
                                        <p:cTn id="23" dur="1000"/>
                                        <p:tgtEl>
                                          <p:spTgt spid="6">
                                            <p:graphicEl>
                                              <a:dgm id="{B883EDC8-E83F-4A61-9716-A438DDB1730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p:nvPr/>
        </p:nvSpPr>
        <p:spPr>
          <a:xfrm>
            <a:off x="2286000" y="568036"/>
            <a:ext cx="4572000" cy="91440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296" rtl="0" eaLnBrk="1" fontAlgn="auto" latinLnBrk="0" hangingPunct="1">
              <a:lnSpc>
                <a:spcPct val="100000"/>
              </a:lnSpc>
              <a:spcBef>
                <a:spcPts val="0"/>
              </a:spcBef>
              <a:spcAft>
                <a:spcPts val="0"/>
              </a:spcAft>
              <a:buClrTx/>
              <a:buSzTx/>
              <a:buFontTx/>
              <a:buNone/>
              <a:tabLst/>
              <a:defRPr/>
            </a:pPr>
            <a:r>
              <a:rPr kumimoji="0" lang="ar-SA" sz="2000" b="0"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التعريفات </a:t>
            </a:r>
            <a:r>
              <a:rPr kumimoji="0" lang="ar-SA"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للمفاهيم والمصطلحات البيئية</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3999413880"/>
              </p:ext>
            </p:extLst>
          </p:nvPr>
        </p:nvGraphicFramePr>
        <p:xfrm>
          <a:off x="457200" y="1676400"/>
          <a:ext cx="8305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050510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1" dur="1000"/>
                                        <p:tgtEl>
                                          <p:spTgt spid="6">
                                            <p:graphicEl>
                                              <a:dgm id="{2F59F4BA-ACEB-47CD-9835-833101BB5FE7}"/>
                                            </p:graphicEl>
                                          </p:spTgt>
                                        </p:tgtEl>
                                      </p:cBhvr>
                                    </p:animEffect>
                                  </p:childTnLst>
                                </p:cTn>
                              </p:par>
                            </p:childTnLst>
                          </p:cTn>
                        </p:par>
                        <p:par>
                          <p:cTn id="12" fill="hold">
                            <p:stCondLst>
                              <p:cond delay="1500"/>
                            </p:stCondLst>
                            <p:childTnLst>
                              <p:par>
                                <p:cTn id="13" presetID="12" presetClass="entr" presetSubtype="1" fill="hold" grpId="0" nodeType="afterEffect">
                                  <p:stCondLst>
                                    <p:cond delay="0"/>
                                  </p:stCondLst>
                                  <p:childTnLst>
                                    <p:set>
                                      <p:cBhvr>
                                        <p:cTn id="14" dur="1" fill="hold">
                                          <p:stCondLst>
                                            <p:cond delay="0"/>
                                          </p:stCondLst>
                                        </p:cTn>
                                        <p:tgtEl>
                                          <p:spTgt spid="6">
                                            <p:graphicEl>
                                              <a:dgm id="{7BA84140-C72F-43C2-87D3-7D7D4F24AD30}"/>
                                            </p:graphicEl>
                                          </p:spTgt>
                                        </p:tgtEl>
                                        <p:attrNameLst>
                                          <p:attrName>style.visibility</p:attrName>
                                        </p:attrNameLst>
                                      </p:cBhvr>
                                      <p:to>
                                        <p:strVal val="visible"/>
                                      </p:to>
                                    </p:set>
                                    <p:animEffect transition="in" filter="slide(fromTop)">
                                      <p:cBhvr>
                                        <p:cTn id="15" dur="1000"/>
                                        <p:tgtEl>
                                          <p:spTgt spid="6">
                                            <p:graphicEl>
                                              <a:dgm id="{7BA84140-C72F-43C2-87D3-7D7D4F24AD30}"/>
                                            </p:graphicEl>
                                          </p:spTgt>
                                        </p:tgtEl>
                                      </p:cBhvr>
                                    </p:animEffect>
                                  </p:childTnLst>
                                </p:cTn>
                              </p:par>
                            </p:childTnLst>
                          </p:cTn>
                        </p:par>
                        <p:par>
                          <p:cTn id="16" fill="hold">
                            <p:stCondLst>
                              <p:cond delay="2500"/>
                            </p:stCondLst>
                            <p:childTnLst>
                              <p:par>
                                <p:cTn id="17" presetID="12" presetClass="entr" presetSubtype="1" fill="hold" grpId="0" nodeType="afterEffect">
                                  <p:stCondLst>
                                    <p:cond delay="0"/>
                                  </p:stCondLst>
                                  <p:childTnLst>
                                    <p:set>
                                      <p:cBhvr>
                                        <p:cTn id="18" dur="1" fill="hold">
                                          <p:stCondLst>
                                            <p:cond delay="0"/>
                                          </p:stCondLst>
                                        </p:cTn>
                                        <p:tgtEl>
                                          <p:spTgt spid="6">
                                            <p:graphicEl>
                                              <a:dgm id="{09842BE2-8BC6-40A6-BD47-9058EDAD2DA4}"/>
                                            </p:graphicEl>
                                          </p:spTgt>
                                        </p:tgtEl>
                                        <p:attrNameLst>
                                          <p:attrName>style.visibility</p:attrName>
                                        </p:attrNameLst>
                                      </p:cBhvr>
                                      <p:to>
                                        <p:strVal val="visible"/>
                                      </p:to>
                                    </p:set>
                                    <p:animEffect transition="in" filter="slide(fromTop)">
                                      <p:cBhvr>
                                        <p:cTn id="19" dur="1000"/>
                                        <p:tgtEl>
                                          <p:spTgt spid="6">
                                            <p:graphicEl>
                                              <a:dgm id="{09842BE2-8BC6-40A6-BD47-9058EDAD2DA4}"/>
                                            </p:graphicEl>
                                          </p:spTgt>
                                        </p:tgtEl>
                                      </p:cBhvr>
                                    </p:animEffect>
                                  </p:childTnLst>
                                </p:cTn>
                              </p:par>
                            </p:childTnLst>
                          </p:cTn>
                        </p:par>
                        <p:par>
                          <p:cTn id="20" fill="hold">
                            <p:stCondLst>
                              <p:cond delay="3500"/>
                            </p:stCondLst>
                            <p:childTnLst>
                              <p:par>
                                <p:cTn id="21" presetID="12" presetClass="entr" presetSubtype="1" fill="hold" grpId="0" nodeType="afterEffect">
                                  <p:stCondLst>
                                    <p:cond delay="0"/>
                                  </p:stCondLst>
                                  <p:childTnLst>
                                    <p:set>
                                      <p:cBhvr>
                                        <p:cTn id="22" dur="1" fill="hold">
                                          <p:stCondLst>
                                            <p:cond delay="0"/>
                                          </p:stCondLst>
                                        </p:cTn>
                                        <p:tgtEl>
                                          <p:spTgt spid="6">
                                            <p:graphicEl>
                                              <a:dgm id="{B883EDC8-E83F-4A61-9716-A438DDB17305}"/>
                                            </p:graphicEl>
                                          </p:spTgt>
                                        </p:tgtEl>
                                        <p:attrNameLst>
                                          <p:attrName>style.visibility</p:attrName>
                                        </p:attrNameLst>
                                      </p:cBhvr>
                                      <p:to>
                                        <p:strVal val="visible"/>
                                      </p:to>
                                    </p:set>
                                    <p:animEffect transition="in" filter="slide(fromTop)">
                                      <p:cBhvr>
                                        <p:cTn id="23" dur="1000"/>
                                        <p:tgtEl>
                                          <p:spTgt spid="6">
                                            <p:graphicEl>
                                              <a:dgm id="{B883EDC8-E83F-4A61-9716-A438DDB1730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p:nvPr/>
        </p:nvSpPr>
        <p:spPr>
          <a:xfrm>
            <a:off x="2286000" y="568036"/>
            <a:ext cx="4572000" cy="91440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296" rtl="0" eaLnBrk="1" fontAlgn="auto" latinLnBrk="0" hangingPunct="1">
              <a:lnSpc>
                <a:spcPct val="100000"/>
              </a:lnSpc>
              <a:spcBef>
                <a:spcPts val="0"/>
              </a:spcBef>
              <a:spcAft>
                <a:spcPts val="0"/>
              </a:spcAft>
              <a:buClrTx/>
              <a:buSzTx/>
              <a:buFontTx/>
              <a:buNone/>
              <a:tabLst/>
              <a:defRPr/>
            </a:pPr>
            <a:r>
              <a:rPr kumimoji="0" lang="ar-SA" sz="2000" b="0"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التعريفات </a:t>
            </a:r>
            <a:r>
              <a:rPr kumimoji="0" lang="ar-SA"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للمفاهيم والمصطلحات البيئية</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228075784"/>
              </p:ext>
            </p:extLst>
          </p:nvPr>
        </p:nvGraphicFramePr>
        <p:xfrm>
          <a:off x="457200" y="1676400"/>
          <a:ext cx="8305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7583466"/>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1" dur="1000"/>
                                        <p:tgtEl>
                                          <p:spTgt spid="6">
                                            <p:graphicEl>
                                              <a:dgm id="{2F59F4BA-ACEB-47CD-9835-833101BB5FE7}"/>
                                            </p:graphicEl>
                                          </p:spTgt>
                                        </p:tgtEl>
                                      </p:cBhvr>
                                    </p:animEffect>
                                  </p:childTnLst>
                                </p:cTn>
                              </p:par>
                            </p:childTnLst>
                          </p:cTn>
                        </p:par>
                        <p:par>
                          <p:cTn id="12" fill="hold">
                            <p:stCondLst>
                              <p:cond delay="1500"/>
                            </p:stCondLst>
                            <p:childTnLst>
                              <p:par>
                                <p:cTn id="13" presetID="12" presetClass="entr" presetSubtype="1" fill="hold" grpId="0" nodeType="afterEffect">
                                  <p:stCondLst>
                                    <p:cond delay="0"/>
                                  </p:stCondLst>
                                  <p:childTnLst>
                                    <p:set>
                                      <p:cBhvr>
                                        <p:cTn id="14" dur="1" fill="hold">
                                          <p:stCondLst>
                                            <p:cond delay="0"/>
                                          </p:stCondLst>
                                        </p:cTn>
                                        <p:tgtEl>
                                          <p:spTgt spid="6">
                                            <p:graphicEl>
                                              <a:dgm id="{7BA84140-C72F-43C2-87D3-7D7D4F24AD30}"/>
                                            </p:graphicEl>
                                          </p:spTgt>
                                        </p:tgtEl>
                                        <p:attrNameLst>
                                          <p:attrName>style.visibility</p:attrName>
                                        </p:attrNameLst>
                                      </p:cBhvr>
                                      <p:to>
                                        <p:strVal val="visible"/>
                                      </p:to>
                                    </p:set>
                                    <p:animEffect transition="in" filter="slide(fromTop)">
                                      <p:cBhvr>
                                        <p:cTn id="15" dur="1000"/>
                                        <p:tgtEl>
                                          <p:spTgt spid="6">
                                            <p:graphicEl>
                                              <a:dgm id="{7BA84140-C72F-43C2-87D3-7D7D4F24AD30}"/>
                                            </p:graphicEl>
                                          </p:spTgt>
                                        </p:tgtEl>
                                      </p:cBhvr>
                                    </p:animEffect>
                                  </p:childTnLst>
                                </p:cTn>
                              </p:par>
                            </p:childTnLst>
                          </p:cTn>
                        </p:par>
                        <p:par>
                          <p:cTn id="16" fill="hold">
                            <p:stCondLst>
                              <p:cond delay="2500"/>
                            </p:stCondLst>
                            <p:childTnLst>
                              <p:par>
                                <p:cTn id="17" presetID="12" presetClass="entr" presetSubtype="1" fill="hold" grpId="0" nodeType="afterEffect">
                                  <p:stCondLst>
                                    <p:cond delay="0"/>
                                  </p:stCondLst>
                                  <p:childTnLst>
                                    <p:set>
                                      <p:cBhvr>
                                        <p:cTn id="18" dur="1" fill="hold">
                                          <p:stCondLst>
                                            <p:cond delay="0"/>
                                          </p:stCondLst>
                                        </p:cTn>
                                        <p:tgtEl>
                                          <p:spTgt spid="6">
                                            <p:graphicEl>
                                              <a:dgm id="{09842BE2-8BC6-40A6-BD47-9058EDAD2DA4}"/>
                                            </p:graphicEl>
                                          </p:spTgt>
                                        </p:tgtEl>
                                        <p:attrNameLst>
                                          <p:attrName>style.visibility</p:attrName>
                                        </p:attrNameLst>
                                      </p:cBhvr>
                                      <p:to>
                                        <p:strVal val="visible"/>
                                      </p:to>
                                    </p:set>
                                    <p:animEffect transition="in" filter="slide(fromTop)">
                                      <p:cBhvr>
                                        <p:cTn id="19" dur="1000"/>
                                        <p:tgtEl>
                                          <p:spTgt spid="6">
                                            <p:graphicEl>
                                              <a:dgm id="{09842BE2-8BC6-40A6-BD47-9058EDAD2DA4}"/>
                                            </p:graphicEl>
                                          </p:spTgt>
                                        </p:tgtEl>
                                      </p:cBhvr>
                                    </p:animEffect>
                                  </p:childTnLst>
                                </p:cTn>
                              </p:par>
                            </p:childTnLst>
                          </p:cTn>
                        </p:par>
                        <p:par>
                          <p:cTn id="20" fill="hold">
                            <p:stCondLst>
                              <p:cond delay="3500"/>
                            </p:stCondLst>
                            <p:childTnLst>
                              <p:par>
                                <p:cTn id="21" presetID="12" presetClass="entr" presetSubtype="1" fill="hold" grpId="0" nodeType="afterEffect">
                                  <p:stCondLst>
                                    <p:cond delay="0"/>
                                  </p:stCondLst>
                                  <p:childTnLst>
                                    <p:set>
                                      <p:cBhvr>
                                        <p:cTn id="22" dur="1" fill="hold">
                                          <p:stCondLst>
                                            <p:cond delay="0"/>
                                          </p:stCondLst>
                                        </p:cTn>
                                        <p:tgtEl>
                                          <p:spTgt spid="6">
                                            <p:graphicEl>
                                              <a:dgm id="{B883EDC8-E83F-4A61-9716-A438DDB17305}"/>
                                            </p:graphicEl>
                                          </p:spTgt>
                                        </p:tgtEl>
                                        <p:attrNameLst>
                                          <p:attrName>style.visibility</p:attrName>
                                        </p:attrNameLst>
                                      </p:cBhvr>
                                      <p:to>
                                        <p:strVal val="visible"/>
                                      </p:to>
                                    </p:set>
                                    <p:animEffect transition="in" filter="slide(fromTop)">
                                      <p:cBhvr>
                                        <p:cTn id="23" dur="1000"/>
                                        <p:tgtEl>
                                          <p:spTgt spid="6">
                                            <p:graphicEl>
                                              <a:dgm id="{B883EDC8-E83F-4A61-9716-A438DDB1730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p:nvPr/>
        </p:nvSpPr>
        <p:spPr>
          <a:xfrm>
            <a:off x="2286000" y="568036"/>
            <a:ext cx="4572000" cy="91440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296" rtl="0" eaLnBrk="1" fontAlgn="auto" latinLnBrk="0" hangingPunct="1">
              <a:lnSpc>
                <a:spcPct val="100000"/>
              </a:lnSpc>
              <a:spcBef>
                <a:spcPts val="0"/>
              </a:spcBef>
              <a:spcAft>
                <a:spcPts val="0"/>
              </a:spcAft>
              <a:buClrTx/>
              <a:buSzTx/>
              <a:buFontTx/>
              <a:buNone/>
              <a:tabLst/>
              <a:defRPr/>
            </a:pPr>
            <a:r>
              <a:rPr kumimoji="0" lang="ar-SA" sz="2000" b="0"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التعريفات </a:t>
            </a:r>
            <a:r>
              <a:rPr kumimoji="0" lang="ar-SA"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للمفاهيم والمصطلحات البيئية</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1289727433"/>
              </p:ext>
            </p:extLst>
          </p:nvPr>
        </p:nvGraphicFramePr>
        <p:xfrm>
          <a:off x="457200" y="1676400"/>
          <a:ext cx="8305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944982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1" dur="1000"/>
                                        <p:tgtEl>
                                          <p:spTgt spid="6">
                                            <p:graphicEl>
                                              <a:dgm id="{2F59F4BA-ACEB-47CD-9835-833101BB5FE7}"/>
                                            </p:graphicEl>
                                          </p:spTgt>
                                        </p:tgtEl>
                                      </p:cBhvr>
                                    </p:animEffect>
                                  </p:childTnLst>
                                </p:cTn>
                              </p:par>
                            </p:childTnLst>
                          </p:cTn>
                        </p:par>
                        <p:par>
                          <p:cTn id="12" fill="hold">
                            <p:stCondLst>
                              <p:cond delay="1500"/>
                            </p:stCondLst>
                            <p:childTnLst>
                              <p:par>
                                <p:cTn id="13" presetID="12" presetClass="entr" presetSubtype="1" fill="hold" grpId="0" nodeType="afterEffect">
                                  <p:stCondLst>
                                    <p:cond delay="0"/>
                                  </p:stCondLst>
                                  <p:childTnLst>
                                    <p:set>
                                      <p:cBhvr>
                                        <p:cTn id="14" dur="1" fill="hold">
                                          <p:stCondLst>
                                            <p:cond delay="0"/>
                                          </p:stCondLst>
                                        </p:cTn>
                                        <p:tgtEl>
                                          <p:spTgt spid="6">
                                            <p:graphicEl>
                                              <a:dgm id="{7BA84140-C72F-43C2-87D3-7D7D4F24AD30}"/>
                                            </p:graphicEl>
                                          </p:spTgt>
                                        </p:tgtEl>
                                        <p:attrNameLst>
                                          <p:attrName>style.visibility</p:attrName>
                                        </p:attrNameLst>
                                      </p:cBhvr>
                                      <p:to>
                                        <p:strVal val="visible"/>
                                      </p:to>
                                    </p:set>
                                    <p:animEffect transition="in" filter="slide(fromTop)">
                                      <p:cBhvr>
                                        <p:cTn id="15" dur="1000"/>
                                        <p:tgtEl>
                                          <p:spTgt spid="6">
                                            <p:graphicEl>
                                              <a:dgm id="{7BA84140-C72F-43C2-87D3-7D7D4F24AD30}"/>
                                            </p:graphicEl>
                                          </p:spTgt>
                                        </p:tgtEl>
                                      </p:cBhvr>
                                    </p:animEffect>
                                  </p:childTnLst>
                                </p:cTn>
                              </p:par>
                            </p:childTnLst>
                          </p:cTn>
                        </p:par>
                        <p:par>
                          <p:cTn id="16" fill="hold">
                            <p:stCondLst>
                              <p:cond delay="2500"/>
                            </p:stCondLst>
                            <p:childTnLst>
                              <p:par>
                                <p:cTn id="17" presetID="12" presetClass="entr" presetSubtype="1" fill="hold" grpId="0" nodeType="afterEffect">
                                  <p:stCondLst>
                                    <p:cond delay="0"/>
                                  </p:stCondLst>
                                  <p:childTnLst>
                                    <p:set>
                                      <p:cBhvr>
                                        <p:cTn id="18" dur="1" fill="hold">
                                          <p:stCondLst>
                                            <p:cond delay="0"/>
                                          </p:stCondLst>
                                        </p:cTn>
                                        <p:tgtEl>
                                          <p:spTgt spid="6">
                                            <p:graphicEl>
                                              <a:dgm id="{09842BE2-8BC6-40A6-BD47-9058EDAD2DA4}"/>
                                            </p:graphicEl>
                                          </p:spTgt>
                                        </p:tgtEl>
                                        <p:attrNameLst>
                                          <p:attrName>style.visibility</p:attrName>
                                        </p:attrNameLst>
                                      </p:cBhvr>
                                      <p:to>
                                        <p:strVal val="visible"/>
                                      </p:to>
                                    </p:set>
                                    <p:animEffect transition="in" filter="slide(fromTop)">
                                      <p:cBhvr>
                                        <p:cTn id="19" dur="1000"/>
                                        <p:tgtEl>
                                          <p:spTgt spid="6">
                                            <p:graphicEl>
                                              <a:dgm id="{09842BE2-8BC6-40A6-BD47-9058EDAD2DA4}"/>
                                            </p:graphicEl>
                                          </p:spTgt>
                                        </p:tgtEl>
                                      </p:cBhvr>
                                    </p:animEffect>
                                  </p:childTnLst>
                                </p:cTn>
                              </p:par>
                            </p:childTnLst>
                          </p:cTn>
                        </p:par>
                        <p:par>
                          <p:cTn id="20" fill="hold">
                            <p:stCondLst>
                              <p:cond delay="3500"/>
                            </p:stCondLst>
                            <p:childTnLst>
                              <p:par>
                                <p:cTn id="21" presetID="12" presetClass="entr" presetSubtype="1" fill="hold" grpId="0" nodeType="afterEffect">
                                  <p:stCondLst>
                                    <p:cond delay="0"/>
                                  </p:stCondLst>
                                  <p:childTnLst>
                                    <p:set>
                                      <p:cBhvr>
                                        <p:cTn id="22" dur="1" fill="hold">
                                          <p:stCondLst>
                                            <p:cond delay="0"/>
                                          </p:stCondLst>
                                        </p:cTn>
                                        <p:tgtEl>
                                          <p:spTgt spid="6">
                                            <p:graphicEl>
                                              <a:dgm id="{B883EDC8-E83F-4A61-9716-A438DDB17305}"/>
                                            </p:graphicEl>
                                          </p:spTgt>
                                        </p:tgtEl>
                                        <p:attrNameLst>
                                          <p:attrName>style.visibility</p:attrName>
                                        </p:attrNameLst>
                                      </p:cBhvr>
                                      <p:to>
                                        <p:strVal val="visible"/>
                                      </p:to>
                                    </p:set>
                                    <p:animEffect transition="in" filter="slide(fromTop)">
                                      <p:cBhvr>
                                        <p:cTn id="23" dur="1000"/>
                                        <p:tgtEl>
                                          <p:spTgt spid="6">
                                            <p:graphicEl>
                                              <a:dgm id="{B883EDC8-E83F-4A61-9716-A438DDB1730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p:nvPr/>
        </p:nvSpPr>
        <p:spPr>
          <a:xfrm>
            <a:off x="2286000" y="568036"/>
            <a:ext cx="4572000" cy="91440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296" rtl="0" eaLnBrk="1" fontAlgn="auto" latinLnBrk="0" hangingPunct="1">
              <a:lnSpc>
                <a:spcPct val="100000"/>
              </a:lnSpc>
              <a:spcBef>
                <a:spcPts val="0"/>
              </a:spcBef>
              <a:spcAft>
                <a:spcPts val="0"/>
              </a:spcAft>
              <a:buClrTx/>
              <a:buSzTx/>
              <a:buFontTx/>
              <a:buNone/>
              <a:tabLst/>
              <a:defRPr/>
            </a:pPr>
            <a:r>
              <a:rPr kumimoji="0" lang="ar-SA" sz="2000" b="0"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التعريفات </a:t>
            </a:r>
            <a:r>
              <a:rPr kumimoji="0" lang="ar-SA"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للمفاهيم والمصطلحات البيئية</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2444660825"/>
              </p:ext>
            </p:extLst>
          </p:nvPr>
        </p:nvGraphicFramePr>
        <p:xfrm>
          <a:off x="457200" y="1676400"/>
          <a:ext cx="8305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373199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1" dur="1000"/>
                                        <p:tgtEl>
                                          <p:spTgt spid="6">
                                            <p:graphicEl>
                                              <a:dgm id="{2F59F4BA-ACEB-47CD-9835-833101BB5FE7}"/>
                                            </p:graphicEl>
                                          </p:spTgt>
                                        </p:tgtEl>
                                      </p:cBhvr>
                                    </p:animEffect>
                                  </p:childTnLst>
                                </p:cTn>
                              </p:par>
                            </p:childTnLst>
                          </p:cTn>
                        </p:par>
                        <p:par>
                          <p:cTn id="12" fill="hold">
                            <p:stCondLst>
                              <p:cond delay="1500"/>
                            </p:stCondLst>
                            <p:childTnLst>
                              <p:par>
                                <p:cTn id="13" presetID="12" presetClass="entr" presetSubtype="1" fill="hold" grpId="0" nodeType="afterEffect">
                                  <p:stCondLst>
                                    <p:cond delay="0"/>
                                  </p:stCondLst>
                                  <p:childTnLst>
                                    <p:set>
                                      <p:cBhvr>
                                        <p:cTn id="14" dur="1" fill="hold">
                                          <p:stCondLst>
                                            <p:cond delay="0"/>
                                          </p:stCondLst>
                                        </p:cTn>
                                        <p:tgtEl>
                                          <p:spTgt spid="6">
                                            <p:graphicEl>
                                              <a:dgm id="{7BA84140-C72F-43C2-87D3-7D7D4F24AD30}"/>
                                            </p:graphicEl>
                                          </p:spTgt>
                                        </p:tgtEl>
                                        <p:attrNameLst>
                                          <p:attrName>style.visibility</p:attrName>
                                        </p:attrNameLst>
                                      </p:cBhvr>
                                      <p:to>
                                        <p:strVal val="visible"/>
                                      </p:to>
                                    </p:set>
                                    <p:animEffect transition="in" filter="slide(fromTop)">
                                      <p:cBhvr>
                                        <p:cTn id="15" dur="1000"/>
                                        <p:tgtEl>
                                          <p:spTgt spid="6">
                                            <p:graphicEl>
                                              <a:dgm id="{7BA84140-C72F-43C2-87D3-7D7D4F24AD30}"/>
                                            </p:graphicEl>
                                          </p:spTgt>
                                        </p:tgtEl>
                                      </p:cBhvr>
                                    </p:animEffect>
                                  </p:childTnLst>
                                </p:cTn>
                              </p:par>
                            </p:childTnLst>
                          </p:cTn>
                        </p:par>
                        <p:par>
                          <p:cTn id="16" fill="hold">
                            <p:stCondLst>
                              <p:cond delay="2500"/>
                            </p:stCondLst>
                            <p:childTnLst>
                              <p:par>
                                <p:cTn id="17" presetID="12" presetClass="entr" presetSubtype="1" fill="hold" grpId="0" nodeType="afterEffect">
                                  <p:stCondLst>
                                    <p:cond delay="0"/>
                                  </p:stCondLst>
                                  <p:childTnLst>
                                    <p:set>
                                      <p:cBhvr>
                                        <p:cTn id="18" dur="1" fill="hold">
                                          <p:stCondLst>
                                            <p:cond delay="0"/>
                                          </p:stCondLst>
                                        </p:cTn>
                                        <p:tgtEl>
                                          <p:spTgt spid="6">
                                            <p:graphicEl>
                                              <a:dgm id="{09842BE2-8BC6-40A6-BD47-9058EDAD2DA4}"/>
                                            </p:graphicEl>
                                          </p:spTgt>
                                        </p:tgtEl>
                                        <p:attrNameLst>
                                          <p:attrName>style.visibility</p:attrName>
                                        </p:attrNameLst>
                                      </p:cBhvr>
                                      <p:to>
                                        <p:strVal val="visible"/>
                                      </p:to>
                                    </p:set>
                                    <p:animEffect transition="in" filter="slide(fromTop)">
                                      <p:cBhvr>
                                        <p:cTn id="19" dur="1000"/>
                                        <p:tgtEl>
                                          <p:spTgt spid="6">
                                            <p:graphicEl>
                                              <a:dgm id="{09842BE2-8BC6-40A6-BD47-9058EDAD2DA4}"/>
                                            </p:graphicEl>
                                          </p:spTgt>
                                        </p:tgtEl>
                                      </p:cBhvr>
                                    </p:animEffect>
                                  </p:childTnLst>
                                </p:cTn>
                              </p:par>
                            </p:childTnLst>
                          </p:cTn>
                        </p:par>
                        <p:par>
                          <p:cTn id="20" fill="hold">
                            <p:stCondLst>
                              <p:cond delay="3500"/>
                            </p:stCondLst>
                            <p:childTnLst>
                              <p:par>
                                <p:cTn id="21" presetID="12" presetClass="entr" presetSubtype="1" fill="hold" grpId="0" nodeType="afterEffect">
                                  <p:stCondLst>
                                    <p:cond delay="0"/>
                                  </p:stCondLst>
                                  <p:childTnLst>
                                    <p:set>
                                      <p:cBhvr>
                                        <p:cTn id="22" dur="1" fill="hold">
                                          <p:stCondLst>
                                            <p:cond delay="0"/>
                                          </p:stCondLst>
                                        </p:cTn>
                                        <p:tgtEl>
                                          <p:spTgt spid="6">
                                            <p:graphicEl>
                                              <a:dgm id="{B883EDC8-E83F-4A61-9716-A438DDB17305}"/>
                                            </p:graphicEl>
                                          </p:spTgt>
                                        </p:tgtEl>
                                        <p:attrNameLst>
                                          <p:attrName>style.visibility</p:attrName>
                                        </p:attrNameLst>
                                      </p:cBhvr>
                                      <p:to>
                                        <p:strVal val="visible"/>
                                      </p:to>
                                    </p:set>
                                    <p:animEffect transition="in" filter="slide(fromTop)">
                                      <p:cBhvr>
                                        <p:cTn id="23" dur="1000"/>
                                        <p:tgtEl>
                                          <p:spTgt spid="6">
                                            <p:graphicEl>
                                              <a:dgm id="{B883EDC8-E83F-4A61-9716-A438DDB1730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p:nvPr/>
        </p:nvSpPr>
        <p:spPr>
          <a:xfrm>
            <a:off x="2286000" y="568036"/>
            <a:ext cx="4572000" cy="91440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296" rtl="0" eaLnBrk="1" fontAlgn="auto" latinLnBrk="0" hangingPunct="1">
              <a:lnSpc>
                <a:spcPct val="100000"/>
              </a:lnSpc>
              <a:spcBef>
                <a:spcPts val="0"/>
              </a:spcBef>
              <a:spcAft>
                <a:spcPts val="0"/>
              </a:spcAft>
              <a:buClrTx/>
              <a:buSzTx/>
              <a:buFontTx/>
              <a:buNone/>
              <a:tabLst/>
              <a:defRPr/>
            </a:pPr>
            <a:r>
              <a:rPr kumimoji="0" lang="ar-SA" sz="2000" b="0"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التعريفات </a:t>
            </a:r>
            <a:r>
              <a:rPr kumimoji="0" lang="ar-SA"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للمفاهيم والمصطلحات البيئية</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2725483152"/>
              </p:ext>
            </p:extLst>
          </p:nvPr>
        </p:nvGraphicFramePr>
        <p:xfrm>
          <a:off x="457200" y="1676400"/>
          <a:ext cx="8305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9324681"/>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1" dur="1000"/>
                                        <p:tgtEl>
                                          <p:spTgt spid="6">
                                            <p:graphicEl>
                                              <a:dgm id="{2F59F4BA-ACEB-47CD-9835-833101BB5FE7}"/>
                                            </p:graphicEl>
                                          </p:spTgt>
                                        </p:tgtEl>
                                      </p:cBhvr>
                                    </p:animEffect>
                                  </p:childTnLst>
                                </p:cTn>
                              </p:par>
                            </p:childTnLst>
                          </p:cTn>
                        </p:par>
                        <p:par>
                          <p:cTn id="12" fill="hold">
                            <p:stCondLst>
                              <p:cond delay="1500"/>
                            </p:stCondLst>
                            <p:childTnLst>
                              <p:par>
                                <p:cTn id="13" presetID="12" presetClass="entr" presetSubtype="1" fill="hold" grpId="0" nodeType="afterEffect">
                                  <p:stCondLst>
                                    <p:cond delay="0"/>
                                  </p:stCondLst>
                                  <p:childTnLst>
                                    <p:set>
                                      <p:cBhvr>
                                        <p:cTn id="14" dur="1" fill="hold">
                                          <p:stCondLst>
                                            <p:cond delay="0"/>
                                          </p:stCondLst>
                                        </p:cTn>
                                        <p:tgtEl>
                                          <p:spTgt spid="6">
                                            <p:graphicEl>
                                              <a:dgm id="{7BA84140-C72F-43C2-87D3-7D7D4F24AD30}"/>
                                            </p:graphicEl>
                                          </p:spTgt>
                                        </p:tgtEl>
                                        <p:attrNameLst>
                                          <p:attrName>style.visibility</p:attrName>
                                        </p:attrNameLst>
                                      </p:cBhvr>
                                      <p:to>
                                        <p:strVal val="visible"/>
                                      </p:to>
                                    </p:set>
                                    <p:animEffect transition="in" filter="slide(fromTop)">
                                      <p:cBhvr>
                                        <p:cTn id="15" dur="1000"/>
                                        <p:tgtEl>
                                          <p:spTgt spid="6">
                                            <p:graphicEl>
                                              <a:dgm id="{7BA84140-C72F-43C2-87D3-7D7D4F24AD30}"/>
                                            </p:graphicEl>
                                          </p:spTgt>
                                        </p:tgtEl>
                                      </p:cBhvr>
                                    </p:animEffect>
                                  </p:childTnLst>
                                </p:cTn>
                              </p:par>
                            </p:childTnLst>
                          </p:cTn>
                        </p:par>
                        <p:par>
                          <p:cTn id="16" fill="hold">
                            <p:stCondLst>
                              <p:cond delay="2500"/>
                            </p:stCondLst>
                            <p:childTnLst>
                              <p:par>
                                <p:cTn id="17" presetID="12" presetClass="entr" presetSubtype="1" fill="hold" grpId="0" nodeType="afterEffect">
                                  <p:stCondLst>
                                    <p:cond delay="0"/>
                                  </p:stCondLst>
                                  <p:childTnLst>
                                    <p:set>
                                      <p:cBhvr>
                                        <p:cTn id="18" dur="1" fill="hold">
                                          <p:stCondLst>
                                            <p:cond delay="0"/>
                                          </p:stCondLst>
                                        </p:cTn>
                                        <p:tgtEl>
                                          <p:spTgt spid="6">
                                            <p:graphicEl>
                                              <a:dgm id="{09842BE2-8BC6-40A6-BD47-9058EDAD2DA4}"/>
                                            </p:graphicEl>
                                          </p:spTgt>
                                        </p:tgtEl>
                                        <p:attrNameLst>
                                          <p:attrName>style.visibility</p:attrName>
                                        </p:attrNameLst>
                                      </p:cBhvr>
                                      <p:to>
                                        <p:strVal val="visible"/>
                                      </p:to>
                                    </p:set>
                                    <p:animEffect transition="in" filter="slide(fromTop)">
                                      <p:cBhvr>
                                        <p:cTn id="19" dur="1000"/>
                                        <p:tgtEl>
                                          <p:spTgt spid="6">
                                            <p:graphicEl>
                                              <a:dgm id="{09842BE2-8BC6-40A6-BD47-9058EDAD2DA4}"/>
                                            </p:graphicEl>
                                          </p:spTgt>
                                        </p:tgtEl>
                                      </p:cBhvr>
                                    </p:animEffect>
                                  </p:childTnLst>
                                </p:cTn>
                              </p:par>
                            </p:childTnLst>
                          </p:cTn>
                        </p:par>
                        <p:par>
                          <p:cTn id="20" fill="hold">
                            <p:stCondLst>
                              <p:cond delay="3500"/>
                            </p:stCondLst>
                            <p:childTnLst>
                              <p:par>
                                <p:cTn id="21" presetID="12" presetClass="entr" presetSubtype="1" fill="hold" grpId="0" nodeType="afterEffect">
                                  <p:stCondLst>
                                    <p:cond delay="0"/>
                                  </p:stCondLst>
                                  <p:childTnLst>
                                    <p:set>
                                      <p:cBhvr>
                                        <p:cTn id="22" dur="1" fill="hold">
                                          <p:stCondLst>
                                            <p:cond delay="0"/>
                                          </p:stCondLst>
                                        </p:cTn>
                                        <p:tgtEl>
                                          <p:spTgt spid="6">
                                            <p:graphicEl>
                                              <a:dgm id="{B883EDC8-E83F-4A61-9716-A438DDB17305}"/>
                                            </p:graphicEl>
                                          </p:spTgt>
                                        </p:tgtEl>
                                        <p:attrNameLst>
                                          <p:attrName>style.visibility</p:attrName>
                                        </p:attrNameLst>
                                      </p:cBhvr>
                                      <p:to>
                                        <p:strVal val="visible"/>
                                      </p:to>
                                    </p:set>
                                    <p:animEffect transition="in" filter="slide(fromTop)">
                                      <p:cBhvr>
                                        <p:cTn id="23" dur="1000"/>
                                        <p:tgtEl>
                                          <p:spTgt spid="6">
                                            <p:graphicEl>
                                              <a:dgm id="{B883EDC8-E83F-4A61-9716-A438DDB1730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p:nvPr/>
        </p:nvSpPr>
        <p:spPr>
          <a:xfrm>
            <a:off x="2286000" y="568036"/>
            <a:ext cx="4572000" cy="91440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296" rtl="0" eaLnBrk="1" fontAlgn="auto" latinLnBrk="0" hangingPunct="1">
              <a:lnSpc>
                <a:spcPct val="100000"/>
              </a:lnSpc>
              <a:spcBef>
                <a:spcPts val="0"/>
              </a:spcBef>
              <a:spcAft>
                <a:spcPts val="0"/>
              </a:spcAft>
              <a:buClrTx/>
              <a:buSzTx/>
              <a:buFontTx/>
              <a:buNone/>
              <a:tabLst/>
              <a:defRPr/>
            </a:pPr>
            <a:r>
              <a:rPr kumimoji="0" lang="ar-SA" sz="2000" b="0"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التعريفات </a:t>
            </a:r>
            <a:r>
              <a:rPr kumimoji="0" lang="ar-SA"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للمفاهيم والمصطلحات البيئية</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1783199675"/>
              </p:ext>
            </p:extLst>
          </p:nvPr>
        </p:nvGraphicFramePr>
        <p:xfrm>
          <a:off x="457200" y="1676400"/>
          <a:ext cx="8305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8833316"/>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1" dur="1000"/>
                                        <p:tgtEl>
                                          <p:spTgt spid="6">
                                            <p:graphicEl>
                                              <a:dgm id="{2F59F4BA-ACEB-47CD-9835-833101BB5FE7}"/>
                                            </p:graphicEl>
                                          </p:spTgt>
                                        </p:tgtEl>
                                      </p:cBhvr>
                                    </p:animEffect>
                                  </p:childTnLst>
                                </p:cTn>
                              </p:par>
                            </p:childTnLst>
                          </p:cTn>
                        </p:par>
                        <p:par>
                          <p:cTn id="12" fill="hold">
                            <p:stCondLst>
                              <p:cond delay="1500"/>
                            </p:stCondLst>
                            <p:childTnLst>
                              <p:par>
                                <p:cTn id="13" presetID="12" presetClass="entr" presetSubtype="1" fill="hold" grpId="0" nodeType="afterEffect">
                                  <p:stCondLst>
                                    <p:cond delay="0"/>
                                  </p:stCondLst>
                                  <p:childTnLst>
                                    <p:set>
                                      <p:cBhvr>
                                        <p:cTn id="14" dur="1" fill="hold">
                                          <p:stCondLst>
                                            <p:cond delay="0"/>
                                          </p:stCondLst>
                                        </p:cTn>
                                        <p:tgtEl>
                                          <p:spTgt spid="6">
                                            <p:graphicEl>
                                              <a:dgm id="{7BA84140-C72F-43C2-87D3-7D7D4F24AD30}"/>
                                            </p:graphicEl>
                                          </p:spTgt>
                                        </p:tgtEl>
                                        <p:attrNameLst>
                                          <p:attrName>style.visibility</p:attrName>
                                        </p:attrNameLst>
                                      </p:cBhvr>
                                      <p:to>
                                        <p:strVal val="visible"/>
                                      </p:to>
                                    </p:set>
                                    <p:animEffect transition="in" filter="slide(fromTop)">
                                      <p:cBhvr>
                                        <p:cTn id="15" dur="1000"/>
                                        <p:tgtEl>
                                          <p:spTgt spid="6">
                                            <p:graphicEl>
                                              <a:dgm id="{7BA84140-C72F-43C2-87D3-7D7D4F24AD30}"/>
                                            </p:graphicEl>
                                          </p:spTgt>
                                        </p:tgtEl>
                                      </p:cBhvr>
                                    </p:animEffect>
                                  </p:childTnLst>
                                </p:cTn>
                              </p:par>
                            </p:childTnLst>
                          </p:cTn>
                        </p:par>
                        <p:par>
                          <p:cTn id="16" fill="hold">
                            <p:stCondLst>
                              <p:cond delay="2500"/>
                            </p:stCondLst>
                            <p:childTnLst>
                              <p:par>
                                <p:cTn id="17" presetID="12" presetClass="entr" presetSubtype="1" fill="hold" grpId="0" nodeType="afterEffect">
                                  <p:stCondLst>
                                    <p:cond delay="0"/>
                                  </p:stCondLst>
                                  <p:childTnLst>
                                    <p:set>
                                      <p:cBhvr>
                                        <p:cTn id="18" dur="1" fill="hold">
                                          <p:stCondLst>
                                            <p:cond delay="0"/>
                                          </p:stCondLst>
                                        </p:cTn>
                                        <p:tgtEl>
                                          <p:spTgt spid="6">
                                            <p:graphicEl>
                                              <a:dgm id="{09842BE2-8BC6-40A6-BD47-9058EDAD2DA4}"/>
                                            </p:graphicEl>
                                          </p:spTgt>
                                        </p:tgtEl>
                                        <p:attrNameLst>
                                          <p:attrName>style.visibility</p:attrName>
                                        </p:attrNameLst>
                                      </p:cBhvr>
                                      <p:to>
                                        <p:strVal val="visible"/>
                                      </p:to>
                                    </p:set>
                                    <p:animEffect transition="in" filter="slide(fromTop)">
                                      <p:cBhvr>
                                        <p:cTn id="19" dur="1000"/>
                                        <p:tgtEl>
                                          <p:spTgt spid="6">
                                            <p:graphicEl>
                                              <a:dgm id="{09842BE2-8BC6-40A6-BD47-9058EDAD2DA4}"/>
                                            </p:graphicEl>
                                          </p:spTgt>
                                        </p:tgtEl>
                                      </p:cBhvr>
                                    </p:animEffect>
                                  </p:childTnLst>
                                </p:cTn>
                              </p:par>
                            </p:childTnLst>
                          </p:cTn>
                        </p:par>
                        <p:par>
                          <p:cTn id="20" fill="hold">
                            <p:stCondLst>
                              <p:cond delay="3500"/>
                            </p:stCondLst>
                            <p:childTnLst>
                              <p:par>
                                <p:cTn id="21" presetID="12" presetClass="entr" presetSubtype="1" fill="hold" grpId="0" nodeType="afterEffect">
                                  <p:stCondLst>
                                    <p:cond delay="0"/>
                                  </p:stCondLst>
                                  <p:childTnLst>
                                    <p:set>
                                      <p:cBhvr>
                                        <p:cTn id="22" dur="1" fill="hold">
                                          <p:stCondLst>
                                            <p:cond delay="0"/>
                                          </p:stCondLst>
                                        </p:cTn>
                                        <p:tgtEl>
                                          <p:spTgt spid="6">
                                            <p:graphicEl>
                                              <a:dgm id="{B883EDC8-E83F-4A61-9716-A438DDB17305}"/>
                                            </p:graphicEl>
                                          </p:spTgt>
                                        </p:tgtEl>
                                        <p:attrNameLst>
                                          <p:attrName>style.visibility</p:attrName>
                                        </p:attrNameLst>
                                      </p:cBhvr>
                                      <p:to>
                                        <p:strVal val="visible"/>
                                      </p:to>
                                    </p:set>
                                    <p:animEffect transition="in" filter="slide(fromTop)">
                                      <p:cBhvr>
                                        <p:cTn id="23" dur="1000"/>
                                        <p:tgtEl>
                                          <p:spTgt spid="6">
                                            <p:graphicEl>
                                              <a:dgm id="{B883EDC8-E83F-4A61-9716-A438DDB1730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p:nvPr/>
        </p:nvSpPr>
        <p:spPr>
          <a:xfrm>
            <a:off x="2286000" y="568036"/>
            <a:ext cx="4572000" cy="91440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296" rtl="0" eaLnBrk="1" fontAlgn="auto" latinLnBrk="0" hangingPunct="1">
              <a:lnSpc>
                <a:spcPct val="100000"/>
              </a:lnSpc>
              <a:spcBef>
                <a:spcPts val="0"/>
              </a:spcBef>
              <a:spcAft>
                <a:spcPts val="0"/>
              </a:spcAft>
              <a:buClrTx/>
              <a:buSzTx/>
              <a:buFontTx/>
              <a:buNone/>
              <a:tabLst/>
              <a:defRPr/>
            </a:pPr>
            <a:r>
              <a:rPr kumimoji="0" lang="ar-SA" sz="2000" b="0"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التعريفات </a:t>
            </a:r>
            <a:r>
              <a:rPr kumimoji="0" lang="ar-SA"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للمفاهيم والمصطلحات البيئية</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1522530872"/>
              </p:ext>
            </p:extLst>
          </p:nvPr>
        </p:nvGraphicFramePr>
        <p:xfrm>
          <a:off x="457200" y="1676400"/>
          <a:ext cx="8305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039653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1" dur="1000"/>
                                        <p:tgtEl>
                                          <p:spTgt spid="6">
                                            <p:graphicEl>
                                              <a:dgm id="{2F59F4BA-ACEB-47CD-9835-833101BB5FE7}"/>
                                            </p:graphicEl>
                                          </p:spTgt>
                                        </p:tgtEl>
                                      </p:cBhvr>
                                    </p:animEffect>
                                  </p:childTnLst>
                                </p:cTn>
                              </p:par>
                            </p:childTnLst>
                          </p:cTn>
                        </p:par>
                        <p:par>
                          <p:cTn id="12" fill="hold">
                            <p:stCondLst>
                              <p:cond delay="1500"/>
                            </p:stCondLst>
                            <p:childTnLst>
                              <p:par>
                                <p:cTn id="13" presetID="12" presetClass="entr" presetSubtype="1" fill="hold" grpId="0" nodeType="afterEffect">
                                  <p:stCondLst>
                                    <p:cond delay="0"/>
                                  </p:stCondLst>
                                  <p:childTnLst>
                                    <p:set>
                                      <p:cBhvr>
                                        <p:cTn id="14" dur="1" fill="hold">
                                          <p:stCondLst>
                                            <p:cond delay="0"/>
                                          </p:stCondLst>
                                        </p:cTn>
                                        <p:tgtEl>
                                          <p:spTgt spid="6">
                                            <p:graphicEl>
                                              <a:dgm id="{7BA84140-C72F-43C2-87D3-7D7D4F24AD30}"/>
                                            </p:graphicEl>
                                          </p:spTgt>
                                        </p:tgtEl>
                                        <p:attrNameLst>
                                          <p:attrName>style.visibility</p:attrName>
                                        </p:attrNameLst>
                                      </p:cBhvr>
                                      <p:to>
                                        <p:strVal val="visible"/>
                                      </p:to>
                                    </p:set>
                                    <p:animEffect transition="in" filter="slide(fromTop)">
                                      <p:cBhvr>
                                        <p:cTn id="15" dur="1000"/>
                                        <p:tgtEl>
                                          <p:spTgt spid="6">
                                            <p:graphicEl>
                                              <a:dgm id="{7BA84140-C72F-43C2-87D3-7D7D4F24AD30}"/>
                                            </p:graphicEl>
                                          </p:spTgt>
                                        </p:tgtEl>
                                      </p:cBhvr>
                                    </p:animEffect>
                                  </p:childTnLst>
                                </p:cTn>
                              </p:par>
                            </p:childTnLst>
                          </p:cTn>
                        </p:par>
                        <p:par>
                          <p:cTn id="16" fill="hold">
                            <p:stCondLst>
                              <p:cond delay="2500"/>
                            </p:stCondLst>
                            <p:childTnLst>
                              <p:par>
                                <p:cTn id="17" presetID="12" presetClass="entr" presetSubtype="1" fill="hold" grpId="0" nodeType="afterEffect">
                                  <p:stCondLst>
                                    <p:cond delay="0"/>
                                  </p:stCondLst>
                                  <p:childTnLst>
                                    <p:set>
                                      <p:cBhvr>
                                        <p:cTn id="18" dur="1" fill="hold">
                                          <p:stCondLst>
                                            <p:cond delay="0"/>
                                          </p:stCondLst>
                                        </p:cTn>
                                        <p:tgtEl>
                                          <p:spTgt spid="6">
                                            <p:graphicEl>
                                              <a:dgm id="{09842BE2-8BC6-40A6-BD47-9058EDAD2DA4}"/>
                                            </p:graphicEl>
                                          </p:spTgt>
                                        </p:tgtEl>
                                        <p:attrNameLst>
                                          <p:attrName>style.visibility</p:attrName>
                                        </p:attrNameLst>
                                      </p:cBhvr>
                                      <p:to>
                                        <p:strVal val="visible"/>
                                      </p:to>
                                    </p:set>
                                    <p:animEffect transition="in" filter="slide(fromTop)">
                                      <p:cBhvr>
                                        <p:cTn id="19" dur="1000"/>
                                        <p:tgtEl>
                                          <p:spTgt spid="6">
                                            <p:graphicEl>
                                              <a:dgm id="{09842BE2-8BC6-40A6-BD47-9058EDAD2DA4}"/>
                                            </p:graphicEl>
                                          </p:spTgt>
                                        </p:tgtEl>
                                      </p:cBhvr>
                                    </p:animEffect>
                                  </p:childTnLst>
                                </p:cTn>
                              </p:par>
                            </p:childTnLst>
                          </p:cTn>
                        </p:par>
                        <p:par>
                          <p:cTn id="20" fill="hold">
                            <p:stCondLst>
                              <p:cond delay="3500"/>
                            </p:stCondLst>
                            <p:childTnLst>
                              <p:par>
                                <p:cTn id="21" presetID="12" presetClass="entr" presetSubtype="1" fill="hold" grpId="0" nodeType="afterEffect">
                                  <p:stCondLst>
                                    <p:cond delay="0"/>
                                  </p:stCondLst>
                                  <p:childTnLst>
                                    <p:set>
                                      <p:cBhvr>
                                        <p:cTn id="22" dur="1" fill="hold">
                                          <p:stCondLst>
                                            <p:cond delay="0"/>
                                          </p:stCondLst>
                                        </p:cTn>
                                        <p:tgtEl>
                                          <p:spTgt spid="6">
                                            <p:graphicEl>
                                              <a:dgm id="{B883EDC8-E83F-4A61-9716-A438DDB17305}"/>
                                            </p:graphicEl>
                                          </p:spTgt>
                                        </p:tgtEl>
                                        <p:attrNameLst>
                                          <p:attrName>style.visibility</p:attrName>
                                        </p:attrNameLst>
                                      </p:cBhvr>
                                      <p:to>
                                        <p:strVal val="visible"/>
                                      </p:to>
                                    </p:set>
                                    <p:animEffect transition="in" filter="slide(fromTop)">
                                      <p:cBhvr>
                                        <p:cTn id="23" dur="1000"/>
                                        <p:tgtEl>
                                          <p:spTgt spid="6">
                                            <p:graphicEl>
                                              <a:dgm id="{B883EDC8-E83F-4A61-9716-A438DDB1730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p:nvPr/>
        </p:nvSpPr>
        <p:spPr>
          <a:xfrm>
            <a:off x="2286000" y="568036"/>
            <a:ext cx="4572000" cy="91440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296" rtl="0" eaLnBrk="1" fontAlgn="auto" latinLnBrk="0" hangingPunct="1">
              <a:lnSpc>
                <a:spcPct val="100000"/>
              </a:lnSpc>
              <a:spcBef>
                <a:spcPts val="0"/>
              </a:spcBef>
              <a:spcAft>
                <a:spcPts val="0"/>
              </a:spcAft>
              <a:buClrTx/>
              <a:buSzTx/>
              <a:buFontTx/>
              <a:buNone/>
              <a:tabLst/>
              <a:defRPr/>
            </a:pPr>
            <a:r>
              <a:rPr kumimoji="0" lang="ar-SA" sz="2000" b="0"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التعريفات </a:t>
            </a:r>
            <a:r>
              <a:rPr kumimoji="0" lang="ar-SA"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للمفاهيم والمصطلحات البيئية</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457197137"/>
              </p:ext>
            </p:extLst>
          </p:nvPr>
        </p:nvGraphicFramePr>
        <p:xfrm>
          <a:off x="457200" y="1676400"/>
          <a:ext cx="8305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366820"/>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1" dur="1000"/>
                                        <p:tgtEl>
                                          <p:spTgt spid="6">
                                            <p:graphicEl>
                                              <a:dgm id="{2F59F4BA-ACEB-47CD-9835-833101BB5FE7}"/>
                                            </p:graphicEl>
                                          </p:spTgt>
                                        </p:tgtEl>
                                      </p:cBhvr>
                                    </p:animEffect>
                                  </p:childTnLst>
                                </p:cTn>
                              </p:par>
                            </p:childTnLst>
                          </p:cTn>
                        </p:par>
                        <p:par>
                          <p:cTn id="12" fill="hold">
                            <p:stCondLst>
                              <p:cond delay="1500"/>
                            </p:stCondLst>
                            <p:childTnLst>
                              <p:par>
                                <p:cTn id="13" presetID="12" presetClass="entr" presetSubtype="1" fill="hold" grpId="0" nodeType="afterEffect">
                                  <p:stCondLst>
                                    <p:cond delay="0"/>
                                  </p:stCondLst>
                                  <p:childTnLst>
                                    <p:set>
                                      <p:cBhvr>
                                        <p:cTn id="14" dur="1" fill="hold">
                                          <p:stCondLst>
                                            <p:cond delay="0"/>
                                          </p:stCondLst>
                                        </p:cTn>
                                        <p:tgtEl>
                                          <p:spTgt spid="6">
                                            <p:graphicEl>
                                              <a:dgm id="{7BA84140-C72F-43C2-87D3-7D7D4F24AD30}"/>
                                            </p:graphicEl>
                                          </p:spTgt>
                                        </p:tgtEl>
                                        <p:attrNameLst>
                                          <p:attrName>style.visibility</p:attrName>
                                        </p:attrNameLst>
                                      </p:cBhvr>
                                      <p:to>
                                        <p:strVal val="visible"/>
                                      </p:to>
                                    </p:set>
                                    <p:animEffect transition="in" filter="slide(fromTop)">
                                      <p:cBhvr>
                                        <p:cTn id="15" dur="1000"/>
                                        <p:tgtEl>
                                          <p:spTgt spid="6">
                                            <p:graphicEl>
                                              <a:dgm id="{7BA84140-C72F-43C2-87D3-7D7D4F24AD30}"/>
                                            </p:graphicEl>
                                          </p:spTgt>
                                        </p:tgtEl>
                                      </p:cBhvr>
                                    </p:animEffect>
                                  </p:childTnLst>
                                </p:cTn>
                              </p:par>
                            </p:childTnLst>
                          </p:cTn>
                        </p:par>
                        <p:par>
                          <p:cTn id="16" fill="hold">
                            <p:stCondLst>
                              <p:cond delay="2500"/>
                            </p:stCondLst>
                            <p:childTnLst>
                              <p:par>
                                <p:cTn id="17" presetID="12" presetClass="entr" presetSubtype="1" fill="hold" grpId="0" nodeType="afterEffect">
                                  <p:stCondLst>
                                    <p:cond delay="0"/>
                                  </p:stCondLst>
                                  <p:childTnLst>
                                    <p:set>
                                      <p:cBhvr>
                                        <p:cTn id="18" dur="1" fill="hold">
                                          <p:stCondLst>
                                            <p:cond delay="0"/>
                                          </p:stCondLst>
                                        </p:cTn>
                                        <p:tgtEl>
                                          <p:spTgt spid="6">
                                            <p:graphicEl>
                                              <a:dgm id="{09842BE2-8BC6-40A6-BD47-9058EDAD2DA4}"/>
                                            </p:graphicEl>
                                          </p:spTgt>
                                        </p:tgtEl>
                                        <p:attrNameLst>
                                          <p:attrName>style.visibility</p:attrName>
                                        </p:attrNameLst>
                                      </p:cBhvr>
                                      <p:to>
                                        <p:strVal val="visible"/>
                                      </p:to>
                                    </p:set>
                                    <p:animEffect transition="in" filter="slide(fromTop)">
                                      <p:cBhvr>
                                        <p:cTn id="19" dur="1000"/>
                                        <p:tgtEl>
                                          <p:spTgt spid="6">
                                            <p:graphicEl>
                                              <a:dgm id="{09842BE2-8BC6-40A6-BD47-9058EDAD2DA4}"/>
                                            </p:graphicEl>
                                          </p:spTgt>
                                        </p:tgtEl>
                                      </p:cBhvr>
                                    </p:animEffect>
                                  </p:childTnLst>
                                </p:cTn>
                              </p:par>
                            </p:childTnLst>
                          </p:cTn>
                        </p:par>
                        <p:par>
                          <p:cTn id="20" fill="hold">
                            <p:stCondLst>
                              <p:cond delay="3500"/>
                            </p:stCondLst>
                            <p:childTnLst>
                              <p:par>
                                <p:cTn id="21" presetID="12" presetClass="entr" presetSubtype="1" fill="hold" grpId="0" nodeType="afterEffect">
                                  <p:stCondLst>
                                    <p:cond delay="0"/>
                                  </p:stCondLst>
                                  <p:childTnLst>
                                    <p:set>
                                      <p:cBhvr>
                                        <p:cTn id="22" dur="1" fill="hold">
                                          <p:stCondLst>
                                            <p:cond delay="0"/>
                                          </p:stCondLst>
                                        </p:cTn>
                                        <p:tgtEl>
                                          <p:spTgt spid="6">
                                            <p:graphicEl>
                                              <a:dgm id="{B883EDC8-E83F-4A61-9716-A438DDB17305}"/>
                                            </p:graphicEl>
                                          </p:spTgt>
                                        </p:tgtEl>
                                        <p:attrNameLst>
                                          <p:attrName>style.visibility</p:attrName>
                                        </p:attrNameLst>
                                      </p:cBhvr>
                                      <p:to>
                                        <p:strVal val="visible"/>
                                      </p:to>
                                    </p:set>
                                    <p:animEffect transition="in" filter="slide(fromTop)">
                                      <p:cBhvr>
                                        <p:cTn id="23" dur="1000"/>
                                        <p:tgtEl>
                                          <p:spTgt spid="6">
                                            <p:graphicEl>
                                              <a:dgm id="{B883EDC8-E83F-4A61-9716-A438DDB1730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p:nvPr/>
        </p:nvSpPr>
        <p:spPr>
          <a:xfrm>
            <a:off x="2286000" y="568036"/>
            <a:ext cx="4572000" cy="91440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296" rtl="0" eaLnBrk="1" fontAlgn="auto" latinLnBrk="0" hangingPunct="1">
              <a:lnSpc>
                <a:spcPct val="100000"/>
              </a:lnSpc>
              <a:spcBef>
                <a:spcPts val="0"/>
              </a:spcBef>
              <a:spcAft>
                <a:spcPts val="0"/>
              </a:spcAft>
              <a:buClrTx/>
              <a:buSzTx/>
              <a:buFontTx/>
              <a:buNone/>
              <a:tabLst/>
              <a:defRPr/>
            </a:pPr>
            <a:r>
              <a:rPr kumimoji="0" lang="ar-SA" sz="2000" b="0"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التعريفات </a:t>
            </a:r>
            <a:r>
              <a:rPr kumimoji="0" lang="ar-SA"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للمفاهيم والمصطلحات البيئية</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786281844"/>
              </p:ext>
            </p:extLst>
          </p:nvPr>
        </p:nvGraphicFramePr>
        <p:xfrm>
          <a:off x="457200" y="1676400"/>
          <a:ext cx="8305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6592568"/>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1" dur="1000"/>
                                        <p:tgtEl>
                                          <p:spTgt spid="6">
                                            <p:graphicEl>
                                              <a:dgm id="{2F59F4BA-ACEB-47CD-9835-833101BB5FE7}"/>
                                            </p:graphicEl>
                                          </p:spTgt>
                                        </p:tgtEl>
                                      </p:cBhvr>
                                    </p:animEffect>
                                  </p:childTnLst>
                                </p:cTn>
                              </p:par>
                            </p:childTnLst>
                          </p:cTn>
                        </p:par>
                        <p:par>
                          <p:cTn id="12" fill="hold">
                            <p:stCondLst>
                              <p:cond delay="1500"/>
                            </p:stCondLst>
                            <p:childTnLst>
                              <p:par>
                                <p:cTn id="13" presetID="12" presetClass="entr" presetSubtype="1" fill="hold" grpId="0" nodeType="afterEffect">
                                  <p:stCondLst>
                                    <p:cond delay="0"/>
                                  </p:stCondLst>
                                  <p:childTnLst>
                                    <p:set>
                                      <p:cBhvr>
                                        <p:cTn id="14" dur="1" fill="hold">
                                          <p:stCondLst>
                                            <p:cond delay="0"/>
                                          </p:stCondLst>
                                        </p:cTn>
                                        <p:tgtEl>
                                          <p:spTgt spid="6">
                                            <p:graphicEl>
                                              <a:dgm id="{7BA84140-C72F-43C2-87D3-7D7D4F24AD30}"/>
                                            </p:graphicEl>
                                          </p:spTgt>
                                        </p:tgtEl>
                                        <p:attrNameLst>
                                          <p:attrName>style.visibility</p:attrName>
                                        </p:attrNameLst>
                                      </p:cBhvr>
                                      <p:to>
                                        <p:strVal val="visible"/>
                                      </p:to>
                                    </p:set>
                                    <p:animEffect transition="in" filter="slide(fromTop)">
                                      <p:cBhvr>
                                        <p:cTn id="15" dur="1000"/>
                                        <p:tgtEl>
                                          <p:spTgt spid="6">
                                            <p:graphicEl>
                                              <a:dgm id="{7BA84140-C72F-43C2-87D3-7D7D4F24AD30}"/>
                                            </p:graphicEl>
                                          </p:spTgt>
                                        </p:tgtEl>
                                      </p:cBhvr>
                                    </p:animEffect>
                                  </p:childTnLst>
                                </p:cTn>
                              </p:par>
                            </p:childTnLst>
                          </p:cTn>
                        </p:par>
                        <p:par>
                          <p:cTn id="16" fill="hold">
                            <p:stCondLst>
                              <p:cond delay="2500"/>
                            </p:stCondLst>
                            <p:childTnLst>
                              <p:par>
                                <p:cTn id="17" presetID="12" presetClass="entr" presetSubtype="1" fill="hold" grpId="0" nodeType="afterEffect">
                                  <p:stCondLst>
                                    <p:cond delay="0"/>
                                  </p:stCondLst>
                                  <p:childTnLst>
                                    <p:set>
                                      <p:cBhvr>
                                        <p:cTn id="18" dur="1" fill="hold">
                                          <p:stCondLst>
                                            <p:cond delay="0"/>
                                          </p:stCondLst>
                                        </p:cTn>
                                        <p:tgtEl>
                                          <p:spTgt spid="6">
                                            <p:graphicEl>
                                              <a:dgm id="{09842BE2-8BC6-40A6-BD47-9058EDAD2DA4}"/>
                                            </p:graphicEl>
                                          </p:spTgt>
                                        </p:tgtEl>
                                        <p:attrNameLst>
                                          <p:attrName>style.visibility</p:attrName>
                                        </p:attrNameLst>
                                      </p:cBhvr>
                                      <p:to>
                                        <p:strVal val="visible"/>
                                      </p:to>
                                    </p:set>
                                    <p:animEffect transition="in" filter="slide(fromTop)">
                                      <p:cBhvr>
                                        <p:cTn id="19" dur="1000"/>
                                        <p:tgtEl>
                                          <p:spTgt spid="6">
                                            <p:graphicEl>
                                              <a:dgm id="{09842BE2-8BC6-40A6-BD47-9058EDAD2DA4}"/>
                                            </p:graphicEl>
                                          </p:spTgt>
                                        </p:tgtEl>
                                      </p:cBhvr>
                                    </p:animEffect>
                                  </p:childTnLst>
                                </p:cTn>
                              </p:par>
                            </p:childTnLst>
                          </p:cTn>
                        </p:par>
                        <p:par>
                          <p:cTn id="20" fill="hold">
                            <p:stCondLst>
                              <p:cond delay="3500"/>
                            </p:stCondLst>
                            <p:childTnLst>
                              <p:par>
                                <p:cTn id="21" presetID="12" presetClass="entr" presetSubtype="1" fill="hold" grpId="0" nodeType="afterEffect">
                                  <p:stCondLst>
                                    <p:cond delay="0"/>
                                  </p:stCondLst>
                                  <p:childTnLst>
                                    <p:set>
                                      <p:cBhvr>
                                        <p:cTn id="22" dur="1" fill="hold">
                                          <p:stCondLst>
                                            <p:cond delay="0"/>
                                          </p:stCondLst>
                                        </p:cTn>
                                        <p:tgtEl>
                                          <p:spTgt spid="6">
                                            <p:graphicEl>
                                              <a:dgm id="{B883EDC8-E83F-4A61-9716-A438DDB17305}"/>
                                            </p:graphicEl>
                                          </p:spTgt>
                                        </p:tgtEl>
                                        <p:attrNameLst>
                                          <p:attrName>style.visibility</p:attrName>
                                        </p:attrNameLst>
                                      </p:cBhvr>
                                      <p:to>
                                        <p:strVal val="visible"/>
                                      </p:to>
                                    </p:set>
                                    <p:animEffect transition="in" filter="slide(fromTop)">
                                      <p:cBhvr>
                                        <p:cTn id="23" dur="1000"/>
                                        <p:tgtEl>
                                          <p:spTgt spid="6">
                                            <p:graphicEl>
                                              <a:dgm id="{B883EDC8-E83F-4A61-9716-A438DDB1730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685800" y="1219200"/>
            <a:ext cx="7620000" cy="4114800"/>
          </a:xfrm>
        </p:spPr>
      </p:pic>
    </p:spTree>
    <p:extLst>
      <p:ext uri="{BB962C8B-B14F-4D97-AF65-F5344CB8AC3E}">
        <p14:creationId xmlns:p14="http://schemas.microsoft.com/office/powerpoint/2010/main" val="1418663426"/>
      </p:ext>
    </p:extLst>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890391"/>
            <a:ext cx="4419600" cy="707886"/>
          </a:xfrm>
          <a:prstGeom prst="rect">
            <a:avLst/>
          </a:prstGeom>
        </p:spPr>
        <p:txBody>
          <a:bodyPr wrap="square">
            <a:spAutoFit/>
          </a:bodyPr>
          <a:lstStyle/>
          <a:p>
            <a:pPr algn="ctr"/>
            <a:r>
              <a:rPr lang="en-US" sz="4000" b="1" dirty="0">
                <a:ln w="31550" cmpd="sng">
                  <a:gradFill>
                    <a:gsLst>
                      <a:gs pos="25000">
                        <a:srgbClr val="0F6FC6">
                          <a:shade val="25000"/>
                          <a:satMod val="190000"/>
                        </a:srgbClr>
                      </a:gs>
                      <a:gs pos="80000">
                        <a:srgbClr val="0F6FC6">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rPr>
              <a:t>To Be Continued</a:t>
            </a:r>
          </a:p>
        </p:txBody>
      </p:sp>
    </p:spTree>
    <p:extLst>
      <p:ext uri="{BB962C8B-B14F-4D97-AF65-F5344CB8AC3E}">
        <p14:creationId xmlns:p14="http://schemas.microsoft.com/office/powerpoint/2010/main" val="2116328880"/>
      </p:ext>
    </p:extLst>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81000"/>
            <a:ext cx="5715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WordArt 6"/>
          <p:cNvSpPr>
            <a:spLocks noChangeArrowheads="1" noChangeShapeType="1" noTextEdit="1"/>
          </p:cNvSpPr>
          <p:nvPr/>
        </p:nvSpPr>
        <p:spPr bwMode="auto">
          <a:xfrm>
            <a:off x="2019300" y="2057400"/>
            <a:ext cx="5029200" cy="1981200"/>
          </a:xfrm>
          <a:prstGeom prst="rect">
            <a:avLst/>
          </a:prstGeom>
        </p:spPr>
        <p:txBody>
          <a:bodyPr wrap="none" fromWordArt="1">
            <a:prstTxWarp prst="textPlain">
              <a:avLst>
                <a:gd name="adj" fmla="val 50597"/>
              </a:avLst>
            </a:prstTxWarp>
          </a:bodyPr>
          <a:lstStyle/>
          <a:p>
            <a:pPr lvl="0" algn="ctr" rtl="1" eaLnBrk="0" fontAlgn="base" hangingPunct="0">
              <a:spcBef>
                <a:spcPct val="0"/>
              </a:spcBef>
              <a:spcAft>
                <a:spcPct val="0"/>
              </a:spcAft>
            </a:pP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المفاهيم والمصطلحات البيئية</a:t>
            </a:r>
            <a:endParaRPr kumimoji="0" lang="ar-SA" sz="3600" b="0" i="0" u="none" strike="noStrike" kern="10" cap="none" spc="0" normalizeH="0" baseline="0" noProof="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uLnTx/>
              <a:uFillTx/>
              <a:latin typeface="Simplified Arabic"/>
              <a:ea typeface="+mn-ea"/>
              <a:cs typeface="Simplified Arabic"/>
            </a:endParaRPr>
          </a:p>
        </p:txBody>
      </p:sp>
    </p:spTree>
    <p:extLst>
      <p:ext uri="{BB962C8B-B14F-4D97-AF65-F5344CB8AC3E}">
        <p14:creationId xmlns:p14="http://schemas.microsoft.com/office/powerpoint/2010/main" val="3787687390"/>
      </p:ext>
    </p:extLst>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p:nvPr/>
        </p:nvSpPr>
        <p:spPr>
          <a:xfrm>
            <a:off x="2286000" y="568036"/>
            <a:ext cx="4572000" cy="91440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lvl="0" algn="ctr" defTabSz="914296">
              <a:defRPr/>
            </a:pPr>
            <a:r>
              <a:rPr lang="ar-SA" sz="2000" kern="0" dirty="0" smtClean="0">
                <a:solidFill>
                  <a:prstClr val="black"/>
                </a:solidFill>
                <a:effectLst>
                  <a:outerShdw blurRad="38100" dist="38100" dir="2700000" algn="tl">
                    <a:srgbClr val="000000">
                      <a:alpha val="43137"/>
                    </a:srgbClr>
                  </a:outerShdw>
                </a:effectLst>
                <a:latin typeface="Cambria" pitchFamily="18" charset="0"/>
                <a:cs typeface="PT Bold Heading" pitchFamily="2" charset="-78"/>
              </a:rPr>
              <a:t>التعريفات </a:t>
            </a:r>
            <a:r>
              <a:rPr lang="ar-SA" sz="2000" kern="0" dirty="0">
                <a:solidFill>
                  <a:prstClr val="black"/>
                </a:solidFill>
                <a:effectLst>
                  <a:outerShdw blurRad="38100" dist="38100" dir="2700000" algn="tl">
                    <a:srgbClr val="000000">
                      <a:alpha val="43137"/>
                    </a:srgbClr>
                  </a:outerShdw>
                </a:effectLst>
                <a:latin typeface="Cambria" pitchFamily="18" charset="0"/>
                <a:cs typeface="PT Bold Heading" pitchFamily="2" charset="-78"/>
              </a:rPr>
              <a:t>للمفاهيم والمصطلحات البيئية</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2151324845"/>
              </p:ext>
            </p:extLst>
          </p:nvPr>
        </p:nvGraphicFramePr>
        <p:xfrm>
          <a:off x="457200" y="1676400"/>
          <a:ext cx="8305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7413094"/>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1" dur="1000"/>
                                        <p:tgtEl>
                                          <p:spTgt spid="6">
                                            <p:graphicEl>
                                              <a:dgm id="{2F59F4BA-ACEB-47CD-9835-833101BB5FE7}"/>
                                            </p:graphicEl>
                                          </p:spTgt>
                                        </p:tgtEl>
                                      </p:cBhvr>
                                    </p:animEffect>
                                  </p:childTnLst>
                                </p:cTn>
                              </p:par>
                            </p:childTnLst>
                          </p:cTn>
                        </p:par>
                        <p:par>
                          <p:cTn id="12" fill="hold">
                            <p:stCondLst>
                              <p:cond delay="1500"/>
                            </p:stCondLst>
                            <p:childTnLst>
                              <p:par>
                                <p:cTn id="13" presetID="12" presetClass="entr" presetSubtype="1" fill="hold" grpId="0" nodeType="afterEffect">
                                  <p:stCondLst>
                                    <p:cond delay="0"/>
                                  </p:stCondLst>
                                  <p:childTnLst>
                                    <p:set>
                                      <p:cBhvr>
                                        <p:cTn id="14" dur="1" fill="hold">
                                          <p:stCondLst>
                                            <p:cond delay="0"/>
                                          </p:stCondLst>
                                        </p:cTn>
                                        <p:tgtEl>
                                          <p:spTgt spid="6">
                                            <p:graphicEl>
                                              <a:dgm id="{7BA84140-C72F-43C2-87D3-7D7D4F24AD30}"/>
                                            </p:graphicEl>
                                          </p:spTgt>
                                        </p:tgtEl>
                                        <p:attrNameLst>
                                          <p:attrName>style.visibility</p:attrName>
                                        </p:attrNameLst>
                                      </p:cBhvr>
                                      <p:to>
                                        <p:strVal val="visible"/>
                                      </p:to>
                                    </p:set>
                                    <p:animEffect transition="in" filter="slide(fromTop)">
                                      <p:cBhvr>
                                        <p:cTn id="15" dur="1000"/>
                                        <p:tgtEl>
                                          <p:spTgt spid="6">
                                            <p:graphicEl>
                                              <a:dgm id="{7BA84140-C72F-43C2-87D3-7D7D4F24AD30}"/>
                                            </p:graphicEl>
                                          </p:spTgt>
                                        </p:tgtEl>
                                      </p:cBhvr>
                                    </p:animEffect>
                                  </p:childTnLst>
                                </p:cTn>
                              </p:par>
                            </p:childTnLst>
                          </p:cTn>
                        </p:par>
                        <p:par>
                          <p:cTn id="16" fill="hold">
                            <p:stCondLst>
                              <p:cond delay="2500"/>
                            </p:stCondLst>
                            <p:childTnLst>
                              <p:par>
                                <p:cTn id="17" presetID="12" presetClass="entr" presetSubtype="1" fill="hold" grpId="0" nodeType="afterEffect">
                                  <p:stCondLst>
                                    <p:cond delay="0"/>
                                  </p:stCondLst>
                                  <p:childTnLst>
                                    <p:set>
                                      <p:cBhvr>
                                        <p:cTn id="18" dur="1" fill="hold">
                                          <p:stCondLst>
                                            <p:cond delay="0"/>
                                          </p:stCondLst>
                                        </p:cTn>
                                        <p:tgtEl>
                                          <p:spTgt spid="6">
                                            <p:graphicEl>
                                              <a:dgm id="{09842BE2-8BC6-40A6-BD47-9058EDAD2DA4}"/>
                                            </p:graphicEl>
                                          </p:spTgt>
                                        </p:tgtEl>
                                        <p:attrNameLst>
                                          <p:attrName>style.visibility</p:attrName>
                                        </p:attrNameLst>
                                      </p:cBhvr>
                                      <p:to>
                                        <p:strVal val="visible"/>
                                      </p:to>
                                    </p:set>
                                    <p:animEffect transition="in" filter="slide(fromTop)">
                                      <p:cBhvr>
                                        <p:cTn id="19" dur="1000"/>
                                        <p:tgtEl>
                                          <p:spTgt spid="6">
                                            <p:graphicEl>
                                              <a:dgm id="{09842BE2-8BC6-40A6-BD47-9058EDAD2DA4}"/>
                                            </p:graphicEl>
                                          </p:spTgt>
                                        </p:tgtEl>
                                      </p:cBhvr>
                                    </p:animEffect>
                                  </p:childTnLst>
                                </p:cTn>
                              </p:par>
                            </p:childTnLst>
                          </p:cTn>
                        </p:par>
                        <p:par>
                          <p:cTn id="20" fill="hold">
                            <p:stCondLst>
                              <p:cond delay="3500"/>
                            </p:stCondLst>
                            <p:childTnLst>
                              <p:par>
                                <p:cTn id="21" presetID="12" presetClass="entr" presetSubtype="1" fill="hold" grpId="0" nodeType="afterEffect">
                                  <p:stCondLst>
                                    <p:cond delay="0"/>
                                  </p:stCondLst>
                                  <p:childTnLst>
                                    <p:set>
                                      <p:cBhvr>
                                        <p:cTn id="22" dur="1" fill="hold">
                                          <p:stCondLst>
                                            <p:cond delay="0"/>
                                          </p:stCondLst>
                                        </p:cTn>
                                        <p:tgtEl>
                                          <p:spTgt spid="6">
                                            <p:graphicEl>
                                              <a:dgm id="{B883EDC8-E83F-4A61-9716-A438DDB17305}"/>
                                            </p:graphicEl>
                                          </p:spTgt>
                                        </p:tgtEl>
                                        <p:attrNameLst>
                                          <p:attrName>style.visibility</p:attrName>
                                        </p:attrNameLst>
                                      </p:cBhvr>
                                      <p:to>
                                        <p:strVal val="visible"/>
                                      </p:to>
                                    </p:set>
                                    <p:animEffect transition="in" filter="slide(fromTop)">
                                      <p:cBhvr>
                                        <p:cTn id="23" dur="1000"/>
                                        <p:tgtEl>
                                          <p:spTgt spid="6">
                                            <p:graphicEl>
                                              <a:dgm id="{B883EDC8-E83F-4A61-9716-A438DDB1730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p:nvPr/>
        </p:nvSpPr>
        <p:spPr>
          <a:xfrm>
            <a:off x="2286000" y="568036"/>
            <a:ext cx="4572000" cy="91440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296" rtl="0" eaLnBrk="1" fontAlgn="auto" latinLnBrk="0" hangingPunct="1">
              <a:lnSpc>
                <a:spcPct val="100000"/>
              </a:lnSpc>
              <a:spcBef>
                <a:spcPts val="0"/>
              </a:spcBef>
              <a:spcAft>
                <a:spcPts val="0"/>
              </a:spcAft>
              <a:buClrTx/>
              <a:buSzTx/>
              <a:buFontTx/>
              <a:buNone/>
              <a:tabLst/>
              <a:defRPr/>
            </a:pPr>
            <a:r>
              <a:rPr kumimoji="0" lang="ar-SA" sz="2000" b="0"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التعريفات </a:t>
            </a:r>
            <a:r>
              <a:rPr kumimoji="0" lang="ar-SA"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للمفاهيم والمصطلحات البيئية</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485635380"/>
              </p:ext>
            </p:extLst>
          </p:nvPr>
        </p:nvGraphicFramePr>
        <p:xfrm>
          <a:off x="457200" y="1676400"/>
          <a:ext cx="8305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604744"/>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1" dur="1000"/>
                                        <p:tgtEl>
                                          <p:spTgt spid="6">
                                            <p:graphicEl>
                                              <a:dgm id="{2F59F4BA-ACEB-47CD-9835-833101BB5FE7}"/>
                                            </p:graphicEl>
                                          </p:spTgt>
                                        </p:tgtEl>
                                      </p:cBhvr>
                                    </p:animEffect>
                                  </p:childTnLst>
                                </p:cTn>
                              </p:par>
                            </p:childTnLst>
                          </p:cTn>
                        </p:par>
                        <p:par>
                          <p:cTn id="12" fill="hold">
                            <p:stCondLst>
                              <p:cond delay="1500"/>
                            </p:stCondLst>
                            <p:childTnLst>
                              <p:par>
                                <p:cTn id="13" presetID="12" presetClass="entr" presetSubtype="1" fill="hold" grpId="0" nodeType="afterEffect">
                                  <p:stCondLst>
                                    <p:cond delay="0"/>
                                  </p:stCondLst>
                                  <p:childTnLst>
                                    <p:set>
                                      <p:cBhvr>
                                        <p:cTn id="14" dur="1" fill="hold">
                                          <p:stCondLst>
                                            <p:cond delay="0"/>
                                          </p:stCondLst>
                                        </p:cTn>
                                        <p:tgtEl>
                                          <p:spTgt spid="6">
                                            <p:graphicEl>
                                              <a:dgm id="{7BA84140-C72F-43C2-87D3-7D7D4F24AD30}"/>
                                            </p:graphicEl>
                                          </p:spTgt>
                                        </p:tgtEl>
                                        <p:attrNameLst>
                                          <p:attrName>style.visibility</p:attrName>
                                        </p:attrNameLst>
                                      </p:cBhvr>
                                      <p:to>
                                        <p:strVal val="visible"/>
                                      </p:to>
                                    </p:set>
                                    <p:animEffect transition="in" filter="slide(fromTop)">
                                      <p:cBhvr>
                                        <p:cTn id="15" dur="1000"/>
                                        <p:tgtEl>
                                          <p:spTgt spid="6">
                                            <p:graphicEl>
                                              <a:dgm id="{7BA84140-C72F-43C2-87D3-7D7D4F24AD30}"/>
                                            </p:graphicEl>
                                          </p:spTgt>
                                        </p:tgtEl>
                                      </p:cBhvr>
                                    </p:animEffect>
                                  </p:childTnLst>
                                </p:cTn>
                              </p:par>
                            </p:childTnLst>
                          </p:cTn>
                        </p:par>
                        <p:par>
                          <p:cTn id="16" fill="hold">
                            <p:stCondLst>
                              <p:cond delay="2500"/>
                            </p:stCondLst>
                            <p:childTnLst>
                              <p:par>
                                <p:cTn id="17" presetID="12" presetClass="entr" presetSubtype="1" fill="hold" grpId="0" nodeType="afterEffect">
                                  <p:stCondLst>
                                    <p:cond delay="0"/>
                                  </p:stCondLst>
                                  <p:childTnLst>
                                    <p:set>
                                      <p:cBhvr>
                                        <p:cTn id="18" dur="1" fill="hold">
                                          <p:stCondLst>
                                            <p:cond delay="0"/>
                                          </p:stCondLst>
                                        </p:cTn>
                                        <p:tgtEl>
                                          <p:spTgt spid="6">
                                            <p:graphicEl>
                                              <a:dgm id="{09842BE2-8BC6-40A6-BD47-9058EDAD2DA4}"/>
                                            </p:graphicEl>
                                          </p:spTgt>
                                        </p:tgtEl>
                                        <p:attrNameLst>
                                          <p:attrName>style.visibility</p:attrName>
                                        </p:attrNameLst>
                                      </p:cBhvr>
                                      <p:to>
                                        <p:strVal val="visible"/>
                                      </p:to>
                                    </p:set>
                                    <p:animEffect transition="in" filter="slide(fromTop)">
                                      <p:cBhvr>
                                        <p:cTn id="19" dur="1000"/>
                                        <p:tgtEl>
                                          <p:spTgt spid="6">
                                            <p:graphicEl>
                                              <a:dgm id="{09842BE2-8BC6-40A6-BD47-9058EDAD2DA4}"/>
                                            </p:graphicEl>
                                          </p:spTgt>
                                        </p:tgtEl>
                                      </p:cBhvr>
                                    </p:animEffect>
                                  </p:childTnLst>
                                </p:cTn>
                              </p:par>
                            </p:childTnLst>
                          </p:cTn>
                        </p:par>
                        <p:par>
                          <p:cTn id="20" fill="hold">
                            <p:stCondLst>
                              <p:cond delay="3500"/>
                            </p:stCondLst>
                            <p:childTnLst>
                              <p:par>
                                <p:cTn id="21" presetID="12" presetClass="entr" presetSubtype="1" fill="hold" grpId="0" nodeType="afterEffect">
                                  <p:stCondLst>
                                    <p:cond delay="0"/>
                                  </p:stCondLst>
                                  <p:childTnLst>
                                    <p:set>
                                      <p:cBhvr>
                                        <p:cTn id="22" dur="1" fill="hold">
                                          <p:stCondLst>
                                            <p:cond delay="0"/>
                                          </p:stCondLst>
                                        </p:cTn>
                                        <p:tgtEl>
                                          <p:spTgt spid="6">
                                            <p:graphicEl>
                                              <a:dgm id="{B883EDC8-E83F-4A61-9716-A438DDB17305}"/>
                                            </p:graphicEl>
                                          </p:spTgt>
                                        </p:tgtEl>
                                        <p:attrNameLst>
                                          <p:attrName>style.visibility</p:attrName>
                                        </p:attrNameLst>
                                      </p:cBhvr>
                                      <p:to>
                                        <p:strVal val="visible"/>
                                      </p:to>
                                    </p:set>
                                    <p:animEffect transition="in" filter="slide(fromTop)">
                                      <p:cBhvr>
                                        <p:cTn id="23" dur="1000"/>
                                        <p:tgtEl>
                                          <p:spTgt spid="6">
                                            <p:graphicEl>
                                              <a:dgm id="{B883EDC8-E83F-4A61-9716-A438DDB1730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p:nvPr/>
        </p:nvSpPr>
        <p:spPr>
          <a:xfrm>
            <a:off x="2286000" y="568036"/>
            <a:ext cx="4572000" cy="91440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296" rtl="0" eaLnBrk="1" fontAlgn="auto" latinLnBrk="0" hangingPunct="1">
              <a:lnSpc>
                <a:spcPct val="100000"/>
              </a:lnSpc>
              <a:spcBef>
                <a:spcPts val="0"/>
              </a:spcBef>
              <a:spcAft>
                <a:spcPts val="0"/>
              </a:spcAft>
              <a:buClrTx/>
              <a:buSzTx/>
              <a:buFontTx/>
              <a:buNone/>
              <a:tabLst/>
              <a:defRPr/>
            </a:pPr>
            <a:r>
              <a:rPr kumimoji="0" lang="ar-SA" sz="2000" b="0"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التعريفات </a:t>
            </a:r>
            <a:r>
              <a:rPr kumimoji="0" lang="ar-SA"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للمفاهيم والمصطلحات البيئية</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1677657948"/>
              </p:ext>
            </p:extLst>
          </p:nvPr>
        </p:nvGraphicFramePr>
        <p:xfrm>
          <a:off x="457200" y="1676400"/>
          <a:ext cx="8305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6890311"/>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1" dur="1000"/>
                                        <p:tgtEl>
                                          <p:spTgt spid="6">
                                            <p:graphicEl>
                                              <a:dgm id="{2F59F4BA-ACEB-47CD-9835-833101BB5FE7}"/>
                                            </p:graphicEl>
                                          </p:spTgt>
                                        </p:tgtEl>
                                      </p:cBhvr>
                                    </p:animEffect>
                                  </p:childTnLst>
                                </p:cTn>
                              </p:par>
                            </p:childTnLst>
                          </p:cTn>
                        </p:par>
                        <p:par>
                          <p:cTn id="12" fill="hold">
                            <p:stCondLst>
                              <p:cond delay="1500"/>
                            </p:stCondLst>
                            <p:childTnLst>
                              <p:par>
                                <p:cTn id="13" presetID="12" presetClass="entr" presetSubtype="1" fill="hold" grpId="0" nodeType="afterEffect">
                                  <p:stCondLst>
                                    <p:cond delay="0"/>
                                  </p:stCondLst>
                                  <p:childTnLst>
                                    <p:set>
                                      <p:cBhvr>
                                        <p:cTn id="14" dur="1" fill="hold">
                                          <p:stCondLst>
                                            <p:cond delay="0"/>
                                          </p:stCondLst>
                                        </p:cTn>
                                        <p:tgtEl>
                                          <p:spTgt spid="6">
                                            <p:graphicEl>
                                              <a:dgm id="{7BA84140-C72F-43C2-87D3-7D7D4F24AD30}"/>
                                            </p:graphicEl>
                                          </p:spTgt>
                                        </p:tgtEl>
                                        <p:attrNameLst>
                                          <p:attrName>style.visibility</p:attrName>
                                        </p:attrNameLst>
                                      </p:cBhvr>
                                      <p:to>
                                        <p:strVal val="visible"/>
                                      </p:to>
                                    </p:set>
                                    <p:animEffect transition="in" filter="slide(fromTop)">
                                      <p:cBhvr>
                                        <p:cTn id="15" dur="1000"/>
                                        <p:tgtEl>
                                          <p:spTgt spid="6">
                                            <p:graphicEl>
                                              <a:dgm id="{7BA84140-C72F-43C2-87D3-7D7D4F24AD30}"/>
                                            </p:graphicEl>
                                          </p:spTgt>
                                        </p:tgtEl>
                                      </p:cBhvr>
                                    </p:animEffect>
                                  </p:childTnLst>
                                </p:cTn>
                              </p:par>
                            </p:childTnLst>
                          </p:cTn>
                        </p:par>
                        <p:par>
                          <p:cTn id="16" fill="hold">
                            <p:stCondLst>
                              <p:cond delay="2500"/>
                            </p:stCondLst>
                            <p:childTnLst>
                              <p:par>
                                <p:cTn id="17" presetID="12" presetClass="entr" presetSubtype="1" fill="hold" grpId="0" nodeType="afterEffect">
                                  <p:stCondLst>
                                    <p:cond delay="0"/>
                                  </p:stCondLst>
                                  <p:childTnLst>
                                    <p:set>
                                      <p:cBhvr>
                                        <p:cTn id="18" dur="1" fill="hold">
                                          <p:stCondLst>
                                            <p:cond delay="0"/>
                                          </p:stCondLst>
                                        </p:cTn>
                                        <p:tgtEl>
                                          <p:spTgt spid="6">
                                            <p:graphicEl>
                                              <a:dgm id="{09842BE2-8BC6-40A6-BD47-9058EDAD2DA4}"/>
                                            </p:graphicEl>
                                          </p:spTgt>
                                        </p:tgtEl>
                                        <p:attrNameLst>
                                          <p:attrName>style.visibility</p:attrName>
                                        </p:attrNameLst>
                                      </p:cBhvr>
                                      <p:to>
                                        <p:strVal val="visible"/>
                                      </p:to>
                                    </p:set>
                                    <p:animEffect transition="in" filter="slide(fromTop)">
                                      <p:cBhvr>
                                        <p:cTn id="19" dur="1000"/>
                                        <p:tgtEl>
                                          <p:spTgt spid="6">
                                            <p:graphicEl>
                                              <a:dgm id="{09842BE2-8BC6-40A6-BD47-9058EDAD2DA4}"/>
                                            </p:graphicEl>
                                          </p:spTgt>
                                        </p:tgtEl>
                                      </p:cBhvr>
                                    </p:animEffect>
                                  </p:childTnLst>
                                </p:cTn>
                              </p:par>
                            </p:childTnLst>
                          </p:cTn>
                        </p:par>
                        <p:par>
                          <p:cTn id="20" fill="hold">
                            <p:stCondLst>
                              <p:cond delay="3500"/>
                            </p:stCondLst>
                            <p:childTnLst>
                              <p:par>
                                <p:cTn id="21" presetID="12" presetClass="entr" presetSubtype="1" fill="hold" grpId="0" nodeType="afterEffect">
                                  <p:stCondLst>
                                    <p:cond delay="0"/>
                                  </p:stCondLst>
                                  <p:childTnLst>
                                    <p:set>
                                      <p:cBhvr>
                                        <p:cTn id="22" dur="1" fill="hold">
                                          <p:stCondLst>
                                            <p:cond delay="0"/>
                                          </p:stCondLst>
                                        </p:cTn>
                                        <p:tgtEl>
                                          <p:spTgt spid="6">
                                            <p:graphicEl>
                                              <a:dgm id="{B883EDC8-E83F-4A61-9716-A438DDB17305}"/>
                                            </p:graphicEl>
                                          </p:spTgt>
                                        </p:tgtEl>
                                        <p:attrNameLst>
                                          <p:attrName>style.visibility</p:attrName>
                                        </p:attrNameLst>
                                      </p:cBhvr>
                                      <p:to>
                                        <p:strVal val="visible"/>
                                      </p:to>
                                    </p:set>
                                    <p:animEffect transition="in" filter="slide(fromTop)">
                                      <p:cBhvr>
                                        <p:cTn id="23" dur="1000"/>
                                        <p:tgtEl>
                                          <p:spTgt spid="6">
                                            <p:graphicEl>
                                              <a:dgm id="{B883EDC8-E83F-4A61-9716-A438DDB1730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p:nvPr/>
        </p:nvSpPr>
        <p:spPr>
          <a:xfrm>
            <a:off x="2286000" y="568036"/>
            <a:ext cx="4572000" cy="91440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296" rtl="0" eaLnBrk="1" fontAlgn="auto" latinLnBrk="0" hangingPunct="1">
              <a:lnSpc>
                <a:spcPct val="100000"/>
              </a:lnSpc>
              <a:spcBef>
                <a:spcPts val="0"/>
              </a:spcBef>
              <a:spcAft>
                <a:spcPts val="0"/>
              </a:spcAft>
              <a:buClrTx/>
              <a:buSzTx/>
              <a:buFontTx/>
              <a:buNone/>
              <a:tabLst/>
              <a:defRPr/>
            </a:pPr>
            <a:r>
              <a:rPr kumimoji="0" lang="ar-SA" sz="2000" b="0"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التعريفات </a:t>
            </a:r>
            <a:r>
              <a:rPr kumimoji="0" lang="ar-SA"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للمفاهيم والمصطلحات البيئية</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1238994694"/>
              </p:ext>
            </p:extLst>
          </p:nvPr>
        </p:nvGraphicFramePr>
        <p:xfrm>
          <a:off x="457200" y="1676400"/>
          <a:ext cx="8305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2600056"/>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1" dur="1000"/>
                                        <p:tgtEl>
                                          <p:spTgt spid="6">
                                            <p:graphicEl>
                                              <a:dgm id="{2F59F4BA-ACEB-47CD-9835-833101BB5FE7}"/>
                                            </p:graphicEl>
                                          </p:spTgt>
                                        </p:tgtEl>
                                      </p:cBhvr>
                                    </p:animEffect>
                                  </p:childTnLst>
                                </p:cTn>
                              </p:par>
                            </p:childTnLst>
                          </p:cTn>
                        </p:par>
                        <p:par>
                          <p:cTn id="12" fill="hold">
                            <p:stCondLst>
                              <p:cond delay="1500"/>
                            </p:stCondLst>
                            <p:childTnLst>
                              <p:par>
                                <p:cTn id="13" presetID="12" presetClass="entr" presetSubtype="1" fill="hold" grpId="0" nodeType="afterEffect">
                                  <p:stCondLst>
                                    <p:cond delay="0"/>
                                  </p:stCondLst>
                                  <p:childTnLst>
                                    <p:set>
                                      <p:cBhvr>
                                        <p:cTn id="14" dur="1" fill="hold">
                                          <p:stCondLst>
                                            <p:cond delay="0"/>
                                          </p:stCondLst>
                                        </p:cTn>
                                        <p:tgtEl>
                                          <p:spTgt spid="6">
                                            <p:graphicEl>
                                              <a:dgm id="{7BA84140-C72F-43C2-87D3-7D7D4F24AD30}"/>
                                            </p:graphicEl>
                                          </p:spTgt>
                                        </p:tgtEl>
                                        <p:attrNameLst>
                                          <p:attrName>style.visibility</p:attrName>
                                        </p:attrNameLst>
                                      </p:cBhvr>
                                      <p:to>
                                        <p:strVal val="visible"/>
                                      </p:to>
                                    </p:set>
                                    <p:animEffect transition="in" filter="slide(fromTop)">
                                      <p:cBhvr>
                                        <p:cTn id="15" dur="1000"/>
                                        <p:tgtEl>
                                          <p:spTgt spid="6">
                                            <p:graphicEl>
                                              <a:dgm id="{7BA84140-C72F-43C2-87D3-7D7D4F24AD30}"/>
                                            </p:graphicEl>
                                          </p:spTgt>
                                        </p:tgtEl>
                                      </p:cBhvr>
                                    </p:animEffect>
                                  </p:childTnLst>
                                </p:cTn>
                              </p:par>
                            </p:childTnLst>
                          </p:cTn>
                        </p:par>
                        <p:par>
                          <p:cTn id="16" fill="hold">
                            <p:stCondLst>
                              <p:cond delay="2500"/>
                            </p:stCondLst>
                            <p:childTnLst>
                              <p:par>
                                <p:cTn id="17" presetID="12" presetClass="entr" presetSubtype="1" fill="hold" grpId="0" nodeType="afterEffect">
                                  <p:stCondLst>
                                    <p:cond delay="0"/>
                                  </p:stCondLst>
                                  <p:childTnLst>
                                    <p:set>
                                      <p:cBhvr>
                                        <p:cTn id="18" dur="1" fill="hold">
                                          <p:stCondLst>
                                            <p:cond delay="0"/>
                                          </p:stCondLst>
                                        </p:cTn>
                                        <p:tgtEl>
                                          <p:spTgt spid="6">
                                            <p:graphicEl>
                                              <a:dgm id="{09842BE2-8BC6-40A6-BD47-9058EDAD2DA4}"/>
                                            </p:graphicEl>
                                          </p:spTgt>
                                        </p:tgtEl>
                                        <p:attrNameLst>
                                          <p:attrName>style.visibility</p:attrName>
                                        </p:attrNameLst>
                                      </p:cBhvr>
                                      <p:to>
                                        <p:strVal val="visible"/>
                                      </p:to>
                                    </p:set>
                                    <p:animEffect transition="in" filter="slide(fromTop)">
                                      <p:cBhvr>
                                        <p:cTn id="19" dur="1000"/>
                                        <p:tgtEl>
                                          <p:spTgt spid="6">
                                            <p:graphicEl>
                                              <a:dgm id="{09842BE2-8BC6-40A6-BD47-9058EDAD2DA4}"/>
                                            </p:graphicEl>
                                          </p:spTgt>
                                        </p:tgtEl>
                                      </p:cBhvr>
                                    </p:animEffect>
                                  </p:childTnLst>
                                </p:cTn>
                              </p:par>
                            </p:childTnLst>
                          </p:cTn>
                        </p:par>
                        <p:par>
                          <p:cTn id="20" fill="hold">
                            <p:stCondLst>
                              <p:cond delay="3500"/>
                            </p:stCondLst>
                            <p:childTnLst>
                              <p:par>
                                <p:cTn id="21" presetID="12" presetClass="entr" presetSubtype="1" fill="hold" grpId="0" nodeType="afterEffect">
                                  <p:stCondLst>
                                    <p:cond delay="0"/>
                                  </p:stCondLst>
                                  <p:childTnLst>
                                    <p:set>
                                      <p:cBhvr>
                                        <p:cTn id="22" dur="1" fill="hold">
                                          <p:stCondLst>
                                            <p:cond delay="0"/>
                                          </p:stCondLst>
                                        </p:cTn>
                                        <p:tgtEl>
                                          <p:spTgt spid="6">
                                            <p:graphicEl>
                                              <a:dgm id="{B883EDC8-E83F-4A61-9716-A438DDB17305}"/>
                                            </p:graphicEl>
                                          </p:spTgt>
                                        </p:tgtEl>
                                        <p:attrNameLst>
                                          <p:attrName>style.visibility</p:attrName>
                                        </p:attrNameLst>
                                      </p:cBhvr>
                                      <p:to>
                                        <p:strVal val="visible"/>
                                      </p:to>
                                    </p:set>
                                    <p:animEffect transition="in" filter="slide(fromTop)">
                                      <p:cBhvr>
                                        <p:cTn id="23" dur="1000"/>
                                        <p:tgtEl>
                                          <p:spTgt spid="6">
                                            <p:graphicEl>
                                              <a:dgm id="{B883EDC8-E83F-4A61-9716-A438DDB1730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p:nvPr/>
        </p:nvSpPr>
        <p:spPr>
          <a:xfrm>
            <a:off x="2286000" y="568036"/>
            <a:ext cx="4572000" cy="91440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296" rtl="0" eaLnBrk="1" fontAlgn="auto" latinLnBrk="0" hangingPunct="1">
              <a:lnSpc>
                <a:spcPct val="100000"/>
              </a:lnSpc>
              <a:spcBef>
                <a:spcPts val="0"/>
              </a:spcBef>
              <a:spcAft>
                <a:spcPts val="0"/>
              </a:spcAft>
              <a:buClrTx/>
              <a:buSzTx/>
              <a:buFontTx/>
              <a:buNone/>
              <a:tabLst/>
              <a:defRPr/>
            </a:pPr>
            <a:r>
              <a:rPr kumimoji="0" lang="ar-SA" sz="2000" b="0"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التعريفات </a:t>
            </a:r>
            <a:r>
              <a:rPr kumimoji="0" lang="ar-SA"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للمفاهيم والمصطلحات البيئية</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3638523484"/>
              </p:ext>
            </p:extLst>
          </p:nvPr>
        </p:nvGraphicFramePr>
        <p:xfrm>
          <a:off x="457200" y="1676400"/>
          <a:ext cx="8305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3036211"/>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1" dur="1000"/>
                                        <p:tgtEl>
                                          <p:spTgt spid="6">
                                            <p:graphicEl>
                                              <a:dgm id="{2F59F4BA-ACEB-47CD-9835-833101BB5FE7}"/>
                                            </p:graphicEl>
                                          </p:spTgt>
                                        </p:tgtEl>
                                      </p:cBhvr>
                                    </p:animEffect>
                                  </p:childTnLst>
                                </p:cTn>
                              </p:par>
                            </p:childTnLst>
                          </p:cTn>
                        </p:par>
                        <p:par>
                          <p:cTn id="12" fill="hold">
                            <p:stCondLst>
                              <p:cond delay="1500"/>
                            </p:stCondLst>
                            <p:childTnLst>
                              <p:par>
                                <p:cTn id="13" presetID="12" presetClass="entr" presetSubtype="1" fill="hold" grpId="0" nodeType="afterEffect">
                                  <p:stCondLst>
                                    <p:cond delay="0"/>
                                  </p:stCondLst>
                                  <p:childTnLst>
                                    <p:set>
                                      <p:cBhvr>
                                        <p:cTn id="14" dur="1" fill="hold">
                                          <p:stCondLst>
                                            <p:cond delay="0"/>
                                          </p:stCondLst>
                                        </p:cTn>
                                        <p:tgtEl>
                                          <p:spTgt spid="6">
                                            <p:graphicEl>
                                              <a:dgm id="{7BA84140-C72F-43C2-87D3-7D7D4F24AD30}"/>
                                            </p:graphicEl>
                                          </p:spTgt>
                                        </p:tgtEl>
                                        <p:attrNameLst>
                                          <p:attrName>style.visibility</p:attrName>
                                        </p:attrNameLst>
                                      </p:cBhvr>
                                      <p:to>
                                        <p:strVal val="visible"/>
                                      </p:to>
                                    </p:set>
                                    <p:animEffect transition="in" filter="slide(fromTop)">
                                      <p:cBhvr>
                                        <p:cTn id="15" dur="1000"/>
                                        <p:tgtEl>
                                          <p:spTgt spid="6">
                                            <p:graphicEl>
                                              <a:dgm id="{7BA84140-C72F-43C2-87D3-7D7D4F24AD30}"/>
                                            </p:graphicEl>
                                          </p:spTgt>
                                        </p:tgtEl>
                                      </p:cBhvr>
                                    </p:animEffect>
                                  </p:childTnLst>
                                </p:cTn>
                              </p:par>
                            </p:childTnLst>
                          </p:cTn>
                        </p:par>
                        <p:par>
                          <p:cTn id="16" fill="hold">
                            <p:stCondLst>
                              <p:cond delay="2500"/>
                            </p:stCondLst>
                            <p:childTnLst>
                              <p:par>
                                <p:cTn id="17" presetID="12" presetClass="entr" presetSubtype="1" fill="hold" grpId="0" nodeType="afterEffect">
                                  <p:stCondLst>
                                    <p:cond delay="0"/>
                                  </p:stCondLst>
                                  <p:childTnLst>
                                    <p:set>
                                      <p:cBhvr>
                                        <p:cTn id="18" dur="1" fill="hold">
                                          <p:stCondLst>
                                            <p:cond delay="0"/>
                                          </p:stCondLst>
                                        </p:cTn>
                                        <p:tgtEl>
                                          <p:spTgt spid="6">
                                            <p:graphicEl>
                                              <a:dgm id="{09842BE2-8BC6-40A6-BD47-9058EDAD2DA4}"/>
                                            </p:graphicEl>
                                          </p:spTgt>
                                        </p:tgtEl>
                                        <p:attrNameLst>
                                          <p:attrName>style.visibility</p:attrName>
                                        </p:attrNameLst>
                                      </p:cBhvr>
                                      <p:to>
                                        <p:strVal val="visible"/>
                                      </p:to>
                                    </p:set>
                                    <p:animEffect transition="in" filter="slide(fromTop)">
                                      <p:cBhvr>
                                        <p:cTn id="19" dur="1000"/>
                                        <p:tgtEl>
                                          <p:spTgt spid="6">
                                            <p:graphicEl>
                                              <a:dgm id="{09842BE2-8BC6-40A6-BD47-9058EDAD2DA4}"/>
                                            </p:graphicEl>
                                          </p:spTgt>
                                        </p:tgtEl>
                                      </p:cBhvr>
                                    </p:animEffect>
                                  </p:childTnLst>
                                </p:cTn>
                              </p:par>
                            </p:childTnLst>
                          </p:cTn>
                        </p:par>
                        <p:par>
                          <p:cTn id="20" fill="hold">
                            <p:stCondLst>
                              <p:cond delay="3500"/>
                            </p:stCondLst>
                            <p:childTnLst>
                              <p:par>
                                <p:cTn id="21" presetID="12" presetClass="entr" presetSubtype="1" fill="hold" grpId="0" nodeType="afterEffect">
                                  <p:stCondLst>
                                    <p:cond delay="0"/>
                                  </p:stCondLst>
                                  <p:childTnLst>
                                    <p:set>
                                      <p:cBhvr>
                                        <p:cTn id="22" dur="1" fill="hold">
                                          <p:stCondLst>
                                            <p:cond delay="0"/>
                                          </p:stCondLst>
                                        </p:cTn>
                                        <p:tgtEl>
                                          <p:spTgt spid="6">
                                            <p:graphicEl>
                                              <a:dgm id="{B883EDC8-E83F-4A61-9716-A438DDB17305}"/>
                                            </p:graphicEl>
                                          </p:spTgt>
                                        </p:tgtEl>
                                        <p:attrNameLst>
                                          <p:attrName>style.visibility</p:attrName>
                                        </p:attrNameLst>
                                      </p:cBhvr>
                                      <p:to>
                                        <p:strVal val="visible"/>
                                      </p:to>
                                    </p:set>
                                    <p:animEffect transition="in" filter="slide(fromTop)">
                                      <p:cBhvr>
                                        <p:cTn id="23" dur="1000"/>
                                        <p:tgtEl>
                                          <p:spTgt spid="6">
                                            <p:graphicEl>
                                              <a:dgm id="{B883EDC8-E83F-4A61-9716-A438DDB1730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p:nvPr/>
        </p:nvSpPr>
        <p:spPr>
          <a:xfrm>
            <a:off x="2286000" y="568036"/>
            <a:ext cx="4572000" cy="91440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296" rtl="0" eaLnBrk="1" fontAlgn="auto" latinLnBrk="0" hangingPunct="1">
              <a:lnSpc>
                <a:spcPct val="100000"/>
              </a:lnSpc>
              <a:spcBef>
                <a:spcPts val="0"/>
              </a:spcBef>
              <a:spcAft>
                <a:spcPts val="0"/>
              </a:spcAft>
              <a:buClrTx/>
              <a:buSzTx/>
              <a:buFontTx/>
              <a:buNone/>
              <a:tabLst/>
              <a:defRPr/>
            </a:pPr>
            <a:r>
              <a:rPr kumimoji="0" lang="ar-SA" sz="2000" b="0"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التعريفات </a:t>
            </a:r>
            <a:r>
              <a:rPr kumimoji="0" lang="ar-SA"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للمفاهيم والمصطلحات البيئية</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620388954"/>
              </p:ext>
            </p:extLst>
          </p:nvPr>
        </p:nvGraphicFramePr>
        <p:xfrm>
          <a:off x="457200" y="1676400"/>
          <a:ext cx="8305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7308851"/>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1" dur="1000"/>
                                        <p:tgtEl>
                                          <p:spTgt spid="6">
                                            <p:graphicEl>
                                              <a:dgm id="{2F59F4BA-ACEB-47CD-9835-833101BB5FE7}"/>
                                            </p:graphicEl>
                                          </p:spTgt>
                                        </p:tgtEl>
                                      </p:cBhvr>
                                    </p:animEffect>
                                  </p:childTnLst>
                                </p:cTn>
                              </p:par>
                            </p:childTnLst>
                          </p:cTn>
                        </p:par>
                        <p:par>
                          <p:cTn id="12" fill="hold">
                            <p:stCondLst>
                              <p:cond delay="1500"/>
                            </p:stCondLst>
                            <p:childTnLst>
                              <p:par>
                                <p:cTn id="13" presetID="12" presetClass="entr" presetSubtype="1" fill="hold" grpId="0" nodeType="afterEffect">
                                  <p:stCondLst>
                                    <p:cond delay="0"/>
                                  </p:stCondLst>
                                  <p:childTnLst>
                                    <p:set>
                                      <p:cBhvr>
                                        <p:cTn id="14" dur="1" fill="hold">
                                          <p:stCondLst>
                                            <p:cond delay="0"/>
                                          </p:stCondLst>
                                        </p:cTn>
                                        <p:tgtEl>
                                          <p:spTgt spid="6">
                                            <p:graphicEl>
                                              <a:dgm id="{7BA84140-C72F-43C2-87D3-7D7D4F24AD30}"/>
                                            </p:graphicEl>
                                          </p:spTgt>
                                        </p:tgtEl>
                                        <p:attrNameLst>
                                          <p:attrName>style.visibility</p:attrName>
                                        </p:attrNameLst>
                                      </p:cBhvr>
                                      <p:to>
                                        <p:strVal val="visible"/>
                                      </p:to>
                                    </p:set>
                                    <p:animEffect transition="in" filter="slide(fromTop)">
                                      <p:cBhvr>
                                        <p:cTn id="15" dur="1000"/>
                                        <p:tgtEl>
                                          <p:spTgt spid="6">
                                            <p:graphicEl>
                                              <a:dgm id="{7BA84140-C72F-43C2-87D3-7D7D4F24AD30}"/>
                                            </p:graphicEl>
                                          </p:spTgt>
                                        </p:tgtEl>
                                      </p:cBhvr>
                                    </p:animEffect>
                                  </p:childTnLst>
                                </p:cTn>
                              </p:par>
                            </p:childTnLst>
                          </p:cTn>
                        </p:par>
                        <p:par>
                          <p:cTn id="16" fill="hold">
                            <p:stCondLst>
                              <p:cond delay="2500"/>
                            </p:stCondLst>
                            <p:childTnLst>
                              <p:par>
                                <p:cTn id="17" presetID="12" presetClass="entr" presetSubtype="1" fill="hold" grpId="0" nodeType="afterEffect">
                                  <p:stCondLst>
                                    <p:cond delay="0"/>
                                  </p:stCondLst>
                                  <p:childTnLst>
                                    <p:set>
                                      <p:cBhvr>
                                        <p:cTn id="18" dur="1" fill="hold">
                                          <p:stCondLst>
                                            <p:cond delay="0"/>
                                          </p:stCondLst>
                                        </p:cTn>
                                        <p:tgtEl>
                                          <p:spTgt spid="6">
                                            <p:graphicEl>
                                              <a:dgm id="{09842BE2-8BC6-40A6-BD47-9058EDAD2DA4}"/>
                                            </p:graphicEl>
                                          </p:spTgt>
                                        </p:tgtEl>
                                        <p:attrNameLst>
                                          <p:attrName>style.visibility</p:attrName>
                                        </p:attrNameLst>
                                      </p:cBhvr>
                                      <p:to>
                                        <p:strVal val="visible"/>
                                      </p:to>
                                    </p:set>
                                    <p:animEffect transition="in" filter="slide(fromTop)">
                                      <p:cBhvr>
                                        <p:cTn id="19" dur="1000"/>
                                        <p:tgtEl>
                                          <p:spTgt spid="6">
                                            <p:graphicEl>
                                              <a:dgm id="{09842BE2-8BC6-40A6-BD47-9058EDAD2DA4}"/>
                                            </p:graphicEl>
                                          </p:spTgt>
                                        </p:tgtEl>
                                      </p:cBhvr>
                                    </p:animEffect>
                                  </p:childTnLst>
                                </p:cTn>
                              </p:par>
                            </p:childTnLst>
                          </p:cTn>
                        </p:par>
                        <p:par>
                          <p:cTn id="20" fill="hold">
                            <p:stCondLst>
                              <p:cond delay="3500"/>
                            </p:stCondLst>
                            <p:childTnLst>
                              <p:par>
                                <p:cTn id="21" presetID="12" presetClass="entr" presetSubtype="1" fill="hold" grpId="0" nodeType="afterEffect">
                                  <p:stCondLst>
                                    <p:cond delay="0"/>
                                  </p:stCondLst>
                                  <p:childTnLst>
                                    <p:set>
                                      <p:cBhvr>
                                        <p:cTn id="22" dur="1" fill="hold">
                                          <p:stCondLst>
                                            <p:cond delay="0"/>
                                          </p:stCondLst>
                                        </p:cTn>
                                        <p:tgtEl>
                                          <p:spTgt spid="6">
                                            <p:graphicEl>
                                              <a:dgm id="{B883EDC8-E83F-4A61-9716-A438DDB17305}"/>
                                            </p:graphicEl>
                                          </p:spTgt>
                                        </p:tgtEl>
                                        <p:attrNameLst>
                                          <p:attrName>style.visibility</p:attrName>
                                        </p:attrNameLst>
                                      </p:cBhvr>
                                      <p:to>
                                        <p:strVal val="visible"/>
                                      </p:to>
                                    </p:set>
                                    <p:animEffect transition="in" filter="slide(fromTop)">
                                      <p:cBhvr>
                                        <p:cTn id="23" dur="1000"/>
                                        <p:tgtEl>
                                          <p:spTgt spid="6">
                                            <p:graphicEl>
                                              <a:dgm id="{B883EDC8-E83F-4A61-9716-A438DDB1730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2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508</TotalTime>
  <Words>2085</Words>
  <Application>Microsoft Office PowerPoint</Application>
  <PresentationFormat>On-screen Show (4:3)</PresentationFormat>
  <Paragraphs>219</Paragraphs>
  <Slides>20</Slides>
  <Notes>0</Notes>
  <HiddenSlides>0</HiddenSlides>
  <MMClips>0</MMClips>
  <ScaleCrop>false</ScaleCrop>
  <HeadingPairs>
    <vt:vector size="6" baseType="variant">
      <vt:variant>
        <vt:lpstr>Fonts Used</vt:lpstr>
      </vt:variant>
      <vt:variant>
        <vt:i4>12</vt:i4>
      </vt:variant>
      <vt:variant>
        <vt:lpstr>Theme</vt:lpstr>
      </vt:variant>
      <vt:variant>
        <vt:i4>3</vt:i4>
      </vt:variant>
      <vt:variant>
        <vt:lpstr>Slide Titles</vt:lpstr>
      </vt:variant>
      <vt:variant>
        <vt:i4>20</vt:i4>
      </vt:variant>
    </vt:vector>
  </HeadingPairs>
  <TitlesOfParts>
    <vt:vector size="35" baseType="lpstr">
      <vt:lpstr>MS PGothic</vt:lpstr>
      <vt:lpstr>Arial</vt:lpstr>
      <vt:lpstr>Arial Black</vt:lpstr>
      <vt:lpstr>Calibri</vt:lpstr>
      <vt:lpstr>Cambria</vt:lpstr>
      <vt:lpstr>Constantia</vt:lpstr>
      <vt:lpstr>Majalla UI</vt:lpstr>
      <vt:lpstr>PT Bold Heading</vt:lpstr>
      <vt:lpstr>Sakkal Majalla</vt:lpstr>
      <vt:lpstr>Simplified Arabic</vt:lpstr>
      <vt:lpstr>Times New Roman</vt:lpstr>
      <vt:lpstr>Wingdings 2</vt:lpstr>
      <vt:lpstr>Flow</vt:lpstr>
      <vt:lpstr>1_Flow</vt:lpstr>
      <vt:lpstr>2_Flow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49</cp:revision>
  <dcterms:created xsi:type="dcterms:W3CDTF">2016-10-15T20:01:57Z</dcterms:created>
  <dcterms:modified xsi:type="dcterms:W3CDTF">2019-09-29T22:28:13Z</dcterms:modified>
</cp:coreProperties>
</file>