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80" r:id="rId12"/>
    <p:sldId id="265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39E4-9A6F-4391-ADCE-DE7650FD7D0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D41ACF0-D40E-4359-A892-AAEFC134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E7F-87F2-46C5-A8E0-736CB34E76A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1930-0CD2-433A-BFF7-DA14CFCC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142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0B80-6EA6-4797-B3A3-E32CB0E87C9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4CFE-B833-409B-9B66-F777087C3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893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E2A65-E8AC-48D9-A6D3-27F7C37876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6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132508-4EAE-47BB-85CB-D97CED86CB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8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336FF9-C771-457F-AF72-F7146B2C160E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97E351A-7CEC-4306-A1CF-11B83808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80CD-A27F-4F53-AAAD-94F3E968DAEF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916-936E-4ECA-AA2C-6F5C6635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7741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6167D2B-A6DC-4BF5-8C56-8886ADE54C5C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245B21D-DD68-48BB-9A52-997EC3F84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7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6B7C-2B49-41B3-B25B-E74DB003B78C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02A4-6E58-4A00-AB1D-D64B5249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45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8885-1A04-4428-AF39-1BF25763E742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222B-8F13-4DA0-AFB6-B4779EEF0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0685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5EE0-A0F0-438D-AECF-6F5C28381E23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88D3-261E-466B-9E3F-1872D2F4F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9646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7102-5F60-4A2E-8A40-2CBA6CCA40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3E48-6410-4EB2-8E9B-8EDDD7707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54810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D756-BC33-4A87-BD04-4FCD722FB091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2DF0-E687-4038-A1F3-673D4A15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8255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60E2-21A2-41B5-AF72-E7BC8FAF281D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CC9B-F732-4AD7-895B-E1B63C32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6839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6441-252C-4996-B108-ED1B7CD8D6AF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DEC77B-FF1D-4ACF-A8B0-B3F3CBFB2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37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929D-ED89-405B-A4A5-168EB58CED5F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FC54-9914-4AEF-BEA9-875512D87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2206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62DF-F5E6-46E2-96DC-A57E27E65EC0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0F06-F929-4420-8C2C-C03F723D3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3217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D78FA-D0A7-47A4-B578-6D2C5F4A19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1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63B4CA-9DF7-42F2-B6CC-AB90869495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9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1A1E-C8FC-418D-8D06-328107B7DBB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9A3B74C-9DF2-4751-91F6-C750424A2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04CA-CF6C-444E-B54B-6D21F9ABDE1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5ED5-D575-4AB3-9555-268FE534D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3016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6F6B-1DCE-44BA-88DA-657DD82B3E5C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671F424-F208-46E6-997C-02B585FF0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04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B136-5FCA-4339-8008-50D6F59402D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2702B86-CB87-4BCF-951D-98D4790C0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5CB8-751C-4D46-B054-08AFE330AE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A191-F131-4821-931B-19FCB28BD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435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BB93-6D7E-4B9D-B554-B3A0AC00537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11DB0-1C20-44B0-A098-1697C7BA5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3210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DE22-16BB-4891-8E0C-A3CF49D28F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33AE9-2B7B-4981-93E9-0406968D7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2633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1644-FA01-4379-AB68-E1756C579F4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936B9-67FE-4CA7-B58D-D7EA18FFA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3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28F1-B2D3-4167-9FE4-82E2509AAB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373E-1733-4943-8483-0C916CF68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6301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45AD-DD8C-4CB3-97EB-60A2D5D466A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EEE259A-48C1-4C65-82A9-6218EFF38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62921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2586-E60C-4091-9ABE-20A008EBB61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83463-2E6D-431B-AC33-C402ED6EA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584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1AC0-EB90-453C-B934-F302763933E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D1FE-3F15-44A6-8018-59773E6D8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575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248090-90E8-4E5B-9CCF-7C105E0477B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8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F56410-672B-44E3-B86E-67D4B80B873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E782-E161-4202-A96B-4CA11D2B5D8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9864-D86A-4B27-95E9-769B10042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134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D81AFA3-5441-4B7C-BD67-2F4F8C4BC30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defTabSz="685800">
              <a:defRPr/>
            </a:pPr>
            <a:fld id="{E84C1D62-5697-47F3-9F57-73FF2AD2B2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10FB1B-9C2F-44AA-8068-565379F5ECE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846EE7D-FF59-471B-BB87-C94DF673AD3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8176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EAF67F9-D783-4092-93F3-81AE3F748020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defTabSz="685800">
              <a:defRPr/>
            </a:pPr>
            <a:fld id="{28E64A5E-E6DB-4288-9767-8E7094D2652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6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2F6979B-AB71-4E82-B3D3-2DAC97396C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479102A-75C8-4D39-BBB1-EE5238944F79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9470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0A04F5-D03C-423B-84B9-41826DF987E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F7E7F5-ADD4-4ECE-A318-A82243D94AD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5248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550293A-167E-4E32-B7EB-34E37B0230C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43AE7BC-EC4E-436E-A306-4FFFEEA8DB7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1579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75286F5-EE63-4009-8FA7-BF7220A04B6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58DCE9C-2969-4A1F-A1E2-83C56AE7DD8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4985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4D6F862-5722-4C92-BE30-4E6644A3E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558033D-E47C-45AB-9C93-2E85CBDFF2E9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0098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E1D82D-7527-49BF-96D4-6D9954F4895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9E949487-C85D-452D-B191-F9B5D6ECC57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7365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74827D5-4481-4F5B-BED3-14D50D6346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3195D2B-5C03-42E2-B22F-E33632F74078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091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1AF8-E49B-4550-AAA5-27D25F43CC9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B03-44F5-436B-B4AB-04135DF0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9932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56B9E71-112E-4C33-9EBF-8109595E337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2962B4C-C179-429C-9C8D-E105C20900A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9686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6C4B28CC-ECA5-46DF-A168-B9A5CCBF4CE3}" type="slidenum">
              <a:rPr lang="ar-SA" smtClean="0"/>
              <a:pPr defTabSz="685800"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02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181BDA93-4E66-4122-8B31-D47F508F2303}" type="slidenum">
              <a:rPr lang="ar-SA" smtClean="0"/>
              <a:pPr defTabSz="685800"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1698-93A6-4020-8A95-6D95E9AC459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7FF-BC9C-4755-BBE7-B95CBA18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221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F42B-68F3-460F-9B88-260AFA86EC3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3998-A89A-4B06-9C62-A51E5293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5747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5081-4041-4F6C-9FFD-B0A4222830A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6E9D-0AED-4E92-B601-4B9FB0F96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872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D1D3-C956-4580-93E2-1F60C11DCC2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B6A6A-B3BA-47F2-AA34-09CFE1B6F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898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E90B5-8748-481D-8E9C-CB8A70BC738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A44E7-3999-4C40-A7E2-A8FA26B4BC57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8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6FB46-FB59-464A-B950-50AD32FE81C8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81D514-013C-4E7D-889F-2ECA7F59BC2D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9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E2592-2E91-4DA0-9270-1C1B26F5813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E60EE0-37B5-4A26-A6D7-3F60DD6F1D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2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896111-1CEF-4864-9CEC-9FE97498A4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45C75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C842BF-172A-4A9F-8A75-6A2F956CF3F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7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7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8454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5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571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r_m_hafez@hotmail.com" TargetMode="External"/><Relationship Id="rId2" Type="http://schemas.openxmlformats.org/officeDocument/2006/relationships/hyperlink" Target="mailto:mohhafez@ksu.edu.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mailto:dr_h_mohamed@yahoo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5257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ea typeface="ＭＳ Ｐゴシック" pitchFamily="-111" charset="-128"/>
              <a:cs typeface="Simplified Arabic" pitchFamily="18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ＭＳ Ｐゴシック" pitchFamily="-111" charset="-128"/>
                <a:cs typeface="Simplified Arabic" pitchFamily="18" charset="-78"/>
              </a:rPr>
              <a:t>دراسات مستقلة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ＭＳ Ｐゴシック" pitchFamily="-111" charset="-128"/>
                <a:cs typeface="Arial" pitchFamily="34" charset="0"/>
              </a:rPr>
              <a:t>Independent studies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ea typeface="ＭＳ Ｐゴシック" pitchFamily="-111" charset="-128"/>
              <a:cs typeface="Arial" pitchFamily="34" charset="0"/>
            </a:endParaRP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3276600" y="5715000"/>
            <a:ext cx="26289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cs typeface="Arial" pitchFamily="34" charset="0"/>
              </a:rPr>
              <a:t>Pro. Mohamed E. </a:t>
            </a:r>
            <a:r>
              <a:rPr lang="en-US" sz="3600" kern="1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cs typeface="Arial" pitchFamily="34" charset="0"/>
              </a:rPr>
              <a:t>Hafez</a:t>
            </a:r>
          </a:p>
        </p:txBody>
      </p:sp>
    </p:spTree>
    <p:extLst>
      <p:ext uri="{BB962C8B-B14F-4D97-AF65-F5344CB8AC3E}">
        <p14:creationId xmlns:p14="http://schemas.microsoft.com/office/powerpoint/2010/main" val="7080605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21163288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620000" cy="4114800"/>
          </a:xfrm>
        </p:spPr>
      </p:pic>
    </p:spTree>
    <p:extLst>
      <p:ext uri="{BB962C8B-B14F-4D97-AF65-F5344CB8AC3E}">
        <p14:creationId xmlns:p14="http://schemas.microsoft.com/office/powerpoint/2010/main" val="14186634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2743200" cy="4191000"/>
          </a:xfrm>
        </p:spPr>
        <p:txBody>
          <a:bodyPr/>
          <a:lstStyle/>
          <a:p>
            <a:pPr algn="just" rtl="1"/>
            <a:r>
              <a:rPr lang="ar-EG" altLang="en-US" sz="3200" b="1" smtClean="0">
                <a:solidFill>
                  <a:srgbClr val="04617B"/>
                </a:solidFill>
                <a:ea typeface="Majalla UI"/>
              </a:rPr>
              <a:t>من لايري في يومه ما يستحق الابتسامة فليغلق عينيه بضع دقائق وليعلم أن رؤية النور وحدها تستحق الابتسامة....</a:t>
            </a:r>
            <a:endParaRPr lang="en-US" altLang="en-US" sz="3200" b="1" smtClean="0">
              <a:solidFill>
                <a:srgbClr val="04617B"/>
              </a:solidFill>
            </a:endParaRPr>
          </a:p>
          <a:p>
            <a:pPr algn="just" rtl="1"/>
            <a:endParaRPr lang="en-US" altLang="en-US" smtClean="0"/>
          </a:p>
        </p:txBody>
      </p:sp>
      <p:pic>
        <p:nvPicPr>
          <p:cNvPr id="1536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133600"/>
            <a:ext cx="5111750" cy="284003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xtLst/>
        </p:spPr>
        <p:txBody>
          <a:bodyPr lIns="91440" rIns="91440" bIns="45720">
            <a:spAutoFit/>
          </a:bodyPr>
          <a:lstStyle/>
          <a:p>
            <a:pPr algn="ctr">
              <a:defRPr/>
            </a:pPr>
            <a:r>
              <a:rPr lang="ar-EG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ابتسم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8715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52600"/>
            <a:ext cx="6096000" cy="2971800"/>
          </a:xfrm>
        </p:spPr>
      </p:pic>
    </p:spTree>
    <p:extLst>
      <p:ext uri="{BB962C8B-B14F-4D97-AF65-F5344CB8AC3E}">
        <p14:creationId xmlns:p14="http://schemas.microsoft.com/office/powerpoint/2010/main" val="37327532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rtl="1"/>
            <a:r>
              <a:rPr lang="ar-EG" altLang="en-US" b="1" smtClean="0"/>
              <a:t>وصف المقرر</a:t>
            </a:r>
            <a:endParaRPr lang="en-US" altLang="en-US" b="1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 rtl="1"/>
            <a:r>
              <a:rPr lang="ar-SA" altLang="en-US" sz="2000" b="1" dirty="0">
                <a:ea typeface="Majalla UI"/>
              </a:rPr>
              <a:t>الدراسة المستقلة هي أحد أشكال التعليم الذي توفره العديد </a:t>
            </a:r>
            <a:r>
              <a:rPr lang="ar-SA" altLang="en-US" sz="2000" b="1" dirty="0" smtClean="0">
                <a:ea typeface="Majalla UI"/>
              </a:rPr>
              <a:t>من الكليات </a:t>
            </a:r>
            <a:r>
              <a:rPr lang="ar-SA" altLang="en-US" sz="2000" b="1" dirty="0">
                <a:ea typeface="Majalla UI"/>
              </a:rPr>
              <a:t>والمؤسسات </a:t>
            </a:r>
            <a:r>
              <a:rPr lang="ar-SA" altLang="en-US" sz="2000" b="1" dirty="0" smtClean="0">
                <a:ea typeface="Majalla UI"/>
              </a:rPr>
              <a:t>التعليمية، وأحيانًا </a:t>
            </a:r>
            <a:r>
              <a:rPr lang="ar-SA" altLang="en-US" sz="2000" b="1" dirty="0">
                <a:ea typeface="Majalla UI"/>
              </a:rPr>
              <a:t>يُطلق عليها الدراسة </a:t>
            </a:r>
            <a:r>
              <a:rPr lang="ar-SA" altLang="en-US" sz="2000" b="1" dirty="0" smtClean="0">
                <a:ea typeface="Majalla UI"/>
              </a:rPr>
              <a:t>المُوجهة؛ حيث يُحدد الأستاذ </a:t>
            </a:r>
            <a:r>
              <a:rPr lang="ar-SA" altLang="en-US" sz="2000" b="1" dirty="0">
                <a:ea typeface="Majalla UI"/>
              </a:rPr>
              <a:t>الجامعي </a:t>
            </a:r>
            <a:r>
              <a:rPr lang="ar-SA" altLang="en-US" sz="2000" b="1" dirty="0" smtClean="0">
                <a:ea typeface="Majalla UI"/>
              </a:rPr>
              <a:t>والطلاب </a:t>
            </a:r>
            <a:r>
              <a:rPr lang="ar-SA" altLang="en-US" sz="2000" b="1" dirty="0">
                <a:ea typeface="Majalla UI"/>
              </a:rPr>
              <a:t>موضوعًا يبحث فيه </a:t>
            </a:r>
            <a:r>
              <a:rPr lang="ar-SA" altLang="en-US" sz="2000" b="1" dirty="0" smtClean="0">
                <a:ea typeface="Majalla UI"/>
              </a:rPr>
              <a:t>الطالب للوصول </a:t>
            </a:r>
            <a:r>
              <a:rPr lang="ar-SA" altLang="en-US" sz="2000" b="1" dirty="0">
                <a:ea typeface="Majalla UI"/>
              </a:rPr>
              <a:t>إلى نتيجة إيجابية </a:t>
            </a:r>
            <a:r>
              <a:rPr lang="ar-SA" altLang="en-US" sz="2000" b="1" dirty="0" smtClean="0">
                <a:ea typeface="Majalla UI"/>
              </a:rPr>
              <a:t>تسهم في </a:t>
            </a:r>
            <a:r>
              <a:rPr lang="ar-SA" altLang="en-US" sz="2000" b="1" dirty="0">
                <a:ea typeface="Majalla UI"/>
              </a:rPr>
              <a:t>تطوير وتقديم منتج علمي يمكن الاستفادة </a:t>
            </a:r>
            <a:r>
              <a:rPr lang="ar-SA" altLang="en-US" sz="2000" b="1" dirty="0" smtClean="0">
                <a:ea typeface="Majalla UI"/>
              </a:rPr>
              <a:t>منه</a:t>
            </a:r>
            <a:r>
              <a:rPr lang="ar-EG" altLang="en-US" sz="2000" b="1" dirty="0" smtClean="0">
                <a:ea typeface="Majalla UI"/>
              </a:rPr>
              <a:t>.</a:t>
            </a:r>
            <a:endParaRPr lang="ar-SA" altLang="en-US" sz="2000" b="1" dirty="0" smtClean="0">
              <a:ea typeface="Majalla UI"/>
            </a:endParaRPr>
          </a:p>
          <a:p>
            <a:pPr algn="just" rtl="1"/>
            <a:r>
              <a:rPr lang="ar-SA" altLang="en-US" sz="2000" b="1" dirty="0" smtClean="0">
                <a:ea typeface="Majalla UI"/>
              </a:rPr>
              <a:t>أما بخصوص مقرر </a:t>
            </a:r>
            <a:r>
              <a:rPr lang="ar-SA" altLang="en-US" sz="2000" b="1" dirty="0">
                <a:ea typeface="Majalla UI"/>
              </a:rPr>
              <a:t>592 دراسات </a:t>
            </a:r>
            <a:r>
              <a:rPr lang="ar-SA" altLang="en-US" sz="2000" b="1" dirty="0" smtClean="0">
                <a:ea typeface="Majalla UI"/>
              </a:rPr>
              <a:t>مستقلة ف</a:t>
            </a:r>
            <a:r>
              <a:rPr lang="ar-EG" altLang="en-US" sz="2000" b="1" dirty="0" smtClean="0">
                <a:ea typeface="Majalla UI"/>
              </a:rPr>
              <a:t>يعطي </a:t>
            </a:r>
            <a:r>
              <a:rPr lang="ar-SA" altLang="en-US" sz="2000" b="1" dirty="0" smtClean="0">
                <a:ea typeface="Majalla UI"/>
              </a:rPr>
              <a:t>الفرصة </a:t>
            </a:r>
            <a:r>
              <a:rPr lang="ar-SA" altLang="en-US" sz="2000" b="1" dirty="0">
                <a:ea typeface="Majalla UI"/>
              </a:rPr>
              <a:t>ل</a:t>
            </a:r>
            <a:r>
              <a:rPr lang="ar-EG" altLang="en-US" sz="2000" b="1" dirty="0" smtClean="0">
                <a:ea typeface="Majalla UI"/>
              </a:rPr>
              <a:t>لطالب بأن </a:t>
            </a:r>
            <a:r>
              <a:rPr lang="ar-EG" altLang="en-US" sz="2000" b="1" dirty="0">
                <a:ea typeface="Majalla UI"/>
              </a:rPr>
              <a:t>يدرس مع </a:t>
            </a:r>
            <a:r>
              <a:rPr lang="ar-EG" altLang="en-US" sz="2000" b="1" dirty="0" smtClean="0">
                <a:ea typeface="Majalla UI"/>
              </a:rPr>
              <a:t>أحد </a:t>
            </a:r>
            <a:r>
              <a:rPr lang="ar-EG" altLang="en-US" sz="2000" b="1" dirty="0">
                <a:ea typeface="Majalla UI"/>
              </a:rPr>
              <a:t>أعضاء هيئة التدريس في موضوع محدد يخدم </a:t>
            </a:r>
            <a:r>
              <a:rPr lang="ar-EG" altLang="en-US" sz="2000" b="1" dirty="0" smtClean="0">
                <a:ea typeface="Majalla UI"/>
              </a:rPr>
              <a:t>تخصص</a:t>
            </a:r>
            <a:r>
              <a:rPr lang="ar-SA" altLang="en-US" sz="2000" b="1" dirty="0" smtClean="0">
                <a:ea typeface="Majalla UI"/>
              </a:rPr>
              <a:t>ه</a:t>
            </a:r>
            <a:r>
              <a:rPr lang="ar-EG" altLang="en-US" sz="2000" b="1" dirty="0" smtClean="0">
                <a:ea typeface="Majalla UI"/>
              </a:rPr>
              <a:t> الدقيق </a:t>
            </a:r>
            <a:r>
              <a:rPr lang="ar-EG" altLang="en-US" sz="2000" b="1" dirty="0">
                <a:ea typeface="Majalla UI"/>
              </a:rPr>
              <a:t>وموضوع رسالته ولا تغطيه </a:t>
            </a:r>
            <a:r>
              <a:rPr lang="ar-EG" altLang="en-US" sz="2000" b="1" dirty="0" smtClean="0">
                <a:ea typeface="Majalla UI"/>
              </a:rPr>
              <a:t>مقررات </a:t>
            </a:r>
            <a:r>
              <a:rPr lang="ar-EG" altLang="en-US" sz="2000" b="1" dirty="0">
                <a:ea typeface="Majalla UI"/>
              </a:rPr>
              <a:t>البرنامج </a:t>
            </a:r>
            <a:r>
              <a:rPr lang="ar-EG" altLang="en-US" sz="2000" b="1" dirty="0" smtClean="0">
                <a:ea typeface="Majalla UI"/>
              </a:rPr>
              <a:t>الأخرى</a:t>
            </a:r>
            <a:r>
              <a:rPr lang="ar-SA" altLang="en-US" sz="2000" b="1" dirty="0" smtClean="0">
                <a:ea typeface="Majalla UI"/>
              </a:rPr>
              <a:t>.</a:t>
            </a:r>
            <a:endParaRPr lang="ar-EG" altLang="en-US" sz="2000" b="1" dirty="0" smtClean="0">
              <a:ea typeface="Majalla UI"/>
            </a:endParaRPr>
          </a:p>
          <a:p>
            <a:pPr algn="just" rtl="1"/>
            <a:r>
              <a:rPr lang="ar-EG" altLang="en-US" sz="2200" b="1" dirty="0" smtClean="0">
                <a:ea typeface="Majalla UI"/>
              </a:rPr>
              <a:t>طرق التقويم: تحريري وشفهي وحضور المحاضرات </a:t>
            </a:r>
            <a:r>
              <a:rPr lang="ar-EG" altLang="en-US" sz="2200" b="1" dirty="0" smtClean="0">
                <a:ea typeface="Majalla UI"/>
              </a:rPr>
              <a:t>وأعداد </a:t>
            </a:r>
            <a:r>
              <a:rPr lang="ar-EG" altLang="en-US" sz="2200" b="1" dirty="0" smtClean="0">
                <a:ea typeface="Majalla UI"/>
              </a:rPr>
              <a:t>بحث </a:t>
            </a:r>
            <a:r>
              <a:rPr lang="ar-EG" altLang="en-US" sz="2200" b="1" dirty="0">
                <a:ea typeface="Majalla UI"/>
              </a:rPr>
              <a:t>مصغر والاستفادة من المقرر والقراءات في كتابته..</a:t>
            </a:r>
            <a:endParaRPr lang="ar-EG" altLang="en-US" sz="2200" b="1" dirty="0" smtClean="0">
              <a:ea typeface="Majalla UI"/>
            </a:endParaRPr>
          </a:p>
          <a:p>
            <a:pPr algn="just" rtl="1"/>
            <a:r>
              <a:rPr lang="ar-EG" altLang="en-US" sz="2200" b="1" dirty="0" smtClean="0">
                <a:ea typeface="Majalla UI"/>
              </a:rPr>
              <a:t>الكتاب المقرر</a:t>
            </a:r>
            <a:r>
              <a:rPr lang="ar-SA" altLang="en-US" sz="2200" b="1" dirty="0" smtClean="0">
                <a:ea typeface="Majalla UI"/>
              </a:rPr>
              <a:t> و</a:t>
            </a:r>
            <a:r>
              <a:rPr lang="ar-EG" altLang="en-US" sz="2200" b="1" dirty="0" smtClean="0">
                <a:ea typeface="Majalla UI"/>
              </a:rPr>
              <a:t>المراجع المساندة: </a:t>
            </a:r>
            <a:r>
              <a:rPr lang="ar-SA" altLang="en-US" sz="2200" b="1" dirty="0" smtClean="0">
                <a:ea typeface="Majalla UI"/>
              </a:rPr>
              <a:t>ستحدد طبقاً للموضوع </a:t>
            </a:r>
            <a:r>
              <a:rPr lang="ar-SA" altLang="en-US" sz="2200" b="1" dirty="0" smtClean="0">
                <a:ea typeface="Majalla UI"/>
              </a:rPr>
              <a:t>المختار</a:t>
            </a:r>
            <a:r>
              <a:rPr lang="ar-SA" altLang="en-US" sz="2200" b="1" dirty="0" smtClean="0">
                <a:ea typeface="Majalla UI"/>
              </a:rPr>
              <a:t>، بالإضافة إلى </a:t>
            </a:r>
            <a:r>
              <a:rPr lang="ar-EG" altLang="en-US" sz="2200" b="1" dirty="0" smtClean="0">
                <a:ea typeface="Majalla UI"/>
              </a:rPr>
              <a:t>أبحاث </a:t>
            </a:r>
            <a:r>
              <a:rPr lang="ar-EG" altLang="en-US" sz="2200" b="1" dirty="0">
                <a:ea typeface="Majalla UI"/>
              </a:rPr>
              <a:t>مختلفة منشورة في مجلات علمية محكمة باللغة العربية والإنجليزية </a:t>
            </a:r>
            <a:r>
              <a:rPr lang="ar-SA" altLang="en-US" sz="2200" b="1" dirty="0" smtClean="0">
                <a:ea typeface="Majalla UI"/>
              </a:rPr>
              <a:t>و</a:t>
            </a:r>
            <a:r>
              <a:rPr lang="ar-EG" altLang="en-US" sz="2200" b="1" dirty="0" smtClean="0">
                <a:ea typeface="Majalla UI"/>
              </a:rPr>
              <a:t>مناقشتها </a:t>
            </a:r>
            <a:r>
              <a:rPr lang="ar-EG" altLang="en-US" sz="2200" b="1" dirty="0">
                <a:ea typeface="Majalla UI"/>
              </a:rPr>
              <a:t>ونقدها لاكتساب المهارة البحثية اللازمة </a:t>
            </a:r>
            <a:r>
              <a:rPr lang="ar-SA" altLang="en-US" sz="2200" b="1" dirty="0" smtClean="0">
                <a:ea typeface="Majalla UI"/>
              </a:rPr>
              <a:t>في مجال التخصص</a:t>
            </a:r>
            <a:r>
              <a:rPr lang="ar-EG" altLang="en-US" sz="2200" b="1" dirty="0" smtClean="0">
                <a:ea typeface="Majalla UI"/>
              </a:rPr>
              <a:t>.</a:t>
            </a:r>
          </a:p>
          <a:p>
            <a:pPr algn="just" rtl="1"/>
            <a:r>
              <a:rPr lang="ar-EG" altLang="en-US" sz="2200" b="1" dirty="0" smtClean="0">
                <a:ea typeface="Majalla UI"/>
              </a:rPr>
              <a:t>درجات التقويم:  20% اختبار </a:t>
            </a:r>
            <a:r>
              <a:rPr lang="ar-SA" altLang="en-US" sz="2200" b="1" dirty="0" smtClean="0">
                <a:ea typeface="Majalla UI"/>
              </a:rPr>
              <a:t>نصفي</a:t>
            </a:r>
            <a:r>
              <a:rPr lang="ar-EG" altLang="en-US" sz="2200" b="1" dirty="0" smtClean="0">
                <a:ea typeface="Majalla UI"/>
              </a:rPr>
              <a:t>- 10% حضور- </a:t>
            </a:r>
            <a:r>
              <a:rPr lang="ar-SA" altLang="en-US" sz="2200" b="1" dirty="0" smtClean="0">
                <a:ea typeface="Majalla UI"/>
              </a:rPr>
              <a:t>30</a:t>
            </a:r>
            <a:r>
              <a:rPr lang="ar-EG" altLang="en-US" sz="2200" b="1" dirty="0" smtClean="0">
                <a:ea typeface="Majalla UI"/>
              </a:rPr>
              <a:t>% </a:t>
            </a:r>
            <a:r>
              <a:rPr lang="ar-SA" altLang="en-US" sz="2200" b="1" dirty="0" smtClean="0">
                <a:ea typeface="Majalla UI"/>
              </a:rPr>
              <a:t>البحث المصغر</a:t>
            </a:r>
            <a:r>
              <a:rPr lang="ar-EG" altLang="en-US" sz="2200" b="1" dirty="0" smtClean="0">
                <a:ea typeface="Majalla UI"/>
              </a:rPr>
              <a:t>- 40% الاختبار النهائي.</a:t>
            </a:r>
            <a:endParaRPr lang="en-US" alt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82179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 rtl="1"/>
            <a:r>
              <a:rPr lang="ar-EG" altLang="en-US" sz="4800" b="1" smtClean="0"/>
              <a:t>معلومات المحاضر ووسائل التواصل</a:t>
            </a:r>
            <a:endParaRPr lang="en-US" altLang="en-US" sz="48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781800" cy="4495800"/>
          </a:xfrm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Pro. Mohamed E. Hafez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rofessor of Applied Climatology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Geography Department,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Faculty of Arts,</a:t>
            </a:r>
            <a:r>
              <a:rPr lang="en-US" sz="2400" dirty="0" smtClean="0">
                <a:latin typeface="Times New Roman"/>
                <a:ea typeface="Times New Roman"/>
                <a:cs typeface="Arial"/>
              </a:rPr>
              <a:t> </a:t>
            </a:r>
            <a:endParaRPr lang="en-US" sz="2400" dirty="0" smtClean="0"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King Saud University, Riyadh, Saudi Arabia.</a:t>
            </a:r>
            <a:endParaRPr lang="en-US" sz="2400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E-mail </a:t>
            </a:r>
            <a:r>
              <a:rPr lang="en-US" sz="2400" b="1" u="sng" dirty="0" smtClean="0">
                <a:latin typeface="Times New Roman"/>
                <a:ea typeface="Times New Roman"/>
                <a:cs typeface="Arial"/>
                <a:hlinkClick r:id="rId2"/>
              </a:rPr>
              <a:t>mohhafez@ksu.edu.sa</a:t>
            </a:r>
            <a:r>
              <a:rPr lang="en-US" sz="2400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sz="2400" dirty="0" smtClean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400" b="1" dirty="0" smtClean="0">
                <a:solidFill>
                  <a:srgbClr val="00B0F0"/>
                </a:solidFill>
                <a:latin typeface="Calibri"/>
                <a:ea typeface="Times New Roman"/>
                <a:cs typeface="Times New Roman"/>
              </a:rPr>
              <a:t>    </a:t>
            </a:r>
            <a:r>
              <a:rPr lang="ar-SA" sz="2400" b="1" dirty="0" smtClean="0">
                <a:solidFill>
                  <a:srgbClr val="00B0F0"/>
                </a:solidFill>
                <a:latin typeface="Calibri"/>
                <a:ea typeface="Times New Roman"/>
                <a:cs typeface="Times New Roman"/>
              </a:rPr>
              <a:t>            </a:t>
            </a:r>
            <a:r>
              <a:rPr lang="en-US" sz="2400" b="1" u="sng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  <a:hlinkClick r:id="rId3"/>
              </a:rPr>
              <a:t>dr_m_hafez@hotmail.com</a:t>
            </a:r>
            <a:endParaRPr lang="en-US" sz="2400" dirty="0" smtClean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400" b="1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2400" b="1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            </a:t>
            </a:r>
            <a:r>
              <a:rPr lang="en-US" sz="2400" b="1" u="sng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  <a:hlinkClick r:id="rId4"/>
              </a:rPr>
              <a:t>dr_h_mohamed@yahoo.com</a:t>
            </a:r>
            <a:endParaRPr lang="en-US" sz="2400" dirty="0" smtClean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Mobil: 0966599388523</a:t>
            </a:r>
            <a:endParaRPr lang="en-US" sz="2400" dirty="0" smtClean="0">
              <a:latin typeface="Calibri"/>
              <a:ea typeface="Calibri"/>
              <a:cs typeface="Arial"/>
            </a:endParaRPr>
          </a:p>
          <a:p>
            <a:pPr>
              <a:defRPr/>
            </a:pPr>
            <a:r>
              <a:rPr lang="en-US" sz="2400" b="1" dirty="0" smtClean="0">
                <a:latin typeface="Times New Roman"/>
                <a:ea typeface="Calibri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Office: 0966114675373</a:t>
            </a:r>
            <a:r>
              <a:rPr lang="en-US" sz="2400" b="1" dirty="0" smtClean="0">
                <a:latin typeface="Times New Roman"/>
                <a:ea typeface="Calibri"/>
              </a:rPr>
              <a:t> </a:t>
            </a:r>
            <a:endParaRPr lang="en-US" sz="2400" dirty="0"/>
          </a:p>
        </p:txBody>
      </p:sp>
      <p:pic>
        <p:nvPicPr>
          <p:cNvPr id="19460" name="Picture 2" descr="E:\توصيف المقررات\Images\وسائل التواص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355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274638"/>
            <a:ext cx="7813675" cy="5859462"/>
          </a:xfrm>
        </p:spPr>
      </p:pic>
    </p:spTree>
    <p:extLst>
      <p:ext uri="{BB962C8B-B14F-4D97-AF65-F5344CB8AC3E}">
        <p14:creationId xmlns:p14="http://schemas.microsoft.com/office/powerpoint/2010/main" val="24833223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737" y="1538288"/>
            <a:ext cx="5346539" cy="3943350"/>
          </a:xfrm>
        </p:spPr>
      </p:pic>
    </p:spTree>
    <p:extLst>
      <p:ext uri="{BB962C8B-B14F-4D97-AF65-F5344CB8AC3E}">
        <p14:creationId xmlns:p14="http://schemas.microsoft.com/office/powerpoint/2010/main" val="39052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572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تحديد موضوع الدراسة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؟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8854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202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Constantia</vt:lpstr>
      <vt:lpstr>Majalla UI</vt:lpstr>
      <vt:lpstr>Simplified Arabic</vt:lpstr>
      <vt:lpstr>Times New Roman</vt:lpstr>
      <vt:lpstr>Traditional Arabic</vt:lpstr>
      <vt:lpstr>Wingdings 2</vt:lpstr>
      <vt:lpstr>Flow</vt:lpstr>
      <vt:lpstr>1_Flow</vt:lpstr>
      <vt:lpstr>2_Flow</vt:lpstr>
      <vt:lpstr>3_Flow</vt:lpstr>
      <vt:lpstr>PowerPoint Presentation</vt:lpstr>
      <vt:lpstr>PowerPoint Presentation</vt:lpstr>
      <vt:lpstr>ابتسم</vt:lpstr>
      <vt:lpstr>PowerPoint Presentation</vt:lpstr>
      <vt:lpstr>وصف المقرر</vt:lpstr>
      <vt:lpstr>معلومات المحاضر ووسائل التواصل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2016-10-15T20:01:57Z</dcterms:created>
  <dcterms:modified xsi:type="dcterms:W3CDTF">2019-09-08T18:56:55Z</dcterms:modified>
</cp:coreProperties>
</file>