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37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A5065A-AFAE-4DE7-B95D-53112FA7D060}" type="datetimeFigureOut">
              <a:rPr lang="en-US" smtClean="0"/>
              <a:pPr/>
              <a:t>2015-04-19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A888D-E901-4A56-9D6C-3520D7C1DD7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A5065A-AFAE-4DE7-B95D-53112FA7D060}" type="datetimeFigureOut">
              <a:rPr lang="en-US" smtClean="0"/>
              <a:pPr/>
              <a:t>2015-04-19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A888D-E901-4A56-9D6C-3520D7C1DD7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A5065A-AFAE-4DE7-B95D-53112FA7D060}" type="datetimeFigureOut">
              <a:rPr lang="en-US" smtClean="0"/>
              <a:pPr/>
              <a:t>2015-04-19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A888D-E901-4A56-9D6C-3520D7C1DD7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A5065A-AFAE-4DE7-B95D-53112FA7D060}" type="datetimeFigureOut">
              <a:rPr lang="en-US" smtClean="0"/>
              <a:pPr/>
              <a:t>2015-04-19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A888D-E901-4A56-9D6C-3520D7C1DD7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A5065A-AFAE-4DE7-B95D-53112FA7D060}" type="datetimeFigureOut">
              <a:rPr lang="en-US" smtClean="0"/>
              <a:pPr/>
              <a:t>2015-04-19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A888D-E901-4A56-9D6C-3520D7C1DD7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A5065A-AFAE-4DE7-B95D-53112FA7D060}" type="datetimeFigureOut">
              <a:rPr lang="en-US" smtClean="0"/>
              <a:pPr/>
              <a:t>2015-04-19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9A888D-E901-4A56-9D6C-3520D7C1DD7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A5065A-AFAE-4DE7-B95D-53112FA7D060}" type="datetimeFigureOut">
              <a:rPr lang="en-US" smtClean="0"/>
              <a:pPr/>
              <a:t>2015-04-19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9A888D-E901-4A56-9D6C-3520D7C1DD7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A5065A-AFAE-4DE7-B95D-53112FA7D060}" type="datetimeFigureOut">
              <a:rPr lang="en-US" smtClean="0"/>
              <a:pPr/>
              <a:t>2015-04-19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9A888D-E901-4A56-9D6C-3520D7C1DD7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A5065A-AFAE-4DE7-B95D-53112FA7D060}" type="datetimeFigureOut">
              <a:rPr lang="en-US" smtClean="0"/>
              <a:pPr/>
              <a:t>2015-04-19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9A888D-E901-4A56-9D6C-3520D7C1DD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A5065A-AFAE-4DE7-B95D-53112FA7D060}" type="datetimeFigureOut">
              <a:rPr lang="en-US" smtClean="0"/>
              <a:pPr/>
              <a:t>2015-04-19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9A888D-E901-4A56-9D6C-3520D7C1DD7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A5065A-AFAE-4DE7-B95D-53112FA7D060}" type="datetimeFigureOut">
              <a:rPr lang="en-US" smtClean="0"/>
              <a:pPr/>
              <a:t>2015-04-19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9A888D-E901-4A56-9D6C-3520D7C1DD7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A5065A-AFAE-4DE7-B95D-53112FA7D060}" type="datetimeFigureOut">
              <a:rPr lang="en-US" smtClean="0"/>
              <a:pPr/>
              <a:t>2015-04-19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9A888D-E901-4A56-9D6C-3520D7C1DD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984375"/>
          </a:xfrm>
        </p:spPr>
        <p:txBody>
          <a:bodyPr>
            <a:normAutofit fontScale="90000"/>
          </a:bodyPr>
          <a:lstStyle/>
          <a:p>
            <a:r>
              <a:rPr lang="en-US" b="1" dirty="0"/>
              <a:t>Implementing Standard and Extended Access Control List (ACL) in Cisco Routers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609600" y="381000"/>
            <a:ext cx="7892586" cy="60960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srcRect/>
          <a:stretch>
            <a:fillRect/>
          </a:stretch>
        </p:blipFill>
        <p:spPr bwMode="auto">
          <a:xfrm>
            <a:off x="864108" y="838200"/>
            <a:ext cx="7365492" cy="511492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324600"/>
          </a:xfrm>
        </p:spPr>
        <p:txBody>
          <a:bodyPr>
            <a:noAutofit/>
          </a:bodyPr>
          <a:lstStyle/>
          <a:p>
            <a:pPr algn="just"/>
            <a:r>
              <a:rPr lang="en-US" sz="2000" b="1" u="sng" dirty="0" smtClean="0">
                <a:solidFill>
                  <a:srgbClr val="00B050"/>
                </a:solidFill>
              </a:rPr>
              <a:t>Standard </a:t>
            </a:r>
            <a:r>
              <a:rPr lang="en-US" sz="2000" b="1" u="sng" dirty="0">
                <a:solidFill>
                  <a:srgbClr val="00B050"/>
                </a:solidFill>
              </a:rPr>
              <a:t>ACLs</a:t>
            </a:r>
            <a:r>
              <a:rPr lang="en-US" sz="2000" b="1" dirty="0"/>
              <a:t> </a:t>
            </a:r>
            <a:r>
              <a:rPr lang="en-US" sz="2000" dirty="0"/>
              <a:t>check the source address of IP packets that are routed. The comparison will result in either permit or deny access for an entire protocol suite, based on the network, subnet, and host addresses. </a:t>
            </a:r>
          </a:p>
          <a:p>
            <a:pPr lvl="1" algn="just"/>
            <a:r>
              <a:rPr lang="en-US" sz="2000" dirty="0" smtClean="0"/>
              <a:t>For </a:t>
            </a:r>
            <a:r>
              <a:rPr lang="en-US" sz="2000" dirty="0"/>
              <a:t>example, packets coming in Fa0/0 are checked for source address and protocol. If they are permitted, the packets are routed through the router to an output interface. If they are not permitted, they are dropped at the incoming interface. </a:t>
            </a:r>
          </a:p>
          <a:p>
            <a:pPr algn="just"/>
            <a:endParaRPr lang="en-US" sz="2000" b="1" u="sng" dirty="0" smtClean="0">
              <a:solidFill>
                <a:srgbClr val="00B050"/>
              </a:solidFill>
            </a:endParaRPr>
          </a:p>
          <a:p>
            <a:pPr algn="just"/>
            <a:r>
              <a:rPr lang="en-US" sz="2000" b="1" u="sng" dirty="0" smtClean="0">
                <a:solidFill>
                  <a:srgbClr val="00B050"/>
                </a:solidFill>
              </a:rPr>
              <a:t>Extended </a:t>
            </a:r>
            <a:r>
              <a:rPr lang="en-US" sz="2000" b="1" u="sng" dirty="0">
                <a:solidFill>
                  <a:srgbClr val="00B050"/>
                </a:solidFill>
              </a:rPr>
              <a:t>ACLs </a:t>
            </a:r>
            <a:r>
              <a:rPr lang="en-US" sz="2000" dirty="0"/>
              <a:t>are used more often than standard ACLs because they provide a greater range of control. Extended ACLs check the source and destination packet addresses as well as being able to check for protocols and port numbers. This gives greater flexibility to describe what the ACL will check. Packets can be permitted or denied access based on where the packet originated and its destination as well as protocol type and port addresses. </a:t>
            </a:r>
            <a:endParaRPr lang="en-US" sz="2000" dirty="0" smtClean="0"/>
          </a:p>
          <a:p>
            <a:pPr algn="just"/>
            <a:endParaRPr lang="en-US" sz="2000" dirty="0"/>
          </a:p>
          <a:p>
            <a:pPr lvl="1" algn="just"/>
            <a:r>
              <a:rPr lang="en-US" sz="2000" dirty="0" smtClean="0"/>
              <a:t>An </a:t>
            </a:r>
            <a:r>
              <a:rPr lang="en-US" sz="2000" dirty="0"/>
              <a:t>extended ACL can allow e-mail traffic from Fa0/0 to specific S0/0 destinations, while denying file transfers and web browsing. </a:t>
            </a:r>
          </a:p>
          <a:p>
            <a:pPr lvl="1" algn="just"/>
            <a:r>
              <a:rPr lang="en-US" sz="2000" dirty="0" smtClean="0"/>
              <a:t>When </a:t>
            </a:r>
            <a:r>
              <a:rPr lang="en-US" sz="2000" dirty="0"/>
              <a:t>packets are discarded, some protocols send an echo packet to the sender, stating that the destination was unreachable.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326425" y="457200"/>
            <a:ext cx="8602877" cy="58674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Applying Extended ACLs to an </a:t>
            </a:r>
            <a:r>
              <a:rPr lang="en-US" sz="3200" b="1" dirty="0" smtClean="0"/>
              <a:t>Interface</a:t>
            </a:r>
            <a:endParaRPr lang="en-US" sz="3200" b="1" dirty="0"/>
          </a:p>
        </p:txBody>
      </p:sp>
      <p:sp>
        <p:nvSpPr>
          <p:cNvPr id="3" name="Content Placeholder 2"/>
          <p:cNvSpPr>
            <a:spLocks noGrp="1"/>
          </p:cNvSpPr>
          <p:nvPr>
            <p:ph idx="1"/>
          </p:nvPr>
        </p:nvSpPr>
        <p:spPr/>
        <p:txBody>
          <a:bodyPr/>
          <a:lstStyle/>
          <a:p>
            <a:r>
              <a:rPr lang="en-US" b="1" dirty="0" smtClean="0">
                <a:solidFill>
                  <a:srgbClr val="0070C0"/>
                </a:solidFill>
              </a:rPr>
              <a:t>Router(</a:t>
            </a:r>
            <a:r>
              <a:rPr lang="en-US" b="1" dirty="0" err="1" smtClean="0">
                <a:solidFill>
                  <a:srgbClr val="0070C0"/>
                </a:solidFill>
              </a:rPr>
              <a:t>config</a:t>
            </a:r>
            <a:r>
              <a:rPr lang="en-US" b="1" dirty="0">
                <a:solidFill>
                  <a:srgbClr val="0070C0"/>
                </a:solidFill>
              </a:rPr>
              <a:t>)#interface </a:t>
            </a:r>
            <a:r>
              <a:rPr lang="en-US" b="1" dirty="0" err="1">
                <a:solidFill>
                  <a:srgbClr val="0070C0"/>
                </a:solidFill>
              </a:rPr>
              <a:t>fastethernet</a:t>
            </a:r>
            <a:r>
              <a:rPr lang="en-US" b="1" dirty="0">
                <a:solidFill>
                  <a:srgbClr val="0070C0"/>
                </a:solidFill>
              </a:rPr>
              <a:t> 0/0 </a:t>
            </a:r>
          </a:p>
          <a:p>
            <a:r>
              <a:rPr lang="en-US" b="1" dirty="0" smtClean="0">
                <a:solidFill>
                  <a:srgbClr val="0070C0"/>
                </a:solidFill>
              </a:rPr>
              <a:t>Router(</a:t>
            </a:r>
            <a:r>
              <a:rPr lang="en-US" b="1" dirty="0" err="1" smtClean="0">
                <a:solidFill>
                  <a:srgbClr val="0070C0"/>
                </a:solidFill>
              </a:rPr>
              <a:t>config</a:t>
            </a:r>
            <a:r>
              <a:rPr lang="en-US" b="1" dirty="0" smtClean="0">
                <a:solidFill>
                  <a:srgbClr val="0070C0"/>
                </a:solidFill>
              </a:rPr>
              <a:t>-if</a:t>
            </a:r>
            <a:r>
              <a:rPr lang="en-US" b="1" dirty="0">
                <a:solidFill>
                  <a:srgbClr val="0070C0"/>
                </a:solidFill>
              </a:rPr>
              <a:t>)#</a:t>
            </a:r>
            <a:r>
              <a:rPr lang="en-US" b="1" dirty="0" err="1">
                <a:solidFill>
                  <a:srgbClr val="0070C0"/>
                </a:solidFill>
              </a:rPr>
              <a:t>ip</a:t>
            </a:r>
            <a:r>
              <a:rPr lang="en-US" b="1" dirty="0">
                <a:solidFill>
                  <a:srgbClr val="0070C0"/>
                </a:solidFill>
              </a:rPr>
              <a:t> access-group 110 out </a:t>
            </a:r>
          </a:p>
          <a:p>
            <a:pPr algn="just"/>
            <a:endParaRPr lang="en-US" sz="2800" dirty="0" smtClean="0"/>
          </a:p>
          <a:p>
            <a:pPr algn="just"/>
            <a:r>
              <a:rPr lang="en-US" sz="2800" dirty="0" smtClean="0"/>
              <a:t>Moves </a:t>
            </a:r>
            <a:r>
              <a:rPr lang="en-US" sz="2800" dirty="0"/>
              <a:t>to interface configuration mode and takes all access list lines that are defined as being part of group 110 and applies them in an outbound manner. Packets going out </a:t>
            </a:r>
            <a:r>
              <a:rPr lang="en-US" sz="2800" dirty="0" err="1"/>
              <a:t>fastethernet</a:t>
            </a:r>
            <a:r>
              <a:rPr lang="en-US" sz="2800" dirty="0"/>
              <a:t> 0/0 will be checked.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rmAutofit/>
          </a:bodyPr>
          <a:lstStyle/>
          <a:p>
            <a:r>
              <a:rPr lang="en-US" sz="3200" b="1" dirty="0" smtClean="0"/>
              <a:t>Named ACLs </a:t>
            </a:r>
            <a:endParaRPr lang="en-US" sz="3200" b="1" dirty="0"/>
          </a:p>
        </p:txBody>
      </p:sp>
      <p:sp>
        <p:nvSpPr>
          <p:cNvPr id="3" name="Content Placeholder 2"/>
          <p:cNvSpPr>
            <a:spLocks noGrp="1"/>
          </p:cNvSpPr>
          <p:nvPr>
            <p:ph idx="1"/>
          </p:nvPr>
        </p:nvSpPr>
        <p:spPr>
          <a:xfrm>
            <a:off x="304800" y="685800"/>
            <a:ext cx="8534400" cy="5791200"/>
          </a:xfrm>
        </p:spPr>
        <p:txBody>
          <a:bodyPr>
            <a:noAutofit/>
          </a:bodyPr>
          <a:lstStyle/>
          <a:p>
            <a:r>
              <a:rPr lang="en-US" sz="2200" dirty="0" smtClean="0"/>
              <a:t>IP </a:t>
            </a:r>
            <a:r>
              <a:rPr lang="en-US" sz="2200" dirty="0"/>
              <a:t>named ACLs were introduced in Cisco IOS Software Release 11.2, allowing standard and extended ACLs to be given names instead of numbers. </a:t>
            </a:r>
          </a:p>
          <a:p>
            <a:pPr lvl="1"/>
            <a:r>
              <a:rPr lang="en-US" sz="2200" b="1" dirty="0" smtClean="0">
                <a:solidFill>
                  <a:srgbClr val="0070C0"/>
                </a:solidFill>
              </a:rPr>
              <a:t>Router(</a:t>
            </a:r>
            <a:r>
              <a:rPr lang="en-US" sz="2200" b="1" dirty="0" err="1" smtClean="0">
                <a:solidFill>
                  <a:srgbClr val="0070C0"/>
                </a:solidFill>
              </a:rPr>
              <a:t>config</a:t>
            </a:r>
            <a:r>
              <a:rPr lang="en-US" sz="2200" b="1" dirty="0">
                <a:solidFill>
                  <a:srgbClr val="0070C0"/>
                </a:solidFill>
              </a:rPr>
              <a:t>)#</a:t>
            </a:r>
            <a:r>
              <a:rPr lang="en-US" sz="2200" b="1" dirty="0" err="1">
                <a:solidFill>
                  <a:srgbClr val="0070C0"/>
                </a:solidFill>
              </a:rPr>
              <a:t>ip</a:t>
            </a:r>
            <a:r>
              <a:rPr lang="en-US" sz="2200" b="1" dirty="0">
                <a:solidFill>
                  <a:srgbClr val="0070C0"/>
                </a:solidFill>
              </a:rPr>
              <a:t> access-list extended </a:t>
            </a:r>
            <a:r>
              <a:rPr lang="en-US" sz="2200" b="1" dirty="0" err="1">
                <a:solidFill>
                  <a:srgbClr val="0070C0"/>
                </a:solidFill>
              </a:rPr>
              <a:t>serveraccess</a:t>
            </a:r>
            <a:r>
              <a:rPr lang="en-US" sz="2200" b="1" dirty="0">
                <a:solidFill>
                  <a:srgbClr val="0070C0"/>
                </a:solidFill>
              </a:rPr>
              <a:t> </a:t>
            </a:r>
          </a:p>
          <a:p>
            <a:r>
              <a:rPr lang="en-US" sz="2200" dirty="0" smtClean="0"/>
              <a:t>Creates </a:t>
            </a:r>
            <a:r>
              <a:rPr lang="en-US" sz="2200" dirty="0"/>
              <a:t>an extended named ACL called </a:t>
            </a:r>
            <a:r>
              <a:rPr lang="en-US" sz="2200" dirty="0" err="1"/>
              <a:t>serveraccess</a:t>
            </a:r>
            <a:r>
              <a:rPr lang="en-US" sz="2200" dirty="0"/>
              <a:t> and moves to named ACL configuration mode. </a:t>
            </a:r>
          </a:p>
          <a:p>
            <a:pPr lvl="1"/>
            <a:r>
              <a:rPr lang="en-US" sz="2000" b="1" dirty="0" smtClean="0">
                <a:solidFill>
                  <a:srgbClr val="0070C0"/>
                </a:solidFill>
              </a:rPr>
              <a:t>Router(</a:t>
            </a:r>
            <a:r>
              <a:rPr lang="en-US" sz="2000" b="1" dirty="0" err="1" smtClean="0">
                <a:solidFill>
                  <a:srgbClr val="0070C0"/>
                </a:solidFill>
              </a:rPr>
              <a:t>config</a:t>
            </a:r>
            <a:r>
              <a:rPr lang="en-US" sz="2000" b="1" dirty="0" smtClean="0">
                <a:solidFill>
                  <a:srgbClr val="0070C0"/>
                </a:solidFill>
              </a:rPr>
              <a:t>-ext-</a:t>
            </a:r>
            <a:r>
              <a:rPr lang="en-US" sz="2000" b="1" dirty="0" err="1" smtClean="0">
                <a:solidFill>
                  <a:srgbClr val="0070C0"/>
                </a:solidFill>
              </a:rPr>
              <a:t>nacl</a:t>
            </a:r>
            <a:r>
              <a:rPr lang="en-US" sz="2000" b="1" dirty="0" smtClean="0">
                <a:solidFill>
                  <a:srgbClr val="0070C0"/>
                </a:solidFill>
              </a:rPr>
              <a:t>)#permit </a:t>
            </a:r>
            <a:r>
              <a:rPr lang="en-US" sz="2000" b="1" dirty="0" err="1" smtClean="0">
                <a:solidFill>
                  <a:srgbClr val="0070C0"/>
                </a:solidFill>
              </a:rPr>
              <a:t>tcp</a:t>
            </a:r>
            <a:r>
              <a:rPr lang="en-US" sz="2000" b="1" dirty="0" smtClean="0">
                <a:solidFill>
                  <a:srgbClr val="0070C0"/>
                </a:solidFill>
              </a:rPr>
              <a:t> any host 131.108.101.99 </a:t>
            </a:r>
            <a:r>
              <a:rPr lang="en-US" sz="2000" b="1" dirty="0" err="1" smtClean="0">
                <a:solidFill>
                  <a:srgbClr val="0070C0"/>
                </a:solidFill>
              </a:rPr>
              <a:t>eq</a:t>
            </a:r>
            <a:r>
              <a:rPr lang="en-US" sz="2000" b="1" dirty="0" smtClean="0">
                <a:solidFill>
                  <a:srgbClr val="0070C0"/>
                </a:solidFill>
              </a:rPr>
              <a:t> </a:t>
            </a:r>
            <a:r>
              <a:rPr lang="en-US" sz="2000" b="1" dirty="0" err="1" smtClean="0">
                <a:solidFill>
                  <a:srgbClr val="0070C0"/>
                </a:solidFill>
              </a:rPr>
              <a:t>smtp</a:t>
            </a:r>
            <a:r>
              <a:rPr lang="en-US" sz="2000" b="1" dirty="0" smtClean="0">
                <a:solidFill>
                  <a:srgbClr val="0070C0"/>
                </a:solidFill>
              </a:rPr>
              <a:t> </a:t>
            </a:r>
          </a:p>
          <a:p>
            <a:r>
              <a:rPr lang="en-US" sz="2200" dirty="0" smtClean="0"/>
              <a:t>Permits mail packets from any source to reach host 131.108.101.99. </a:t>
            </a:r>
          </a:p>
          <a:p>
            <a:pPr lvl="1"/>
            <a:r>
              <a:rPr lang="en-US" sz="2200" b="1" dirty="0" smtClean="0">
                <a:solidFill>
                  <a:srgbClr val="0070C0"/>
                </a:solidFill>
              </a:rPr>
              <a:t>Router(</a:t>
            </a:r>
            <a:r>
              <a:rPr lang="en-US" sz="2200" b="1" dirty="0" err="1" smtClean="0">
                <a:solidFill>
                  <a:srgbClr val="0070C0"/>
                </a:solidFill>
              </a:rPr>
              <a:t>config</a:t>
            </a:r>
            <a:r>
              <a:rPr lang="en-US" sz="2200" b="1" dirty="0" smtClean="0">
                <a:solidFill>
                  <a:srgbClr val="0070C0"/>
                </a:solidFill>
              </a:rPr>
              <a:t>-ext-</a:t>
            </a:r>
            <a:r>
              <a:rPr lang="en-US" sz="2200" b="1" dirty="0" err="1" smtClean="0">
                <a:solidFill>
                  <a:srgbClr val="0070C0"/>
                </a:solidFill>
              </a:rPr>
              <a:t>nacl</a:t>
            </a:r>
            <a:r>
              <a:rPr lang="en-US" sz="2200" b="1" dirty="0">
                <a:solidFill>
                  <a:srgbClr val="0070C0"/>
                </a:solidFill>
              </a:rPr>
              <a:t>)#deny </a:t>
            </a:r>
            <a:r>
              <a:rPr lang="en-US" sz="2200" b="1" dirty="0" err="1">
                <a:solidFill>
                  <a:srgbClr val="0070C0"/>
                </a:solidFill>
              </a:rPr>
              <a:t>ip</a:t>
            </a:r>
            <a:r>
              <a:rPr lang="en-US" sz="2200" b="1" dirty="0">
                <a:solidFill>
                  <a:srgbClr val="0070C0"/>
                </a:solidFill>
              </a:rPr>
              <a:t> any </a:t>
            </a:r>
            <a:r>
              <a:rPr lang="en-US" sz="2200" b="1" dirty="0" err="1">
                <a:solidFill>
                  <a:srgbClr val="0070C0"/>
                </a:solidFill>
              </a:rPr>
              <a:t>any</a:t>
            </a:r>
            <a:r>
              <a:rPr lang="en-US" sz="2200" b="1" dirty="0">
                <a:solidFill>
                  <a:srgbClr val="0070C0"/>
                </a:solidFill>
              </a:rPr>
              <a:t> log </a:t>
            </a:r>
          </a:p>
          <a:p>
            <a:r>
              <a:rPr lang="en-US" sz="2200" dirty="0" smtClean="0"/>
              <a:t>Denies </a:t>
            </a:r>
            <a:r>
              <a:rPr lang="en-US" sz="2200" dirty="0"/>
              <a:t>all other packets from going anywhere. If any packets do get denied, this logs the results for you to look at later. </a:t>
            </a:r>
          </a:p>
          <a:p>
            <a:pPr lvl="1"/>
            <a:r>
              <a:rPr lang="en-US" sz="2200" b="1" dirty="0" smtClean="0">
                <a:solidFill>
                  <a:srgbClr val="0070C0"/>
                </a:solidFill>
              </a:rPr>
              <a:t>Router(</a:t>
            </a:r>
            <a:r>
              <a:rPr lang="en-US" sz="2200" b="1" dirty="0" err="1" smtClean="0">
                <a:solidFill>
                  <a:srgbClr val="0070C0"/>
                </a:solidFill>
              </a:rPr>
              <a:t>config</a:t>
            </a:r>
            <a:r>
              <a:rPr lang="en-US" sz="2200" b="1" dirty="0">
                <a:solidFill>
                  <a:srgbClr val="0070C0"/>
                </a:solidFill>
              </a:rPr>
              <a:t>)#interface </a:t>
            </a:r>
            <a:r>
              <a:rPr lang="en-US" sz="2200" b="1" dirty="0" err="1">
                <a:solidFill>
                  <a:srgbClr val="0070C0"/>
                </a:solidFill>
              </a:rPr>
              <a:t>fastethernet</a:t>
            </a:r>
            <a:r>
              <a:rPr lang="en-US" sz="2200" b="1" dirty="0">
                <a:solidFill>
                  <a:srgbClr val="0070C0"/>
                </a:solidFill>
              </a:rPr>
              <a:t> 0/0 </a:t>
            </a:r>
          </a:p>
          <a:p>
            <a:pPr lvl="1"/>
            <a:r>
              <a:rPr lang="en-US" sz="2200" b="1" dirty="0" smtClean="0">
                <a:solidFill>
                  <a:srgbClr val="0070C0"/>
                </a:solidFill>
              </a:rPr>
              <a:t>Router(</a:t>
            </a:r>
            <a:r>
              <a:rPr lang="en-US" sz="2200" b="1" dirty="0" err="1" smtClean="0">
                <a:solidFill>
                  <a:srgbClr val="0070C0"/>
                </a:solidFill>
              </a:rPr>
              <a:t>config</a:t>
            </a:r>
            <a:r>
              <a:rPr lang="en-US" sz="2200" b="1" dirty="0" smtClean="0">
                <a:solidFill>
                  <a:srgbClr val="0070C0"/>
                </a:solidFill>
              </a:rPr>
              <a:t>-if</a:t>
            </a:r>
            <a:r>
              <a:rPr lang="en-US" sz="2200" b="1" dirty="0">
                <a:solidFill>
                  <a:srgbClr val="0070C0"/>
                </a:solidFill>
              </a:rPr>
              <a:t>)#</a:t>
            </a:r>
            <a:r>
              <a:rPr lang="en-US" sz="2200" b="1" dirty="0" err="1">
                <a:solidFill>
                  <a:srgbClr val="0070C0"/>
                </a:solidFill>
              </a:rPr>
              <a:t>ip</a:t>
            </a:r>
            <a:r>
              <a:rPr lang="en-US" sz="2200" b="1" dirty="0">
                <a:solidFill>
                  <a:srgbClr val="0070C0"/>
                </a:solidFill>
              </a:rPr>
              <a:t> access-group </a:t>
            </a:r>
            <a:r>
              <a:rPr lang="en-US" sz="2200" b="1" dirty="0" err="1">
                <a:solidFill>
                  <a:srgbClr val="0070C0"/>
                </a:solidFill>
              </a:rPr>
              <a:t>serveraccess</a:t>
            </a:r>
            <a:r>
              <a:rPr lang="en-US" sz="2200" b="1" dirty="0">
                <a:solidFill>
                  <a:srgbClr val="0070C0"/>
                </a:solidFill>
              </a:rPr>
              <a:t> out </a:t>
            </a:r>
          </a:p>
          <a:p>
            <a:r>
              <a:rPr lang="en-US" sz="2200" dirty="0" smtClean="0"/>
              <a:t>Moves </a:t>
            </a:r>
            <a:r>
              <a:rPr lang="en-US" sz="2200" dirty="0"/>
              <a:t>to interface configuration mode and applies this ACL to the </a:t>
            </a:r>
            <a:r>
              <a:rPr lang="en-US" sz="2200" dirty="0" err="1"/>
              <a:t>fastethernet</a:t>
            </a:r>
            <a:r>
              <a:rPr lang="en-US" sz="2200" dirty="0"/>
              <a:t> interface 0/0 in an outbound direction.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Objective</a:t>
            </a:r>
            <a:endParaRPr lang="en-US" b="1" dirty="0">
              <a:solidFill>
                <a:srgbClr val="0070C0"/>
              </a:solidFill>
            </a:endParaRPr>
          </a:p>
        </p:txBody>
      </p:sp>
      <p:sp>
        <p:nvSpPr>
          <p:cNvPr id="3" name="Content Placeholder 2"/>
          <p:cNvSpPr>
            <a:spLocks noGrp="1"/>
          </p:cNvSpPr>
          <p:nvPr>
            <p:ph idx="1"/>
          </p:nvPr>
        </p:nvSpPr>
        <p:spPr/>
        <p:txBody>
          <a:bodyPr/>
          <a:lstStyle/>
          <a:p>
            <a:pPr algn="just"/>
            <a:r>
              <a:rPr lang="en-US" b="1" dirty="0">
                <a:solidFill>
                  <a:srgbClr val="00B050"/>
                </a:solidFill>
              </a:rPr>
              <a:t>Introduce standard and extended ACLs as a means to control network traffic, and how ACLs are used as part of a security solution.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31838"/>
          </a:xfrm>
        </p:spPr>
        <p:txBody>
          <a:bodyPr>
            <a:normAutofit/>
          </a:bodyPr>
          <a:lstStyle/>
          <a:p>
            <a:r>
              <a:rPr lang="en-US" sz="3200" b="1" dirty="0" smtClean="0">
                <a:solidFill>
                  <a:srgbClr val="0070C0"/>
                </a:solidFill>
              </a:rPr>
              <a:t>Introduction</a:t>
            </a:r>
            <a:endParaRPr lang="en-US" sz="3200" b="1" dirty="0">
              <a:solidFill>
                <a:srgbClr val="0070C0"/>
              </a:solidFill>
            </a:endParaRPr>
          </a:p>
        </p:txBody>
      </p:sp>
      <p:sp>
        <p:nvSpPr>
          <p:cNvPr id="3" name="Content Placeholder 2"/>
          <p:cNvSpPr>
            <a:spLocks noGrp="1"/>
          </p:cNvSpPr>
          <p:nvPr>
            <p:ph idx="1"/>
          </p:nvPr>
        </p:nvSpPr>
        <p:spPr>
          <a:xfrm>
            <a:off x="457200" y="1066800"/>
            <a:ext cx="8229600" cy="5638800"/>
          </a:xfrm>
        </p:spPr>
        <p:txBody>
          <a:bodyPr>
            <a:normAutofit fontScale="77500" lnSpcReduction="20000"/>
          </a:bodyPr>
          <a:lstStyle/>
          <a:p>
            <a:pPr algn="just"/>
            <a:r>
              <a:rPr lang="en-US" dirty="0" smtClean="0">
                <a:solidFill>
                  <a:srgbClr val="C00000"/>
                </a:solidFill>
              </a:rPr>
              <a:t>Network </a:t>
            </a:r>
            <a:r>
              <a:rPr lang="en-US" dirty="0">
                <a:solidFill>
                  <a:srgbClr val="C00000"/>
                </a:solidFill>
              </a:rPr>
              <a:t>administrators must figure out how to deny unwanted access to the network while allowing internal users appropriate access to necessary services. </a:t>
            </a:r>
          </a:p>
          <a:p>
            <a:pPr algn="just"/>
            <a:r>
              <a:rPr lang="en-US" dirty="0" smtClean="0">
                <a:solidFill>
                  <a:srgbClr val="C00000"/>
                </a:solidFill>
              </a:rPr>
              <a:t>Routers </a:t>
            </a:r>
            <a:r>
              <a:rPr lang="en-US" dirty="0">
                <a:solidFill>
                  <a:srgbClr val="C00000"/>
                </a:solidFill>
              </a:rPr>
              <a:t>provide basic traffic filtering capabilities, such as blocking Internet traffic, with access control lists (ACLs). </a:t>
            </a:r>
          </a:p>
          <a:p>
            <a:pPr algn="just"/>
            <a:r>
              <a:rPr lang="en-US" dirty="0" smtClean="0">
                <a:solidFill>
                  <a:srgbClr val="C00000"/>
                </a:solidFill>
              </a:rPr>
              <a:t>ACL </a:t>
            </a:r>
            <a:r>
              <a:rPr lang="en-US" dirty="0">
                <a:solidFill>
                  <a:srgbClr val="C00000"/>
                </a:solidFill>
              </a:rPr>
              <a:t>is a sequential list of permit or deny statements that apply to addresses or upper-layer protocols. </a:t>
            </a:r>
          </a:p>
          <a:p>
            <a:pPr algn="just"/>
            <a:r>
              <a:rPr lang="en-US" dirty="0" smtClean="0">
                <a:solidFill>
                  <a:srgbClr val="C00000"/>
                </a:solidFill>
              </a:rPr>
              <a:t>ACLs </a:t>
            </a:r>
            <a:r>
              <a:rPr lang="en-US" dirty="0">
                <a:solidFill>
                  <a:srgbClr val="C00000"/>
                </a:solidFill>
              </a:rPr>
              <a:t>are lists of conditions that are applied to traffic traveling across a router's interface. </a:t>
            </a:r>
            <a:r>
              <a:rPr lang="en-US" dirty="0" smtClean="0">
                <a:solidFill>
                  <a:srgbClr val="C00000"/>
                </a:solidFill>
              </a:rPr>
              <a:t>These </a:t>
            </a:r>
            <a:r>
              <a:rPr lang="en-US" dirty="0">
                <a:solidFill>
                  <a:srgbClr val="C00000"/>
                </a:solidFill>
              </a:rPr>
              <a:t>lists tell the router what types of packets to accept or deny. </a:t>
            </a:r>
          </a:p>
          <a:p>
            <a:pPr algn="just"/>
            <a:r>
              <a:rPr lang="en-US" dirty="0" smtClean="0">
                <a:solidFill>
                  <a:srgbClr val="C00000"/>
                </a:solidFill>
              </a:rPr>
              <a:t>ACLs </a:t>
            </a:r>
            <a:r>
              <a:rPr lang="en-US" dirty="0">
                <a:solidFill>
                  <a:srgbClr val="C00000"/>
                </a:solidFill>
              </a:rPr>
              <a:t>filter network traffic by controlling whether routed packets are forwarded or blocked at the router's interfaces. </a:t>
            </a:r>
          </a:p>
          <a:p>
            <a:pPr algn="just"/>
            <a:r>
              <a:rPr lang="en-US" dirty="0" smtClean="0">
                <a:solidFill>
                  <a:srgbClr val="C00000"/>
                </a:solidFill>
              </a:rPr>
              <a:t>If </a:t>
            </a:r>
            <a:r>
              <a:rPr lang="en-US" dirty="0">
                <a:solidFill>
                  <a:srgbClr val="C00000"/>
                </a:solidFill>
              </a:rPr>
              <a:t>ACLs are not configured on the router, all packets passing through the router will be allowed onto all parts of the network.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962400"/>
            <a:ext cx="8153400" cy="2743200"/>
          </a:xfrm>
        </p:spPr>
        <p:txBody>
          <a:bodyPr>
            <a:normAutofit fontScale="85000" lnSpcReduction="20000"/>
          </a:bodyPr>
          <a:lstStyle/>
          <a:p>
            <a:pPr algn="just"/>
            <a:r>
              <a:rPr lang="en-US" b="1" dirty="0" smtClean="0">
                <a:solidFill>
                  <a:srgbClr val="C00000"/>
                </a:solidFill>
              </a:rPr>
              <a:t>The </a:t>
            </a:r>
            <a:r>
              <a:rPr lang="en-US" b="1" dirty="0">
                <a:solidFill>
                  <a:srgbClr val="C00000"/>
                </a:solidFill>
              </a:rPr>
              <a:t>router examines each packet to determine whether to forward or drop it, based on the conditions specified in the ACL. Some ACL decision points are source and destination addresses, protocols, and upper-layer port numbers. </a:t>
            </a:r>
          </a:p>
          <a:p>
            <a:pPr algn="just"/>
            <a:r>
              <a:rPr lang="en-US" b="1" dirty="0" smtClean="0">
                <a:solidFill>
                  <a:srgbClr val="C00000"/>
                </a:solidFill>
              </a:rPr>
              <a:t>ACLs </a:t>
            </a:r>
            <a:r>
              <a:rPr lang="en-US" b="1" dirty="0">
                <a:solidFill>
                  <a:srgbClr val="C00000"/>
                </a:solidFill>
              </a:rPr>
              <a:t>must be defined on a per-protocol, per direction, or per port basis. </a:t>
            </a:r>
          </a:p>
        </p:txBody>
      </p:sp>
      <p:pic>
        <p:nvPicPr>
          <p:cNvPr id="1026" name="Picture 2"/>
          <p:cNvPicPr>
            <a:picLocks noChangeAspect="1" noChangeArrowheads="1"/>
          </p:cNvPicPr>
          <p:nvPr/>
        </p:nvPicPr>
        <p:blipFill>
          <a:blip r:embed="rId2" cstate="print"/>
          <a:srcRect/>
          <a:stretch>
            <a:fillRect/>
          </a:stretch>
        </p:blipFill>
        <p:spPr bwMode="auto">
          <a:xfrm>
            <a:off x="1666875" y="228600"/>
            <a:ext cx="5810250" cy="355282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rmAutofit/>
          </a:bodyPr>
          <a:lstStyle/>
          <a:p>
            <a:r>
              <a:rPr lang="en-US" sz="3200" b="1" dirty="0">
                <a:solidFill>
                  <a:srgbClr val="0070C0"/>
                </a:solidFill>
              </a:rPr>
              <a:t>Why ACLs must be created? </a:t>
            </a:r>
          </a:p>
        </p:txBody>
      </p:sp>
      <p:sp>
        <p:nvSpPr>
          <p:cNvPr id="3" name="Content Placeholder 2"/>
          <p:cNvSpPr>
            <a:spLocks noGrp="1"/>
          </p:cNvSpPr>
          <p:nvPr>
            <p:ph idx="1"/>
          </p:nvPr>
        </p:nvSpPr>
        <p:spPr>
          <a:xfrm>
            <a:off x="228600" y="838200"/>
            <a:ext cx="8610600" cy="5943600"/>
          </a:xfrm>
        </p:spPr>
        <p:txBody>
          <a:bodyPr>
            <a:noAutofit/>
          </a:bodyPr>
          <a:lstStyle/>
          <a:p>
            <a:pPr marL="182880" indent="-182880" algn="just"/>
            <a:r>
              <a:rPr lang="en-US" sz="2100" b="1" dirty="0" smtClean="0">
                <a:solidFill>
                  <a:srgbClr val="00B050"/>
                </a:solidFill>
              </a:rPr>
              <a:t>Limit </a:t>
            </a:r>
            <a:r>
              <a:rPr lang="en-US" sz="2100" b="1" dirty="0">
                <a:solidFill>
                  <a:srgbClr val="00B050"/>
                </a:solidFill>
              </a:rPr>
              <a:t>network traffic and increase network performance. By restricting video traffic, for example, ACLs could greatly reduce the network load and consequently increase network performance. </a:t>
            </a:r>
          </a:p>
          <a:p>
            <a:pPr marL="182880" indent="-182880" algn="just"/>
            <a:r>
              <a:rPr lang="en-US" sz="2100" b="1" dirty="0" smtClean="0">
                <a:solidFill>
                  <a:srgbClr val="00B050"/>
                </a:solidFill>
              </a:rPr>
              <a:t>Provide </a:t>
            </a:r>
            <a:r>
              <a:rPr lang="en-US" sz="2100" b="1" dirty="0">
                <a:solidFill>
                  <a:srgbClr val="00B050"/>
                </a:solidFill>
              </a:rPr>
              <a:t>traffic flow control. ACLs can restrict the delivery of routing updates. If updates are not required because of network conditions, bandwidth is preserved. </a:t>
            </a:r>
          </a:p>
          <a:p>
            <a:pPr marL="182880" indent="-182880" algn="just"/>
            <a:r>
              <a:rPr lang="en-US" sz="2100" b="1" dirty="0" smtClean="0">
                <a:solidFill>
                  <a:srgbClr val="00B050"/>
                </a:solidFill>
              </a:rPr>
              <a:t>Provide </a:t>
            </a:r>
            <a:r>
              <a:rPr lang="en-US" sz="2100" b="1" dirty="0">
                <a:solidFill>
                  <a:srgbClr val="00B050"/>
                </a:solidFill>
              </a:rPr>
              <a:t>a basic level of security for network access. ACLs can allow one host to access a part of the network and prevent another host from accessing the same area. For example, Host A is allowed to access the Human Resources network and Host B is prevented from accessing it. </a:t>
            </a:r>
          </a:p>
          <a:p>
            <a:pPr marL="182880" indent="-182880" algn="just"/>
            <a:r>
              <a:rPr lang="en-US" sz="2100" b="1" dirty="0" smtClean="0">
                <a:solidFill>
                  <a:srgbClr val="00B050"/>
                </a:solidFill>
              </a:rPr>
              <a:t>Decide </a:t>
            </a:r>
            <a:r>
              <a:rPr lang="en-US" sz="2100" b="1" dirty="0">
                <a:solidFill>
                  <a:srgbClr val="00B050"/>
                </a:solidFill>
              </a:rPr>
              <a:t>which types of traffic are forwarded or blocked at the router interfaces. Permit e-mail traffic to be routed, but block all telnet traffic. </a:t>
            </a:r>
          </a:p>
          <a:p>
            <a:pPr marL="182880" indent="-182880" algn="just"/>
            <a:r>
              <a:rPr lang="en-US" sz="2100" b="1" dirty="0" smtClean="0">
                <a:solidFill>
                  <a:srgbClr val="00B050"/>
                </a:solidFill>
              </a:rPr>
              <a:t>Allow </a:t>
            </a:r>
            <a:r>
              <a:rPr lang="en-US" sz="2100" b="1" dirty="0">
                <a:solidFill>
                  <a:srgbClr val="00B050"/>
                </a:solidFill>
              </a:rPr>
              <a:t>an administrator to control what areas a client can access on a network. </a:t>
            </a:r>
          </a:p>
          <a:p>
            <a:pPr marL="182880" indent="-182880" algn="just"/>
            <a:r>
              <a:rPr lang="en-US" sz="2100" b="1" dirty="0" smtClean="0">
                <a:solidFill>
                  <a:srgbClr val="00B050"/>
                </a:solidFill>
              </a:rPr>
              <a:t>Screen </a:t>
            </a:r>
            <a:r>
              <a:rPr lang="en-US" sz="2100" b="1" dirty="0">
                <a:solidFill>
                  <a:srgbClr val="00B050"/>
                </a:solidFill>
              </a:rPr>
              <a:t>certain hosts to either allow or deny access to part of a network. Grant or deny user permission to access only certain types of files, such as FTP or HTTP.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76200"/>
            <a:ext cx="4343400" cy="2667000"/>
          </a:xfrm>
        </p:spPr>
        <p:txBody>
          <a:bodyPr>
            <a:noAutofit/>
          </a:bodyPr>
          <a:lstStyle/>
          <a:p>
            <a:pPr algn="l"/>
            <a:r>
              <a:rPr lang="en-US" sz="2000" b="1" dirty="0" smtClean="0">
                <a:solidFill>
                  <a:srgbClr val="00B050"/>
                </a:solidFill>
              </a:rPr>
              <a:t>- An </a:t>
            </a:r>
            <a:r>
              <a:rPr lang="en-US" sz="2000" b="1" dirty="0">
                <a:solidFill>
                  <a:srgbClr val="00B050"/>
                </a:solidFill>
              </a:rPr>
              <a:t>ACL is a group of statements that define whether packets are accepted or rejected at inbound and outbound </a:t>
            </a:r>
            <a:r>
              <a:rPr lang="en-US" sz="2000" b="1" dirty="0" smtClean="0">
                <a:solidFill>
                  <a:srgbClr val="00B050"/>
                </a:solidFill>
              </a:rPr>
              <a:t>interfaces.</a:t>
            </a:r>
            <a:br>
              <a:rPr lang="en-US" sz="2000" b="1" dirty="0" smtClean="0">
                <a:solidFill>
                  <a:srgbClr val="00B050"/>
                </a:solidFill>
              </a:rPr>
            </a:br>
            <a:r>
              <a:rPr lang="en-US" sz="2000" b="1" dirty="0" smtClean="0">
                <a:solidFill>
                  <a:srgbClr val="00B050"/>
                </a:solidFill>
              </a:rPr>
              <a:t>- These </a:t>
            </a:r>
            <a:r>
              <a:rPr lang="en-US" sz="2000" b="1" dirty="0">
                <a:solidFill>
                  <a:srgbClr val="00B050"/>
                </a:solidFill>
              </a:rPr>
              <a:t>decisions are made by matching a condition statement in an access list and Then performing the accept or reject action defined in the statement. </a:t>
            </a:r>
          </a:p>
        </p:txBody>
      </p:sp>
      <p:sp>
        <p:nvSpPr>
          <p:cNvPr id="3" name="Content Placeholder 2"/>
          <p:cNvSpPr>
            <a:spLocks noGrp="1"/>
          </p:cNvSpPr>
          <p:nvPr>
            <p:ph idx="1"/>
          </p:nvPr>
        </p:nvSpPr>
        <p:spPr>
          <a:xfrm>
            <a:off x="76200" y="4114800"/>
            <a:ext cx="8915400" cy="2667000"/>
          </a:xfrm>
        </p:spPr>
        <p:txBody>
          <a:bodyPr>
            <a:noAutofit/>
          </a:bodyPr>
          <a:lstStyle/>
          <a:p>
            <a:pPr marL="182880" indent="-182880" algn="just"/>
            <a:r>
              <a:rPr lang="en-US" sz="2400" b="1" dirty="0">
                <a:solidFill>
                  <a:srgbClr val="00B050"/>
                </a:solidFill>
              </a:rPr>
              <a:t>The order in which ACL statements are placed is important. The Cisco IOS software tests the packet against each condition statement in order from the top of the list to the bottom. Once a match is found in the list, the accept or reject action is performed and no other ACL statements are checked. If a condition statement that permits all traffic is located at the top of the list, no statements added below that will ever be checked. </a:t>
            </a:r>
          </a:p>
        </p:txBody>
      </p:sp>
      <p:pic>
        <p:nvPicPr>
          <p:cNvPr id="2050" name="Picture 2"/>
          <p:cNvPicPr>
            <a:picLocks noChangeAspect="1" noChangeArrowheads="1"/>
          </p:cNvPicPr>
          <p:nvPr/>
        </p:nvPicPr>
        <p:blipFill>
          <a:blip r:embed="rId2" cstate="print"/>
          <a:srcRect/>
          <a:stretch>
            <a:fillRect/>
          </a:stretch>
        </p:blipFill>
        <p:spPr bwMode="auto">
          <a:xfrm>
            <a:off x="43888" y="457200"/>
            <a:ext cx="4680512" cy="342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63562"/>
          </a:xfrm>
        </p:spPr>
        <p:txBody>
          <a:bodyPr>
            <a:normAutofit fontScale="90000"/>
          </a:bodyPr>
          <a:lstStyle/>
          <a:p>
            <a:r>
              <a:rPr lang="en-US" sz="3200" b="1" dirty="0"/>
              <a:t>Creating </a:t>
            </a:r>
            <a:r>
              <a:rPr lang="en-US" sz="3200" b="1" dirty="0" smtClean="0"/>
              <a:t>ACLs</a:t>
            </a:r>
            <a:endParaRPr lang="en-US" sz="3200" b="1" dirty="0"/>
          </a:p>
        </p:txBody>
      </p:sp>
      <p:sp>
        <p:nvSpPr>
          <p:cNvPr id="3" name="Content Placeholder 2"/>
          <p:cNvSpPr>
            <a:spLocks noGrp="1"/>
          </p:cNvSpPr>
          <p:nvPr>
            <p:ph idx="1"/>
          </p:nvPr>
        </p:nvSpPr>
        <p:spPr>
          <a:xfrm>
            <a:off x="228600" y="685800"/>
            <a:ext cx="8610600" cy="6019800"/>
          </a:xfrm>
        </p:spPr>
        <p:txBody>
          <a:bodyPr>
            <a:noAutofit/>
          </a:bodyPr>
          <a:lstStyle/>
          <a:p>
            <a:r>
              <a:rPr lang="en-US" sz="2000" dirty="0" smtClean="0"/>
              <a:t>Each </a:t>
            </a:r>
            <a:r>
              <a:rPr lang="en-US" sz="2000" dirty="0"/>
              <a:t>ACL must be uniquely identified by assigning a number to it that identifies the type of access list created. </a:t>
            </a:r>
            <a:endParaRPr lang="en-US" sz="2000" dirty="0" smtClean="0"/>
          </a:p>
          <a:p>
            <a:endParaRPr lang="en-US" sz="2000" dirty="0"/>
          </a:p>
          <a:p>
            <a:endParaRPr lang="en-US" sz="2000" dirty="0" smtClean="0"/>
          </a:p>
          <a:p>
            <a:endParaRPr lang="en-US" sz="2000" dirty="0"/>
          </a:p>
          <a:p>
            <a:r>
              <a:rPr lang="en-US" sz="2000" dirty="0" smtClean="0"/>
              <a:t>ACLs </a:t>
            </a:r>
            <a:r>
              <a:rPr lang="en-US" sz="2000" dirty="0"/>
              <a:t>are created in the global configuration mode </a:t>
            </a:r>
          </a:p>
          <a:p>
            <a:pPr lvl="1"/>
            <a:r>
              <a:rPr lang="en-US" sz="2000" dirty="0" smtClean="0"/>
              <a:t>Router&gt; enable, </a:t>
            </a:r>
          </a:p>
          <a:p>
            <a:pPr lvl="1"/>
            <a:r>
              <a:rPr lang="en-US" sz="2000" dirty="0" smtClean="0"/>
              <a:t>Router# </a:t>
            </a:r>
            <a:r>
              <a:rPr lang="en-US" sz="2000" dirty="0" err="1" smtClean="0"/>
              <a:t>configt</a:t>
            </a:r>
            <a:r>
              <a:rPr lang="en-US" sz="2000" dirty="0" smtClean="0"/>
              <a:t> </a:t>
            </a:r>
          </a:p>
          <a:p>
            <a:pPr lvl="1"/>
            <a:r>
              <a:rPr lang="en-US" sz="2000" dirty="0" smtClean="0"/>
              <a:t>Router (</a:t>
            </a:r>
            <a:r>
              <a:rPr lang="en-US" sz="2000" dirty="0" err="1" smtClean="0"/>
              <a:t>config</a:t>
            </a:r>
            <a:r>
              <a:rPr lang="en-US" sz="2000" dirty="0" smtClean="0"/>
              <a:t>)# </a:t>
            </a:r>
          </a:p>
          <a:p>
            <a:r>
              <a:rPr lang="en-US" sz="2000" dirty="0" smtClean="0"/>
              <a:t>The </a:t>
            </a:r>
            <a:r>
              <a:rPr lang="en-US" sz="2000" dirty="0"/>
              <a:t>user enters the access list statements using the keyword access-list, followed by the proper parameters. </a:t>
            </a:r>
          </a:p>
          <a:p>
            <a:r>
              <a:rPr lang="en-US" sz="2000" b="1" dirty="0" smtClean="0">
                <a:solidFill>
                  <a:srgbClr val="00B050"/>
                </a:solidFill>
              </a:rPr>
              <a:t>Router(</a:t>
            </a:r>
            <a:r>
              <a:rPr lang="en-US" sz="2000" b="1" dirty="0" err="1" smtClean="0">
                <a:solidFill>
                  <a:srgbClr val="00B050"/>
                </a:solidFill>
              </a:rPr>
              <a:t>config</a:t>
            </a:r>
            <a:r>
              <a:rPr lang="en-US" sz="2000" b="1" dirty="0">
                <a:solidFill>
                  <a:srgbClr val="00B050"/>
                </a:solidFill>
              </a:rPr>
              <a:t>)#access-list 10 permit 172.16.0.0 0.0.255.255 </a:t>
            </a:r>
          </a:p>
          <a:p>
            <a:r>
              <a:rPr lang="en-US" sz="2000" b="1" dirty="0" smtClean="0">
                <a:solidFill>
                  <a:srgbClr val="00B050"/>
                </a:solidFill>
              </a:rPr>
              <a:t>“</a:t>
            </a:r>
            <a:r>
              <a:rPr lang="en-US" sz="2000" b="1" dirty="0">
                <a:solidFill>
                  <a:srgbClr val="00B050"/>
                </a:solidFill>
              </a:rPr>
              <a:t>All packets with a source IP address of 172.16.</a:t>
            </a:r>
            <a:r>
              <a:rPr lang="en-US" sz="2000" b="1" i="1" dirty="0">
                <a:solidFill>
                  <a:srgbClr val="00B050"/>
                </a:solidFill>
              </a:rPr>
              <a:t>x.x will be permitted to continue through the internetwork.” </a:t>
            </a:r>
          </a:p>
          <a:p>
            <a:r>
              <a:rPr lang="en-US" sz="2000" dirty="0" smtClean="0"/>
              <a:t>Creating </a:t>
            </a:r>
            <a:r>
              <a:rPr lang="en-US" sz="2000" dirty="0"/>
              <a:t>the access list is the first half of using them on a router. The second half of the process is assigning them to the proper interface. </a:t>
            </a:r>
          </a:p>
        </p:txBody>
      </p:sp>
      <p:pic>
        <p:nvPicPr>
          <p:cNvPr id="3075" name="Picture 3"/>
          <p:cNvPicPr>
            <a:picLocks noChangeAspect="1" noChangeArrowheads="1"/>
          </p:cNvPicPr>
          <p:nvPr/>
        </p:nvPicPr>
        <p:blipFill>
          <a:blip r:embed="rId2" cstate="print"/>
          <a:srcRect/>
          <a:stretch>
            <a:fillRect/>
          </a:stretch>
        </p:blipFill>
        <p:spPr bwMode="auto">
          <a:xfrm>
            <a:off x="3048000" y="1524000"/>
            <a:ext cx="3076575" cy="90487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381000" y="228600"/>
            <a:ext cx="8366586" cy="3276600"/>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513588" y="3657600"/>
            <a:ext cx="8097012" cy="2828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456159" y="587743"/>
            <a:ext cx="8154441" cy="5736858"/>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1449</TotalTime>
  <Words>1037</Words>
  <Application>Microsoft Office PowerPoint</Application>
  <PresentationFormat>On-screen Show (4:3)</PresentationFormat>
  <Paragraphs>57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Implementing Standard and Extended Access Control List (ACL) in Cisco Routers </vt:lpstr>
      <vt:lpstr>Objective</vt:lpstr>
      <vt:lpstr>Introduction</vt:lpstr>
      <vt:lpstr>Slide 4</vt:lpstr>
      <vt:lpstr>Why ACLs must be created? </vt:lpstr>
      <vt:lpstr>- An ACL is a group of statements that define whether packets are accepted or rejected at inbound and outbound interfaces. - These decisions are made by matching a condition statement in an access list and Then performing the accept or reject action defined in the statement. </vt:lpstr>
      <vt:lpstr>Creating ACLs</vt:lpstr>
      <vt:lpstr>Slide 8</vt:lpstr>
      <vt:lpstr>Slide 9</vt:lpstr>
      <vt:lpstr>Slide 10</vt:lpstr>
      <vt:lpstr>Slide 11</vt:lpstr>
      <vt:lpstr>Slide 12</vt:lpstr>
      <vt:lpstr>Slide 13</vt:lpstr>
      <vt:lpstr>Applying Extended ACLs to an Interface</vt:lpstr>
      <vt:lpstr>Named ACLs </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 Standard and Extended Access Control List (ACL) in Cisco Routers</dc:title>
  <dc:creator>Dr. Ashraf Abdelaziz</dc:creator>
  <cp:lastModifiedBy>Dr. Ashraf Abdelaziz</cp:lastModifiedBy>
  <cp:revision>2</cp:revision>
  <dcterms:created xsi:type="dcterms:W3CDTF">2014-11-30T05:19:15Z</dcterms:created>
  <dcterms:modified xsi:type="dcterms:W3CDTF">2015-04-20T11:35:58Z</dcterms:modified>
</cp:coreProperties>
</file>