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303" r:id="rId2"/>
    <p:sldId id="304" r:id="rId3"/>
    <p:sldId id="336" r:id="rId4"/>
    <p:sldId id="332" r:id="rId5"/>
    <p:sldId id="333" r:id="rId6"/>
    <p:sldId id="339" r:id="rId7"/>
    <p:sldId id="334" r:id="rId8"/>
    <p:sldId id="320" r:id="rId9"/>
    <p:sldId id="335" r:id="rId10"/>
    <p:sldId id="322" r:id="rId11"/>
    <p:sldId id="319" r:id="rId12"/>
    <p:sldId id="337" r:id="rId13"/>
    <p:sldId id="338" r:id="rId14"/>
    <p:sldId id="308" r:id="rId15"/>
    <p:sldId id="328" r:id="rId16"/>
    <p:sldId id="329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CF2BBB"/>
    <a:srgbClr val="A996C0"/>
    <a:srgbClr val="FFFF99"/>
    <a:srgbClr val="CC3399"/>
    <a:srgbClr val="AE5B1C"/>
    <a:srgbClr val="00FFFF"/>
    <a:srgbClr val="336600"/>
    <a:srgbClr val="CCFF33"/>
    <a:srgbClr val="D600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5789" autoAdjust="0"/>
    <p:restoredTop sz="94660"/>
  </p:normalViewPr>
  <p:slideViewPr>
    <p:cSldViewPr>
      <p:cViewPr varScale="1">
        <p:scale>
          <a:sx n="62" d="100"/>
          <a:sy n="62" d="100"/>
        </p:scale>
        <p:origin x="-156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gif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51.png"/><Relationship Id="rId1" Type="http://schemas.openxmlformats.org/officeDocument/2006/relationships/image" Target="../media/image41.jpe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image" Target="../media/image71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1C1D37-1C79-4DF8-85E1-D63B0BD485A3}" type="doc">
      <dgm:prSet loTypeId="urn:microsoft.com/office/officeart/2005/8/layout/vList3" loCatId="list" qsTypeId="urn:microsoft.com/office/officeart/2005/8/quickstyle/3d2" qsCatId="3D" csTypeId="urn:microsoft.com/office/officeart/2005/8/colors/colorful3" csCatId="colorful" phldr="1"/>
      <dgm:spPr/>
    </dgm:pt>
    <dgm:pt modelId="{ACAAD9B4-ED12-4335-9A3B-55EC4A4F7B62}">
      <dgm:prSet phldrT="[نص]"/>
      <dgm:spPr/>
      <dgm:t>
        <a:bodyPr/>
        <a:lstStyle/>
        <a:p>
          <a:pPr algn="r" rtl="1"/>
          <a:r>
            <a:rPr lang="ar-SA" b="1" dirty="0" smtClean="0">
              <a:solidFill>
                <a:schemeClr val="tx1"/>
              </a:solidFill>
            </a:rPr>
            <a:t>1- </a:t>
          </a:r>
          <a:r>
            <a:rPr lang="ar-SA" b="1" dirty="0" smtClean="0">
              <a:solidFill>
                <a:schemeClr val="accent4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تأثير يختص بالمادة الكيمائية نفسها من </a:t>
          </a:r>
          <a:r>
            <a:rPr lang="ar-SA" b="1" dirty="0" err="1" smtClean="0">
              <a:solidFill>
                <a:schemeClr val="accent4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حيث:</a:t>
          </a:r>
          <a:r>
            <a:rPr lang="ar-SA" b="1" dirty="0" smtClean="0">
              <a:solidFill>
                <a:schemeClr val="accent4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 </a:t>
          </a:r>
          <a:endParaRPr lang="ar-SA" b="1" dirty="0" smtClean="0">
            <a:solidFill>
              <a:schemeClr val="tx1"/>
            </a:solidFill>
          </a:endParaRPr>
        </a:p>
        <a:p>
          <a:pPr algn="r" rtl="1"/>
          <a:r>
            <a:rPr lang="ar-SA" b="1" dirty="0" smtClean="0">
              <a:solidFill>
                <a:schemeClr val="accent4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 </a:t>
          </a:r>
          <a:r>
            <a:rPr lang="ar-SA" b="1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نوع </a:t>
          </a:r>
          <a:r>
            <a:rPr lang="ar-SA" b="1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المادة </a:t>
          </a:r>
          <a:r>
            <a:rPr lang="ar-SA" b="1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- </a:t>
          </a:r>
          <a:r>
            <a:rPr lang="ar-SA" b="1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تركيزها </a:t>
          </a:r>
          <a:r>
            <a:rPr lang="ar-SA" b="1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- مدة تعرض البكتيريا لها.</a:t>
          </a:r>
          <a:endParaRPr lang="ar-SA" dirty="0">
            <a:solidFill>
              <a:schemeClr val="bg1"/>
            </a:solidFill>
          </a:endParaRPr>
        </a:p>
      </dgm:t>
    </dgm:pt>
    <dgm:pt modelId="{7B365230-F108-495F-8997-DE0A5FDC351C}" type="parTrans" cxnId="{53ADC254-038F-42E4-BE89-93739730E9A8}">
      <dgm:prSet/>
      <dgm:spPr/>
      <dgm:t>
        <a:bodyPr/>
        <a:lstStyle/>
        <a:p>
          <a:pPr rtl="1"/>
          <a:endParaRPr lang="ar-SA"/>
        </a:p>
      </dgm:t>
    </dgm:pt>
    <dgm:pt modelId="{5269979A-16BF-47AC-B651-BB4B82FEF062}" type="sibTrans" cxnId="{53ADC254-038F-42E4-BE89-93739730E9A8}">
      <dgm:prSet/>
      <dgm:spPr/>
      <dgm:t>
        <a:bodyPr/>
        <a:lstStyle/>
        <a:p>
          <a:pPr rtl="1"/>
          <a:endParaRPr lang="ar-SA"/>
        </a:p>
      </dgm:t>
    </dgm:pt>
    <dgm:pt modelId="{BCD555B1-52A6-4727-A624-8335B9493180}">
      <dgm:prSet phldrT="[نص]"/>
      <dgm:spPr/>
      <dgm:t>
        <a:bodyPr/>
        <a:lstStyle/>
        <a:p>
          <a:pPr algn="r" rtl="1"/>
          <a:r>
            <a:rPr lang="ar-SA" b="1" dirty="0" smtClean="0">
              <a:solidFill>
                <a:schemeClr val="tx1"/>
              </a:solidFill>
            </a:rPr>
            <a:t>2- </a:t>
          </a:r>
          <a:r>
            <a:rPr lang="ar-SA" b="1" dirty="0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تأثير البيئة التي يوجد </a:t>
          </a:r>
          <a:r>
            <a:rPr lang="ar-SA" b="1" dirty="0" err="1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بها</a:t>
          </a:r>
          <a:r>
            <a:rPr lang="ar-SA" b="1" dirty="0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 الكائن والمادة </a:t>
          </a:r>
          <a:r>
            <a:rPr lang="ar-SA" b="1" dirty="0" err="1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الكيمائية </a:t>
          </a:r>
          <a:r>
            <a:rPr lang="ar-SA" b="1" dirty="0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(عوامل ثانوية) </a:t>
          </a:r>
          <a:r>
            <a:rPr lang="ar-SA" b="1" dirty="0" err="1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مثل:</a:t>
          </a:r>
          <a:r>
            <a:rPr lang="ar-SA" b="1" dirty="0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 </a:t>
          </a:r>
          <a:endParaRPr lang="ar-SA" b="1" dirty="0" smtClean="0">
            <a:solidFill>
              <a:schemeClr val="tx1"/>
            </a:solidFill>
          </a:endParaRPr>
        </a:p>
        <a:p>
          <a:pPr algn="r" rtl="1"/>
          <a:r>
            <a:rPr lang="ar-SA" b="1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درجة </a:t>
          </a:r>
          <a:r>
            <a:rPr lang="ar-SA" b="1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الحموضة </a:t>
          </a:r>
          <a:r>
            <a:rPr lang="ar-SA" b="1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- </a:t>
          </a:r>
          <a:r>
            <a:rPr lang="ar-SA" b="1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الحرارة </a:t>
          </a:r>
          <a:r>
            <a:rPr lang="ar-SA" b="1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- المواد العضوية الموجودة في البيئة.</a:t>
          </a:r>
          <a:endParaRPr lang="ar-SA" dirty="0">
            <a:solidFill>
              <a:schemeClr val="bg1"/>
            </a:solidFill>
          </a:endParaRPr>
        </a:p>
      </dgm:t>
    </dgm:pt>
    <dgm:pt modelId="{D67A96D6-C46D-470F-A741-6672EE33565F}" type="parTrans" cxnId="{D290A42E-A4E2-4F92-9719-4A98DE68E8D9}">
      <dgm:prSet/>
      <dgm:spPr/>
      <dgm:t>
        <a:bodyPr/>
        <a:lstStyle/>
        <a:p>
          <a:pPr rtl="1"/>
          <a:endParaRPr lang="ar-SA"/>
        </a:p>
      </dgm:t>
    </dgm:pt>
    <dgm:pt modelId="{CEC86B1D-C4C2-4ACB-BA0E-4825CD83195D}" type="sibTrans" cxnId="{D290A42E-A4E2-4F92-9719-4A98DE68E8D9}">
      <dgm:prSet/>
      <dgm:spPr/>
      <dgm:t>
        <a:bodyPr/>
        <a:lstStyle/>
        <a:p>
          <a:pPr rtl="1"/>
          <a:endParaRPr lang="ar-SA"/>
        </a:p>
      </dgm:t>
    </dgm:pt>
    <dgm:pt modelId="{1A437AC4-2E7B-41AE-8320-5B1D538B068D}">
      <dgm:prSet phldrT="[نص]"/>
      <dgm:spPr/>
      <dgm:t>
        <a:bodyPr/>
        <a:lstStyle/>
        <a:p>
          <a:pPr algn="r" rtl="1"/>
          <a:r>
            <a:rPr lang="ar-SA" b="1" dirty="0" smtClean="0">
              <a:solidFill>
                <a:schemeClr val="tx1"/>
              </a:solidFill>
            </a:rPr>
            <a:t>3- </a:t>
          </a:r>
          <a:r>
            <a:rPr lang="ar-SA" b="1" dirty="0" smtClean="0">
              <a:solidFill>
                <a:srgbClr val="00FFFF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عامل يختص بالبكتيريا من </a:t>
          </a:r>
          <a:r>
            <a:rPr lang="ar-SA" b="1" dirty="0" err="1" smtClean="0">
              <a:solidFill>
                <a:srgbClr val="00FFFF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حيث:</a:t>
          </a:r>
          <a:endParaRPr lang="ar-SA" b="1" dirty="0" smtClean="0">
            <a:solidFill>
              <a:schemeClr val="tx1"/>
            </a:solidFill>
          </a:endParaRPr>
        </a:p>
        <a:p>
          <a:pPr algn="r" rtl="1"/>
          <a:r>
            <a:rPr lang="ar-SA" b="1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نوعها </a:t>
          </a:r>
          <a:r>
            <a:rPr lang="ar-SA" b="1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(هل تكون جراثيم أم لا) وعدد الخلايا.</a:t>
          </a:r>
          <a:endParaRPr lang="ar-SA" dirty="0">
            <a:solidFill>
              <a:schemeClr val="bg1"/>
            </a:solidFill>
          </a:endParaRPr>
        </a:p>
      </dgm:t>
    </dgm:pt>
    <dgm:pt modelId="{03831B56-B82A-4169-BC81-688BD5171D9D}" type="parTrans" cxnId="{8E6E2316-9553-4345-BD4F-9673DD67A303}">
      <dgm:prSet/>
      <dgm:spPr/>
      <dgm:t>
        <a:bodyPr/>
        <a:lstStyle/>
        <a:p>
          <a:pPr rtl="1"/>
          <a:endParaRPr lang="ar-SA"/>
        </a:p>
      </dgm:t>
    </dgm:pt>
    <dgm:pt modelId="{A3C38552-7DAA-4487-8B1D-25C1BE2106E5}" type="sibTrans" cxnId="{8E6E2316-9553-4345-BD4F-9673DD67A303}">
      <dgm:prSet/>
      <dgm:spPr/>
      <dgm:t>
        <a:bodyPr/>
        <a:lstStyle/>
        <a:p>
          <a:pPr rtl="1"/>
          <a:endParaRPr lang="ar-SA"/>
        </a:p>
      </dgm:t>
    </dgm:pt>
    <dgm:pt modelId="{D082C3E5-BEB1-4DFF-A6E8-A93DA2EF6F01}" type="pres">
      <dgm:prSet presAssocID="{921C1D37-1C79-4DF8-85E1-D63B0BD485A3}" presName="linearFlow" presStyleCnt="0">
        <dgm:presLayoutVars>
          <dgm:dir/>
          <dgm:resizeHandles val="exact"/>
        </dgm:presLayoutVars>
      </dgm:prSet>
      <dgm:spPr/>
    </dgm:pt>
    <dgm:pt modelId="{9C854B6C-0DD7-42B2-9622-6F31F2E20E48}" type="pres">
      <dgm:prSet presAssocID="{ACAAD9B4-ED12-4335-9A3B-55EC4A4F7B62}" presName="composite" presStyleCnt="0"/>
      <dgm:spPr/>
    </dgm:pt>
    <dgm:pt modelId="{24CF45A2-FA33-49BE-AB75-2141D87AB197}" type="pres">
      <dgm:prSet presAssocID="{ACAAD9B4-ED12-4335-9A3B-55EC4A4F7B62}" presName="imgShp" presStyleLbl="fgImgPlace1" presStyleIdx="0" presStyleCnt="3" custLinFactNeighborX="-39617" custLinFactNeighborY="-22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DA40665-D79C-4E8B-8611-F12A6557CC6C}" type="pres">
      <dgm:prSet presAssocID="{ACAAD9B4-ED12-4335-9A3B-55EC4A4F7B62}" presName="txShp" presStyleLbl="node1" presStyleIdx="0" presStyleCnt="3" custScaleX="12894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50B196F-4E7D-4029-8A89-E38BBC6E1E8F}" type="pres">
      <dgm:prSet presAssocID="{5269979A-16BF-47AC-B651-BB4B82FEF062}" presName="spacing" presStyleCnt="0"/>
      <dgm:spPr/>
    </dgm:pt>
    <dgm:pt modelId="{9CBA56B4-5FC9-41B1-9B5B-61AFB6A77098}" type="pres">
      <dgm:prSet presAssocID="{BCD555B1-52A6-4727-A624-8335B9493180}" presName="composite" presStyleCnt="0"/>
      <dgm:spPr/>
    </dgm:pt>
    <dgm:pt modelId="{FECEE04D-AA5E-45C5-A814-CB9D08209660}" type="pres">
      <dgm:prSet presAssocID="{BCD555B1-52A6-4727-A624-8335B9493180}" presName="imgShp" presStyleLbl="fgImgPlace1" presStyleIdx="1" presStyleCnt="3" custScaleX="133607" custLinFactNeighborX="-45218" custLinFactNeighborY="-12449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D2BA71F8-62E3-4F80-B354-CB4893488B7D}" type="pres">
      <dgm:prSet presAssocID="{BCD555B1-52A6-4727-A624-8335B9493180}" presName="txShp" presStyleLbl="node1" presStyleIdx="1" presStyleCnt="3" custScaleX="12772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124A8D6-8D5E-4E4C-814A-796AB0BF927D}" type="pres">
      <dgm:prSet presAssocID="{CEC86B1D-C4C2-4ACB-BA0E-4825CD83195D}" presName="spacing" presStyleCnt="0"/>
      <dgm:spPr/>
    </dgm:pt>
    <dgm:pt modelId="{F996BD88-C2AE-4F34-BD3B-0D7A78BE7C5E}" type="pres">
      <dgm:prSet presAssocID="{1A437AC4-2E7B-41AE-8320-5B1D538B068D}" presName="composite" presStyleCnt="0"/>
      <dgm:spPr/>
    </dgm:pt>
    <dgm:pt modelId="{5B72321B-F5DD-4653-B4BE-580A9FF38323}" type="pres">
      <dgm:prSet presAssocID="{1A437AC4-2E7B-41AE-8320-5B1D538B068D}" presName="imgShp" presStyleLbl="fgImgPlace1" presStyleIdx="2" presStyleCnt="3" custLinFactNeighborX="-34016" custLinFactNeighborY="3332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B81A57F2-7391-48F1-A6E4-A14D30F1E521}" type="pres">
      <dgm:prSet presAssocID="{1A437AC4-2E7B-41AE-8320-5B1D538B068D}" presName="txShp" presStyleLbl="node1" presStyleIdx="2" presStyleCnt="3" custScaleX="12894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E837046B-B751-4AFB-96EB-8C4B49283D50}" type="presOf" srcId="{921C1D37-1C79-4DF8-85E1-D63B0BD485A3}" destId="{D082C3E5-BEB1-4DFF-A6E8-A93DA2EF6F01}" srcOrd="0" destOrd="0" presId="urn:microsoft.com/office/officeart/2005/8/layout/vList3"/>
    <dgm:cxn modelId="{53ADC254-038F-42E4-BE89-93739730E9A8}" srcId="{921C1D37-1C79-4DF8-85E1-D63B0BD485A3}" destId="{ACAAD9B4-ED12-4335-9A3B-55EC4A4F7B62}" srcOrd="0" destOrd="0" parTransId="{7B365230-F108-495F-8997-DE0A5FDC351C}" sibTransId="{5269979A-16BF-47AC-B651-BB4B82FEF062}"/>
    <dgm:cxn modelId="{D290A42E-A4E2-4F92-9719-4A98DE68E8D9}" srcId="{921C1D37-1C79-4DF8-85E1-D63B0BD485A3}" destId="{BCD555B1-52A6-4727-A624-8335B9493180}" srcOrd="1" destOrd="0" parTransId="{D67A96D6-C46D-470F-A741-6672EE33565F}" sibTransId="{CEC86B1D-C4C2-4ACB-BA0E-4825CD83195D}"/>
    <dgm:cxn modelId="{8E6E2316-9553-4345-BD4F-9673DD67A303}" srcId="{921C1D37-1C79-4DF8-85E1-D63B0BD485A3}" destId="{1A437AC4-2E7B-41AE-8320-5B1D538B068D}" srcOrd="2" destOrd="0" parTransId="{03831B56-B82A-4169-BC81-688BD5171D9D}" sibTransId="{A3C38552-7DAA-4487-8B1D-25C1BE2106E5}"/>
    <dgm:cxn modelId="{CB0BE8EF-0C39-40E8-920D-780ACF2666FB}" type="presOf" srcId="{1A437AC4-2E7B-41AE-8320-5B1D538B068D}" destId="{B81A57F2-7391-48F1-A6E4-A14D30F1E521}" srcOrd="0" destOrd="0" presId="urn:microsoft.com/office/officeart/2005/8/layout/vList3"/>
    <dgm:cxn modelId="{19C9F693-11F2-4AC9-B29B-032D01E3AB36}" type="presOf" srcId="{ACAAD9B4-ED12-4335-9A3B-55EC4A4F7B62}" destId="{ADA40665-D79C-4E8B-8611-F12A6557CC6C}" srcOrd="0" destOrd="0" presId="urn:microsoft.com/office/officeart/2005/8/layout/vList3"/>
    <dgm:cxn modelId="{9FEF3231-6507-443D-92A8-5F848E3BF37E}" type="presOf" srcId="{BCD555B1-52A6-4727-A624-8335B9493180}" destId="{D2BA71F8-62E3-4F80-B354-CB4893488B7D}" srcOrd="0" destOrd="0" presId="urn:microsoft.com/office/officeart/2005/8/layout/vList3"/>
    <dgm:cxn modelId="{6AF11A24-B41D-45B1-A47E-8DA8F06B41F4}" type="presParOf" srcId="{D082C3E5-BEB1-4DFF-A6E8-A93DA2EF6F01}" destId="{9C854B6C-0DD7-42B2-9622-6F31F2E20E48}" srcOrd="0" destOrd="0" presId="urn:microsoft.com/office/officeart/2005/8/layout/vList3"/>
    <dgm:cxn modelId="{6A747583-78A4-47A1-BF7C-D51569E6626F}" type="presParOf" srcId="{9C854B6C-0DD7-42B2-9622-6F31F2E20E48}" destId="{24CF45A2-FA33-49BE-AB75-2141D87AB197}" srcOrd="0" destOrd="0" presId="urn:microsoft.com/office/officeart/2005/8/layout/vList3"/>
    <dgm:cxn modelId="{DD1385B0-E338-475D-8DF4-0E09116AF20C}" type="presParOf" srcId="{9C854B6C-0DD7-42B2-9622-6F31F2E20E48}" destId="{ADA40665-D79C-4E8B-8611-F12A6557CC6C}" srcOrd="1" destOrd="0" presId="urn:microsoft.com/office/officeart/2005/8/layout/vList3"/>
    <dgm:cxn modelId="{94158773-E3F2-46DC-B5CF-CFED5409ECBF}" type="presParOf" srcId="{D082C3E5-BEB1-4DFF-A6E8-A93DA2EF6F01}" destId="{750B196F-4E7D-4029-8A89-E38BBC6E1E8F}" srcOrd="1" destOrd="0" presId="urn:microsoft.com/office/officeart/2005/8/layout/vList3"/>
    <dgm:cxn modelId="{D0D20275-26A6-434D-929D-A89514F1F371}" type="presParOf" srcId="{D082C3E5-BEB1-4DFF-A6E8-A93DA2EF6F01}" destId="{9CBA56B4-5FC9-41B1-9B5B-61AFB6A77098}" srcOrd="2" destOrd="0" presId="urn:microsoft.com/office/officeart/2005/8/layout/vList3"/>
    <dgm:cxn modelId="{88AF2FE4-AFCA-4AA4-8903-DF3A9A59DB55}" type="presParOf" srcId="{9CBA56B4-5FC9-41B1-9B5B-61AFB6A77098}" destId="{FECEE04D-AA5E-45C5-A814-CB9D08209660}" srcOrd="0" destOrd="0" presId="urn:microsoft.com/office/officeart/2005/8/layout/vList3"/>
    <dgm:cxn modelId="{FDD0D9C5-86EC-4C4F-BF07-47B26BA5AEEA}" type="presParOf" srcId="{9CBA56B4-5FC9-41B1-9B5B-61AFB6A77098}" destId="{D2BA71F8-62E3-4F80-B354-CB4893488B7D}" srcOrd="1" destOrd="0" presId="urn:microsoft.com/office/officeart/2005/8/layout/vList3"/>
    <dgm:cxn modelId="{BD6A2D63-1C9A-4FF4-8B4B-CB3FAECAEFFD}" type="presParOf" srcId="{D082C3E5-BEB1-4DFF-A6E8-A93DA2EF6F01}" destId="{C124A8D6-8D5E-4E4C-814A-796AB0BF927D}" srcOrd="3" destOrd="0" presId="urn:microsoft.com/office/officeart/2005/8/layout/vList3"/>
    <dgm:cxn modelId="{CFC0DB22-1A25-4D07-96B9-853638BDBA20}" type="presParOf" srcId="{D082C3E5-BEB1-4DFF-A6E8-A93DA2EF6F01}" destId="{F996BD88-C2AE-4F34-BD3B-0D7A78BE7C5E}" srcOrd="4" destOrd="0" presId="urn:microsoft.com/office/officeart/2005/8/layout/vList3"/>
    <dgm:cxn modelId="{10EC3845-B25D-423A-848B-DF7EFB233B6D}" type="presParOf" srcId="{F996BD88-C2AE-4F34-BD3B-0D7A78BE7C5E}" destId="{5B72321B-F5DD-4653-B4BE-580A9FF38323}" srcOrd="0" destOrd="0" presId="urn:microsoft.com/office/officeart/2005/8/layout/vList3"/>
    <dgm:cxn modelId="{733AF924-D603-44F1-BC24-E19883BD9CCD}" type="presParOf" srcId="{F996BD88-C2AE-4F34-BD3B-0D7A78BE7C5E}" destId="{B81A57F2-7391-48F1-A6E4-A14D30F1E52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4AB7DF-D1F9-45A9-854B-F770E82C8D8C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A5A249BD-C0D8-4C17-B25E-15B2037F98E0}">
      <dgm:prSet custT="1"/>
      <dgm:spPr/>
      <dgm:t>
        <a:bodyPr/>
        <a:lstStyle/>
        <a:p>
          <a:pPr rtl="1"/>
          <a:r>
            <a:rPr lang="ar-SA" sz="2400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مثبطة للنمو</a:t>
          </a:r>
        </a:p>
        <a:p>
          <a:pPr rtl="1"/>
          <a:r>
            <a:rPr lang="en-US" sz="2000" b="1" dirty="0" err="1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microbistatic</a:t>
          </a:r>
          <a:endParaRPr lang="en-US" sz="2000" dirty="0">
            <a:effectLst>
              <a:glow rad="101600">
                <a:schemeClr val="tx1">
                  <a:alpha val="60000"/>
                </a:schemeClr>
              </a:glow>
            </a:effectLst>
            <a:cs typeface="PT Bold Heading" pitchFamily="2" charset="-78"/>
          </a:endParaRPr>
        </a:p>
      </dgm:t>
    </dgm:pt>
    <dgm:pt modelId="{7DCC0F77-762A-4680-AC43-69CCCAB22268}" type="parTrans" cxnId="{2F8736E9-22CF-482B-8590-755B67657CCA}">
      <dgm:prSet/>
      <dgm:spPr/>
      <dgm:t>
        <a:bodyPr/>
        <a:lstStyle/>
        <a:p>
          <a:pPr rtl="1"/>
          <a:endParaRPr lang="ar-SA" sz="2000"/>
        </a:p>
      </dgm:t>
    </dgm:pt>
    <dgm:pt modelId="{5954098E-136B-4F38-BFB6-D41002710AF2}" type="sibTrans" cxnId="{2F8736E9-22CF-482B-8590-755B67657CCA}">
      <dgm:prSet/>
      <dgm:spPr/>
      <dgm:t>
        <a:bodyPr/>
        <a:lstStyle/>
        <a:p>
          <a:pPr rtl="1"/>
          <a:endParaRPr lang="ar-SA" sz="2000"/>
        </a:p>
      </dgm:t>
    </dgm:pt>
    <dgm:pt modelId="{237048D3-85BE-4A99-8721-66102EDACB2D}">
      <dgm:prSet custT="1"/>
      <dgm:spPr/>
      <dgm:t>
        <a:bodyPr/>
        <a:lstStyle/>
        <a:p>
          <a:pPr rtl="1"/>
          <a:r>
            <a:rPr lang="ar-SA" sz="2400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مادة غذائية ضرورية للنمو</a:t>
          </a:r>
          <a:endParaRPr lang="en-US" sz="2400" dirty="0">
            <a:effectLst>
              <a:glow rad="101600">
                <a:schemeClr val="tx1">
                  <a:alpha val="60000"/>
                </a:schemeClr>
              </a:glow>
            </a:effectLst>
            <a:cs typeface="PT Bold Heading" pitchFamily="2" charset="-78"/>
          </a:endParaRPr>
        </a:p>
      </dgm:t>
    </dgm:pt>
    <dgm:pt modelId="{989F5F69-BF70-405B-B230-08F5EE5E0A01}" type="parTrans" cxnId="{986FF832-A6CA-4B9D-AE66-67EADB830F8E}">
      <dgm:prSet/>
      <dgm:spPr/>
      <dgm:t>
        <a:bodyPr/>
        <a:lstStyle/>
        <a:p>
          <a:pPr rtl="1"/>
          <a:endParaRPr lang="ar-SA" sz="2000"/>
        </a:p>
      </dgm:t>
    </dgm:pt>
    <dgm:pt modelId="{ACA53664-12A3-4298-881B-F48058768122}" type="sibTrans" cxnId="{986FF832-A6CA-4B9D-AE66-67EADB830F8E}">
      <dgm:prSet/>
      <dgm:spPr/>
      <dgm:t>
        <a:bodyPr/>
        <a:lstStyle/>
        <a:p>
          <a:pPr rtl="1"/>
          <a:endParaRPr lang="ar-SA" sz="2000"/>
        </a:p>
      </dgm:t>
    </dgm:pt>
    <dgm:pt modelId="{AFDB6713-DCA9-480A-8D7F-A8888F498097}">
      <dgm:prSet custT="1"/>
      <dgm:spPr/>
      <dgm:t>
        <a:bodyPr/>
        <a:lstStyle/>
        <a:p>
          <a:pPr algn="ctr" rtl="1"/>
          <a:r>
            <a:rPr lang="ar-SA" sz="24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cs typeface="PT Bold Heading" pitchFamily="2" charset="-78"/>
            </a:rPr>
            <a:t>تصنف المادة الكيمائية بالنسبة للميكروبات إلى</a:t>
          </a:r>
          <a:endParaRPr lang="en-US" sz="2400" b="1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cs typeface="PT Bold Heading" pitchFamily="2" charset="-78"/>
          </a:endParaRPr>
        </a:p>
      </dgm:t>
    </dgm:pt>
    <dgm:pt modelId="{0252E85A-9A89-40E6-B8E2-66A45650985F}" type="parTrans" cxnId="{EC4033E5-D2F8-4E45-A579-9F121C0660F4}">
      <dgm:prSet/>
      <dgm:spPr/>
      <dgm:t>
        <a:bodyPr/>
        <a:lstStyle/>
        <a:p>
          <a:pPr rtl="1"/>
          <a:endParaRPr lang="ar-SA" sz="2000"/>
        </a:p>
      </dgm:t>
    </dgm:pt>
    <dgm:pt modelId="{0AEFFE11-30C3-401C-9AAD-019C6A15B6EB}" type="sibTrans" cxnId="{EC4033E5-D2F8-4E45-A579-9F121C0660F4}">
      <dgm:prSet/>
      <dgm:spPr/>
      <dgm:t>
        <a:bodyPr/>
        <a:lstStyle/>
        <a:p>
          <a:pPr rtl="1"/>
          <a:endParaRPr lang="ar-SA" sz="2000"/>
        </a:p>
      </dgm:t>
    </dgm:pt>
    <dgm:pt modelId="{07C44371-031B-4900-A16F-5C04DB82ABB9}">
      <dgm:prSet phldrT="[نص]" custT="1"/>
      <dgm:spPr/>
      <dgm:t>
        <a:bodyPr/>
        <a:lstStyle/>
        <a:p>
          <a:pPr rtl="1"/>
          <a:r>
            <a:rPr lang="ar-SA" sz="2400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مبيدة للنمو</a:t>
          </a:r>
        </a:p>
        <a:p>
          <a:pPr rtl="1"/>
          <a:r>
            <a:rPr lang="en-US" sz="2000" b="1" dirty="0" err="1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microbicidal</a:t>
          </a:r>
          <a:endParaRPr lang="en-US" sz="2000" dirty="0">
            <a:effectLst>
              <a:glow rad="101600">
                <a:schemeClr val="tx1">
                  <a:alpha val="60000"/>
                </a:schemeClr>
              </a:glow>
            </a:effectLst>
            <a:cs typeface="PT Bold Heading" pitchFamily="2" charset="-78"/>
          </a:endParaRPr>
        </a:p>
      </dgm:t>
    </dgm:pt>
    <dgm:pt modelId="{51CDE761-C912-4426-B336-8BF0229E0C2E}" type="parTrans" cxnId="{8AF113E2-2BC7-4477-A0EE-F5CBAEA704E7}">
      <dgm:prSet/>
      <dgm:spPr/>
      <dgm:t>
        <a:bodyPr/>
        <a:lstStyle/>
        <a:p>
          <a:pPr rtl="1"/>
          <a:endParaRPr lang="ar-SA"/>
        </a:p>
      </dgm:t>
    </dgm:pt>
    <dgm:pt modelId="{6E88C4DE-106C-4DD1-A128-9DEB474B66D0}" type="sibTrans" cxnId="{8AF113E2-2BC7-4477-A0EE-F5CBAEA704E7}">
      <dgm:prSet/>
      <dgm:spPr/>
      <dgm:t>
        <a:bodyPr/>
        <a:lstStyle/>
        <a:p>
          <a:pPr rtl="1"/>
          <a:endParaRPr lang="ar-SA"/>
        </a:p>
      </dgm:t>
    </dgm:pt>
    <dgm:pt modelId="{049550FC-A1A7-477C-889C-0A57659B3132}" type="pres">
      <dgm:prSet presAssocID="{B64AB7DF-D1F9-45A9-854B-F770E82C8D8C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F53B9B5A-7C48-483B-B522-CD06B9E67720}" type="pres">
      <dgm:prSet presAssocID="{B64AB7DF-D1F9-45A9-854B-F770E82C8D8C}" presName="arrow" presStyleLbl="bgShp" presStyleIdx="0" presStyleCnt="1" custFlipHor="1" custScaleX="117647" custLinFactNeighborX="0"/>
      <dgm:spPr/>
    </dgm:pt>
    <dgm:pt modelId="{B1E7F3B5-0FE8-44BB-9122-0EC734BEDCA9}" type="pres">
      <dgm:prSet presAssocID="{B64AB7DF-D1F9-45A9-854B-F770E82C8D8C}" presName="linearProcess" presStyleCnt="0"/>
      <dgm:spPr/>
    </dgm:pt>
    <dgm:pt modelId="{E5729B3E-2637-4D4A-BECB-0B95F464E7BA}" type="pres">
      <dgm:prSet presAssocID="{07C44371-031B-4900-A16F-5C04DB82ABB9}" presName="textNode" presStyleLbl="node1" presStyleIdx="0" presStyleCnt="4" custScaleX="101753" custScaleY="96542" custLinFactNeighborX="-12" custLinFactNeighborY="-50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F58ECE5-69E5-4A30-8B48-0A4C9B41EE06}" type="pres">
      <dgm:prSet presAssocID="{6E88C4DE-106C-4DD1-A128-9DEB474B66D0}" presName="sibTrans" presStyleCnt="0"/>
      <dgm:spPr/>
    </dgm:pt>
    <dgm:pt modelId="{988F6868-908D-4684-A0E3-1470BBF60B87}" type="pres">
      <dgm:prSet presAssocID="{A5A249BD-C0D8-4C17-B25E-15B2037F98E0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3BE0084-6B3F-4941-A4D7-712615A3AC0A}" type="pres">
      <dgm:prSet presAssocID="{5954098E-136B-4F38-BFB6-D41002710AF2}" presName="sibTrans" presStyleCnt="0"/>
      <dgm:spPr/>
    </dgm:pt>
    <dgm:pt modelId="{F243090B-41A5-4DFE-B55B-618176ABB575}" type="pres">
      <dgm:prSet presAssocID="{237048D3-85BE-4A99-8721-66102EDACB2D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F1A59D5-AC41-44B8-8772-F0EE6B8C99EF}" type="pres">
      <dgm:prSet presAssocID="{ACA53664-12A3-4298-881B-F48058768122}" presName="sibTrans" presStyleCnt="0"/>
      <dgm:spPr/>
    </dgm:pt>
    <dgm:pt modelId="{686EC692-0910-48BE-AF47-E85FACE7E3EF}" type="pres">
      <dgm:prSet presAssocID="{AFDB6713-DCA9-480A-8D7F-A8888F498097}" presName="textNode" presStyleLbl="node1" presStyleIdx="3" presStyleCnt="4" custScaleY="13559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B88AEF14-BDE3-4F6A-AD05-CBF75F028A5B}" type="presOf" srcId="{237048D3-85BE-4A99-8721-66102EDACB2D}" destId="{F243090B-41A5-4DFE-B55B-618176ABB575}" srcOrd="0" destOrd="0" presId="urn:microsoft.com/office/officeart/2005/8/layout/hProcess9"/>
    <dgm:cxn modelId="{2F8736E9-22CF-482B-8590-755B67657CCA}" srcId="{B64AB7DF-D1F9-45A9-854B-F770E82C8D8C}" destId="{A5A249BD-C0D8-4C17-B25E-15B2037F98E0}" srcOrd="1" destOrd="0" parTransId="{7DCC0F77-762A-4680-AC43-69CCCAB22268}" sibTransId="{5954098E-136B-4F38-BFB6-D41002710AF2}"/>
    <dgm:cxn modelId="{84E0A68C-5852-4626-9528-EA0DCD79108A}" type="presOf" srcId="{A5A249BD-C0D8-4C17-B25E-15B2037F98E0}" destId="{988F6868-908D-4684-A0E3-1470BBF60B87}" srcOrd="0" destOrd="0" presId="urn:microsoft.com/office/officeart/2005/8/layout/hProcess9"/>
    <dgm:cxn modelId="{986FF832-A6CA-4B9D-AE66-67EADB830F8E}" srcId="{B64AB7DF-D1F9-45A9-854B-F770E82C8D8C}" destId="{237048D3-85BE-4A99-8721-66102EDACB2D}" srcOrd="2" destOrd="0" parTransId="{989F5F69-BF70-405B-B230-08F5EE5E0A01}" sibTransId="{ACA53664-12A3-4298-881B-F48058768122}"/>
    <dgm:cxn modelId="{D5F75DDC-AEE8-4B11-A14C-569D576315D4}" type="presOf" srcId="{AFDB6713-DCA9-480A-8D7F-A8888F498097}" destId="{686EC692-0910-48BE-AF47-E85FACE7E3EF}" srcOrd="0" destOrd="0" presId="urn:microsoft.com/office/officeart/2005/8/layout/hProcess9"/>
    <dgm:cxn modelId="{92C5AB27-A9C0-49AC-BECE-FF6626BC68D7}" type="presOf" srcId="{B64AB7DF-D1F9-45A9-854B-F770E82C8D8C}" destId="{049550FC-A1A7-477C-889C-0A57659B3132}" srcOrd="0" destOrd="0" presId="urn:microsoft.com/office/officeart/2005/8/layout/hProcess9"/>
    <dgm:cxn modelId="{8AF113E2-2BC7-4477-A0EE-F5CBAEA704E7}" srcId="{B64AB7DF-D1F9-45A9-854B-F770E82C8D8C}" destId="{07C44371-031B-4900-A16F-5C04DB82ABB9}" srcOrd="0" destOrd="0" parTransId="{51CDE761-C912-4426-B336-8BF0229E0C2E}" sibTransId="{6E88C4DE-106C-4DD1-A128-9DEB474B66D0}"/>
    <dgm:cxn modelId="{EC4033E5-D2F8-4E45-A579-9F121C0660F4}" srcId="{B64AB7DF-D1F9-45A9-854B-F770E82C8D8C}" destId="{AFDB6713-DCA9-480A-8D7F-A8888F498097}" srcOrd="3" destOrd="0" parTransId="{0252E85A-9A89-40E6-B8E2-66A45650985F}" sibTransId="{0AEFFE11-30C3-401C-9AAD-019C6A15B6EB}"/>
    <dgm:cxn modelId="{1931D973-AC42-44A3-8726-FA634126A783}" type="presOf" srcId="{07C44371-031B-4900-A16F-5C04DB82ABB9}" destId="{E5729B3E-2637-4D4A-BECB-0B95F464E7BA}" srcOrd="0" destOrd="0" presId="urn:microsoft.com/office/officeart/2005/8/layout/hProcess9"/>
    <dgm:cxn modelId="{DBDB1727-5852-403E-8672-AFB33976EFEF}" type="presParOf" srcId="{049550FC-A1A7-477C-889C-0A57659B3132}" destId="{F53B9B5A-7C48-483B-B522-CD06B9E67720}" srcOrd="0" destOrd="0" presId="urn:microsoft.com/office/officeart/2005/8/layout/hProcess9"/>
    <dgm:cxn modelId="{9CBBFC22-702B-47EE-BEEF-7B1003BD344A}" type="presParOf" srcId="{049550FC-A1A7-477C-889C-0A57659B3132}" destId="{B1E7F3B5-0FE8-44BB-9122-0EC734BEDCA9}" srcOrd="1" destOrd="0" presId="urn:microsoft.com/office/officeart/2005/8/layout/hProcess9"/>
    <dgm:cxn modelId="{641D2001-7E22-40A3-A5A5-874B7AF85A4D}" type="presParOf" srcId="{B1E7F3B5-0FE8-44BB-9122-0EC734BEDCA9}" destId="{E5729B3E-2637-4D4A-BECB-0B95F464E7BA}" srcOrd="0" destOrd="0" presId="urn:microsoft.com/office/officeart/2005/8/layout/hProcess9"/>
    <dgm:cxn modelId="{7A9AE7B2-983F-49A0-A9BC-DC5ED0C9FD3C}" type="presParOf" srcId="{B1E7F3B5-0FE8-44BB-9122-0EC734BEDCA9}" destId="{5F58ECE5-69E5-4A30-8B48-0A4C9B41EE06}" srcOrd="1" destOrd="0" presId="urn:microsoft.com/office/officeart/2005/8/layout/hProcess9"/>
    <dgm:cxn modelId="{C501CFB6-6BD7-46D6-9000-9466AF43CCA5}" type="presParOf" srcId="{B1E7F3B5-0FE8-44BB-9122-0EC734BEDCA9}" destId="{988F6868-908D-4684-A0E3-1470BBF60B87}" srcOrd="2" destOrd="0" presId="urn:microsoft.com/office/officeart/2005/8/layout/hProcess9"/>
    <dgm:cxn modelId="{3DE20E96-C83B-45D6-BC0F-715495B4569D}" type="presParOf" srcId="{B1E7F3B5-0FE8-44BB-9122-0EC734BEDCA9}" destId="{E3BE0084-6B3F-4941-A4D7-712615A3AC0A}" srcOrd="3" destOrd="0" presId="urn:microsoft.com/office/officeart/2005/8/layout/hProcess9"/>
    <dgm:cxn modelId="{B0E880FB-7697-47CE-B413-79A0F5F55A87}" type="presParOf" srcId="{B1E7F3B5-0FE8-44BB-9122-0EC734BEDCA9}" destId="{F243090B-41A5-4DFE-B55B-618176ABB575}" srcOrd="4" destOrd="0" presId="urn:microsoft.com/office/officeart/2005/8/layout/hProcess9"/>
    <dgm:cxn modelId="{0099808B-A8FC-4762-AF5C-0B8947A7BC8C}" type="presParOf" srcId="{B1E7F3B5-0FE8-44BB-9122-0EC734BEDCA9}" destId="{3F1A59D5-AC41-44B8-8772-F0EE6B8C99EF}" srcOrd="5" destOrd="0" presId="urn:microsoft.com/office/officeart/2005/8/layout/hProcess9"/>
    <dgm:cxn modelId="{B8B1C337-8D1A-41AC-B384-46FE3410BE64}" type="presParOf" srcId="{B1E7F3B5-0FE8-44BB-9122-0EC734BEDCA9}" destId="{686EC692-0910-48BE-AF47-E85FACE7E3EF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C4AFFE-0118-4BD9-BE0D-1FABE57F2B8C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443B6F07-D39E-4944-A242-F4145BC60114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الغشاء </a:t>
          </a:r>
          <a:r>
            <a:rPr lang="ar-SA" sz="3200" b="1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السيتوبلازمي</a:t>
          </a:r>
          <a:r>
            <a:rPr lang="ar-SA" sz="3200" b="1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 (</a:t>
          </a:r>
          <a:r>
            <a:rPr lang="ar-SA" sz="3200" b="1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النفاذية).</a:t>
          </a:r>
          <a:endParaRPr lang="ar-SA" sz="3200" b="1" dirty="0">
            <a:solidFill>
              <a:srgbClr val="FFFF99"/>
            </a:solidFill>
            <a:effectLst>
              <a:glow rad="101600">
                <a:schemeClr val="tx1">
                  <a:alpha val="60000"/>
                </a:schemeClr>
              </a:glow>
            </a:effectLst>
            <a:cs typeface="W1 THAGHR 03 035" pitchFamily="2" charset="-78"/>
          </a:endParaRPr>
        </a:p>
      </dgm:t>
    </dgm:pt>
    <dgm:pt modelId="{25BC7540-F84C-48C9-8095-16284B0E3C45}" type="parTrans" cxnId="{26196231-36EB-474F-B03D-465BBCF32DF2}">
      <dgm:prSet/>
      <dgm:spPr/>
      <dgm:t>
        <a:bodyPr/>
        <a:lstStyle/>
        <a:p>
          <a:pPr rtl="1"/>
          <a:endParaRPr lang="ar-SA">
            <a:solidFill>
              <a:schemeClr val="bg1"/>
            </a:solidFill>
          </a:endParaRPr>
        </a:p>
      </dgm:t>
    </dgm:pt>
    <dgm:pt modelId="{09E0F0B8-0032-466D-AB46-8FA41F0C4812}" type="sibTrans" cxnId="{26196231-36EB-474F-B03D-465BBCF32DF2}">
      <dgm:prSet/>
      <dgm:spPr/>
      <dgm:t>
        <a:bodyPr/>
        <a:lstStyle/>
        <a:p>
          <a:pPr rtl="1"/>
          <a:endParaRPr lang="ar-SA">
            <a:solidFill>
              <a:schemeClr val="bg1"/>
            </a:solidFill>
          </a:endParaRPr>
        </a:p>
      </dgm:t>
    </dgm:pt>
    <dgm:pt modelId="{4CF955AB-5ECE-465E-8E21-58ABC162C591}">
      <dgm:prSet custT="1"/>
      <dgm:spPr/>
      <dgm:t>
        <a:bodyPr/>
        <a:lstStyle/>
        <a:p>
          <a:pPr rtl="1"/>
          <a:r>
            <a:rPr lang="ar-SA" sz="3200" b="1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السيتوبلازم</a:t>
          </a:r>
          <a:r>
            <a:rPr lang="ar-SA" sz="3200" b="1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 </a:t>
          </a:r>
          <a:r>
            <a:rPr lang="ar-SA" sz="3200" b="1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(</a:t>
          </a:r>
          <a:r>
            <a:rPr lang="en-US" sz="3200" b="1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Coagulaton</a:t>
          </a:r>
          <a:r>
            <a:rPr lang="ar-SA" sz="3200" b="1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).</a:t>
          </a:r>
          <a:endParaRPr lang="ar-SA" sz="3200" b="1" dirty="0">
            <a:solidFill>
              <a:srgbClr val="FFFF99"/>
            </a:solidFill>
            <a:effectLst>
              <a:glow rad="101600">
                <a:schemeClr val="tx1">
                  <a:alpha val="60000"/>
                </a:schemeClr>
              </a:glow>
            </a:effectLst>
            <a:cs typeface="W1 THAGHR 03 035" pitchFamily="2" charset="-78"/>
          </a:endParaRPr>
        </a:p>
      </dgm:t>
    </dgm:pt>
    <dgm:pt modelId="{A270F482-BE3C-4C22-A7AF-43D9AE2FBCE8}" type="parTrans" cxnId="{8D4926B7-41E9-4E65-81EF-0C278F703869}">
      <dgm:prSet/>
      <dgm:spPr/>
      <dgm:t>
        <a:bodyPr/>
        <a:lstStyle/>
        <a:p>
          <a:pPr rtl="1"/>
          <a:endParaRPr lang="ar-SA">
            <a:solidFill>
              <a:schemeClr val="bg1"/>
            </a:solidFill>
          </a:endParaRPr>
        </a:p>
      </dgm:t>
    </dgm:pt>
    <dgm:pt modelId="{222BDA13-27BC-4FC5-B3D5-E2A6AC9BD15F}" type="sibTrans" cxnId="{8D4926B7-41E9-4E65-81EF-0C278F703869}">
      <dgm:prSet/>
      <dgm:spPr/>
      <dgm:t>
        <a:bodyPr/>
        <a:lstStyle/>
        <a:p>
          <a:pPr rtl="1"/>
          <a:endParaRPr lang="ar-SA">
            <a:solidFill>
              <a:schemeClr val="bg1"/>
            </a:solidFill>
          </a:endParaRPr>
        </a:p>
      </dgm:t>
    </dgm:pt>
    <dgm:pt modelId="{3709FA76-2044-49FF-91F0-A835330D8CAE}">
      <dgm:prSet custT="1"/>
      <dgm:spPr/>
      <dgm:t>
        <a:bodyPr/>
        <a:lstStyle/>
        <a:p>
          <a:pPr algn="ctr" rtl="1"/>
          <a:r>
            <a:rPr lang="ar-SA" sz="3200" b="1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الأجسام </a:t>
          </a:r>
          <a:r>
            <a:rPr lang="ar-SA" sz="3200" b="1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الكروماتينية</a:t>
          </a:r>
          <a:r>
            <a:rPr lang="ar-SA" sz="3200" b="1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 </a:t>
          </a:r>
          <a:r>
            <a:rPr lang="ar-SA" sz="3200" b="1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أوالنواة</a:t>
          </a:r>
          <a:r>
            <a:rPr lang="ar-SA" sz="3200" b="1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 (طفرات</a:t>
          </a:r>
          <a:r>
            <a:rPr lang="ar-SA" sz="3200" b="1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).</a:t>
          </a:r>
          <a:endParaRPr lang="en-US" sz="3200" b="1" dirty="0">
            <a:solidFill>
              <a:srgbClr val="FFFF99"/>
            </a:solidFill>
            <a:effectLst>
              <a:glow rad="101600">
                <a:schemeClr val="tx1">
                  <a:alpha val="60000"/>
                </a:schemeClr>
              </a:glow>
            </a:effectLst>
            <a:cs typeface="W1 THAGHR 03 035" pitchFamily="2" charset="-78"/>
          </a:endParaRPr>
        </a:p>
      </dgm:t>
    </dgm:pt>
    <dgm:pt modelId="{C4C5D6E1-767C-4D2C-A4FB-59C84E8A4B51}" type="parTrans" cxnId="{BF6D26FE-8F7E-4874-99CA-8F029310B385}">
      <dgm:prSet/>
      <dgm:spPr/>
      <dgm:t>
        <a:bodyPr/>
        <a:lstStyle/>
        <a:p>
          <a:pPr rtl="1"/>
          <a:endParaRPr lang="ar-SA">
            <a:solidFill>
              <a:schemeClr val="bg1"/>
            </a:solidFill>
          </a:endParaRPr>
        </a:p>
      </dgm:t>
    </dgm:pt>
    <dgm:pt modelId="{4E1B256C-20DF-47F8-AC61-A6BACDA658BD}" type="sibTrans" cxnId="{BF6D26FE-8F7E-4874-99CA-8F029310B385}">
      <dgm:prSet/>
      <dgm:spPr/>
      <dgm:t>
        <a:bodyPr/>
        <a:lstStyle/>
        <a:p>
          <a:pPr rtl="1"/>
          <a:endParaRPr lang="ar-SA">
            <a:solidFill>
              <a:schemeClr val="bg1"/>
            </a:solidFill>
          </a:endParaRPr>
        </a:p>
      </dgm:t>
    </dgm:pt>
    <dgm:pt modelId="{8E7C81EB-F2F6-49B5-B76F-B2AF908B112F}" type="pres">
      <dgm:prSet presAssocID="{ACC4AFFE-0118-4BD9-BE0D-1FABE57F2B8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618179C5-ADAA-482A-8AE2-B6849A55F5EC}" type="pres">
      <dgm:prSet presAssocID="{443B6F07-D39E-4944-A242-F4145BC60114}" presName="composite" presStyleCnt="0"/>
      <dgm:spPr/>
      <dgm:t>
        <a:bodyPr/>
        <a:lstStyle/>
        <a:p>
          <a:pPr rtl="1"/>
          <a:endParaRPr lang="ar-SA"/>
        </a:p>
      </dgm:t>
    </dgm:pt>
    <dgm:pt modelId="{A0FED2BB-1047-47CD-B43C-F3EE2C48B504}" type="pres">
      <dgm:prSet presAssocID="{443B6F07-D39E-4944-A242-F4145BC60114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SA"/>
        </a:p>
      </dgm:t>
    </dgm:pt>
    <dgm:pt modelId="{61D3D984-1901-4144-9D34-DF47BB9D8A53}" type="pres">
      <dgm:prSet presAssocID="{443B6F07-D39E-4944-A242-F4145BC60114}" presName="txShp" presStyleLbl="node1" presStyleIdx="0" presStyleCnt="3" custScaleX="11535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1CEA7A9-0C4C-4E50-97DA-E7CF14223F54}" type="pres">
      <dgm:prSet presAssocID="{09E0F0B8-0032-466D-AB46-8FA41F0C4812}" presName="spacing" presStyleCnt="0"/>
      <dgm:spPr/>
      <dgm:t>
        <a:bodyPr/>
        <a:lstStyle/>
        <a:p>
          <a:pPr rtl="1"/>
          <a:endParaRPr lang="ar-SA"/>
        </a:p>
      </dgm:t>
    </dgm:pt>
    <dgm:pt modelId="{BB5F5FC6-E125-4760-855F-783BE213BAFB}" type="pres">
      <dgm:prSet presAssocID="{4CF955AB-5ECE-465E-8E21-58ABC162C591}" presName="composite" presStyleCnt="0"/>
      <dgm:spPr/>
      <dgm:t>
        <a:bodyPr/>
        <a:lstStyle/>
        <a:p>
          <a:pPr rtl="1"/>
          <a:endParaRPr lang="ar-SA"/>
        </a:p>
      </dgm:t>
    </dgm:pt>
    <dgm:pt modelId="{95F509E7-6E59-4F42-BB78-6F6BEA7E6782}" type="pres">
      <dgm:prSet presAssocID="{4CF955AB-5ECE-465E-8E21-58ABC162C591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pPr rtl="1"/>
          <a:endParaRPr lang="ar-SA"/>
        </a:p>
      </dgm:t>
    </dgm:pt>
    <dgm:pt modelId="{938E9380-F15F-4C12-BB61-6F8F5B6D0A68}" type="pres">
      <dgm:prSet presAssocID="{4CF955AB-5ECE-465E-8E21-58ABC162C591}" presName="txShp" presStyleLbl="node1" presStyleIdx="1" presStyleCnt="3" custScaleX="11747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0AD0708-85BE-406B-B29B-B75CAE75B306}" type="pres">
      <dgm:prSet presAssocID="{222BDA13-27BC-4FC5-B3D5-E2A6AC9BD15F}" presName="spacing" presStyleCnt="0"/>
      <dgm:spPr/>
      <dgm:t>
        <a:bodyPr/>
        <a:lstStyle/>
        <a:p>
          <a:pPr rtl="1"/>
          <a:endParaRPr lang="ar-SA"/>
        </a:p>
      </dgm:t>
    </dgm:pt>
    <dgm:pt modelId="{77648343-54A4-432C-90D5-E410CD4CB973}" type="pres">
      <dgm:prSet presAssocID="{3709FA76-2044-49FF-91F0-A835330D8CAE}" presName="composite" presStyleCnt="0"/>
      <dgm:spPr/>
      <dgm:t>
        <a:bodyPr/>
        <a:lstStyle/>
        <a:p>
          <a:pPr rtl="1"/>
          <a:endParaRPr lang="ar-SA"/>
        </a:p>
      </dgm:t>
    </dgm:pt>
    <dgm:pt modelId="{43FE94A5-BE68-4DE5-84E1-1966F158EFA8}" type="pres">
      <dgm:prSet presAssocID="{3709FA76-2044-49FF-91F0-A835330D8CAE}" presName="imgShp" presStyleLbl="fgImgPlace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SA"/>
        </a:p>
      </dgm:t>
    </dgm:pt>
    <dgm:pt modelId="{ACD78715-6C9A-4A80-B8E0-0ADD83E0C032}" type="pres">
      <dgm:prSet presAssocID="{3709FA76-2044-49FF-91F0-A835330D8CAE}" presName="txShp" presStyleLbl="node1" presStyleIdx="2" presStyleCnt="3" custScaleX="11747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8D4926B7-41E9-4E65-81EF-0C278F703869}" srcId="{ACC4AFFE-0118-4BD9-BE0D-1FABE57F2B8C}" destId="{4CF955AB-5ECE-465E-8E21-58ABC162C591}" srcOrd="1" destOrd="0" parTransId="{A270F482-BE3C-4C22-A7AF-43D9AE2FBCE8}" sibTransId="{222BDA13-27BC-4FC5-B3D5-E2A6AC9BD15F}"/>
    <dgm:cxn modelId="{F597B38F-32D1-4CEF-9D32-15DD60634B6F}" type="presOf" srcId="{3709FA76-2044-49FF-91F0-A835330D8CAE}" destId="{ACD78715-6C9A-4A80-B8E0-0ADD83E0C032}" srcOrd="0" destOrd="0" presId="urn:microsoft.com/office/officeart/2005/8/layout/vList3"/>
    <dgm:cxn modelId="{26196231-36EB-474F-B03D-465BBCF32DF2}" srcId="{ACC4AFFE-0118-4BD9-BE0D-1FABE57F2B8C}" destId="{443B6F07-D39E-4944-A242-F4145BC60114}" srcOrd="0" destOrd="0" parTransId="{25BC7540-F84C-48C9-8095-16284B0E3C45}" sibTransId="{09E0F0B8-0032-466D-AB46-8FA41F0C4812}"/>
    <dgm:cxn modelId="{83CD353B-234C-4A8D-8232-75926B33C09F}" type="presOf" srcId="{443B6F07-D39E-4944-A242-F4145BC60114}" destId="{61D3D984-1901-4144-9D34-DF47BB9D8A53}" srcOrd="0" destOrd="0" presId="urn:microsoft.com/office/officeart/2005/8/layout/vList3"/>
    <dgm:cxn modelId="{C6F12BD4-5533-42B3-9824-DBAC99F93F2D}" type="presOf" srcId="{ACC4AFFE-0118-4BD9-BE0D-1FABE57F2B8C}" destId="{8E7C81EB-F2F6-49B5-B76F-B2AF908B112F}" srcOrd="0" destOrd="0" presId="urn:microsoft.com/office/officeart/2005/8/layout/vList3"/>
    <dgm:cxn modelId="{BF6D26FE-8F7E-4874-99CA-8F029310B385}" srcId="{ACC4AFFE-0118-4BD9-BE0D-1FABE57F2B8C}" destId="{3709FA76-2044-49FF-91F0-A835330D8CAE}" srcOrd="2" destOrd="0" parTransId="{C4C5D6E1-767C-4D2C-A4FB-59C84E8A4B51}" sibTransId="{4E1B256C-20DF-47F8-AC61-A6BACDA658BD}"/>
    <dgm:cxn modelId="{F4523B6D-CD0F-4192-8F4E-CF6359EE1C6E}" type="presOf" srcId="{4CF955AB-5ECE-465E-8E21-58ABC162C591}" destId="{938E9380-F15F-4C12-BB61-6F8F5B6D0A68}" srcOrd="0" destOrd="0" presId="urn:microsoft.com/office/officeart/2005/8/layout/vList3"/>
    <dgm:cxn modelId="{6EB01EA3-44D3-43CC-9726-D2F4969DE3F9}" type="presParOf" srcId="{8E7C81EB-F2F6-49B5-B76F-B2AF908B112F}" destId="{618179C5-ADAA-482A-8AE2-B6849A55F5EC}" srcOrd="0" destOrd="0" presId="urn:microsoft.com/office/officeart/2005/8/layout/vList3"/>
    <dgm:cxn modelId="{967A502D-EBCC-4BD1-9BF3-D5F857B9C076}" type="presParOf" srcId="{618179C5-ADAA-482A-8AE2-B6849A55F5EC}" destId="{A0FED2BB-1047-47CD-B43C-F3EE2C48B504}" srcOrd="0" destOrd="0" presId="urn:microsoft.com/office/officeart/2005/8/layout/vList3"/>
    <dgm:cxn modelId="{FEA88659-856E-4E8D-A8C2-7EB6F00C4817}" type="presParOf" srcId="{618179C5-ADAA-482A-8AE2-B6849A55F5EC}" destId="{61D3D984-1901-4144-9D34-DF47BB9D8A53}" srcOrd="1" destOrd="0" presId="urn:microsoft.com/office/officeart/2005/8/layout/vList3"/>
    <dgm:cxn modelId="{0FB71FAD-8AF1-41B6-9844-92897005AF9B}" type="presParOf" srcId="{8E7C81EB-F2F6-49B5-B76F-B2AF908B112F}" destId="{D1CEA7A9-0C4C-4E50-97DA-E7CF14223F54}" srcOrd="1" destOrd="0" presId="urn:microsoft.com/office/officeart/2005/8/layout/vList3"/>
    <dgm:cxn modelId="{767CF035-A31D-4D85-868F-705D6574DCB6}" type="presParOf" srcId="{8E7C81EB-F2F6-49B5-B76F-B2AF908B112F}" destId="{BB5F5FC6-E125-4760-855F-783BE213BAFB}" srcOrd="2" destOrd="0" presId="urn:microsoft.com/office/officeart/2005/8/layout/vList3"/>
    <dgm:cxn modelId="{768B75F3-4FCC-40E9-A286-ED6C6A6DCADD}" type="presParOf" srcId="{BB5F5FC6-E125-4760-855F-783BE213BAFB}" destId="{95F509E7-6E59-4F42-BB78-6F6BEA7E6782}" srcOrd="0" destOrd="0" presId="urn:microsoft.com/office/officeart/2005/8/layout/vList3"/>
    <dgm:cxn modelId="{E883E826-286A-4637-BAA2-D67DE0827119}" type="presParOf" srcId="{BB5F5FC6-E125-4760-855F-783BE213BAFB}" destId="{938E9380-F15F-4C12-BB61-6F8F5B6D0A68}" srcOrd="1" destOrd="0" presId="urn:microsoft.com/office/officeart/2005/8/layout/vList3"/>
    <dgm:cxn modelId="{43E33A45-8787-4B2C-BF20-2E73C941A3EF}" type="presParOf" srcId="{8E7C81EB-F2F6-49B5-B76F-B2AF908B112F}" destId="{30AD0708-85BE-406B-B29B-B75CAE75B306}" srcOrd="3" destOrd="0" presId="urn:microsoft.com/office/officeart/2005/8/layout/vList3"/>
    <dgm:cxn modelId="{A84A42FC-2ABD-42ED-8676-D14297371A6F}" type="presParOf" srcId="{8E7C81EB-F2F6-49B5-B76F-B2AF908B112F}" destId="{77648343-54A4-432C-90D5-E410CD4CB973}" srcOrd="4" destOrd="0" presId="urn:microsoft.com/office/officeart/2005/8/layout/vList3"/>
    <dgm:cxn modelId="{AFDC8340-CFC1-4383-830D-D16B56B6275D}" type="presParOf" srcId="{77648343-54A4-432C-90D5-E410CD4CB973}" destId="{43FE94A5-BE68-4DE5-84E1-1966F158EFA8}" srcOrd="0" destOrd="0" presId="urn:microsoft.com/office/officeart/2005/8/layout/vList3"/>
    <dgm:cxn modelId="{EB74434E-B870-4F9B-B0B4-A91D99AE4009}" type="presParOf" srcId="{77648343-54A4-432C-90D5-E410CD4CB973}" destId="{ACD78715-6C9A-4A80-B8E0-0ADD83E0C03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A40665-D79C-4E8B-8611-F12A6557CC6C}">
      <dsp:nvSpPr>
        <dsp:cNvPr id="0" name=""/>
        <dsp:cNvSpPr/>
      </dsp:nvSpPr>
      <dsp:spPr>
        <a:xfrm rot="10800000">
          <a:off x="586396" y="873"/>
          <a:ext cx="7056807" cy="1285573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6902" tIns="83820" rIns="156464" bIns="83820" numCol="1" spcCol="1270" anchor="ctr" anchorCtr="0">
          <a:noAutofit/>
        </a:bodyPr>
        <a:lstStyle/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>
              <a:solidFill>
                <a:schemeClr val="tx1"/>
              </a:solidFill>
            </a:rPr>
            <a:t>1- </a:t>
          </a:r>
          <a:r>
            <a:rPr lang="ar-SA" sz="2200" b="1" kern="1200" dirty="0" smtClean="0">
              <a:solidFill>
                <a:schemeClr val="accent4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تأثير يختص بالمادة الكيمائية نفسها من </a:t>
          </a:r>
          <a:r>
            <a:rPr lang="ar-SA" sz="2200" b="1" kern="1200" dirty="0" err="1" smtClean="0">
              <a:solidFill>
                <a:schemeClr val="accent4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حيث:</a:t>
          </a:r>
          <a:r>
            <a:rPr lang="ar-SA" sz="2200" b="1" kern="1200" dirty="0" smtClean="0">
              <a:solidFill>
                <a:schemeClr val="accent4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 </a:t>
          </a:r>
          <a:endParaRPr lang="ar-SA" sz="2200" b="1" kern="1200" dirty="0" smtClean="0">
            <a:solidFill>
              <a:schemeClr val="tx1"/>
            </a:solidFill>
          </a:endParaRPr>
        </a:p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>
              <a:solidFill>
                <a:schemeClr val="accent4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 </a:t>
          </a:r>
          <a:r>
            <a:rPr lang="ar-SA" sz="2200" b="1" kern="12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نوع </a:t>
          </a:r>
          <a:r>
            <a:rPr lang="ar-SA" sz="2200" b="1" kern="1200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المادة </a:t>
          </a:r>
          <a:r>
            <a:rPr lang="ar-SA" sz="2200" b="1" kern="12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- </a:t>
          </a:r>
          <a:r>
            <a:rPr lang="ar-SA" sz="2200" b="1" kern="1200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تركيزها </a:t>
          </a:r>
          <a:r>
            <a:rPr lang="ar-SA" sz="2200" b="1" kern="12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- مدة تعرض البكتيريا لها.</a:t>
          </a:r>
          <a:endParaRPr lang="ar-SA" sz="2200" kern="1200" dirty="0">
            <a:solidFill>
              <a:schemeClr val="bg1"/>
            </a:solidFill>
          </a:endParaRPr>
        </a:p>
      </dsp:txBody>
      <dsp:txXfrm rot="10800000">
        <a:off x="586396" y="873"/>
        <a:ext cx="7056807" cy="1285573"/>
      </dsp:txXfrm>
    </dsp:sp>
    <dsp:sp modelId="{24CF45A2-FA33-49BE-AB75-2141D87AB197}">
      <dsp:nvSpPr>
        <dsp:cNvPr id="0" name=""/>
        <dsp:cNvSpPr/>
      </dsp:nvSpPr>
      <dsp:spPr>
        <a:xfrm>
          <a:off x="226365" y="0"/>
          <a:ext cx="1285573" cy="128557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BA71F8-62E3-4F80-B354-CB4893488B7D}">
      <dsp:nvSpPr>
        <dsp:cNvPr id="0" name=""/>
        <dsp:cNvSpPr/>
      </dsp:nvSpPr>
      <dsp:spPr>
        <a:xfrm rot="10800000">
          <a:off x="669844" y="1670200"/>
          <a:ext cx="6990040" cy="1285573"/>
        </a:xfrm>
        <a:prstGeom prst="homePlat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6902" tIns="83820" rIns="156464" bIns="83820" numCol="1" spcCol="1270" anchor="ctr" anchorCtr="0">
          <a:noAutofit/>
        </a:bodyPr>
        <a:lstStyle/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>
              <a:solidFill>
                <a:schemeClr val="tx1"/>
              </a:solidFill>
            </a:rPr>
            <a:t>2- </a:t>
          </a:r>
          <a:r>
            <a:rPr lang="ar-SA" sz="2200" b="1" kern="1200" dirty="0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تأثير البيئة التي يوجد </a:t>
          </a:r>
          <a:r>
            <a:rPr lang="ar-SA" sz="2200" b="1" kern="1200" dirty="0" err="1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بها</a:t>
          </a:r>
          <a:r>
            <a:rPr lang="ar-SA" sz="2200" b="1" kern="1200" dirty="0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 الكائن والمادة </a:t>
          </a:r>
          <a:r>
            <a:rPr lang="ar-SA" sz="2200" b="1" kern="1200" dirty="0" err="1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الكيمائية </a:t>
          </a:r>
          <a:r>
            <a:rPr lang="ar-SA" sz="2200" b="1" kern="1200" dirty="0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(عوامل ثانوية) </a:t>
          </a:r>
          <a:r>
            <a:rPr lang="ar-SA" sz="2200" b="1" kern="1200" dirty="0" err="1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مثل:</a:t>
          </a:r>
          <a:r>
            <a:rPr lang="ar-SA" sz="2200" b="1" kern="1200" dirty="0" smtClean="0">
              <a:solidFill>
                <a:schemeClr val="accent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 </a:t>
          </a:r>
          <a:endParaRPr lang="ar-SA" sz="2200" b="1" kern="1200" dirty="0" smtClean="0">
            <a:solidFill>
              <a:schemeClr val="tx1"/>
            </a:solidFill>
          </a:endParaRPr>
        </a:p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درجة </a:t>
          </a:r>
          <a:r>
            <a:rPr lang="ar-SA" sz="2200" b="1" kern="1200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الحموضة </a:t>
          </a:r>
          <a:r>
            <a:rPr lang="ar-SA" sz="2200" b="1" kern="12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- </a:t>
          </a:r>
          <a:r>
            <a:rPr lang="ar-SA" sz="2200" b="1" kern="1200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الحرارة </a:t>
          </a:r>
          <a:r>
            <a:rPr lang="ar-SA" sz="2200" b="1" kern="12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- المواد العضوية الموجودة في البيئة.</a:t>
          </a:r>
          <a:endParaRPr lang="ar-SA" sz="2200" kern="1200" dirty="0">
            <a:solidFill>
              <a:schemeClr val="bg1"/>
            </a:solidFill>
          </a:endParaRPr>
        </a:p>
      </dsp:txBody>
      <dsp:txXfrm rot="10800000">
        <a:off x="669844" y="1670200"/>
        <a:ext cx="6990040" cy="1285573"/>
      </dsp:txXfrm>
    </dsp:sp>
    <dsp:sp modelId="{FECEE04D-AA5E-45C5-A814-CB9D08209660}">
      <dsp:nvSpPr>
        <dsp:cNvPr id="0" name=""/>
        <dsp:cNvSpPr/>
      </dsp:nvSpPr>
      <dsp:spPr>
        <a:xfrm>
          <a:off x="0" y="1510159"/>
          <a:ext cx="1717616" cy="1285573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1A57F2-7391-48F1-A6E4-A14D30F1E521}">
      <dsp:nvSpPr>
        <dsp:cNvPr id="0" name=""/>
        <dsp:cNvSpPr/>
      </dsp:nvSpPr>
      <dsp:spPr>
        <a:xfrm rot="10800000">
          <a:off x="586396" y="3339527"/>
          <a:ext cx="7056807" cy="1285573"/>
        </a:xfrm>
        <a:prstGeom prst="homePlat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6902" tIns="83820" rIns="156464" bIns="83820" numCol="1" spcCol="1270" anchor="ctr" anchorCtr="0">
          <a:noAutofit/>
        </a:bodyPr>
        <a:lstStyle/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>
              <a:solidFill>
                <a:schemeClr val="tx1"/>
              </a:solidFill>
            </a:rPr>
            <a:t>3- </a:t>
          </a:r>
          <a:r>
            <a:rPr lang="ar-SA" sz="2200" b="1" kern="1200" dirty="0" smtClean="0">
              <a:solidFill>
                <a:srgbClr val="00FFFF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عامل يختص بالبكتيريا من </a:t>
          </a:r>
          <a:r>
            <a:rPr lang="ar-SA" sz="2200" b="1" kern="1200" dirty="0" err="1" smtClean="0">
              <a:solidFill>
                <a:srgbClr val="00FFFF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حيث:</a:t>
          </a:r>
          <a:endParaRPr lang="ar-SA" sz="2200" b="1" kern="1200" dirty="0" smtClean="0">
            <a:solidFill>
              <a:schemeClr val="tx1"/>
            </a:solidFill>
          </a:endParaRPr>
        </a:p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err="1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نوعها </a:t>
          </a:r>
          <a:r>
            <a:rPr lang="ar-SA" sz="2200" b="1" kern="12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rPr>
            <a:t>(هل تكون جراثيم أم لا) وعدد الخلايا.</a:t>
          </a:r>
          <a:endParaRPr lang="ar-SA" sz="2200" kern="1200" dirty="0">
            <a:solidFill>
              <a:schemeClr val="bg1"/>
            </a:solidFill>
          </a:endParaRPr>
        </a:p>
      </dsp:txBody>
      <dsp:txXfrm rot="10800000">
        <a:off x="586396" y="3339527"/>
        <a:ext cx="7056807" cy="1285573"/>
      </dsp:txXfrm>
    </dsp:sp>
    <dsp:sp modelId="{5B72321B-F5DD-4653-B4BE-580A9FF38323}">
      <dsp:nvSpPr>
        <dsp:cNvPr id="0" name=""/>
        <dsp:cNvSpPr/>
      </dsp:nvSpPr>
      <dsp:spPr>
        <a:xfrm>
          <a:off x="298370" y="3340401"/>
          <a:ext cx="1285573" cy="1285573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3B9B5A-7C48-483B-B522-CD06B9E67720}">
      <dsp:nvSpPr>
        <dsp:cNvPr id="0" name=""/>
        <dsp:cNvSpPr/>
      </dsp:nvSpPr>
      <dsp:spPr>
        <a:xfrm flipH="1">
          <a:off x="2" y="0"/>
          <a:ext cx="8334663" cy="590465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729B3E-2637-4D4A-BECB-0B95F464E7BA}">
      <dsp:nvSpPr>
        <dsp:cNvPr id="0" name=""/>
        <dsp:cNvSpPr/>
      </dsp:nvSpPr>
      <dsp:spPr>
        <a:xfrm>
          <a:off x="3269" y="1800211"/>
          <a:ext cx="1890031" cy="22801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مبيدة للنمو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bactericidal</a:t>
          </a:r>
          <a:endParaRPr lang="en-US" sz="2400" kern="1200" dirty="0">
            <a:effectLst>
              <a:glow rad="101600">
                <a:schemeClr val="tx1">
                  <a:alpha val="60000"/>
                </a:schemeClr>
              </a:glow>
            </a:effectLst>
            <a:cs typeface="PT Bold Heading" pitchFamily="2" charset="-78"/>
          </a:endParaRPr>
        </a:p>
      </dsp:txBody>
      <dsp:txXfrm>
        <a:off x="3269" y="1800211"/>
        <a:ext cx="1890031" cy="2280189"/>
      </dsp:txXfrm>
    </dsp:sp>
    <dsp:sp modelId="{988F6868-908D-4684-A0E3-1470BBF60B87}">
      <dsp:nvSpPr>
        <dsp:cNvPr id="0" name=""/>
        <dsp:cNvSpPr/>
      </dsp:nvSpPr>
      <dsp:spPr>
        <a:xfrm>
          <a:off x="2181875" y="1771396"/>
          <a:ext cx="1857470" cy="236186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مثبطة للنمو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bacteriostatic</a:t>
          </a:r>
          <a:endParaRPr lang="en-US" sz="2000" kern="1200" dirty="0">
            <a:effectLst>
              <a:glow rad="101600">
                <a:schemeClr val="tx1">
                  <a:alpha val="60000"/>
                </a:schemeClr>
              </a:glow>
            </a:effectLst>
            <a:cs typeface="PT Bold Heading" pitchFamily="2" charset="-78"/>
          </a:endParaRPr>
        </a:p>
      </dsp:txBody>
      <dsp:txXfrm>
        <a:off x="2181875" y="1771396"/>
        <a:ext cx="1857470" cy="2361862"/>
      </dsp:txXfrm>
    </dsp:sp>
    <dsp:sp modelId="{F243090B-41A5-4DFE-B55B-618176ABB575}">
      <dsp:nvSpPr>
        <dsp:cNvPr id="0" name=""/>
        <dsp:cNvSpPr/>
      </dsp:nvSpPr>
      <dsp:spPr>
        <a:xfrm>
          <a:off x="4327884" y="1771396"/>
          <a:ext cx="1857470" cy="236186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rPr>
            <a:t>مادة غذائية ضرورية للنمو</a:t>
          </a:r>
          <a:endParaRPr lang="en-US" sz="2400" kern="1200" dirty="0">
            <a:effectLst>
              <a:glow rad="101600">
                <a:schemeClr val="tx1">
                  <a:alpha val="60000"/>
                </a:schemeClr>
              </a:glow>
            </a:effectLst>
            <a:cs typeface="PT Bold Heading" pitchFamily="2" charset="-78"/>
          </a:endParaRPr>
        </a:p>
      </dsp:txBody>
      <dsp:txXfrm>
        <a:off x="4327884" y="1771396"/>
        <a:ext cx="1857470" cy="2361862"/>
      </dsp:txXfrm>
    </dsp:sp>
    <dsp:sp modelId="{686EC692-0910-48BE-AF47-E85FACE7E3EF}">
      <dsp:nvSpPr>
        <dsp:cNvPr id="0" name=""/>
        <dsp:cNvSpPr/>
      </dsp:nvSpPr>
      <dsp:spPr>
        <a:xfrm>
          <a:off x="6473893" y="1351056"/>
          <a:ext cx="1857470" cy="320254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cs typeface="PT Bold Heading" pitchFamily="2" charset="-78"/>
            </a:rPr>
            <a:t>وجد أن المادة الكيمائية بالنسبة للبكتيريا واحدة من ثلاثة</a:t>
          </a:r>
          <a:endParaRPr lang="en-US" sz="2400" b="1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cs typeface="PT Bold Heading" pitchFamily="2" charset="-78"/>
          </a:endParaRPr>
        </a:p>
      </dsp:txBody>
      <dsp:txXfrm>
        <a:off x="6473893" y="1351056"/>
        <a:ext cx="1857470" cy="320254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D3D984-1901-4144-9D34-DF47BB9D8A53}">
      <dsp:nvSpPr>
        <dsp:cNvPr id="0" name=""/>
        <dsp:cNvSpPr/>
      </dsp:nvSpPr>
      <dsp:spPr>
        <a:xfrm rot="10800000">
          <a:off x="1092192" y="587"/>
          <a:ext cx="6312959" cy="1375765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674" tIns="121920" rIns="227584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الغشاء </a:t>
          </a:r>
          <a:r>
            <a:rPr lang="ar-SA" sz="3200" b="1" kern="1200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السيتوبلازمي</a:t>
          </a:r>
          <a:r>
            <a:rPr lang="ar-SA" sz="3200" b="1" kern="1200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 (</a:t>
          </a:r>
          <a:r>
            <a:rPr lang="ar-SA" sz="3200" b="1" kern="1200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النفاذية).</a:t>
          </a:r>
          <a:endParaRPr lang="ar-SA" sz="3200" b="1" kern="1200" dirty="0">
            <a:solidFill>
              <a:srgbClr val="FFFF99"/>
            </a:solidFill>
            <a:effectLst>
              <a:glow rad="101600">
                <a:schemeClr val="tx1">
                  <a:alpha val="60000"/>
                </a:schemeClr>
              </a:glow>
            </a:effectLst>
            <a:cs typeface="W1 THAGHR 03 035" pitchFamily="2" charset="-78"/>
          </a:endParaRPr>
        </a:p>
      </dsp:txBody>
      <dsp:txXfrm rot="10800000">
        <a:off x="1092192" y="587"/>
        <a:ext cx="6312959" cy="1375765"/>
      </dsp:txXfrm>
    </dsp:sp>
    <dsp:sp modelId="{A0FED2BB-1047-47CD-B43C-F3EE2C48B504}">
      <dsp:nvSpPr>
        <dsp:cNvPr id="0" name=""/>
        <dsp:cNvSpPr/>
      </dsp:nvSpPr>
      <dsp:spPr>
        <a:xfrm>
          <a:off x="824447" y="587"/>
          <a:ext cx="1375765" cy="137576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8E9380-F15F-4C12-BB61-6F8F5B6D0A68}">
      <dsp:nvSpPr>
        <dsp:cNvPr id="0" name=""/>
        <dsp:cNvSpPr/>
      </dsp:nvSpPr>
      <dsp:spPr>
        <a:xfrm rot="10800000">
          <a:off x="1005135" y="1787029"/>
          <a:ext cx="6429035" cy="1375765"/>
        </a:xfrm>
        <a:prstGeom prst="homePlat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674" tIns="121920" rIns="227584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السيتوبلازم</a:t>
          </a:r>
          <a:r>
            <a:rPr lang="ar-SA" sz="3200" b="1" kern="1200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 </a:t>
          </a:r>
          <a:r>
            <a:rPr lang="ar-SA" sz="3200" b="1" kern="1200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(</a:t>
          </a:r>
          <a:r>
            <a:rPr lang="en-US" sz="3200" b="1" kern="1200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Coagulaton</a:t>
          </a:r>
          <a:r>
            <a:rPr lang="ar-SA" sz="3200" b="1" kern="1200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).</a:t>
          </a:r>
          <a:endParaRPr lang="ar-SA" sz="3200" b="1" kern="1200" dirty="0">
            <a:solidFill>
              <a:srgbClr val="FFFF99"/>
            </a:solidFill>
            <a:effectLst>
              <a:glow rad="101600">
                <a:schemeClr val="tx1">
                  <a:alpha val="60000"/>
                </a:schemeClr>
              </a:glow>
            </a:effectLst>
            <a:cs typeface="W1 THAGHR 03 035" pitchFamily="2" charset="-78"/>
          </a:endParaRPr>
        </a:p>
      </dsp:txBody>
      <dsp:txXfrm rot="10800000">
        <a:off x="1005135" y="1787029"/>
        <a:ext cx="6429035" cy="1375765"/>
      </dsp:txXfrm>
    </dsp:sp>
    <dsp:sp modelId="{95F509E7-6E59-4F42-BB78-6F6BEA7E6782}">
      <dsp:nvSpPr>
        <dsp:cNvPr id="0" name=""/>
        <dsp:cNvSpPr/>
      </dsp:nvSpPr>
      <dsp:spPr>
        <a:xfrm>
          <a:off x="795428" y="1787029"/>
          <a:ext cx="1375765" cy="137576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D78715-6C9A-4A80-B8E0-0ADD83E0C032}">
      <dsp:nvSpPr>
        <dsp:cNvPr id="0" name=""/>
        <dsp:cNvSpPr/>
      </dsp:nvSpPr>
      <dsp:spPr>
        <a:xfrm rot="10800000">
          <a:off x="1005135" y="3573471"/>
          <a:ext cx="6429035" cy="1375765"/>
        </a:xfrm>
        <a:prstGeom prst="homePlat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674" tIns="121920" rIns="227584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الأجسام </a:t>
          </a:r>
          <a:r>
            <a:rPr lang="ar-SA" sz="3200" b="1" kern="1200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الكروماتينية</a:t>
          </a:r>
          <a:r>
            <a:rPr lang="ar-SA" sz="3200" b="1" kern="1200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 </a:t>
          </a:r>
          <a:r>
            <a:rPr lang="ar-SA" sz="3200" b="1" kern="1200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أوالنواة</a:t>
          </a:r>
          <a:r>
            <a:rPr lang="ar-SA" sz="3200" b="1" kern="1200" dirty="0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 (طفرات</a:t>
          </a:r>
          <a:r>
            <a:rPr lang="ar-SA" sz="3200" b="1" kern="1200" dirty="0" err="1" smtClean="0"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rPr>
            <a:t>).</a:t>
          </a:r>
          <a:endParaRPr lang="en-US" sz="3200" b="1" kern="1200" dirty="0">
            <a:solidFill>
              <a:srgbClr val="FFFF99"/>
            </a:solidFill>
            <a:effectLst>
              <a:glow rad="101600">
                <a:schemeClr val="tx1">
                  <a:alpha val="60000"/>
                </a:schemeClr>
              </a:glow>
            </a:effectLst>
            <a:cs typeface="W1 THAGHR 03 035" pitchFamily="2" charset="-78"/>
          </a:endParaRPr>
        </a:p>
      </dsp:txBody>
      <dsp:txXfrm rot="10800000">
        <a:off x="1005135" y="3573471"/>
        <a:ext cx="6429035" cy="1375765"/>
      </dsp:txXfrm>
    </dsp:sp>
    <dsp:sp modelId="{43FE94A5-BE68-4DE5-84E1-1966F158EFA8}">
      <dsp:nvSpPr>
        <dsp:cNvPr id="0" name=""/>
        <dsp:cNvSpPr/>
      </dsp:nvSpPr>
      <dsp:spPr>
        <a:xfrm>
          <a:off x="795428" y="3573471"/>
          <a:ext cx="1375765" cy="137576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B008992-C1EA-496B-90DC-440F1D13A0C7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6C08A6-6C02-4E04-B451-2ED945F83F4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14516-023C-427C-A88C-49E1EC16D91B}" type="datetimeFigureOut">
              <a:rPr lang="ar-SA" smtClean="0"/>
              <a:pPr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B9B91-1051-4F98-AD6E-FE2FDDB69FB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B100899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4802" y="1857364"/>
            <a:ext cx="879491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8000" b="1" i="0" u="none" strike="noStrike" spc="50" normalizeH="0" baseline="0" dirty="0" smtClean="0">
                <a:ln w="762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228600">
                    <a:srgbClr val="A996C0"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التحلل الحيوي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228600">
                    <a:srgbClr val="FF99FF">
                      <a:alpha val="40000"/>
                    </a:srgbClr>
                  </a:glow>
                  <a:outerShdw blurRad="50800" algn="tl" rotWithShape="0">
                    <a:srgbClr val="000000"/>
                  </a:outerShdw>
                </a:effectLst>
                <a:latin typeface="Andalus" pitchFamily="18" charset="-78"/>
                <a:cs typeface="Farsi Simple Bold" pitchFamily="2" charset="-78"/>
              </a:rPr>
              <a:t>Biodegradation</a:t>
            </a:r>
            <a:r>
              <a:rPr kumimoji="0" lang="ar-SA" sz="8000" b="1" i="0" u="none" strike="noStrike" spc="50" normalizeH="0" baseline="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228600">
                    <a:srgbClr val="008000"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PT Bold Heading" pitchFamily="2" charset="-78"/>
              </a:rPr>
              <a:t>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8000" b="1" i="0" u="none" strike="noStrike" spc="50" normalizeH="0" baseline="0" dirty="0" smtClean="0">
              <a:ln w="11430">
                <a:solidFill>
                  <a:schemeClr val="accent3">
                    <a:lumMod val="60000"/>
                    <a:lumOff val="40000"/>
                  </a:schemeClr>
                </a:solidFill>
              </a:ln>
              <a:blipFill>
                <a:blip r:embed="rId3"/>
                <a:stretch>
                  <a:fillRect/>
                </a:stretch>
              </a:blipFill>
              <a:effectLst>
                <a:glow rad="228600">
                  <a:srgbClr val="008000">
                    <a:alpha val="4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HBOA3J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مربع نص 4"/>
          <p:cNvSpPr txBox="1"/>
          <p:nvPr/>
        </p:nvSpPr>
        <p:spPr>
          <a:xfrm>
            <a:off x="179512" y="332656"/>
            <a:ext cx="8640960" cy="74174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 smtClean="0">
                <a:ln w="18415" cmpd="sng">
                  <a:noFill/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يعرف فعل المعادن الثقيلة على النمو </a:t>
            </a:r>
            <a:r>
              <a:rPr lang="ar-SA" sz="2800" b="1" dirty="0" err="1" smtClean="0">
                <a:ln w="18415" cmpd="sng">
                  <a:noFill/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البكتيري....</a:t>
            </a:r>
            <a:endParaRPr lang="ar-SA" sz="2800" b="1" dirty="0" smtClean="0">
              <a:ln w="18415" cmpd="sng">
                <a:noFill/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 smtClean="0">
                <a:ln w="18415" cmpd="sng">
                  <a:noFill/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بالفعل </a:t>
            </a:r>
            <a:r>
              <a:rPr lang="ar-SA" sz="2800" b="1" dirty="0" err="1" smtClean="0">
                <a:ln w="18415" cmpd="sng">
                  <a:noFill/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الأوليجوديناميكي</a:t>
            </a:r>
            <a:r>
              <a:rPr lang="ar-SA" sz="2800" b="1" dirty="0" smtClean="0">
                <a:ln w="18415" cmpd="sng">
                  <a:noFill/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  </a:t>
            </a:r>
            <a:r>
              <a:rPr lang="en-US" sz="2800" b="1" dirty="0" err="1" smtClean="0"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PT Bold Heading" pitchFamily="2" charset="-78"/>
              </a:rPr>
              <a:t>Oligodynamic</a:t>
            </a:r>
            <a:r>
              <a:rPr lang="en-US" sz="2800" b="1" dirty="0" smtClean="0"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PT Bold Heading" pitchFamily="2" charset="-78"/>
              </a:rPr>
              <a:t>  action</a:t>
            </a:r>
          </a:p>
          <a:p>
            <a:pPr algn="r">
              <a:spcBef>
                <a:spcPct val="50000"/>
              </a:spcBef>
              <a:buFont typeface="Wingdings 2" pitchFamily="18" charset="2"/>
              <a:buNone/>
            </a:pPr>
            <a:r>
              <a:rPr lang="ar-SA" sz="2800" b="1" dirty="0" smtClean="0">
                <a:ln w="11430"/>
                <a:solidFill>
                  <a:srgbClr val="C00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ماذا يعني مصطلح </a:t>
            </a:r>
            <a:r>
              <a:rPr lang="ar-SA" sz="2800" b="1" dirty="0" err="1" smtClean="0">
                <a:ln w="11430"/>
                <a:solidFill>
                  <a:srgbClr val="C00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الأوليجوديناميكي</a:t>
            </a:r>
            <a:r>
              <a:rPr lang="ar-SA" sz="2800" b="1" dirty="0" smtClean="0">
                <a:ln w="11430"/>
                <a:solidFill>
                  <a:srgbClr val="C00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؟</a:t>
            </a:r>
          </a:p>
          <a:p>
            <a:pPr algn="r">
              <a:spcBef>
                <a:spcPct val="50000"/>
              </a:spcBef>
            </a:pP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تسمية يونانية عبارة عن </a:t>
            </a:r>
            <a:r>
              <a:rPr lang="ar-SA" sz="2800" b="1" dirty="0" err="1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جزئين</a:t>
            </a: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 .</a:t>
            </a:r>
          </a:p>
          <a:p>
            <a:pPr algn="r">
              <a:spcBef>
                <a:spcPct val="50000"/>
              </a:spcBef>
            </a:pPr>
            <a:r>
              <a:rPr lang="ar-SA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أوليجو</a:t>
            </a:r>
            <a:r>
              <a:rPr lang="ar-SA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:</a:t>
            </a:r>
            <a:r>
              <a:rPr lang="ar-SA" sz="2800" b="1" dirty="0" smtClean="0">
                <a:ln w="11430"/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 </a:t>
            </a: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تركيز صغير</a:t>
            </a:r>
          </a:p>
          <a:p>
            <a:pPr algn="r">
              <a:spcBef>
                <a:spcPct val="50000"/>
              </a:spcBef>
            </a:pPr>
            <a:r>
              <a:rPr lang="ar-SA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ديناميكي:</a:t>
            </a:r>
            <a:r>
              <a:rPr lang="ar-SA" sz="2800" b="1" dirty="0" smtClean="0">
                <a:ln w="11430"/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 </a:t>
            </a: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تركيز قوي</a:t>
            </a:r>
          </a:p>
          <a:p>
            <a:pPr algn="r">
              <a:spcBef>
                <a:spcPct val="50000"/>
              </a:spcBef>
            </a:pPr>
            <a:r>
              <a:rPr lang="ar-SA" sz="2800" b="1" dirty="0" err="1" smtClean="0">
                <a:ln w="11430"/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الأوليجوديناميكي</a:t>
            </a:r>
            <a:r>
              <a:rPr lang="ar-SA" sz="2800" b="1" dirty="0" smtClean="0">
                <a:ln w="11430"/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 : </a:t>
            </a: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تعني التـأثير القوي </a:t>
            </a:r>
            <a:r>
              <a:rPr lang="ar-SA" sz="2800" b="1" dirty="0" err="1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للتراكيز</a:t>
            </a: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 الصغيرة من المعادن</a:t>
            </a:r>
          </a:p>
          <a:p>
            <a:pPr algn="r">
              <a:spcBef>
                <a:spcPct val="50000"/>
              </a:spcBef>
            </a:pP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أي أن </a:t>
            </a:r>
            <a:r>
              <a:rPr lang="ar-SA" sz="2800" b="1" dirty="0" err="1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التراكيز</a:t>
            </a: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 الضئيلة من المعادن في المحاليل المائية لها تأثير </a:t>
            </a: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منشط </a:t>
            </a:r>
            <a:r>
              <a:rPr lang="ar-SA" sz="2800" b="1" dirty="0" smtClean="0">
                <a:ln w="11430"/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PT Bold Heading" pitchFamily="2" charset="-78"/>
              </a:rPr>
              <a:t>للخلية البكتيرية.</a:t>
            </a:r>
            <a:endParaRPr lang="en-US" sz="2800" b="1" dirty="0" smtClean="0">
              <a:ln w="11430"/>
              <a:blipFill>
                <a:blip r:embed="rId3"/>
                <a:stretch>
                  <a:fillRect/>
                </a:stretch>
              </a:blipFill>
              <a:effectLst>
                <a:glow rad="101600">
                  <a:schemeClr val="tx1">
                    <a:alpha val="6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PT Bold Heading" pitchFamily="2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 smtClean="0">
              <a:blipFill>
                <a:blip r:embed="rId3"/>
                <a:stretch>
                  <a:fillRect/>
                </a:stretch>
              </a:blip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 smtClean="0">
              <a:ln w="18415" cmpd="sng">
                <a:solidFill>
                  <a:srgbClr val="FFFFFF"/>
                </a:solidFill>
                <a:prstDash val="solid"/>
              </a:ln>
              <a:blipFill>
                <a:blip r:embed="rId3"/>
                <a:stretch>
                  <a:fillRect/>
                </a:stretch>
              </a:blipFill>
              <a:effectLst>
                <a:glow rad="101600">
                  <a:schemeClr val="tx1">
                    <a:alpha val="6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 smtClean="0">
              <a:ln w="18415" cmpd="sng">
                <a:solidFill>
                  <a:srgbClr val="FFFFFF"/>
                </a:solidFill>
                <a:prstDash val="solid"/>
              </a:ln>
              <a:blipFill>
                <a:blip r:embed="rId3"/>
                <a:stretch>
                  <a:fillRect/>
                </a:stretch>
              </a:blipFill>
              <a:effectLst>
                <a:glow rad="101600">
                  <a:schemeClr val="tx1">
                    <a:alpha val="6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  <a:p>
            <a:endParaRPr lang="ar-SA" sz="2800" b="1" dirty="0">
              <a:blipFill>
                <a:blip r:embed="rId3"/>
                <a:stretch>
                  <a:fillRect/>
                </a:stretch>
              </a:blip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eaea96f8f1ef0ba9d2f8faffce2405d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4802" y="2428868"/>
            <a:ext cx="879491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8800" b="1" i="0" u="none" strike="noStrike" spc="50" normalizeH="0" baseline="0" dirty="0" smtClean="0">
                <a:ln w="762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228600">
                    <a:srgbClr val="0033CC"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التطبيق العملي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8800" b="1" i="0" u="none" strike="noStrike" spc="50" normalizeH="0" baseline="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blipFill>
                  <a:blip r:embed="rId4"/>
                  <a:stretch>
                    <a:fillRect/>
                  </a:stretch>
                </a:blipFill>
                <a:effectLst>
                  <a:glow rad="228600">
                    <a:srgbClr val="008000"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PT Bold Heading" pitchFamily="2" charset="-78"/>
              </a:rPr>
              <a:t>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8800" b="1" i="0" u="none" strike="noStrike" spc="50" normalizeH="0" baseline="0" dirty="0" smtClean="0">
              <a:ln w="11430">
                <a:solidFill>
                  <a:schemeClr val="accent3">
                    <a:lumMod val="60000"/>
                    <a:lumOff val="40000"/>
                  </a:schemeClr>
                </a:solidFill>
              </a:ln>
              <a:solidFill>
                <a:srgbClr val="008000"/>
              </a:solidFill>
              <a:effectLst>
                <a:glow rad="228600">
                  <a:srgbClr val="008000">
                    <a:alpha val="4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6093438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-428660" y="214290"/>
            <a:ext cx="1021563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solidFill>
                    <a:srgbClr val="800080"/>
                  </a:solidFill>
                </a:ln>
                <a:solidFill>
                  <a:srgbClr val="CF2BBB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دراسة قدرة الكائن الحي الدقيق (فطر أو بكتيريا)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solidFill>
                    <a:srgbClr val="800080"/>
                  </a:solidFill>
                </a:ln>
                <a:solidFill>
                  <a:srgbClr val="CF2BBB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على تجاوز المعادن الثقيلة المضافة للبيئة</a:t>
            </a:r>
            <a:endParaRPr kumimoji="0" lang="ar-SA" sz="3200" b="0" i="0" u="none" strike="noStrike" cap="none" normalizeH="0" baseline="0" dirty="0" smtClean="0">
              <a:ln>
                <a:solidFill>
                  <a:srgbClr val="800080"/>
                </a:solidFill>
              </a:ln>
              <a:solidFill>
                <a:srgbClr val="CF2BBB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412777"/>
            <a:ext cx="9144000" cy="526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Wingdings" pitchFamily="2" charset="2"/>
              <a:buChar char="T"/>
              <a:tabLst/>
            </a:pPr>
            <a:r>
              <a:rPr lang="ar-SA" sz="360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</a:t>
            </a:r>
            <a:r>
              <a:rPr kumimoji="0" lang="ar-SA" sz="36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كل مجموعة لديها 4 دوارق تحتوي على بيئة نمو مناسبة (مرق مغذي) لكل من (الفطريات والبكتيريا).</a:t>
            </a:r>
            <a:endParaRPr lang="ar-SA" sz="3600" dirty="0" smtClean="0">
              <a:ln>
                <a:solidFill>
                  <a:schemeClr val="tx1"/>
                </a:solidFill>
              </a:ln>
              <a:solidFill>
                <a:srgbClr val="FFCC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ea typeface="Calibri" pitchFamily="34" charset="0"/>
              <a:cs typeface="W1 THAGHR 03 035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Wingdings" pitchFamily="2" charset="2"/>
              <a:buChar char="T"/>
              <a:tabLst/>
            </a:pPr>
            <a:r>
              <a:rPr kumimoji="0" lang="ar-SA" sz="3600" b="0" i="0" u="none" strike="noStrike" cap="none" normalizeH="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W1 THAGHR 03 035" pitchFamily="2" charset="-78"/>
              </a:rPr>
              <a:t> </a:t>
            </a:r>
            <a:r>
              <a:rPr kumimoji="0" lang="ar-SA" sz="36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معدن ثقيل (فضة) </a:t>
            </a:r>
            <a:r>
              <a:rPr kumimoji="0" lang="ar-SA" sz="3600" b="0" i="0" u="none" strike="noStrike" cap="none" normalizeH="0" baseline="0" dirty="0" err="1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بتراكيز</a:t>
            </a:r>
            <a:r>
              <a:rPr kumimoji="0" lang="ar-SA" sz="36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مختلفة </a:t>
            </a:r>
            <a:r>
              <a:rPr kumimoji="0" lang="ar-SA" sz="36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(5% - 30% - 70%).</a:t>
            </a:r>
            <a:endParaRPr lang="ar-SA" sz="3600" dirty="0" smtClean="0">
              <a:ln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ea typeface="Calibri" pitchFamily="34" charset="0"/>
              <a:cs typeface="W1 THAGHR 03 035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Wingdings" pitchFamily="2" charset="2"/>
              <a:buChar char="T"/>
              <a:tabLst/>
            </a:pPr>
            <a:r>
              <a:rPr kumimoji="0" lang="ar-SA" sz="36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أنبوبتي </a:t>
            </a:r>
            <a:r>
              <a:rPr kumimoji="0" lang="ar-SA" sz="3600" b="0" i="0" u="none" strike="noStrike" cap="none" normalizeH="0" baseline="0" dirty="0" err="1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أختبار</a:t>
            </a:r>
            <a:r>
              <a:rPr kumimoji="0" lang="ar-SA" sz="36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تحتوي الأولى معلق بكتيري</a:t>
            </a:r>
            <a:r>
              <a:rPr kumimoji="0" lang="ar-SA" sz="3600" b="0" i="0" u="none" strike="noStrike" cap="none" normalizeH="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والثانية معلق</a:t>
            </a:r>
            <a:r>
              <a:rPr kumimoji="0" lang="ar-SA" sz="36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فطري.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Wingdings" pitchFamily="2" charset="2"/>
              <a:buChar char="T"/>
              <a:tabLst/>
            </a:pPr>
            <a:r>
              <a:rPr lang="ar-SA" sz="360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ماصة معقمة.</a:t>
            </a:r>
            <a:endParaRPr kumimoji="0" lang="ar-SA" sz="3600" b="0" i="0" u="none" strike="noStrike" cap="none" normalizeH="0" baseline="0" dirty="0" smtClean="0">
              <a:ln>
                <a:solidFill>
                  <a:schemeClr val="tx1"/>
                </a:solidFill>
              </a:ln>
              <a:solidFill>
                <a:srgbClr val="FFCC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Calibri" pitchFamily="34" charset="0"/>
              <a:ea typeface="Calibri" pitchFamily="34" charset="0"/>
              <a:cs typeface="W1 THAGHR 03 035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Wingdings" pitchFamily="2" charset="2"/>
              <a:buChar char="T"/>
              <a:tabLst/>
            </a:pPr>
            <a:r>
              <a:rPr lang="ar-SA" sz="3600" dirty="0" smtClean="0">
                <a:ln>
                  <a:solidFill>
                    <a:schemeClr val="tx1"/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W1 THAGHR 03 035" pitchFamily="2" charset="-78"/>
              </a:rPr>
              <a:t>ظروف التعقيم.</a:t>
            </a:r>
            <a:endParaRPr kumimoji="0" lang="ar-SA" sz="3600" b="0" i="0" u="none" strike="noStrike" cap="none" normalizeH="0" baseline="0" dirty="0" smtClean="0">
              <a:ln>
                <a:solidFill>
                  <a:schemeClr val="tx1"/>
                </a:solidFill>
              </a:ln>
              <a:solidFill>
                <a:srgbClr val="FFCC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6093438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429256" y="237184"/>
            <a:ext cx="35004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F2BBB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طريقة العمل:</a:t>
            </a:r>
            <a:endParaRPr kumimoji="0" lang="ar-SA" sz="3600" b="0" i="0" u="none" strike="noStrike" cap="none" normalizeH="0" baseline="0" dirty="0" smtClean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CF2BBB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816434"/>
            <a:ext cx="871296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AGA Arabesque" pitchFamily="2" charset="2"/>
              <a:buChar char="@"/>
              <a:tabLst/>
            </a:pPr>
            <a:r>
              <a:rPr kumimoji="0" lang="ar-SA" sz="3200" b="0" i="0" u="none" strike="noStrike" cap="none" normalizeH="0" baseline="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تحت ظروف التعقيم يتم إضافة 1 مل من المعدن الثقيل (الفضة) بثلاث </a:t>
            </a:r>
            <a:r>
              <a:rPr kumimoji="0" lang="ar-SA" sz="3200" b="0" i="0" u="none" strike="noStrike" cap="none" normalizeH="0" baseline="0" dirty="0" err="1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تراكيز</a:t>
            </a:r>
            <a:r>
              <a:rPr kumimoji="0" lang="ar-SA" sz="3200" b="0" i="0" u="none" strike="noStrike" cap="none" normalizeH="0" baseline="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مختلفة (5% - 30% - 70%) إلى ثلاث دوارق والدورق الرابع كنترول بدون إضافة.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AGA Arabesque" pitchFamily="2" charset="2"/>
              <a:buChar char="@"/>
              <a:tabLst/>
            </a:pPr>
            <a:r>
              <a:rPr kumimoji="0" lang="ar-SA" sz="3200" b="0" i="0" u="none" strike="noStrike" cap="none" normalizeH="0" baseline="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تلقح هذه الدوارق المحتوية على المعدن الثقيل </a:t>
            </a:r>
            <a:r>
              <a:rPr kumimoji="0" lang="ar-SA" sz="3200" b="0" i="0" u="none" strike="noStrike" cap="none" normalizeH="0" baseline="0" dirty="0" err="1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بـ</a:t>
            </a:r>
            <a:r>
              <a:rPr kumimoji="0" lang="ar-SA" sz="3200" b="0" i="0" u="none" strike="noStrike" cap="none" normalizeH="0" baseline="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الميكروب المطلوب وذلك بواقع 1 مل من كل من معلق البكتيريا ومعلق الفطر.</a:t>
            </a:r>
            <a:endParaRPr lang="ar-SA" sz="3200" dirty="0" smtClean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CC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ea typeface="Calibri" pitchFamily="34" charset="0"/>
              <a:cs typeface="W1 THAGHR 03 035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AGA Arabesque" pitchFamily="2" charset="2"/>
              <a:buChar char="@"/>
              <a:tabLst/>
            </a:pPr>
            <a:r>
              <a:rPr kumimoji="0" lang="ar-SA" sz="3200" b="0" i="0" u="none" strike="noStrike" cap="none" normalizeH="0" baseline="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تحضن الدوارق في </a:t>
            </a:r>
            <a:r>
              <a:rPr kumimoji="0" lang="ar-SA" sz="3200" b="0" i="0" u="none" strike="noStrike" cap="none" normalizeH="0" baseline="0" dirty="0" err="1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الحضان</a:t>
            </a:r>
            <a:r>
              <a:rPr kumimoji="0" lang="ar-SA" sz="3200" b="0" i="0" u="none" strike="noStrike" cap="none" normalizeH="0" baseline="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عند درجة حرارة ملائمة ومدة زمنية مناسبة .</a:t>
            </a:r>
            <a:endParaRPr lang="ar-SA" sz="3200" dirty="0" smtClean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CC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ea typeface="Calibri" pitchFamily="34" charset="0"/>
              <a:cs typeface="W1 THAGHR 03 035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AGA Arabesque" pitchFamily="2" charset="2"/>
              <a:buChar char="@"/>
              <a:tabLst/>
            </a:pPr>
            <a:r>
              <a:rPr kumimoji="0" lang="ar-SA" sz="3200" b="0" i="0" u="none" strike="noStrike" cap="none" normalizeH="0" baseline="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تفحص النتائج بملاحظة كثافة النمو في كل تركيز وتسجل في جدول.</a:t>
            </a:r>
            <a:endParaRPr lang="ar-SA" sz="3200" dirty="0" smtClean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CC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ea typeface="Calibri" pitchFamily="34" charset="0"/>
              <a:cs typeface="W1 THAGHR 03 035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SzTx/>
              <a:buFont typeface="AGA Arabesque" pitchFamily="2" charset="2"/>
              <a:buChar char="@"/>
              <a:tabLst/>
            </a:pPr>
            <a:r>
              <a:rPr kumimoji="0" lang="ar-SA" sz="3200" b="0" i="0" u="none" strike="noStrike" cap="none" normalizeH="0" baseline="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CC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بعد ذلك يتم متابعة النتائج خلال أسبوع والتعليق عليها.</a:t>
            </a:r>
            <a:endParaRPr kumimoji="0" lang="en-US" sz="3200" b="0" i="0" u="none" strike="noStrike" cap="none" normalizeH="0" baseline="0" dirty="0" smtClean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CC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eaea96f8f1ef0ba9d2f8faffce2405d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مستطيل 4"/>
          <p:cNvSpPr/>
          <p:nvPr/>
        </p:nvSpPr>
        <p:spPr>
          <a:xfrm>
            <a:off x="0" y="857232"/>
            <a:ext cx="892971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4000" dirty="0" smtClean="0">
                <a:ln>
                  <a:solidFill>
                    <a:schemeClr val="bg1"/>
                  </a:solidFill>
                </a:ln>
                <a:solidFill>
                  <a:srgbClr val="D6009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يتم تسجيل النتائج بالاعتماد على كثافة النمو :</a:t>
            </a:r>
            <a:endParaRPr lang="en-US" sz="4000" dirty="0" smtClean="0">
              <a:ln>
                <a:solidFill>
                  <a:schemeClr val="bg1"/>
                </a:solidFill>
              </a:ln>
              <a:solidFill>
                <a:srgbClr val="D6009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9933"/>
              </a:buClr>
              <a:buFont typeface="AGA Arabesque" pitchFamily="2" charset="2"/>
              <a:buChar char="!"/>
            </a:pP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(</a:t>
            </a:r>
            <a:r>
              <a:rPr lang="ar-SA" sz="4800" b="1" dirty="0" smtClean="0">
                <a:ln>
                  <a:solidFill>
                    <a:schemeClr val="bg1"/>
                  </a:solidFill>
                </a:ln>
                <a:solidFill>
                  <a:srgbClr val="FFFFC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+++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، 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solidFill>
                  <a:srgbClr val="80008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نمو كثيف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).       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9933"/>
              </a:buClr>
              <a:buFont typeface="AGA Arabesque" pitchFamily="2" charset="2"/>
              <a:buChar char="!"/>
            </a:pP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(</a:t>
            </a:r>
            <a:r>
              <a:rPr lang="ar-SA" sz="4800" b="1" dirty="0" smtClean="0">
                <a:ln>
                  <a:solidFill>
                    <a:schemeClr val="bg1"/>
                  </a:solidFill>
                </a:ln>
                <a:solidFill>
                  <a:srgbClr val="FFFFC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++ 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، 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solidFill>
                  <a:srgbClr val="80008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نمو متوسط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).</a:t>
            </a:r>
            <a:endParaRPr lang="ar-SA" sz="4800" dirty="0" smtClean="0">
              <a:ln>
                <a:solidFill>
                  <a:schemeClr val="bg1"/>
                </a:solidFill>
              </a:ln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ea typeface="Calibri" pitchFamily="34" charset="0"/>
              <a:cs typeface="W1 THAGHR 03 035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9933"/>
              </a:buClr>
              <a:buFont typeface="AGA Arabesque" pitchFamily="2" charset="2"/>
              <a:buChar char="!"/>
            </a:pP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(</a:t>
            </a:r>
            <a:r>
              <a:rPr lang="ar-SA" sz="4800" b="1" dirty="0" smtClean="0">
                <a:ln>
                  <a:solidFill>
                    <a:schemeClr val="bg1"/>
                  </a:solidFill>
                </a:ln>
                <a:solidFill>
                  <a:srgbClr val="FFFFC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+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، 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solidFill>
                  <a:srgbClr val="80008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نمو ضعيف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).           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9933"/>
              </a:buClr>
              <a:buFont typeface="AGA Arabesque" pitchFamily="2" charset="2"/>
              <a:buChar char="!"/>
            </a:pP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(</a:t>
            </a:r>
            <a:r>
              <a:rPr lang="ar-SA" sz="4800" b="1" dirty="0" smtClean="0">
                <a:ln>
                  <a:solidFill>
                    <a:schemeClr val="bg1"/>
                  </a:solidFill>
                </a:ln>
                <a:solidFill>
                  <a:srgbClr val="FFFFC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- 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، 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solidFill>
                  <a:srgbClr val="80008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عدم وجود نمو</a:t>
            </a:r>
            <a:r>
              <a:rPr lang="ar-SA" sz="4800" dirty="0" smtClean="0">
                <a:ln>
                  <a:solidFill>
                    <a:schemeClr val="bg1"/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).</a:t>
            </a:r>
            <a:endParaRPr lang="ar-SA" sz="4800" dirty="0" smtClean="0">
              <a:ln>
                <a:solidFill>
                  <a:schemeClr val="bg1"/>
                </a:solidFill>
              </a:ln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RNTO5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مستطيل 4"/>
          <p:cNvSpPr/>
          <p:nvPr/>
        </p:nvSpPr>
        <p:spPr>
          <a:xfrm>
            <a:off x="5429256" y="214290"/>
            <a:ext cx="302839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ar-SA" sz="8800" b="1" spc="50" dirty="0" smtClean="0">
                <a:ln w="57150" cmpd="sng">
                  <a:solidFill>
                    <a:srgbClr val="FFCCCC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cs typeface="PT Bold Heading" pitchFamily="2" charset="-78"/>
              </a:rPr>
              <a:t>أجيبي</a:t>
            </a:r>
            <a:endParaRPr lang="ar-SA" sz="8800" b="1" spc="50" dirty="0">
              <a:ln w="57150" cmpd="sng">
                <a:solidFill>
                  <a:srgbClr val="FFCCCC"/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cs typeface="PT Bold Heading" pitchFamily="2" charset="-78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 flipH="1">
            <a:off x="-357222" y="1785926"/>
            <a:ext cx="9501222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 2" pitchFamily="18" charset="2"/>
              <a:buChar char=""/>
            </a:pP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أكتبي تقرير للتجربة متضمناً: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Font typeface="Wingdings 2" pitchFamily="18" charset="2"/>
              <a:buChar char="ä"/>
            </a:pP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اسم التجربة.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Font typeface="Wingdings 2" pitchFamily="18" charset="2"/>
              <a:buChar char="ä"/>
            </a:pP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الهدف منها.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Font typeface="Wingdings 2" pitchFamily="18" charset="2"/>
              <a:buChar char="ä"/>
            </a:pP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الأدوات 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Font typeface="Wingdings 2" pitchFamily="18" charset="2"/>
              <a:buChar char="ä"/>
            </a:pP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طريقة العمل.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Font typeface="Wingdings 2" pitchFamily="18" charset="2"/>
              <a:buChar char="ä"/>
            </a:pP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وصف النمو الذي ظهر </a:t>
            </a:r>
            <a:r>
              <a:rPr lang="ar-SA" sz="3200" b="1" spc="50" dirty="0" err="1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لك</a:t>
            </a: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 في الدوارق 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Font typeface="Wingdings 2" pitchFamily="18" charset="2"/>
              <a:buChar char="ä"/>
            </a:pP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كتابة النتيجة كما شرح بالدرس والتعليق عليها.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D60093"/>
              </a:buClr>
              <a:buFont typeface="Wingdings 2" pitchFamily="18" charset="2"/>
              <a:buChar char="ä"/>
            </a:pP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cs typeface="W1 THAGHR 03 035" pitchFamily="2" charset="-78"/>
              </a:rPr>
              <a:t>تسلم جميع التقارير </a:t>
            </a: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cs typeface="W1 THAGHR 03 035" pitchFamily="2" charset="-78"/>
              </a:rPr>
              <a:t>السابقة بعد </a:t>
            </a:r>
            <a:r>
              <a:rPr lang="ar-SA" sz="3200" b="1" spc="50" dirty="0" err="1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cs typeface="W1 THAGHR 03 035" pitchFamily="2" charset="-78"/>
              </a:rPr>
              <a:t>الاجازة</a:t>
            </a: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cs typeface="W1 THAGHR 03 035" pitchFamily="2" charset="-78"/>
              </a:rPr>
              <a:t> إذا </a:t>
            </a:r>
            <a:r>
              <a:rPr lang="ar-SA" sz="32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cs typeface="W1 THAGHR 03 035" pitchFamily="2" charset="-78"/>
              </a:rPr>
              <a:t>سمحتم.</a:t>
            </a:r>
          </a:p>
        </p:txBody>
      </p:sp>
      <p:pic>
        <p:nvPicPr>
          <p:cNvPr id="7" name="صورة 6" descr="question-mark88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0"/>
            <a:ext cx="3857652" cy="1847828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RNTO5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مستطيل 4"/>
          <p:cNvSpPr/>
          <p:nvPr/>
        </p:nvSpPr>
        <p:spPr>
          <a:xfrm>
            <a:off x="500034" y="642918"/>
            <a:ext cx="809862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800" b="1" dirty="0" smtClean="0">
                <a:ln w="57150" cmpd="sng">
                  <a:solidFill>
                    <a:srgbClr val="FFFFCC">
                      <a:alpha val="55000"/>
                    </a:srgb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W1 THAGHR 03 035" pitchFamily="2" charset="-78"/>
              </a:rPr>
              <a:t>أ. منيرة </a:t>
            </a:r>
            <a:r>
              <a:rPr lang="ar-SA" sz="8800" b="1" dirty="0" err="1" smtClean="0">
                <a:ln w="57150" cmpd="sng">
                  <a:solidFill>
                    <a:srgbClr val="FFFFCC">
                      <a:alpha val="55000"/>
                    </a:srgb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W1 THAGHR 03 035" pitchFamily="2" charset="-78"/>
              </a:rPr>
              <a:t>الدوسري</a:t>
            </a:r>
            <a:endParaRPr lang="ar-SA" sz="8800" b="1" dirty="0">
              <a:ln w="57150" cmpd="sng">
                <a:solidFill>
                  <a:srgbClr val="FFFFCC">
                    <a:alpha val="55000"/>
                  </a:srgb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glow rad="228600">
                  <a:schemeClr val="tx1"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cs typeface="W1 THAGHR 03 035" pitchFamily="2" charset="-78"/>
            </a:endParaRPr>
          </a:p>
        </p:txBody>
      </p:sp>
      <p:pic>
        <p:nvPicPr>
          <p:cNvPr id="7" name="صورة 6" descr="post-18-1143299777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2643187"/>
            <a:ext cx="6408711" cy="3810149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B100899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85720" y="829919"/>
            <a:ext cx="858060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4800" b="1" i="0" u="none" strike="noStrike" spc="50" normalizeH="0" baseline="0" dirty="0" smtClean="0">
                <a:ln w="57150">
                  <a:solidFill>
                    <a:srgbClr val="FFFFCC"/>
                  </a:solidFill>
                </a:ln>
                <a:solidFill>
                  <a:srgbClr val="A996C0"/>
                </a:solidFill>
                <a:effectLst>
                  <a:glow rad="228600">
                    <a:srgbClr val="FFFF99"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دراسة قدرة الكائن الحي الدقيق (بكتيريا أو فطر) على تجاوز المعادن الثقيلة المضافة للبيئة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4800" b="1" i="0" u="none" strike="noStrike" spc="50" normalizeH="0" baseline="0" dirty="0" smtClean="0">
              <a:ln w="57150">
                <a:solidFill>
                  <a:srgbClr val="FFFFCC"/>
                </a:solidFill>
              </a:ln>
              <a:solidFill>
                <a:srgbClr val="A996C0"/>
              </a:solidFill>
              <a:effectLst>
                <a:glow rad="228600">
                  <a:srgbClr val="FFFF99">
                    <a:alpha val="4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W1 THAGHR 03 035" pitchFamily="2" charset="-78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28596" y="4397688"/>
            <a:ext cx="843772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4400" b="1" i="0" u="none" strike="noStrike" spc="50" normalizeH="0" baseline="0" dirty="0" smtClean="0">
                <a:ln w="11430">
                  <a:solidFill>
                    <a:srgbClr val="FFFF00"/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228600">
                    <a:srgbClr val="FFFF00"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الدرس العملي</a:t>
            </a:r>
            <a:r>
              <a:rPr kumimoji="0" lang="ar-SA" sz="4400" b="1" i="0" u="none" strike="noStrike" spc="50" normalizeH="0" dirty="0" smtClean="0">
                <a:ln w="11430">
                  <a:solidFill>
                    <a:srgbClr val="FFFF00"/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228600">
                    <a:srgbClr val="FFFF00"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W1 THAGHR 03 035" pitchFamily="2" charset="-78"/>
              </a:rPr>
              <a:t> السابع</a:t>
            </a:r>
            <a:endParaRPr kumimoji="0" lang="ar-SA" sz="4400" b="1" i="0" u="none" strike="noStrike" spc="50" normalizeH="0" baseline="0" dirty="0" smtClean="0">
              <a:ln w="11430">
                <a:solidFill>
                  <a:srgbClr val="FFFF00"/>
                </a:solidFill>
              </a:ln>
              <a:solidFill>
                <a:schemeClr val="accent4">
                  <a:lumMod val="75000"/>
                </a:schemeClr>
              </a:solidFill>
              <a:effectLst>
                <a:glow rad="228600">
                  <a:srgbClr val="FFFF00">
                    <a:alpha val="4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W1 THAGHR 03 035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3735_2_12699336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324544" y="168865"/>
            <a:ext cx="99371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04838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تأثير العوامل الكيميائية على</a:t>
            </a:r>
          </a:p>
          <a:p>
            <a:pPr marL="0" marR="0" lvl="0" indent="604838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النمو الميكروبي</a:t>
            </a:r>
            <a:endParaRPr kumimoji="0" lang="ar-SA" sz="3600" b="0" i="0" u="none" strike="noStrike" cap="none" normalizeH="0" baseline="0" dirty="0" smtClean="0">
              <a:ln>
                <a:solidFill>
                  <a:schemeClr val="tx1"/>
                </a:solidFill>
              </a:ln>
              <a:solidFill>
                <a:schemeClr val="accent2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1482703"/>
            <a:ext cx="864399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العوامل الكيميائية:</a:t>
            </a:r>
            <a:endParaRPr kumimoji="0" lang="en-US" sz="3200" b="0" i="0" u="none" strike="noStrike" cap="none" normalizeH="0" baseline="0" dirty="0" smtClean="0">
              <a:ln>
                <a:solidFill>
                  <a:srgbClr val="CCFF33"/>
                </a:solidFill>
              </a:ln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يقصد بالعوامل الكيميائية تلك التي تستند إلى أسس كيميائية وتؤثر على النمو </a:t>
            </a: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الميكروبي </a:t>
            </a: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إما بإيقافه بصفة مؤقتة أو بصفة دائمة</a:t>
            </a:r>
            <a:r>
              <a:rPr kumimoji="0" lang="ar-SA" sz="3200" b="0" i="0" u="none" strike="noStrike" cap="none" normalizeH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</a:t>
            </a:r>
            <a:r>
              <a:rPr kumimoji="0" lang="ar-SA" sz="3200" b="1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.</a:t>
            </a: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مثال على ذلك:</a:t>
            </a:r>
            <a:endParaRPr kumimoji="0" lang="en-US" sz="3200" b="0" i="0" u="none" strike="noStrike" cap="none" normalizeH="0" baseline="0" dirty="0" smtClean="0">
              <a:ln>
                <a:solidFill>
                  <a:srgbClr val="CCFF33"/>
                </a:solidFill>
              </a:ln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GA Arabesque" pitchFamily="2" charset="2"/>
              <a:buChar char="`"/>
              <a:tabLst/>
            </a:pP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التركيزات المختلفة من أيونات المعادن الثقيلة.</a:t>
            </a:r>
            <a:endParaRPr lang="ar-SA" sz="3200" dirty="0" smtClean="0">
              <a:ln>
                <a:solidFill>
                  <a:srgbClr val="CCFF33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Arial" pitchFamily="34" charset="0"/>
              <a:ea typeface="Calibri" pitchFamily="34" charset="0"/>
              <a:cs typeface="W1 THAGHR 03 035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GA Arabesque" pitchFamily="2" charset="2"/>
              <a:buChar char="`"/>
              <a:tabLst/>
            </a:pP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الأصباغ.</a:t>
            </a:r>
            <a:endParaRPr lang="ar-SA" sz="3200" dirty="0" smtClean="0">
              <a:ln>
                <a:solidFill>
                  <a:srgbClr val="CCFF33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Arial" pitchFamily="34" charset="0"/>
              <a:ea typeface="Calibri" pitchFamily="34" charset="0"/>
              <a:cs typeface="W1 THAGHR 03 035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GA Arabesque" pitchFamily="2" charset="2"/>
              <a:buChar char="`"/>
              <a:tabLst/>
            </a:pP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بعض المواد </a:t>
            </a:r>
            <a:r>
              <a:rPr kumimoji="0" lang="ar-SA" sz="3200" b="0" i="0" u="none" strike="noStrike" cap="none" normalizeH="0" baseline="0" dirty="0" err="1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الأيضية</a:t>
            </a: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السامة.(عندما يزداد تركيزها بالمزرعة يتوقف النمو كلية)</a:t>
            </a:r>
            <a:endParaRPr kumimoji="0" lang="en-US" sz="3200" b="0" i="0" u="none" strike="noStrike" cap="none" normalizeH="0" baseline="0" dirty="0" smtClean="0">
              <a:ln>
                <a:solidFill>
                  <a:srgbClr val="CCFF33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3735_2_12699336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4" name="عنوان 1"/>
          <p:cNvSpPr txBox="1">
            <a:spLocks/>
          </p:cNvSpPr>
          <p:nvPr/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75000" lnSpcReduction="20000"/>
          </a:bodyPr>
          <a:lstStyle/>
          <a:p>
            <a:pPr marL="484632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+mj-lt"/>
                <a:ea typeface="+mj-ea"/>
                <a:cs typeface="PT Bold Heading" pitchFamily="2" charset="-78"/>
              </a:rPr>
              <a:t>تأثير العوامل الكيمائية  على الأنواع البكتيرية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uLnTx/>
              <a:uFillTx/>
              <a:latin typeface="+mj-lt"/>
              <a:ea typeface="+mj-ea"/>
              <a:cs typeface="PT Bold Heading" pitchFamily="2" charset="-78"/>
            </a:endParaRPr>
          </a:p>
        </p:txBody>
      </p:sp>
      <p:graphicFrame>
        <p:nvGraphicFramePr>
          <p:cNvPr id="6" name="عنصر نائب للمحتوى 10"/>
          <p:cNvGraphicFramePr>
            <a:graphicFrameLocks/>
          </p:cNvGraphicFramePr>
          <p:nvPr/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3735_2_12699336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graphicFrame>
        <p:nvGraphicFramePr>
          <p:cNvPr id="10" name="عنصر نائب للمحتوى 4"/>
          <p:cNvGraphicFramePr>
            <a:graphicFrameLocks/>
          </p:cNvGraphicFramePr>
          <p:nvPr/>
        </p:nvGraphicFramePr>
        <p:xfrm>
          <a:off x="323528" y="476672"/>
          <a:ext cx="833466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3735_2_12699336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1214422"/>
            <a:ext cx="892971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ar-SA" sz="3200" b="1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  <a:sym typeface="AGA Arabesque"/>
              </a:rPr>
              <a:t></a:t>
            </a:r>
            <a:r>
              <a:rPr kumimoji="0" lang="ar-SA" sz="3200" b="1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المواد القاتلة للبكتيريا </a:t>
            </a:r>
            <a:r>
              <a:rPr kumimoji="0" lang="ar-SA" sz="3200" b="1" i="0" u="none" strike="noStrike" cap="none" normalizeH="0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</a:t>
            </a:r>
            <a:r>
              <a:rPr lang="ar-SA" sz="320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تسمى </a:t>
            </a:r>
            <a:r>
              <a:rPr lang="en-US" sz="320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(Bactericidal) </a:t>
            </a:r>
            <a:endParaRPr kumimoji="0" lang="en-US" sz="3200" b="0" i="0" u="none" strike="noStrike" cap="none" normalizeH="0" baseline="0" dirty="0" smtClean="0">
              <a:ln>
                <a:solidFill>
                  <a:srgbClr val="CCFF33"/>
                </a:solidFill>
              </a:ln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3200" b="1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  <a:sym typeface="AGA Arabesque"/>
              </a:rPr>
              <a:t></a:t>
            </a:r>
            <a:r>
              <a:rPr lang="ar-SA" sz="3200" b="1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المواد القاتلة للفطريات  </a:t>
            </a: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تسمى </a:t>
            </a:r>
            <a:r>
              <a:rPr lang="en-US" sz="320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(Fungicidal) </a:t>
            </a:r>
            <a:endParaRPr lang="ar-SA" sz="3200" dirty="0" smtClean="0">
              <a:ln>
                <a:solidFill>
                  <a:srgbClr val="CCFF33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Calibri" pitchFamily="34" charset="0"/>
              <a:ea typeface="Calibri" pitchFamily="34" charset="0"/>
              <a:cs typeface="W1 THAGHR 03 035" pitchFamily="2" charset="-78"/>
            </a:endParaRP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3200" b="1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  <a:sym typeface="AGA Arabesque"/>
              </a:rPr>
              <a:t></a:t>
            </a:r>
            <a:r>
              <a:rPr lang="ar-SA" sz="3200" b="1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المواد المثبطة لنمو البكتيريا </a:t>
            </a: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تسمى </a:t>
            </a:r>
            <a:r>
              <a:rPr lang="en-US" sz="320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(</a:t>
            </a:r>
            <a:r>
              <a:rPr lang="en-US" sz="3200" dirty="0" err="1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Bacteriostatic</a:t>
            </a:r>
            <a:r>
              <a:rPr lang="en-US" sz="320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) </a:t>
            </a:r>
            <a:r>
              <a:rPr lang="ar-SA" sz="3200" b="1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  <a:sym typeface="AGA Arabesque"/>
              </a:rPr>
              <a:t> </a:t>
            </a:r>
            <a:r>
              <a:rPr lang="ar-SA" sz="3200" b="1" dirty="0" smtClean="0">
                <a:ln>
                  <a:solidFill>
                    <a:srgbClr val="CCFF33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المواد المثبطة لنمو الفطريات </a:t>
            </a: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تسمى</a:t>
            </a:r>
            <a:r>
              <a:rPr lang="en-US" sz="320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(</a:t>
            </a:r>
            <a:r>
              <a:rPr lang="en-US" sz="3200" dirty="0" err="1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Fungistatic</a:t>
            </a:r>
            <a:r>
              <a:rPr lang="en-US" sz="320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) </a:t>
            </a:r>
            <a:r>
              <a:rPr kumimoji="0" lang="ar-SA" sz="3200" b="0" i="0" u="none" strike="noStrike" cap="none" normalizeH="0" baseline="0" dirty="0" smtClean="0">
                <a:ln>
                  <a:solidFill>
                    <a:srgbClr val="CCFF33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3735_2_12699336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graphicFrame>
        <p:nvGraphicFramePr>
          <p:cNvPr id="5" name="عنصر نائب للمحتوى 3"/>
          <p:cNvGraphicFramePr>
            <a:graphicFrameLocks/>
          </p:cNvGraphicFramePr>
          <p:nvPr/>
        </p:nvGraphicFramePr>
        <p:xfrm>
          <a:off x="457200" y="1447800"/>
          <a:ext cx="8229600" cy="4949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مستطيل 5"/>
          <p:cNvSpPr/>
          <p:nvPr/>
        </p:nvSpPr>
        <p:spPr>
          <a:xfrm>
            <a:off x="0" y="260649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W1 THAGHR 03 035" pitchFamily="2" charset="-78"/>
              </a:rPr>
              <a:t>هناك ثلاثة مناطق </a:t>
            </a:r>
            <a:r>
              <a:rPr lang="ar-SA" sz="2800" b="1" dirty="0" err="1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W1 THAGHR 03 035" pitchFamily="2" charset="-78"/>
              </a:rPr>
              <a:t>بروتوبلازمية</a:t>
            </a:r>
            <a:r>
              <a:rPr lang="ar-SA" sz="2800" b="1" dirty="0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W1 THAGHR 03 035" pitchFamily="2" charset="-78"/>
              </a:rPr>
              <a:t> حساسة في الخلية البكتيرية يمكن للمواد الكيميائية السامة أن تؤثر </a:t>
            </a:r>
            <a:r>
              <a:rPr lang="ar-SA" sz="2800" b="1" dirty="0" err="1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W1 THAGHR 03 035" pitchFamily="2" charset="-78"/>
              </a:rPr>
              <a:t>عليها :</a:t>
            </a:r>
            <a:endParaRPr lang="ar-SA" sz="2800" b="1" dirty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W1 THAGHR 03 035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HBOA3J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467544" y="1556792"/>
            <a:ext cx="8424936" cy="47987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11480" marR="0" lvl="0" indent="-342900" algn="r" defTabSz="914400" rtl="1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uLnTx/>
                <a:uFillTx/>
                <a:cs typeface="PT Bold Heading" pitchFamily="2" charset="-78"/>
                <a:sym typeface="AGA Arabesque"/>
              </a:rPr>
              <a:t></a:t>
            </a:r>
            <a:r>
              <a:rPr kumimoji="0" lang="ar-SA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أغلب المعادن الثقيلة أو حتى أملاحها تكون ذات تأثير على البكتيريا وان كانت </a:t>
            </a:r>
            <a:r>
              <a:rPr kumimoji="0" lang="ar-SA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بتركيز قليل . </a:t>
            </a:r>
            <a:endParaRPr kumimoji="0" lang="ar-SA" sz="320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  <a:p>
            <a:pPr marL="411480" marR="0" lvl="0" indent="-342900" algn="r" defTabSz="914400" rtl="1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endParaRPr kumimoji="0" lang="ar-SA" sz="3200" i="0" u="none" strike="noStrike" kern="1200" cap="none" spc="0" normalizeH="0" baseline="0" noProof="0" dirty="0" smtClean="0">
              <a:ln>
                <a:noFill/>
              </a:ln>
              <a:solidFill>
                <a:srgbClr val="D60093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  <a:p>
            <a:pPr marL="411480" lvl="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ar-SA" sz="2400" b="1" dirty="0" err="1" smtClean="0">
                <a:solidFill>
                  <a:srgbClr val="C0000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cs typeface="PT Bold Heading" pitchFamily="2" charset="-78"/>
                <a:sym typeface="AGA Arabesque"/>
              </a:rPr>
              <a:t></a:t>
            </a:r>
            <a:r>
              <a:rPr kumimoji="0" lang="ar-SA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المعادن لها قابلية عالية للإتحاد مع البروتينات الخلوية وهذا الإتحاد يؤدي إلى تغير في طبيعية البروتينات سواء بطريقة مباشرة أو غير </a:t>
            </a:r>
            <a:r>
              <a:rPr kumimoji="0" lang="ar-SA" sz="3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مباشرة </a:t>
            </a:r>
            <a:r>
              <a:rPr kumimoji="0" lang="ar-SA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(ارتباط أيونات المعادن بالبروتين الخلوي وبالتالي التغيرات الغير طبيعية</a:t>
            </a:r>
            <a:r>
              <a:rPr kumimoji="0" lang="ar-SA" sz="3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).</a:t>
            </a:r>
            <a:endParaRPr kumimoji="0" lang="ar-SA" sz="320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  <a:p>
            <a:pPr marL="411480" marR="0" lvl="0" indent="-342900" algn="r" defTabSz="914400" rtl="1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endParaRPr kumimoji="0" lang="ar-SA" sz="3200" i="0" u="none" strike="noStrike" kern="1200" cap="none" spc="0" normalizeH="0" baseline="0" noProof="0" dirty="0" smtClean="0">
              <a:ln>
                <a:noFill/>
              </a:ln>
              <a:solidFill>
                <a:srgbClr val="D60093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  <a:p>
            <a:pPr marL="411480" marR="0" lvl="0" indent="-342900" algn="r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endParaRPr kumimoji="0" lang="ar-SA" sz="3200" i="0" u="none" strike="noStrike" kern="1200" cap="none" spc="0" normalizeH="0" baseline="0" noProof="0" dirty="0">
              <a:ln>
                <a:noFill/>
              </a:ln>
              <a:solidFill>
                <a:srgbClr val="D60093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02389" y="476672"/>
            <a:ext cx="82862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EG" sz="3600" b="1" dirty="0" smtClean="0">
                <a:solidFill>
                  <a:srgbClr val="C00000"/>
                </a:solidFill>
                <a:effectLst>
                  <a:glow rad="228600">
                    <a:schemeClr val="bg2">
                      <a:lumMod val="25000"/>
                      <a:alpha val="40000"/>
                    </a:schemeClr>
                  </a:glow>
                </a:effectLst>
                <a:latin typeface="Calibri" pitchFamily="34" charset="0"/>
                <a:ea typeface="Calibri" pitchFamily="34" charset="0"/>
                <a:cs typeface="W1 THAGHR 03 035" pitchFamily="2" charset="-78"/>
              </a:rPr>
              <a:t>تأثير بعض المعادن الثقيلة ومركباتها العضوية</a:t>
            </a:r>
            <a:endParaRPr lang="en-US" sz="3600" dirty="0" smtClean="0">
              <a:solidFill>
                <a:srgbClr val="C00000"/>
              </a:solidFill>
              <a:effectLst>
                <a:glow rad="228600">
                  <a:schemeClr val="bg2">
                    <a:lumMod val="2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HBOA3J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0" y="928670"/>
            <a:ext cx="9144000" cy="528639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148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ar-SA" sz="2400" b="1" dirty="0" smtClean="0">
                <a:solidFill>
                  <a:srgbClr val="C0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PT Bold Heading" pitchFamily="2" charset="-78"/>
                <a:sym typeface="AGA Arabesque"/>
              </a:rPr>
              <a:t></a:t>
            </a:r>
            <a:r>
              <a:rPr lang="ar-SA" sz="2400" dirty="0" smtClean="0">
                <a:solidFill>
                  <a:srgbClr val="A996C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cs typeface="PT Bold Heading" pitchFamily="2" charset="-78"/>
              </a:rPr>
              <a:t>تُقلل </a:t>
            </a:r>
            <a:r>
              <a:rPr lang="ar-SA" sz="2400" dirty="0" smtClean="0">
                <a:solidFill>
                  <a:srgbClr val="A996C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cs typeface="PT Bold Heading" pitchFamily="2" charset="-78"/>
              </a:rPr>
              <a:t>سمية المعادن الثقيلة في الوسط الغذائي بإضافة بروتينات إليه وذلك لاتحاده معه</a:t>
            </a:r>
            <a:r>
              <a:rPr lang="ar-SA" sz="2400" dirty="0" smtClean="0">
                <a:solidFill>
                  <a:srgbClr val="A996C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cs typeface="PT Bold Heading" pitchFamily="2" charset="-78"/>
              </a:rPr>
              <a:t>.</a:t>
            </a:r>
            <a:endParaRPr kumimoji="0" lang="ar-SA" sz="2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uLnTx/>
              <a:uFillTx/>
              <a:cs typeface="PT Bold Heading" pitchFamily="2" charset="-78"/>
              <a:sym typeface="AGA Arabesque"/>
            </a:endParaRPr>
          </a:p>
          <a:p>
            <a:pPr marL="411480" lvl="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ar-SA" sz="2400" b="1" dirty="0" smtClean="0">
              <a:solidFill>
                <a:srgbClr val="C000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  <a:sym typeface="AGA Arabesque"/>
            </a:endParaRPr>
          </a:p>
          <a:p>
            <a:pPr marL="411480" lvl="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kumimoji="0" lang="ar-SA" sz="2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uLnTx/>
              <a:uFillTx/>
              <a:cs typeface="PT Bold Heading" pitchFamily="2" charset="-78"/>
              <a:sym typeface="AGA Arabesque"/>
            </a:endParaRPr>
          </a:p>
          <a:p>
            <a:pPr marL="411480" lvl="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ar-SA" sz="2400" b="1" dirty="0" smtClean="0">
              <a:solidFill>
                <a:srgbClr val="C000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PT Bold Heading" pitchFamily="2" charset="-78"/>
              <a:sym typeface="AGA Arabesque"/>
            </a:endParaRPr>
          </a:p>
          <a:p>
            <a:pPr marL="411480" lvl="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ar-SA" sz="2800" b="1" dirty="0" smtClean="0">
                <a:solidFill>
                  <a:srgbClr val="C0000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cs typeface="PT Bold Heading" pitchFamily="2" charset="-78"/>
                <a:sym typeface="AGA Arabesque"/>
              </a:rPr>
              <a:t>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بعض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المعادن مثل الفضه، النحاس سامة للبكتيريا أكثر من غيرها، وهذا هو السبب في أننا نستخدم مطهرات معدنية , لحمامات السباحه والمنتجعات الصحية. </a:t>
            </a:r>
          </a:p>
          <a:p>
            <a:pPr marL="411480" lvl="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buFont typeface="AGA Arabesque" pitchFamily="2" charset="2"/>
              <a:buChar char="@"/>
              <a:defRPr/>
            </a:pPr>
            <a:endParaRPr kumimoji="0" lang="ar-SA" sz="2800" b="1" i="0" u="none" strike="noStrike" kern="1200" cap="none" spc="0" normalizeH="0" baseline="0" noProof="0" dirty="0" smtClean="0">
              <a:ln>
                <a:noFill/>
              </a:ln>
              <a:solidFill>
                <a:srgbClr val="CCFF33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  <a:p>
            <a:pPr marL="411480" lvl="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kumimoji="0" lang="ar-SA" sz="2800" b="1" i="0" u="none" strike="noStrike" kern="1200" cap="none" spc="0" normalizeH="0" baseline="0" noProof="0" dirty="0" smtClean="0">
              <a:ln>
                <a:noFill/>
              </a:ln>
              <a:solidFill>
                <a:srgbClr val="A996C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  <a:p>
            <a:pPr marL="411480" lvl="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ar-SA" sz="2400" b="1" dirty="0" err="1" smtClean="0">
                <a:solidFill>
                  <a:srgbClr val="C0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PT Bold Heading" pitchFamily="2" charset="-78"/>
                <a:sym typeface="AGA Arabesque"/>
              </a:rPr>
              <a:t>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تمتاز المعادن الثقيلة بامتلاكها خاصية التأثير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المزدوج.</a:t>
            </a:r>
            <a:endParaRPr kumimoji="0" lang="ar-SA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  <a:p>
            <a:pPr marL="411480" lvl="0" indent="-342900">
              <a:lnSpc>
                <a:spcPct val="80000"/>
              </a:lnSpc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kumimoji="0" lang="ar-SA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3917</TotalTime>
  <Words>635</Words>
  <Application>Microsoft Office PowerPoint</Application>
  <PresentationFormat>عرض على الشاشة (3:4)‏</PresentationFormat>
  <Paragraphs>84</Paragraphs>
  <Slides>16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A1</dc:creator>
  <cp:lastModifiedBy>win7</cp:lastModifiedBy>
  <cp:revision>357</cp:revision>
  <dcterms:created xsi:type="dcterms:W3CDTF">2011-10-13T21:51:17Z</dcterms:created>
  <dcterms:modified xsi:type="dcterms:W3CDTF">2014-03-20T06:59:10Z</dcterms:modified>
</cp:coreProperties>
</file>