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1" r:id="rId2"/>
    <p:sldId id="262" r:id="rId3"/>
    <p:sldId id="256" r:id="rId4"/>
    <p:sldId id="257" r:id="rId5"/>
    <p:sldId id="260" r:id="rId6"/>
    <p:sldId id="258" r:id="rId7"/>
    <p:sldId id="259" r:id="rId8"/>
  </p:sldIdLst>
  <p:sldSz cx="7200900" cy="9721850"/>
  <p:notesSz cx="6858000" cy="9945688"/>
  <p:defaultTextStyle>
    <a:defPPr>
      <a:defRPr lang="ar-SA"/>
    </a:defPPr>
    <a:lvl1pPr marL="0" algn="r" defTabSz="966978" rtl="1" eaLnBrk="1" latinLnBrk="0" hangingPunct="1">
      <a:defRPr sz="1900" kern="1200">
        <a:solidFill>
          <a:schemeClr val="tx1"/>
        </a:solidFill>
        <a:latin typeface="+mn-lt"/>
        <a:ea typeface="+mn-ea"/>
        <a:cs typeface="+mn-cs"/>
      </a:defRPr>
    </a:lvl1pPr>
    <a:lvl2pPr marL="483489" algn="r" defTabSz="966978" rtl="1" eaLnBrk="1" latinLnBrk="0" hangingPunct="1">
      <a:defRPr sz="1900" kern="1200">
        <a:solidFill>
          <a:schemeClr val="tx1"/>
        </a:solidFill>
        <a:latin typeface="+mn-lt"/>
        <a:ea typeface="+mn-ea"/>
        <a:cs typeface="+mn-cs"/>
      </a:defRPr>
    </a:lvl2pPr>
    <a:lvl3pPr marL="966978" algn="r" defTabSz="966978" rtl="1" eaLnBrk="1" latinLnBrk="0" hangingPunct="1">
      <a:defRPr sz="1900" kern="1200">
        <a:solidFill>
          <a:schemeClr val="tx1"/>
        </a:solidFill>
        <a:latin typeface="+mn-lt"/>
        <a:ea typeface="+mn-ea"/>
        <a:cs typeface="+mn-cs"/>
      </a:defRPr>
    </a:lvl3pPr>
    <a:lvl4pPr marL="1450467" algn="r" defTabSz="966978" rtl="1" eaLnBrk="1" latinLnBrk="0" hangingPunct="1">
      <a:defRPr sz="1900" kern="1200">
        <a:solidFill>
          <a:schemeClr val="tx1"/>
        </a:solidFill>
        <a:latin typeface="+mn-lt"/>
        <a:ea typeface="+mn-ea"/>
        <a:cs typeface="+mn-cs"/>
      </a:defRPr>
    </a:lvl4pPr>
    <a:lvl5pPr marL="1933956" algn="r" defTabSz="966978" rtl="1" eaLnBrk="1" latinLnBrk="0" hangingPunct="1">
      <a:defRPr sz="1900" kern="1200">
        <a:solidFill>
          <a:schemeClr val="tx1"/>
        </a:solidFill>
        <a:latin typeface="+mn-lt"/>
        <a:ea typeface="+mn-ea"/>
        <a:cs typeface="+mn-cs"/>
      </a:defRPr>
    </a:lvl5pPr>
    <a:lvl6pPr marL="2417445" algn="r" defTabSz="966978" rtl="1" eaLnBrk="1" latinLnBrk="0" hangingPunct="1">
      <a:defRPr sz="1900" kern="1200">
        <a:solidFill>
          <a:schemeClr val="tx1"/>
        </a:solidFill>
        <a:latin typeface="+mn-lt"/>
        <a:ea typeface="+mn-ea"/>
        <a:cs typeface="+mn-cs"/>
      </a:defRPr>
    </a:lvl6pPr>
    <a:lvl7pPr marL="2900934" algn="r" defTabSz="966978" rtl="1" eaLnBrk="1" latinLnBrk="0" hangingPunct="1">
      <a:defRPr sz="1900" kern="1200">
        <a:solidFill>
          <a:schemeClr val="tx1"/>
        </a:solidFill>
        <a:latin typeface="+mn-lt"/>
        <a:ea typeface="+mn-ea"/>
        <a:cs typeface="+mn-cs"/>
      </a:defRPr>
    </a:lvl7pPr>
    <a:lvl8pPr marL="3384423" algn="r" defTabSz="966978" rtl="1" eaLnBrk="1" latinLnBrk="0" hangingPunct="1">
      <a:defRPr sz="1900" kern="1200">
        <a:solidFill>
          <a:schemeClr val="tx1"/>
        </a:solidFill>
        <a:latin typeface="+mn-lt"/>
        <a:ea typeface="+mn-ea"/>
        <a:cs typeface="+mn-cs"/>
      </a:defRPr>
    </a:lvl8pPr>
    <a:lvl9pPr marL="3867912" algn="r" defTabSz="966978" rtl="1"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2">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523"/>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8" d="100"/>
          <a:sy n="78" d="100"/>
        </p:scale>
        <p:origin x="3048" y="114"/>
      </p:cViewPr>
      <p:guideLst>
        <p:guide orient="horz" pos="3062"/>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540068" y="3020077"/>
            <a:ext cx="6120765" cy="208389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080135" y="5509048"/>
            <a:ext cx="5040630" cy="2484473"/>
          </a:xfrm>
        </p:spPr>
        <p:txBody>
          <a:bodyPr/>
          <a:lstStyle>
            <a:lvl1pPr marL="0" indent="0" algn="ctr">
              <a:buNone/>
              <a:defRPr>
                <a:solidFill>
                  <a:schemeClr val="tx1">
                    <a:tint val="75000"/>
                  </a:schemeClr>
                </a:solidFill>
              </a:defRPr>
            </a:lvl1pPr>
            <a:lvl2pPr marL="483489" indent="0" algn="ctr">
              <a:buNone/>
              <a:defRPr>
                <a:solidFill>
                  <a:schemeClr val="tx1">
                    <a:tint val="75000"/>
                  </a:schemeClr>
                </a:solidFill>
              </a:defRPr>
            </a:lvl2pPr>
            <a:lvl3pPr marL="966978" indent="0" algn="ctr">
              <a:buNone/>
              <a:defRPr>
                <a:solidFill>
                  <a:schemeClr val="tx1">
                    <a:tint val="75000"/>
                  </a:schemeClr>
                </a:solidFill>
              </a:defRPr>
            </a:lvl3pPr>
            <a:lvl4pPr marL="1450467" indent="0" algn="ctr">
              <a:buNone/>
              <a:defRPr>
                <a:solidFill>
                  <a:schemeClr val="tx1">
                    <a:tint val="75000"/>
                  </a:schemeClr>
                </a:solidFill>
              </a:defRPr>
            </a:lvl4pPr>
            <a:lvl5pPr marL="1933956" indent="0" algn="ctr">
              <a:buNone/>
              <a:defRPr>
                <a:solidFill>
                  <a:schemeClr val="tx1">
                    <a:tint val="75000"/>
                  </a:schemeClr>
                </a:solidFill>
              </a:defRPr>
            </a:lvl5pPr>
            <a:lvl6pPr marL="2417445" indent="0" algn="ctr">
              <a:buNone/>
              <a:defRPr>
                <a:solidFill>
                  <a:schemeClr val="tx1">
                    <a:tint val="75000"/>
                  </a:schemeClr>
                </a:solidFill>
              </a:defRPr>
            </a:lvl6pPr>
            <a:lvl7pPr marL="2900934" indent="0" algn="ctr">
              <a:buNone/>
              <a:defRPr>
                <a:solidFill>
                  <a:schemeClr val="tx1">
                    <a:tint val="75000"/>
                  </a:schemeClr>
                </a:solidFill>
              </a:defRPr>
            </a:lvl7pPr>
            <a:lvl8pPr marL="3384423" indent="0" algn="ctr">
              <a:buNone/>
              <a:defRPr>
                <a:solidFill>
                  <a:schemeClr val="tx1">
                    <a:tint val="75000"/>
                  </a:schemeClr>
                </a:solidFill>
              </a:defRPr>
            </a:lvl8pPr>
            <a:lvl9pPr marL="3867912"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088F204-9251-4B13-AE77-935023C61D7D}" type="datetimeFigureOut">
              <a:rPr lang="ar-SA" smtClean="0"/>
              <a:t>14/07/36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088F204-9251-4B13-AE77-935023C61D7D}" type="datetimeFigureOut">
              <a:rPr lang="ar-SA" smtClean="0"/>
              <a:t>14/07/36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5220652" y="389326"/>
            <a:ext cx="1620203" cy="829507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360045" y="389326"/>
            <a:ext cx="4740593" cy="829507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088F204-9251-4B13-AE77-935023C61D7D}" type="datetimeFigureOut">
              <a:rPr lang="ar-SA" smtClean="0"/>
              <a:t>14/07/36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088F204-9251-4B13-AE77-935023C61D7D}" type="datetimeFigureOut">
              <a:rPr lang="ar-SA" smtClean="0"/>
              <a:t>14/07/36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68822" y="6247189"/>
            <a:ext cx="6120765" cy="1930867"/>
          </a:xfrm>
        </p:spPr>
        <p:txBody>
          <a:bodyPr anchor="t"/>
          <a:lstStyle>
            <a:lvl1pPr algn="r">
              <a:defRPr sz="42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68822" y="4120536"/>
            <a:ext cx="6120765" cy="2126654"/>
          </a:xfrm>
        </p:spPr>
        <p:txBody>
          <a:bodyPr anchor="b"/>
          <a:lstStyle>
            <a:lvl1pPr marL="0" indent="0">
              <a:buNone/>
              <a:defRPr sz="2100">
                <a:solidFill>
                  <a:schemeClr val="tx1">
                    <a:tint val="75000"/>
                  </a:schemeClr>
                </a:solidFill>
              </a:defRPr>
            </a:lvl1pPr>
            <a:lvl2pPr marL="483489" indent="0">
              <a:buNone/>
              <a:defRPr sz="1900">
                <a:solidFill>
                  <a:schemeClr val="tx1">
                    <a:tint val="75000"/>
                  </a:schemeClr>
                </a:solidFill>
              </a:defRPr>
            </a:lvl2pPr>
            <a:lvl3pPr marL="966978" indent="0">
              <a:buNone/>
              <a:defRPr sz="1700">
                <a:solidFill>
                  <a:schemeClr val="tx1">
                    <a:tint val="75000"/>
                  </a:schemeClr>
                </a:solidFill>
              </a:defRPr>
            </a:lvl3pPr>
            <a:lvl4pPr marL="1450467" indent="0">
              <a:buNone/>
              <a:defRPr sz="1500">
                <a:solidFill>
                  <a:schemeClr val="tx1">
                    <a:tint val="75000"/>
                  </a:schemeClr>
                </a:solidFill>
              </a:defRPr>
            </a:lvl4pPr>
            <a:lvl5pPr marL="1933956" indent="0">
              <a:buNone/>
              <a:defRPr sz="1500">
                <a:solidFill>
                  <a:schemeClr val="tx1">
                    <a:tint val="75000"/>
                  </a:schemeClr>
                </a:solidFill>
              </a:defRPr>
            </a:lvl5pPr>
            <a:lvl6pPr marL="2417445" indent="0">
              <a:buNone/>
              <a:defRPr sz="1500">
                <a:solidFill>
                  <a:schemeClr val="tx1">
                    <a:tint val="75000"/>
                  </a:schemeClr>
                </a:solidFill>
              </a:defRPr>
            </a:lvl6pPr>
            <a:lvl7pPr marL="2900934" indent="0">
              <a:buNone/>
              <a:defRPr sz="1500">
                <a:solidFill>
                  <a:schemeClr val="tx1">
                    <a:tint val="75000"/>
                  </a:schemeClr>
                </a:solidFill>
              </a:defRPr>
            </a:lvl7pPr>
            <a:lvl8pPr marL="3384423" indent="0">
              <a:buNone/>
              <a:defRPr sz="1500">
                <a:solidFill>
                  <a:schemeClr val="tx1">
                    <a:tint val="75000"/>
                  </a:schemeClr>
                </a:solidFill>
              </a:defRPr>
            </a:lvl8pPr>
            <a:lvl9pPr marL="3867912" indent="0">
              <a:buNone/>
              <a:defRPr sz="15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088F204-9251-4B13-AE77-935023C61D7D}" type="datetimeFigureOut">
              <a:rPr lang="ar-SA" smtClean="0"/>
              <a:t>14/07/36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360045" y="2268433"/>
            <a:ext cx="3180398" cy="641597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3660457" y="2268433"/>
            <a:ext cx="3180398" cy="641597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088F204-9251-4B13-AE77-935023C61D7D}" type="datetimeFigureOut">
              <a:rPr lang="ar-SA" smtClean="0"/>
              <a:t>14/07/36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360046" y="2176164"/>
            <a:ext cx="3181648" cy="906922"/>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360046" y="3083086"/>
            <a:ext cx="3181648" cy="560131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3657958" y="2176164"/>
            <a:ext cx="3182898" cy="906922"/>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3657958" y="3083086"/>
            <a:ext cx="3182898" cy="560131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088F204-9251-4B13-AE77-935023C61D7D}" type="datetimeFigureOut">
              <a:rPr lang="ar-SA" smtClean="0"/>
              <a:t>14/07/36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088F204-9251-4B13-AE77-935023C61D7D}" type="datetimeFigureOut">
              <a:rPr lang="ar-SA" smtClean="0"/>
              <a:t>14/07/36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88F204-9251-4B13-AE77-935023C61D7D}" type="datetimeFigureOut">
              <a:rPr lang="ar-SA" smtClean="0"/>
              <a:t>14/07/36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60045" y="387074"/>
            <a:ext cx="2369047" cy="1647313"/>
          </a:xfrm>
        </p:spPr>
        <p:txBody>
          <a:bodyPr anchor="b"/>
          <a:lstStyle>
            <a:lvl1pPr algn="r">
              <a:defRPr sz="21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2815352" y="387075"/>
            <a:ext cx="4025504" cy="8297330"/>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360045" y="2034388"/>
            <a:ext cx="2369047" cy="6650017"/>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88F204-9251-4B13-AE77-935023C61D7D}" type="datetimeFigureOut">
              <a:rPr lang="ar-SA" smtClean="0"/>
              <a:t>14/07/36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411427" y="6805296"/>
            <a:ext cx="4320540" cy="803404"/>
          </a:xfrm>
        </p:spPr>
        <p:txBody>
          <a:bodyPr anchor="b"/>
          <a:lstStyle>
            <a:lvl1pPr algn="r">
              <a:defRPr sz="21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411427" y="868665"/>
            <a:ext cx="4320540" cy="5833110"/>
          </a:xfrm>
        </p:spPr>
        <p:txBody>
          <a:bodyPr/>
          <a:lstStyle>
            <a:lvl1pPr marL="0" indent="0">
              <a:buNone/>
              <a:defRPr sz="3400"/>
            </a:lvl1pPr>
            <a:lvl2pPr marL="483489" indent="0">
              <a:buNone/>
              <a:defRPr sz="3000"/>
            </a:lvl2pPr>
            <a:lvl3pPr marL="966978" indent="0">
              <a:buNone/>
              <a:defRPr sz="2500"/>
            </a:lvl3pPr>
            <a:lvl4pPr marL="1450467" indent="0">
              <a:buNone/>
              <a:defRPr sz="2100"/>
            </a:lvl4pPr>
            <a:lvl5pPr marL="1933956" indent="0">
              <a:buNone/>
              <a:defRPr sz="2100"/>
            </a:lvl5pPr>
            <a:lvl6pPr marL="2417445" indent="0">
              <a:buNone/>
              <a:defRPr sz="2100"/>
            </a:lvl6pPr>
            <a:lvl7pPr marL="2900934" indent="0">
              <a:buNone/>
              <a:defRPr sz="2100"/>
            </a:lvl7pPr>
            <a:lvl8pPr marL="3384423" indent="0">
              <a:buNone/>
              <a:defRPr sz="2100"/>
            </a:lvl8pPr>
            <a:lvl9pPr marL="3867912" indent="0">
              <a:buNone/>
              <a:defRPr sz="2100"/>
            </a:lvl9pPr>
          </a:lstStyle>
          <a:p>
            <a:endParaRPr lang="ar-SA"/>
          </a:p>
        </p:txBody>
      </p:sp>
      <p:sp>
        <p:nvSpPr>
          <p:cNvPr id="4" name="عنصر نائب للنص 3"/>
          <p:cNvSpPr>
            <a:spLocks noGrp="1"/>
          </p:cNvSpPr>
          <p:nvPr>
            <p:ph type="body" sz="half" idx="2"/>
          </p:nvPr>
        </p:nvSpPr>
        <p:spPr>
          <a:xfrm>
            <a:off x="1411427" y="7608700"/>
            <a:ext cx="4320540" cy="1140966"/>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88F204-9251-4B13-AE77-935023C61D7D}" type="datetimeFigureOut">
              <a:rPr lang="ar-SA" smtClean="0"/>
              <a:t>14/07/36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B5C55EE-AB76-4104-92A2-81CC9B257851}"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360045" y="389325"/>
            <a:ext cx="6480810" cy="1620308"/>
          </a:xfrm>
          <a:prstGeom prst="rect">
            <a:avLst/>
          </a:prstGeom>
        </p:spPr>
        <p:txBody>
          <a:bodyPr vert="horz" lIns="96698" tIns="48349" rIns="96698" bIns="48349"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360045" y="2268433"/>
            <a:ext cx="6480810" cy="6415971"/>
          </a:xfrm>
          <a:prstGeom prst="rect">
            <a:avLst/>
          </a:prstGeom>
        </p:spPr>
        <p:txBody>
          <a:bodyPr vert="horz" lIns="96698" tIns="48349" rIns="96698" bIns="48349"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5160645" y="9010716"/>
            <a:ext cx="1680210" cy="517598"/>
          </a:xfrm>
          <a:prstGeom prst="rect">
            <a:avLst/>
          </a:prstGeom>
        </p:spPr>
        <p:txBody>
          <a:bodyPr vert="horz" lIns="96698" tIns="48349" rIns="96698" bIns="48349" rtlCol="1" anchor="ctr"/>
          <a:lstStyle>
            <a:lvl1pPr algn="r">
              <a:defRPr sz="1300">
                <a:solidFill>
                  <a:schemeClr val="tx1">
                    <a:tint val="75000"/>
                  </a:schemeClr>
                </a:solidFill>
              </a:defRPr>
            </a:lvl1pPr>
          </a:lstStyle>
          <a:p>
            <a:fld id="{3088F204-9251-4B13-AE77-935023C61D7D}" type="datetimeFigureOut">
              <a:rPr lang="ar-SA" smtClean="0"/>
              <a:t>14/07/36</a:t>
            </a:fld>
            <a:endParaRPr lang="ar-SA"/>
          </a:p>
        </p:txBody>
      </p:sp>
      <p:sp>
        <p:nvSpPr>
          <p:cNvPr id="5" name="عنصر نائب للتذييل 4"/>
          <p:cNvSpPr>
            <a:spLocks noGrp="1"/>
          </p:cNvSpPr>
          <p:nvPr>
            <p:ph type="ftr" sz="quarter" idx="3"/>
          </p:nvPr>
        </p:nvSpPr>
        <p:spPr>
          <a:xfrm>
            <a:off x="2460308" y="9010716"/>
            <a:ext cx="2280285" cy="517598"/>
          </a:xfrm>
          <a:prstGeom prst="rect">
            <a:avLst/>
          </a:prstGeom>
        </p:spPr>
        <p:txBody>
          <a:bodyPr vert="horz" lIns="96698" tIns="48349" rIns="96698" bIns="48349" rtlCol="1" anchor="ctr"/>
          <a:lstStyle>
            <a:lvl1pPr algn="ctr">
              <a:defRPr sz="13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360045" y="9010716"/>
            <a:ext cx="1680210" cy="517598"/>
          </a:xfrm>
          <a:prstGeom prst="rect">
            <a:avLst/>
          </a:prstGeom>
        </p:spPr>
        <p:txBody>
          <a:bodyPr vert="horz" lIns="96698" tIns="48349" rIns="96698" bIns="48349" rtlCol="1" anchor="ctr"/>
          <a:lstStyle>
            <a:lvl1pPr algn="l">
              <a:defRPr sz="1300">
                <a:solidFill>
                  <a:schemeClr val="tx1">
                    <a:tint val="75000"/>
                  </a:schemeClr>
                </a:solidFill>
              </a:defRPr>
            </a:lvl1pPr>
          </a:lstStyle>
          <a:p>
            <a:fld id="{DB5C55EE-AB76-4104-92A2-81CC9B257851}"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6978" rtl="1" eaLnBrk="1" latinLnBrk="0" hangingPunct="1">
        <a:spcBef>
          <a:spcPct val="0"/>
        </a:spcBef>
        <a:buNone/>
        <a:defRPr sz="4700" kern="1200">
          <a:solidFill>
            <a:schemeClr val="tx1"/>
          </a:solidFill>
          <a:latin typeface="+mj-lt"/>
          <a:ea typeface="+mj-ea"/>
          <a:cs typeface="+mj-cs"/>
        </a:defRPr>
      </a:lvl1pPr>
    </p:titleStyle>
    <p:bodyStyle>
      <a:lvl1pPr marL="362617" indent="-362617" algn="r" defTabSz="966978" rtl="1" eaLnBrk="1" latinLnBrk="0" hangingPunct="1">
        <a:spcBef>
          <a:spcPct val="20000"/>
        </a:spcBef>
        <a:buFont typeface="Arial" pitchFamily="34" charset="0"/>
        <a:buChar char="•"/>
        <a:defRPr sz="3400" kern="1200">
          <a:solidFill>
            <a:schemeClr val="tx1"/>
          </a:solidFill>
          <a:latin typeface="+mn-lt"/>
          <a:ea typeface="+mn-ea"/>
          <a:cs typeface="+mn-cs"/>
        </a:defRPr>
      </a:lvl1pPr>
      <a:lvl2pPr marL="785670" indent="-302181" algn="r" defTabSz="966978" rtl="1" eaLnBrk="1" latinLnBrk="0" hangingPunct="1">
        <a:spcBef>
          <a:spcPct val="20000"/>
        </a:spcBef>
        <a:buFont typeface="Arial" pitchFamily="34" charset="0"/>
        <a:buChar char="–"/>
        <a:defRPr sz="3000" kern="1200">
          <a:solidFill>
            <a:schemeClr val="tx1"/>
          </a:solidFill>
          <a:latin typeface="+mn-lt"/>
          <a:ea typeface="+mn-ea"/>
          <a:cs typeface="+mn-cs"/>
        </a:defRPr>
      </a:lvl2pPr>
      <a:lvl3pPr marL="1208723" indent="-241745" algn="r" defTabSz="966978" rtl="1" eaLnBrk="1" latinLnBrk="0" hangingPunct="1">
        <a:spcBef>
          <a:spcPct val="20000"/>
        </a:spcBef>
        <a:buFont typeface="Arial" pitchFamily="34" charset="0"/>
        <a:buChar char="•"/>
        <a:defRPr sz="2500" kern="1200">
          <a:solidFill>
            <a:schemeClr val="tx1"/>
          </a:solidFill>
          <a:latin typeface="+mn-lt"/>
          <a:ea typeface="+mn-ea"/>
          <a:cs typeface="+mn-cs"/>
        </a:defRPr>
      </a:lvl3pPr>
      <a:lvl4pPr marL="1692212" indent="-241745" algn="r" defTabSz="966978" rtl="1" eaLnBrk="1" latinLnBrk="0" hangingPunct="1">
        <a:spcBef>
          <a:spcPct val="20000"/>
        </a:spcBef>
        <a:buFont typeface="Arial" pitchFamily="34" charset="0"/>
        <a:buChar char="–"/>
        <a:defRPr sz="2100" kern="1200">
          <a:solidFill>
            <a:schemeClr val="tx1"/>
          </a:solidFill>
          <a:latin typeface="+mn-lt"/>
          <a:ea typeface="+mn-ea"/>
          <a:cs typeface="+mn-cs"/>
        </a:defRPr>
      </a:lvl4pPr>
      <a:lvl5pPr marL="2175701" indent="-241745" algn="r" defTabSz="966978" rtl="1" eaLnBrk="1" latinLnBrk="0" hangingPunct="1">
        <a:spcBef>
          <a:spcPct val="20000"/>
        </a:spcBef>
        <a:buFont typeface="Arial" pitchFamily="34" charset="0"/>
        <a:buChar char="»"/>
        <a:defRPr sz="2100" kern="1200">
          <a:solidFill>
            <a:schemeClr val="tx1"/>
          </a:solidFill>
          <a:latin typeface="+mn-lt"/>
          <a:ea typeface="+mn-ea"/>
          <a:cs typeface="+mn-cs"/>
        </a:defRPr>
      </a:lvl5pPr>
      <a:lvl6pPr marL="2659190" indent="-241745" algn="r" defTabSz="966978" rtl="1" eaLnBrk="1" latinLnBrk="0" hangingPunct="1">
        <a:spcBef>
          <a:spcPct val="20000"/>
        </a:spcBef>
        <a:buFont typeface="Arial" pitchFamily="34" charset="0"/>
        <a:buChar char="•"/>
        <a:defRPr sz="2100" kern="1200">
          <a:solidFill>
            <a:schemeClr val="tx1"/>
          </a:solidFill>
          <a:latin typeface="+mn-lt"/>
          <a:ea typeface="+mn-ea"/>
          <a:cs typeface="+mn-cs"/>
        </a:defRPr>
      </a:lvl6pPr>
      <a:lvl7pPr marL="3142679" indent="-241745" algn="r" defTabSz="966978" rtl="1" eaLnBrk="1" latinLnBrk="0" hangingPunct="1">
        <a:spcBef>
          <a:spcPct val="20000"/>
        </a:spcBef>
        <a:buFont typeface="Arial" pitchFamily="34" charset="0"/>
        <a:buChar char="•"/>
        <a:defRPr sz="2100" kern="1200">
          <a:solidFill>
            <a:schemeClr val="tx1"/>
          </a:solidFill>
          <a:latin typeface="+mn-lt"/>
          <a:ea typeface="+mn-ea"/>
          <a:cs typeface="+mn-cs"/>
        </a:defRPr>
      </a:lvl7pPr>
      <a:lvl8pPr marL="3626168" indent="-241745" algn="r" defTabSz="966978" rtl="1" eaLnBrk="1" latinLnBrk="0" hangingPunct="1">
        <a:spcBef>
          <a:spcPct val="20000"/>
        </a:spcBef>
        <a:buFont typeface="Arial" pitchFamily="34" charset="0"/>
        <a:buChar char="•"/>
        <a:defRPr sz="2100" kern="1200">
          <a:solidFill>
            <a:schemeClr val="tx1"/>
          </a:solidFill>
          <a:latin typeface="+mn-lt"/>
          <a:ea typeface="+mn-ea"/>
          <a:cs typeface="+mn-cs"/>
        </a:defRPr>
      </a:lvl8pPr>
      <a:lvl9pPr marL="4109657" indent="-241745" algn="r" defTabSz="966978" rtl="1"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ar-SA"/>
      </a:defPPr>
      <a:lvl1pPr marL="0" algn="r" defTabSz="966978" rtl="1" eaLnBrk="1" latinLnBrk="0" hangingPunct="1">
        <a:defRPr sz="1900" kern="1200">
          <a:solidFill>
            <a:schemeClr val="tx1"/>
          </a:solidFill>
          <a:latin typeface="+mn-lt"/>
          <a:ea typeface="+mn-ea"/>
          <a:cs typeface="+mn-cs"/>
        </a:defRPr>
      </a:lvl1pPr>
      <a:lvl2pPr marL="483489" algn="r" defTabSz="966978" rtl="1" eaLnBrk="1" latinLnBrk="0" hangingPunct="1">
        <a:defRPr sz="1900" kern="1200">
          <a:solidFill>
            <a:schemeClr val="tx1"/>
          </a:solidFill>
          <a:latin typeface="+mn-lt"/>
          <a:ea typeface="+mn-ea"/>
          <a:cs typeface="+mn-cs"/>
        </a:defRPr>
      </a:lvl2pPr>
      <a:lvl3pPr marL="966978" algn="r" defTabSz="966978" rtl="1" eaLnBrk="1" latinLnBrk="0" hangingPunct="1">
        <a:defRPr sz="1900" kern="1200">
          <a:solidFill>
            <a:schemeClr val="tx1"/>
          </a:solidFill>
          <a:latin typeface="+mn-lt"/>
          <a:ea typeface="+mn-ea"/>
          <a:cs typeface="+mn-cs"/>
        </a:defRPr>
      </a:lvl3pPr>
      <a:lvl4pPr marL="1450467" algn="r" defTabSz="966978" rtl="1" eaLnBrk="1" latinLnBrk="0" hangingPunct="1">
        <a:defRPr sz="1900" kern="1200">
          <a:solidFill>
            <a:schemeClr val="tx1"/>
          </a:solidFill>
          <a:latin typeface="+mn-lt"/>
          <a:ea typeface="+mn-ea"/>
          <a:cs typeface="+mn-cs"/>
        </a:defRPr>
      </a:lvl4pPr>
      <a:lvl5pPr marL="1933956" algn="r" defTabSz="966978" rtl="1" eaLnBrk="1" latinLnBrk="0" hangingPunct="1">
        <a:defRPr sz="1900" kern="1200">
          <a:solidFill>
            <a:schemeClr val="tx1"/>
          </a:solidFill>
          <a:latin typeface="+mn-lt"/>
          <a:ea typeface="+mn-ea"/>
          <a:cs typeface="+mn-cs"/>
        </a:defRPr>
      </a:lvl5pPr>
      <a:lvl6pPr marL="2417445" algn="r" defTabSz="966978" rtl="1" eaLnBrk="1" latinLnBrk="0" hangingPunct="1">
        <a:defRPr sz="1900" kern="1200">
          <a:solidFill>
            <a:schemeClr val="tx1"/>
          </a:solidFill>
          <a:latin typeface="+mn-lt"/>
          <a:ea typeface="+mn-ea"/>
          <a:cs typeface="+mn-cs"/>
        </a:defRPr>
      </a:lvl6pPr>
      <a:lvl7pPr marL="2900934" algn="r" defTabSz="966978" rtl="1" eaLnBrk="1" latinLnBrk="0" hangingPunct="1">
        <a:defRPr sz="1900" kern="1200">
          <a:solidFill>
            <a:schemeClr val="tx1"/>
          </a:solidFill>
          <a:latin typeface="+mn-lt"/>
          <a:ea typeface="+mn-ea"/>
          <a:cs typeface="+mn-cs"/>
        </a:defRPr>
      </a:lvl7pPr>
      <a:lvl8pPr marL="3384423" algn="r" defTabSz="966978" rtl="1" eaLnBrk="1" latinLnBrk="0" hangingPunct="1">
        <a:defRPr sz="1900" kern="1200">
          <a:solidFill>
            <a:schemeClr val="tx1"/>
          </a:solidFill>
          <a:latin typeface="+mn-lt"/>
          <a:ea typeface="+mn-ea"/>
          <a:cs typeface="+mn-cs"/>
        </a:defRPr>
      </a:lvl8pPr>
      <a:lvl9pPr marL="3867912" algn="r" defTabSz="966978" rtl="1"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27207" y="407411"/>
            <a:ext cx="6346486" cy="8907028"/>
          </a:xfrm>
          <a:prstGeom prst="rect">
            <a:avLst/>
          </a:prstGeom>
        </p:spPr>
      </p:pic>
      <p:sp>
        <p:nvSpPr>
          <p:cNvPr id="4" name="مستطيل 3"/>
          <p:cNvSpPr/>
          <p:nvPr/>
        </p:nvSpPr>
        <p:spPr>
          <a:xfrm>
            <a:off x="225005" y="227824"/>
            <a:ext cx="6750891" cy="9266203"/>
          </a:xfrm>
          <a:prstGeom prst="rect">
            <a:avLst/>
          </a:prstGeom>
          <a:noFill/>
          <a:ln w="38100">
            <a:solidFill>
              <a:srgbClr val="632523"/>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1" anchor="ctr"/>
          <a:lstStyle/>
          <a:p>
            <a:pPr algn="ctr"/>
            <a:endParaRPr lang="ar-SA"/>
          </a:p>
        </p:txBody>
      </p:sp>
      <p:sp>
        <p:nvSpPr>
          <p:cNvPr id="6" name="مستطيل 5"/>
          <p:cNvSpPr/>
          <p:nvPr/>
        </p:nvSpPr>
        <p:spPr>
          <a:xfrm>
            <a:off x="895222" y="3556791"/>
            <a:ext cx="5410455"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مقتطفات من كتاب حياة في </a:t>
            </a: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الادارة</a:t>
            </a:r>
          </a:p>
          <a:p>
            <a:pPr algn="ct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للدكتور غازي عب الرحمن</a:t>
            </a:r>
            <a:endPar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القصيبي وبعض التعليقات </a:t>
            </a:r>
            <a:endPar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الشخصية </a:t>
            </a: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عليها</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ربع نص 2"/>
          <p:cNvSpPr txBox="1"/>
          <p:nvPr/>
        </p:nvSpPr>
        <p:spPr>
          <a:xfrm>
            <a:off x="3606597" y="3537522"/>
            <a:ext cx="223138" cy="600164"/>
          </a:xfrm>
          <a:prstGeom prst="rect">
            <a:avLst/>
          </a:prstGeom>
          <a:noFill/>
        </p:spPr>
        <p:txBody>
          <a:bodyPr wrap="none" rtlCol="1">
            <a:spAutoFit/>
          </a:bodyPr>
          <a:lstStyle/>
          <a:p>
            <a:r>
              <a:rPr lang="ar-SA" sz="1100" b="1" dirty="0" smtClean="0"/>
              <a:t>.</a:t>
            </a:r>
          </a:p>
          <a:p>
            <a:r>
              <a:rPr lang="ar-SA" sz="1100" b="1" dirty="0" smtClean="0"/>
              <a:t>.</a:t>
            </a:r>
          </a:p>
          <a:p>
            <a:r>
              <a:rPr lang="ar-SA" sz="1100" b="1" dirty="0"/>
              <a:t>.</a:t>
            </a:r>
          </a:p>
        </p:txBody>
      </p:sp>
      <p:sp>
        <p:nvSpPr>
          <p:cNvPr id="13" name="مربع نص 12"/>
          <p:cNvSpPr txBox="1"/>
          <p:nvPr/>
        </p:nvSpPr>
        <p:spPr>
          <a:xfrm>
            <a:off x="4536554" y="540445"/>
            <a:ext cx="2100255" cy="1323439"/>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1600" dirty="0" smtClean="0">
                <a:solidFill>
                  <a:srgbClr val="0070C0"/>
                </a:solidFill>
                <a:cs typeface="PT Bold Heading" pitchFamily="2" charset="-78"/>
              </a:rPr>
              <a:t>المملكة العربية السعودية</a:t>
            </a:r>
          </a:p>
          <a:p>
            <a:pPr algn="ctr"/>
            <a:r>
              <a:rPr lang="ar-SA" sz="1600" dirty="0" smtClean="0">
                <a:solidFill>
                  <a:srgbClr val="0070C0"/>
                </a:solidFill>
                <a:cs typeface="PT Bold Heading" pitchFamily="2" charset="-78"/>
              </a:rPr>
              <a:t>وزارة التعليم العــــــالي</a:t>
            </a:r>
          </a:p>
          <a:p>
            <a:pPr algn="ctr"/>
            <a:r>
              <a:rPr lang="ar-SA" sz="1600" dirty="0" smtClean="0">
                <a:solidFill>
                  <a:srgbClr val="0070C0"/>
                </a:solidFill>
                <a:cs typeface="PT Bold Heading" pitchFamily="2" charset="-78"/>
              </a:rPr>
              <a:t>جامــــعة الملك ســــعود </a:t>
            </a:r>
          </a:p>
          <a:p>
            <a:pPr algn="ctr"/>
            <a:r>
              <a:rPr lang="ar-SA" sz="1600" dirty="0" smtClean="0">
                <a:solidFill>
                  <a:srgbClr val="0070C0"/>
                </a:solidFill>
                <a:cs typeface="PT Bold Heading" pitchFamily="2" charset="-78"/>
              </a:rPr>
              <a:t>كلــــــــــية التربيــــــة </a:t>
            </a:r>
          </a:p>
          <a:p>
            <a:pPr algn="ctr"/>
            <a:r>
              <a:rPr lang="ar-SA" sz="1600" dirty="0" smtClean="0">
                <a:solidFill>
                  <a:srgbClr val="0070C0"/>
                </a:solidFill>
                <a:cs typeface="PT Bold Heading" pitchFamily="2" charset="-78"/>
              </a:rPr>
              <a:t>قسم الإدارة التربويـــــة</a:t>
            </a:r>
            <a:endParaRPr lang="ar-SA" sz="1600" dirty="0">
              <a:solidFill>
                <a:srgbClr val="0070C0"/>
              </a:solidFill>
              <a:cs typeface="PT Bold Heading" pitchFamily="2" charset="-78"/>
            </a:endParaRPr>
          </a:p>
        </p:txBody>
      </p:sp>
      <p:pic>
        <p:nvPicPr>
          <p:cNvPr id="14" name="صورة 13"/>
          <p:cNvPicPr>
            <a:picLocks noChangeAspect="1"/>
          </p:cNvPicPr>
          <p:nvPr/>
        </p:nvPicPr>
        <p:blipFill>
          <a:blip r:embed="rId3">
            <a:clrChange>
              <a:clrFrom>
                <a:srgbClr val="FBFBFB"/>
              </a:clrFrom>
              <a:clrTo>
                <a:srgbClr val="FBFBFB">
                  <a:alpha val="0"/>
                </a:srgbClr>
              </a:clrTo>
            </a:clrChange>
          </a:blip>
          <a:stretch>
            <a:fillRect/>
          </a:stretch>
        </p:blipFill>
        <p:spPr>
          <a:xfrm>
            <a:off x="644979" y="540445"/>
            <a:ext cx="2307400" cy="1269648"/>
          </a:xfrm>
          <a:prstGeom prst="rect">
            <a:avLst/>
          </a:prstGeom>
        </p:spPr>
      </p:pic>
      <p:sp>
        <p:nvSpPr>
          <p:cNvPr id="5" name="مستطيل 4"/>
          <p:cNvSpPr/>
          <p:nvPr/>
        </p:nvSpPr>
        <p:spPr>
          <a:xfrm>
            <a:off x="2510143" y="6044702"/>
            <a:ext cx="2416046" cy="954107"/>
          </a:xfrm>
          <a:prstGeom prst="rect">
            <a:avLst/>
          </a:prstGeom>
          <a:noFill/>
        </p:spPr>
        <p:txBody>
          <a:bodyPr wrap="none" lIns="91440" tIns="45720" rIns="91440" bIns="45720">
            <a:spAutoFit/>
          </a:bodyPr>
          <a:lstStyle/>
          <a:p>
            <a:pPr algn="ctr"/>
            <a:r>
              <a:rPr lang="ar-SA" sz="28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اعداد الطالب </a:t>
            </a:r>
          </a:p>
          <a:p>
            <a:pPr algn="ctr"/>
            <a:r>
              <a:rPr lang="ar-SA"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حسن سلمان </a:t>
            </a:r>
            <a:r>
              <a:rPr lang="ar-SA" sz="28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الفيفي</a:t>
            </a:r>
            <a:endParaRPr lang="ar-SA"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مستطيل 7"/>
          <p:cNvSpPr/>
          <p:nvPr/>
        </p:nvSpPr>
        <p:spPr>
          <a:xfrm>
            <a:off x="1740804" y="6998809"/>
            <a:ext cx="3719288" cy="1323439"/>
          </a:xfrm>
          <a:prstGeom prst="rect">
            <a:avLst/>
          </a:prstGeom>
          <a:noFill/>
        </p:spPr>
        <p:txBody>
          <a:bodyPr wrap="none" lIns="91440" tIns="45720" rIns="91440" bIns="45720">
            <a:spAutoFit/>
          </a:bodyPr>
          <a:lstStyle/>
          <a:p>
            <a:pPr algn="ctr"/>
            <a:r>
              <a:rPr lang="ar-SA"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إشراف الدكتور</a:t>
            </a:r>
          </a:p>
          <a:p>
            <a:pPr algn="ctr"/>
            <a:r>
              <a:rPr lang="ar-SA"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فايز عبدا لعزيز الفايز</a:t>
            </a:r>
            <a:endParaRPr lang="ar-SA"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935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ppt_w</p:attrName>
                                        </p:attrNameLst>
                                      </p:cBhvr>
                                      <p:tavLst>
                                        <p:tav tm="0" fmla="#ppt_w*sin(2.5*pi*$)">
                                          <p:val>
                                            <p:fltVal val="0"/>
                                          </p:val>
                                        </p:tav>
                                        <p:tav tm="100000">
                                          <p:val>
                                            <p:fltVal val="1"/>
                                          </p:val>
                                        </p:tav>
                                      </p:tavLst>
                                    </p:anim>
                                    <p:anim calcmode="lin" valueType="num">
                                      <p:cBhvr>
                                        <p:cTn id="1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27207" y="407411"/>
            <a:ext cx="6346486" cy="8907028"/>
          </a:xfrm>
          <a:prstGeom prst="rect">
            <a:avLst/>
          </a:prstGeom>
        </p:spPr>
      </p:pic>
      <p:sp>
        <p:nvSpPr>
          <p:cNvPr id="4" name="مستطيل 3"/>
          <p:cNvSpPr/>
          <p:nvPr/>
        </p:nvSpPr>
        <p:spPr>
          <a:xfrm>
            <a:off x="225005" y="227824"/>
            <a:ext cx="6750891" cy="9266203"/>
          </a:xfrm>
          <a:prstGeom prst="rect">
            <a:avLst/>
          </a:prstGeom>
          <a:noFill/>
          <a:ln w="38100">
            <a:solidFill>
              <a:srgbClr val="632523"/>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1" anchor="ctr"/>
          <a:lstStyle/>
          <a:p>
            <a:pPr algn="ctr"/>
            <a:endParaRPr lang="ar-SA"/>
          </a:p>
        </p:txBody>
      </p:sp>
      <p:sp>
        <p:nvSpPr>
          <p:cNvPr id="6" name="مستطيل 5"/>
          <p:cNvSpPr/>
          <p:nvPr/>
        </p:nvSpPr>
        <p:spPr>
          <a:xfrm>
            <a:off x="814368" y="360331"/>
            <a:ext cx="539121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مقتطفات من كتاب حياة في الادارة للدكتور غازي </a:t>
            </a:r>
            <a:r>
              <a:rPr lang="ar-SA"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عبدالحمن</a:t>
            </a:r>
            <a:endParaRPr lang="ar-SA"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S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القصيبي وبعض التعليقات الشخصية عليها</a:t>
            </a:r>
            <a:endParaRPr lang="ar-SA"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مستطيل 6"/>
          <p:cNvSpPr/>
          <p:nvPr/>
        </p:nvSpPr>
        <p:spPr>
          <a:xfrm>
            <a:off x="906543" y="1077700"/>
            <a:ext cx="5500726" cy="1071570"/>
          </a:xfrm>
          <a:prstGeom prst="rect">
            <a:avLst/>
          </a:prstGeom>
          <a:solidFill>
            <a:schemeClr val="accent6">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2">
                    <a:lumMod val="50000"/>
                  </a:schemeClr>
                </a:solidFill>
                <a:cs typeface="Simple Indust Shaded" pitchFamily="2" charset="-78"/>
              </a:rPr>
              <a:t>الطالب / حسن سلمان </a:t>
            </a:r>
            <a:r>
              <a:rPr lang="ar-SA" b="1" dirty="0" err="1" smtClean="0">
                <a:solidFill>
                  <a:schemeClr val="accent2">
                    <a:lumMod val="50000"/>
                  </a:schemeClr>
                </a:solidFill>
                <a:cs typeface="Simple Indust Shaded" pitchFamily="2" charset="-78"/>
              </a:rPr>
              <a:t>الفيفي</a:t>
            </a:r>
            <a:endParaRPr lang="ar-SA" b="1" dirty="0" smtClean="0">
              <a:solidFill>
                <a:schemeClr val="accent2">
                  <a:lumMod val="50000"/>
                </a:schemeClr>
              </a:solidFill>
              <a:cs typeface="Simple Indust Shaded" pitchFamily="2" charset="-78"/>
            </a:endParaRPr>
          </a:p>
          <a:p>
            <a:pPr algn="ctr"/>
            <a:r>
              <a:rPr lang="ar-SA" b="1" dirty="0" smtClean="0">
                <a:solidFill>
                  <a:schemeClr val="accent2">
                    <a:lumMod val="50000"/>
                  </a:schemeClr>
                </a:solidFill>
                <a:cs typeface="Simple Indust Shaded" pitchFamily="2" charset="-78"/>
              </a:rPr>
              <a:t>الرقم الجامعي / 434107002</a:t>
            </a:r>
            <a:endParaRPr lang="ar-SA" b="1" dirty="0">
              <a:solidFill>
                <a:schemeClr val="accent2">
                  <a:lumMod val="50000"/>
                </a:schemeClr>
              </a:solidFill>
              <a:cs typeface="Simple Indust Shaded" pitchFamily="2" charset="-78"/>
            </a:endParaRPr>
          </a:p>
        </p:txBody>
      </p:sp>
      <p:pic>
        <p:nvPicPr>
          <p:cNvPr id="9" name="صورة 8"/>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lum bright="-20000" contrast="20000"/>
          </a:blip>
          <a:stretch>
            <a:fillRect/>
          </a:stretch>
        </p:blipFill>
        <p:spPr>
          <a:xfrm>
            <a:off x="427207" y="2226130"/>
            <a:ext cx="6346486" cy="1431887"/>
          </a:xfrm>
          <a:prstGeom prst="rect">
            <a:avLst/>
          </a:prstGeom>
        </p:spPr>
      </p:pic>
      <p:grpSp>
        <p:nvGrpSpPr>
          <p:cNvPr id="10" name="مجموعة 9"/>
          <p:cNvGrpSpPr/>
          <p:nvPr/>
        </p:nvGrpSpPr>
        <p:grpSpPr>
          <a:xfrm>
            <a:off x="496876" y="3967989"/>
            <a:ext cx="6271605" cy="5682297"/>
            <a:chOff x="-6107940" y="4557819"/>
            <a:chExt cx="6271605" cy="5682297"/>
          </a:xfrm>
        </p:grpSpPr>
        <p:pic>
          <p:nvPicPr>
            <p:cNvPr id="11" name="صورة 10"/>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lum bright="-20000" contrast="20000"/>
            </a:blip>
            <a:stretch>
              <a:fillRect/>
            </a:stretch>
          </p:blipFill>
          <p:spPr>
            <a:xfrm>
              <a:off x="-6107939" y="4557819"/>
              <a:ext cx="6271604" cy="876706"/>
            </a:xfrm>
            <a:prstGeom prst="rect">
              <a:avLst/>
            </a:prstGeom>
          </p:spPr>
        </p:pic>
        <p:sp>
          <p:nvSpPr>
            <p:cNvPr id="12" name="مربع نص 11"/>
            <p:cNvSpPr txBox="1"/>
            <p:nvPr/>
          </p:nvSpPr>
          <p:spPr>
            <a:xfrm>
              <a:off x="-6107940" y="5323385"/>
              <a:ext cx="6207147" cy="4916731"/>
            </a:xfrm>
            <a:prstGeom prst="rect">
              <a:avLst/>
            </a:prstGeom>
            <a:noFill/>
          </p:spPr>
          <p:txBody>
            <a:bodyPr wrap="none" rtlCol="1">
              <a:spAutoFit/>
            </a:bodyPr>
            <a:lstStyle/>
            <a:p>
              <a:pPr algn="ctr">
                <a:lnSpc>
                  <a:spcPct val="150000"/>
                </a:lnSpc>
              </a:pPr>
              <a:r>
                <a:rPr lang="ar-SA" b="1" dirty="0" smtClean="0">
                  <a:solidFill>
                    <a:srgbClr val="632523"/>
                  </a:solidFill>
                </a:rPr>
                <a:t>ذكر الدكتور غازي  في هذه الفقرة عن مناقشة رسالة الدكتوراه  في صفحة </a:t>
              </a:r>
            </a:p>
            <a:p>
              <a:pPr algn="ctr">
                <a:lnSpc>
                  <a:spcPct val="150000"/>
                </a:lnSpc>
              </a:pPr>
              <a:r>
                <a:rPr lang="ar-SA" b="1" dirty="0" smtClean="0">
                  <a:solidFill>
                    <a:srgbClr val="632523"/>
                  </a:solidFill>
                </a:rPr>
                <a:t>61 / 62 من كتابه وقد أعجبني هذا الاسلوب الراقي في المناقشة  </a:t>
              </a:r>
            </a:p>
            <a:p>
              <a:pPr algn="ctr">
                <a:lnSpc>
                  <a:spcPct val="150000"/>
                </a:lnSpc>
              </a:pPr>
              <a:r>
                <a:rPr lang="ar-SA" b="1" dirty="0" smtClean="0">
                  <a:solidFill>
                    <a:srgbClr val="632523"/>
                  </a:solidFill>
                </a:rPr>
                <a:t>ليس مثل الكثير من السمنارات والمناقشات العلنية في حضور الجمهور</a:t>
              </a:r>
            </a:p>
            <a:p>
              <a:pPr algn="ctr">
                <a:lnSpc>
                  <a:spcPct val="150000"/>
                </a:lnSpc>
              </a:pPr>
              <a:r>
                <a:rPr lang="ar-SA" b="1" dirty="0" smtClean="0">
                  <a:solidFill>
                    <a:srgbClr val="632523"/>
                  </a:solidFill>
                </a:rPr>
                <a:t> التي عادة ما تربك الطالب وتجعله موضع السخرية للمناقشين والحاضرين </a:t>
              </a:r>
            </a:p>
            <a:p>
              <a:pPr algn="ctr">
                <a:lnSpc>
                  <a:spcPct val="150000"/>
                </a:lnSpc>
              </a:pPr>
              <a:r>
                <a:rPr lang="ar-SA" b="1" dirty="0" smtClean="0">
                  <a:solidFill>
                    <a:srgbClr val="632523"/>
                  </a:solidFill>
                </a:rPr>
                <a:t>وهذا الاسلوب مازال متبع في كثير من الجامعات  وخاصة الجامعات المصرية </a:t>
              </a:r>
            </a:p>
            <a:p>
              <a:pPr algn="ctr">
                <a:lnSpc>
                  <a:spcPct val="150000"/>
                </a:lnSpc>
              </a:pPr>
              <a:r>
                <a:rPr lang="ar-SA" b="1" dirty="0" smtClean="0">
                  <a:solidFill>
                    <a:srgbClr val="632523"/>
                  </a:solidFill>
                </a:rPr>
                <a:t>والى وقت قريب لدينا ورحم الله الامام الشافعي عند ما قال </a:t>
              </a:r>
            </a:p>
            <a:p>
              <a:pPr algn="ctr">
                <a:lnSpc>
                  <a:spcPct val="150000"/>
                </a:lnSpc>
              </a:pPr>
              <a:r>
                <a:rPr lang="ar-SA" b="1" dirty="0">
                  <a:solidFill>
                    <a:srgbClr val="632523"/>
                  </a:solidFill>
                </a:rPr>
                <a:t>تعمدني بنصحك في انفرادي ..... وجنبني النصيحة في الجماعة</a:t>
              </a:r>
              <a:br>
                <a:rPr lang="ar-SA" b="1" dirty="0">
                  <a:solidFill>
                    <a:srgbClr val="632523"/>
                  </a:solidFill>
                </a:rPr>
              </a:br>
              <a:r>
                <a:rPr lang="ar-SA" b="1" dirty="0">
                  <a:solidFill>
                    <a:srgbClr val="632523"/>
                  </a:solidFill>
                </a:rPr>
                <a:t>فإن النصح بين الناس نوع ..... من التوبيخ لا أرضى استماعه</a:t>
              </a:r>
              <a:br>
                <a:rPr lang="ar-SA" b="1" dirty="0">
                  <a:solidFill>
                    <a:srgbClr val="632523"/>
                  </a:solidFill>
                </a:rPr>
              </a:br>
              <a:r>
                <a:rPr lang="ar-SA" b="1" dirty="0">
                  <a:solidFill>
                    <a:srgbClr val="632523"/>
                  </a:solidFill>
                </a:rPr>
                <a:t>وإن خالفتني وعصيت قولي ..... فلا تجزع إذا لم تعط </a:t>
              </a:r>
              <a:r>
                <a:rPr lang="ar-SA" b="1" dirty="0" smtClean="0">
                  <a:solidFill>
                    <a:srgbClr val="632523"/>
                  </a:solidFill>
                </a:rPr>
                <a:t>طاعه</a:t>
              </a:r>
            </a:p>
            <a:p>
              <a:pPr algn="ctr">
                <a:lnSpc>
                  <a:spcPct val="150000"/>
                </a:lnSpc>
              </a:pPr>
              <a:r>
                <a:rPr lang="ar-SA" b="1" dirty="0" smtClean="0">
                  <a:solidFill>
                    <a:srgbClr val="632523"/>
                  </a:solidFill>
                </a:rPr>
                <a:t>فهذا هو الاسلوب الصحيح للمناصحة الذي يهدف الى تعديل في أي جانب </a:t>
              </a:r>
            </a:p>
            <a:p>
              <a:pPr algn="ctr">
                <a:lnSpc>
                  <a:spcPct val="150000"/>
                </a:lnSpc>
              </a:pPr>
              <a:r>
                <a:rPr lang="ar-SA" b="1" dirty="0" smtClean="0">
                  <a:solidFill>
                    <a:srgbClr val="632523"/>
                  </a:solidFill>
                </a:rPr>
                <a:t>بعيدا عن البحث عن الاخطاء لإظهارها للعامة واستنقاص الآخرين</a:t>
              </a:r>
              <a:endParaRPr lang="ar-SA" b="1" dirty="0">
                <a:solidFill>
                  <a:srgbClr val="632523"/>
                </a:solidFill>
              </a:endParaRPr>
            </a:p>
          </p:txBody>
        </p:sp>
      </p:grpSp>
      <p:sp>
        <p:nvSpPr>
          <p:cNvPr id="3" name="مربع نص 2"/>
          <p:cNvSpPr txBox="1"/>
          <p:nvPr/>
        </p:nvSpPr>
        <p:spPr>
          <a:xfrm>
            <a:off x="3606597" y="3537522"/>
            <a:ext cx="223138" cy="600164"/>
          </a:xfrm>
          <a:prstGeom prst="rect">
            <a:avLst/>
          </a:prstGeom>
          <a:noFill/>
        </p:spPr>
        <p:txBody>
          <a:bodyPr wrap="none" rtlCol="1">
            <a:spAutoFit/>
          </a:bodyPr>
          <a:lstStyle/>
          <a:p>
            <a:r>
              <a:rPr lang="ar-SA" sz="1100" b="1" dirty="0" smtClean="0"/>
              <a:t>.</a:t>
            </a:r>
          </a:p>
          <a:p>
            <a:r>
              <a:rPr lang="ar-SA" sz="1100" b="1" dirty="0" smtClean="0"/>
              <a:t>.</a:t>
            </a:r>
          </a:p>
          <a:p>
            <a:r>
              <a:rPr lang="ar-SA" sz="1100" b="1" dirty="0"/>
              <a:t>.</a:t>
            </a:r>
          </a:p>
        </p:txBody>
      </p:sp>
    </p:spTree>
    <p:extLst>
      <p:ext uri="{BB962C8B-B14F-4D97-AF65-F5344CB8AC3E}">
        <p14:creationId xmlns:p14="http://schemas.microsoft.com/office/powerpoint/2010/main" val="192188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27207" y="407411"/>
            <a:ext cx="6346486" cy="8907028"/>
          </a:xfrm>
          <a:prstGeom prst="rect">
            <a:avLst/>
          </a:prstGeom>
        </p:spPr>
      </p:pic>
      <p:sp>
        <p:nvSpPr>
          <p:cNvPr id="4" name="مستطيل 3"/>
          <p:cNvSpPr/>
          <p:nvPr/>
        </p:nvSpPr>
        <p:spPr>
          <a:xfrm>
            <a:off x="225005" y="227824"/>
            <a:ext cx="6750891" cy="9266203"/>
          </a:xfrm>
          <a:prstGeom prst="rect">
            <a:avLst/>
          </a:prstGeom>
          <a:noFill/>
          <a:ln w="38100">
            <a:solidFill>
              <a:srgbClr val="632523"/>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1" anchor="ctr"/>
          <a:lstStyle/>
          <a:p>
            <a:pPr algn="ctr"/>
            <a:endParaRPr lang="ar-SA"/>
          </a:p>
        </p:txBody>
      </p:sp>
      <p:pic>
        <p:nvPicPr>
          <p:cNvPr id="1026" name="Picture 2"/>
          <p:cNvPicPr>
            <a:picLocks noChangeAspect="1" noChangeArrowheads="1"/>
          </p:cNvPicPr>
          <p:nvPr/>
        </p:nvPicPr>
        <p:blipFill>
          <a:blip r:embed="rId3">
            <a:clrChange>
              <a:clrFrom>
                <a:srgbClr val="E6E6E6"/>
              </a:clrFrom>
              <a:clrTo>
                <a:srgbClr val="E6E6E6">
                  <a:alpha val="0"/>
                </a:srgbClr>
              </a:clrTo>
            </a:clrChange>
            <a:duotone>
              <a:schemeClr val="accent1">
                <a:shade val="45000"/>
                <a:satMod val="135000"/>
              </a:schemeClr>
              <a:prstClr val="white"/>
            </a:duotone>
          </a:blip>
          <a:srcRect/>
          <a:stretch>
            <a:fillRect/>
          </a:stretch>
        </p:blipFill>
        <p:spPr bwMode="auto">
          <a:xfrm>
            <a:off x="574614" y="4768211"/>
            <a:ext cx="6357982" cy="2167645"/>
          </a:xfrm>
          <a:prstGeom prst="rect">
            <a:avLst/>
          </a:prstGeom>
          <a:noFill/>
          <a:ln w="9525">
            <a:noFill/>
            <a:miter lim="800000"/>
            <a:headEnd/>
            <a:tailEnd/>
          </a:ln>
          <a:effectLst/>
        </p:spPr>
      </p:pic>
      <p:sp>
        <p:nvSpPr>
          <p:cNvPr id="8" name="مربع نص 7"/>
          <p:cNvSpPr txBox="1"/>
          <p:nvPr/>
        </p:nvSpPr>
        <p:spPr>
          <a:xfrm>
            <a:off x="343747" y="7191584"/>
            <a:ext cx="6606489" cy="2046714"/>
          </a:xfrm>
          <a:prstGeom prst="rect">
            <a:avLst/>
          </a:prstGeom>
          <a:noFill/>
        </p:spPr>
        <p:txBody>
          <a:bodyPr wrap="square" rtlCol="1">
            <a:spAutoFit/>
          </a:bodyPr>
          <a:lstStyle/>
          <a:p>
            <a:pPr algn="ctr"/>
            <a:r>
              <a:rPr lang="ar-SA" sz="1800" b="1" dirty="0" smtClean="0">
                <a:solidFill>
                  <a:schemeClr val="accent2">
                    <a:lumMod val="50000"/>
                  </a:schemeClr>
                </a:solidFill>
              </a:rPr>
              <a:t>ذكر الدكتور غازي القصيبي رأيه في وظيفة العميد في الصفحة 83من كتابه </a:t>
            </a:r>
          </a:p>
          <a:p>
            <a:pPr algn="ctr"/>
            <a:r>
              <a:rPr lang="ar-SA" sz="1800" b="1" dirty="0" smtClean="0">
                <a:solidFill>
                  <a:schemeClr val="accent2">
                    <a:lumMod val="50000"/>
                  </a:schemeClr>
                </a:solidFill>
              </a:rPr>
              <a:t>عندما تولى منصب عمادة كلية التجارة بجامعة الملك سعود  في بداية تأسيس الجامعة</a:t>
            </a:r>
          </a:p>
          <a:p>
            <a:pPr algn="ctr"/>
            <a:r>
              <a:rPr lang="ar-SA" sz="1800" b="1" dirty="0" smtClean="0">
                <a:solidFill>
                  <a:schemeClr val="accent2">
                    <a:lumMod val="50000"/>
                  </a:schemeClr>
                </a:solidFill>
              </a:rPr>
              <a:t> بأنه كساعي البريد الذي ينقل الأوراق من مكان لآخر بدون أي صلاحيات وأنا </a:t>
            </a:r>
          </a:p>
          <a:p>
            <a:pPr algn="ctr"/>
            <a:r>
              <a:rPr lang="ar-SA" sz="1800" b="1" dirty="0" smtClean="0">
                <a:solidFill>
                  <a:schemeClr val="accent2">
                    <a:lumMod val="50000"/>
                  </a:schemeClr>
                </a:solidFill>
              </a:rPr>
              <a:t>اتفق معه على هذا الرأي وحتى ربما لوقتنا الحاضر فصلاحيات العمداء في وقتنا الحاضر</a:t>
            </a:r>
          </a:p>
          <a:p>
            <a:pPr algn="ctr"/>
            <a:r>
              <a:rPr lang="ar-SA" sz="1800" b="1" dirty="0" smtClean="0">
                <a:solidFill>
                  <a:schemeClr val="accent2">
                    <a:lumMod val="50000"/>
                  </a:schemeClr>
                </a:solidFill>
              </a:rPr>
              <a:t> محدودة جداً ولا يمكن له أن يتخذ قراراً إلا بعد الرجوع إلى وكيل الجامعة وعرض</a:t>
            </a:r>
          </a:p>
          <a:p>
            <a:pPr algn="ctr"/>
            <a:r>
              <a:rPr lang="ar-SA" sz="1800" b="1" dirty="0" smtClean="0">
                <a:solidFill>
                  <a:schemeClr val="accent2">
                    <a:lumMod val="50000"/>
                  </a:schemeClr>
                </a:solidFill>
              </a:rPr>
              <a:t> المطالب على مجلس الجامعة وتنفيذ ما تم الموافقة عليه </a:t>
            </a:r>
          </a:p>
          <a:p>
            <a:endParaRPr lang="ar-SA" dirty="0"/>
          </a:p>
        </p:txBody>
      </p:sp>
      <p:pic>
        <p:nvPicPr>
          <p:cNvPr id="3" name="صورة 2"/>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lum bright="-20000" contrast="20000"/>
          </a:blip>
          <a:stretch>
            <a:fillRect/>
          </a:stretch>
        </p:blipFill>
        <p:spPr>
          <a:xfrm>
            <a:off x="427207" y="407411"/>
            <a:ext cx="6281024" cy="1267470"/>
          </a:xfrm>
          <a:prstGeom prst="rect">
            <a:avLst/>
          </a:prstGeom>
        </p:spPr>
      </p:pic>
      <p:sp>
        <p:nvSpPr>
          <p:cNvPr id="5" name="مربع نص 4"/>
          <p:cNvSpPr txBox="1"/>
          <p:nvPr/>
        </p:nvSpPr>
        <p:spPr>
          <a:xfrm>
            <a:off x="439159" y="1774248"/>
            <a:ext cx="6447598" cy="2862322"/>
          </a:xfrm>
          <a:prstGeom prst="rect">
            <a:avLst/>
          </a:prstGeom>
          <a:noFill/>
        </p:spPr>
        <p:txBody>
          <a:bodyPr wrap="none" rtlCol="1">
            <a:spAutoFit/>
          </a:bodyPr>
          <a:lstStyle/>
          <a:p>
            <a:pPr algn="ctr"/>
            <a:r>
              <a:rPr lang="ar-SA" sz="1800" b="1" dirty="0" smtClean="0">
                <a:solidFill>
                  <a:srgbClr val="632523"/>
                </a:solidFill>
              </a:rPr>
              <a:t>هذه المقولة التي ذكرها الدكتور في الصفحة 77تنطبق على المثل القائل </a:t>
            </a:r>
          </a:p>
          <a:p>
            <a:pPr algn="ctr"/>
            <a:r>
              <a:rPr lang="ar-SA" sz="1800" b="1" dirty="0" smtClean="0">
                <a:solidFill>
                  <a:srgbClr val="632523"/>
                </a:solidFill>
              </a:rPr>
              <a:t>فاقد الشيء لا يعطيه واذكر انه عندما تم تكليفي</a:t>
            </a:r>
          </a:p>
          <a:p>
            <a:pPr algn="ctr"/>
            <a:r>
              <a:rPr lang="ar-SA" sz="1800" b="1" dirty="0" smtClean="0">
                <a:solidFill>
                  <a:srgbClr val="632523"/>
                </a:solidFill>
              </a:rPr>
              <a:t>بالوكالة في المدرسة الحالية خلال الفصل الماضي وقبل الاجازة بأسبوع تقريباً</a:t>
            </a:r>
          </a:p>
          <a:p>
            <a:pPr algn="ctr"/>
            <a:r>
              <a:rPr lang="ar-SA" sz="1800" b="1" dirty="0" smtClean="0">
                <a:solidFill>
                  <a:srgbClr val="632523"/>
                </a:solidFill>
              </a:rPr>
              <a:t>حضر عندي معلم وقال يريد ان يسافر الى أهله خلال اخر ثلاثة ايام من الاسبوع</a:t>
            </a:r>
          </a:p>
          <a:p>
            <a:pPr algn="ctr"/>
            <a:r>
              <a:rPr lang="ar-SA" sz="1800" b="1" dirty="0" smtClean="0">
                <a:solidFill>
                  <a:srgbClr val="632523"/>
                </a:solidFill>
              </a:rPr>
              <a:t>فأذنت له وصادف ذلك اليوم حضور المشرف على الادارة المدرسية الاستاذ عبدالله</a:t>
            </a:r>
          </a:p>
          <a:p>
            <a:pPr algn="ctr"/>
            <a:r>
              <a:rPr lang="ar-SA" sz="1800" b="1" dirty="0" smtClean="0">
                <a:solidFill>
                  <a:srgbClr val="632523"/>
                </a:solidFill>
              </a:rPr>
              <a:t>المطيري وبحسن نية لما سألني عن بعض المعلمين اخبرته بقضية ذلك المعلم فعاتبني</a:t>
            </a:r>
          </a:p>
          <a:p>
            <a:pPr algn="ctr"/>
            <a:r>
              <a:rPr lang="ar-SA" sz="1800" b="1" dirty="0" smtClean="0">
                <a:solidFill>
                  <a:srgbClr val="632523"/>
                </a:solidFill>
              </a:rPr>
              <a:t>وقال لي اعطاء الاجازة الاضطرارية في هذه الايام ليست من صلاحياتك بل من </a:t>
            </a:r>
          </a:p>
          <a:p>
            <a:pPr algn="ctr"/>
            <a:r>
              <a:rPr lang="ar-SA" sz="1800" b="1" dirty="0" smtClean="0">
                <a:solidFill>
                  <a:srgbClr val="632523"/>
                </a:solidFill>
              </a:rPr>
              <a:t>صلاحيات مكتب التعليم ونبهني الى هذا الامر ولو كان من زارنا غيره لا دخلني في</a:t>
            </a:r>
          </a:p>
          <a:p>
            <a:pPr algn="ctr"/>
            <a:r>
              <a:rPr lang="ar-SA" sz="1800" b="1" dirty="0" smtClean="0">
                <a:solidFill>
                  <a:srgbClr val="632523"/>
                </a:solidFill>
              </a:rPr>
              <a:t>دوامة من المسائلات والمحاسبات  ولكنه من خيرة من عرفت بالمكتب فارتئ ان هذه</a:t>
            </a:r>
          </a:p>
          <a:p>
            <a:pPr algn="ctr"/>
            <a:r>
              <a:rPr lang="ar-SA" sz="1800" b="1" dirty="0" smtClean="0">
                <a:solidFill>
                  <a:srgbClr val="632523"/>
                </a:solidFill>
              </a:rPr>
              <a:t>المرة مناصحة وبعدها معاتبة فشكراً له وبعدها تبت عن هذا الامور حتى اتثبت جيداً</a:t>
            </a:r>
            <a:endParaRPr lang="ar-SA" sz="1800" b="1" dirty="0">
              <a:solidFill>
                <a:srgbClr val="63252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225005" y="190725"/>
            <a:ext cx="6785436" cy="9303302"/>
          </a:xfrm>
          <a:prstGeom prst="rect">
            <a:avLst/>
          </a:prstGeom>
        </p:spPr>
      </p:pic>
      <p:pic>
        <p:nvPicPr>
          <p:cNvPr id="2" name="صورة 1"/>
          <p:cNvPicPr>
            <a:picLocks noChangeAspect="1"/>
          </p:cNvPicPr>
          <p:nvPr/>
        </p:nvPicPr>
        <p:blipFill>
          <a:blip r:embed="rId3"/>
          <a:stretch>
            <a:fillRect/>
          </a:stretch>
        </p:blipFill>
        <p:spPr>
          <a:xfrm>
            <a:off x="427207" y="407411"/>
            <a:ext cx="6346486" cy="8907028"/>
          </a:xfrm>
          <a:prstGeom prst="rect">
            <a:avLst/>
          </a:prstGeom>
        </p:spPr>
      </p:pic>
      <p:sp>
        <p:nvSpPr>
          <p:cNvPr id="4" name="مستطيل 3"/>
          <p:cNvSpPr/>
          <p:nvPr/>
        </p:nvSpPr>
        <p:spPr>
          <a:xfrm>
            <a:off x="225005" y="227824"/>
            <a:ext cx="6750891" cy="9266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1" anchor="ctr"/>
          <a:lstStyle/>
          <a:p>
            <a:pPr algn="ctr"/>
            <a:endParaRPr lang="ar-SA"/>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385740" y="360331"/>
            <a:ext cx="6513512" cy="2466603"/>
          </a:xfrm>
          <a:prstGeom prst="rect">
            <a:avLst/>
          </a:prstGeom>
          <a:noFill/>
          <a:ln w="9525">
            <a:noFill/>
            <a:miter lim="800000"/>
            <a:headEnd/>
            <a:tailEnd/>
          </a:ln>
          <a:effectLst/>
        </p:spPr>
      </p:pic>
      <p:sp>
        <p:nvSpPr>
          <p:cNvPr id="6" name="مربع نص 5"/>
          <p:cNvSpPr txBox="1"/>
          <p:nvPr/>
        </p:nvSpPr>
        <p:spPr>
          <a:xfrm>
            <a:off x="236851" y="2775207"/>
            <a:ext cx="6662401" cy="6740307"/>
          </a:xfrm>
          <a:prstGeom prst="rect">
            <a:avLst/>
          </a:prstGeom>
          <a:noFill/>
        </p:spPr>
        <p:txBody>
          <a:bodyPr wrap="none" rtlCol="1">
            <a:spAutoFit/>
          </a:bodyPr>
          <a:lstStyle/>
          <a:p>
            <a:pPr>
              <a:lnSpc>
                <a:spcPct val="150000"/>
              </a:lnSpc>
            </a:pPr>
            <a:r>
              <a:rPr lang="ar-SA" sz="1800" b="1" dirty="0" smtClean="0">
                <a:solidFill>
                  <a:schemeClr val="accent2">
                    <a:lumMod val="50000"/>
                  </a:schemeClr>
                </a:solidFill>
              </a:rPr>
              <a:t>في هذه الفقرة الواردة في صفحة 89اقترح الدكتور اقتراح يرى من خلاله انه الواجب </a:t>
            </a:r>
          </a:p>
          <a:p>
            <a:pPr>
              <a:lnSpc>
                <a:spcPct val="150000"/>
              </a:lnSpc>
            </a:pPr>
            <a:r>
              <a:rPr lang="ar-SA" sz="1800" b="1" dirty="0" smtClean="0">
                <a:solidFill>
                  <a:schemeClr val="accent2">
                    <a:lumMod val="50000"/>
                  </a:schemeClr>
                </a:solidFill>
              </a:rPr>
              <a:t>بعد التعليم الأولى أن يقسم الطالب إلى طلاب  يتم تحويلهم إلى مدارس ومعاهد مهنية</a:t>
            </a:r>
          </a:p>
          <a:p>
            <a:pPr>
              <a:lnSpc>
                <a:spcPct val="150000"/>
              </a:lnSpc>
            </a:pPr>
            <a:r>
              <a:rPr lang="ar-SA" sz="1800" b="1" dirty="0" smtClean="0">
                <a:solidFill>
                  <a:schemeClr val="accent2">
                    <a:lumMod val="50000"/>
                  </a:schemeClr>
                </a:solidFill>
              </a:rPr>
              <a:t>وبعضهم يسمح له بإكمال دراسته الثانوية ومنها في الجامعة على حسب حاجة المجتمع</a:t>
            </a:r>
          </a:p>
          <a:p>
            <a:pPr>
              <a:lnSpc>
                <a:spcPct val="150000"/>
              </a:lnSpc>
            </a:pPr>
            <a:r>
              <a:rPr lang="ar-SA" sz="1800" b="1" dirty="0" smtClean="0">
                <a:solidFill>
                  <a:schemeClr val="accent2">
                    <a:lumMod val="50000"/>
                  </a:schemeClr>
                </a:solidFill>
              </a:rPr>
              <a:t> وليس رغبة الطالب </a:t>
            </a:r>
          </a:p>
          <a:p>
            <a:pPr>
              <a:lnSpc>
                <a:spcPct val="150000"/>
              </a:lnSpc>
            </a:pPr>
            <a:r>
              <a:rPr lang="ar-SA" sz="1800" b="1" dirty="0" smtClean="0">
                <a:solidFill>
                  <a:schemeClr val="accent2">
                    <a:lumMod val="50000"/>
                  </a:schemeClr>
                </a:solidFill>
              </a:rPr>
              <a:t>ولي مآخذ على هذا الاقتراح </a:t>
            </a:r>
          </a:p>
          <a:p>
            <a:pPr>
              <a:lnSpc>
                <a:spcPct val="150000"/>
              </a:lnSpc>
            </a:pPr>
            <a:r>
              <a:rPr lang="ar-SA" sz="1800" b="1" dirty="0" smtClean="0">
                <a:solidFill>
                  <a:schemeClr val="accent2">
                    <a:lumMod val="50000"/>
                  </a:schemeClr>
                </a:solidFill>
              </a:rPr>
              <a:t>أولا : من المفروض لو أردنا تطبيق هذا القرار أن يتم تحويل الطلاب إلى المعاهد</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المهنية بناء على </a:t>
            </a:r>
            <a:r>
              <a:rPr lang="ar-SA" sz="1800" b="1" dirty="0" smtClean="0">
                <a:solidFill>
                  <a:srgbClr val="632523"/>
                </a:solidFill>
              </a:rPr>
              <a:t>رغباتهم</a:t>
            </a:r>
            <a:r>
              <a:rPr lang="ar-SA" sz="1800" b="1" dirty="0" smtClean="0">
                <a:solidFill>
                  <a:schemeClr val="accent2">
                    <a:lumMod val="50000"/>
                  </a:schemeClr>
                </a:solidFill>
              </a:rPr>
              <a:t> وميولهم وليس بناء على درجات اختباراتهم </a:t>
            </a:r>
          </a:p>
          <a:p>
            <a:pPr>
              <a:lnSpc>
                <a:spcPct val="150000"/>
              </a:lnSpc>
            </a:pPr>
            <a:r>
              <a:rPr lang="ar-SA" sz="1800" b="1" dirty="0" smtClean="0">
                <a:solidFill>
                  <a:schemeClr val="accent2">
                    <a:lumMod val="50000"/>
                  </a:schemeClr>
                </a:solidFill>
              </a:rPr>
              <a:t>ثانيا: تجاهل الدكتور مرحلة المراهقة المبكرة والتي هي بحاجة إلى توجيه خاص </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والى تعليم خاص وقال دفع الطلاب في هذه المرحلة إلى المدارس والمعاهد</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المهنية بناء على مجموع درجات الاختبار وليس بناء على إشباع الحاجات</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النفسية والشخصية والاجتماعية لهؤلاء الطلاب</a:t>
            </a:r>
          </a:p>
          <a:p>
            <a:pPr>
              <a:lnSpc>
                <a:spcPct val="150000"/>
              </a:lnSpc>
            </a:pPr>
            <a:r>
              <a:rPr lang="ar-SA" sz="1800" b="1" dirty="0" smtClean="0">
                <a:solidFill>
                  <a:schemeClr val="accent2">
                    <a:lumMod val="50000"/>
                  </a:schemeClr>
                </a:solidFill>
              </a:rPr>
              <a:t>ثالثاً : يقول الدكتور </a:t>
            </a:r>
            <a:r>
              <a:rPr lang="ar-SA" sz="1800" b="1" dirty="0" err="1" smtClean="0">
                <a:solidFill>
                  <a:schemeClr val="accent2">
                    <a:lumMod val="50000"/>
                  </a:schemeClr>
                </a:solidFill>
              </a:rPr>
              <a:t>ان</a:t>
            </a:r>
            <a:r>
              <a:rPr lang="ar-SA" sz="1800" b="1" dirty="0" smtClean="0">
                <a:solidFill>
                  <a:schemeClr val="accent2">
                    <a:lumMod val="50000"/>
                  </a:schemeClr>
                </a:solidFill>
              </a:rPr>
              <a:t> توزيع الطلاب بكليات الجامعة يكون بناء على احتياجات البلاد</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وليس على حسب رغبات الطلاب الذين يرى من وجهة نظره الشخصية إنها تقوم </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على سهولة التخصص فقط وانأ أقول من لا يحب الشئ لا يمكن أن يبدع فيه ويطور</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نفسه فبدلا أن تجبر الطلاب على دراسة تخصص معين تبنى مهارته في جميع </a:t>
            </a:r>
          </a:p>
          <a:p>
            <a:pPr>
              <a:lnSpc>
                <a:spcPct val="150000"/>
              </a:lnSpc>
            </a:pPr>
            <a:r>
              <a:rPr lang="ar-SA" sz="1800" b="1" dirty="0">
                <a:solidFill>
                  <a:schemeClr val="accent2">
                    <a:lumMod val="50000"/>
                  </a:schemeClr>
                </a:solidFill>
              </a:rPr>
              <a:t> </a:t>
            </a:r>
            <a:r>
              <a:rPr lang="ar-SA" sz="1800" b="1" dirty="0" smtClean="0">
                <a:solidFill>
                  <a:schemeClr val="accent2">
                    <a:lumMod val="50000"/>
                  </a:schemeClr>
                </a:solidFill>
              </a:rPr>
              <a:t>    المراحل التعليمية المبنية على ميوله واجعل المرحلة الجامعية أكثر تخصصاً ودقة </a:t>
            </a:r>
            <a:endParaRPr lang="ar-SA" sz="1800" b="1" dirty="0">
              <a:solidFill>
                <a:schemeClr val="accent2">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27207" y="407411"/>
            <a:ext cx="6346486" cy="8907028"/>
          </a:xfrm>
          <a:prstGeom prst="rect">
            <a:avLst/>
          </a:prstGeom>
        </p:spPr>
      </p:pic>
      <p:sp>
        <p:nvSpPr>
          <p:cNvPr id="4" name="مستطيل 3"/>
          <p:cNvSpPr/>
          <p:nvPr/>
        </p:nvSpPr>
        <p:spPr>
          <a:xfrm>
            <a:off x="225005" y="227824"/>
            <a:ext cx="6750891" cy="9266203"/>
          </a:xfrm>
          <a:prstGeom prst="rect">
            <a:avLst/>
          </a:prstGeom>
          <a:noFill/>
          <a:ln w="38100">
            <a:solidFill>
              <a:srgbClr val="632523"/>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1" anchor="ctr"/>
          <a:lstStyle/>
          <a:p>
            <a:pPr algn="ctr"/>
            <a:endParaRPr lang="ar-SA"/>
          </a:p>
        </p:txBody>
      </p:sp>
      <p:pic>
        <p:nvPicPr>
          <p:cNvPr id="12" name="صورة 11"/>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27207" y="435589"/>
            <a:ext cx="6346486" cy="1462510"/>
          </a:xfrm>
          <a:prstGeom prst="rect">
            <a:avLst/>
          </a:prstGeom>
        </p:spPr>
      </p:pic>
      <p:sp>
        <p:nvSpPr>
          <p:cNvPr id="13" name="مربع نص 12"/>
          <p:cNvSpPr txBox="1"/>
          <p:nvPr/>
        </p:nvSpPr>
        <p:spPr>
          <a:xfrm>
            <a:off x="459205" y="2196629"/>
            <a:ext cx="6282489" cy="5858014"/>
          </a:xfrm>
          <a:prstGeom prst="rect">
            <a:avLst/>
          </a:prstGeom>
          <a:noFill/>
        </p:spPr>
        <p:txBody>
          <a:bodyPr wrap="none" rtlCol="1">
            <a:spAutoFit/>
          </a:bodyPr>
          <a:lstStyle/>
          <a:p>
            <a:pPr algn="ctr">
              <a:lnSpc>
                <a:spcPct val="150000"/>
              </a:lnSpc>
            </a:pPr>
            <a:r>
              <a:rPr lang="ar-SA" sz="1800" b="1" dirty="0" smtClean="0">
                <a:solidFill>
                  <a:srgbClr val="632523"/>
                </a:solidFill>
              </a:rPr>
              <a:t>فعلا القائد والاداري الناجح لا يمكن أن يقدم المصالح الشخصية لأي شخص كان</a:t>
            </a:r>
          </a:p>
          <a:p>
            <a:pPr algn="ctr">
              <a:lnSpc>
                <a:spcPct val="150000"/>
              </a:lnSpc>
            </a:pPr>
            <a:r>
              <a:rPr lang="ar-SA" sz="1800" b="1" dirty="0" smtClean="0">
                <a:solidFill>
                  <a:srgbClr val="632523"/>
                </a:solidFill>
              </a:rPr>
              <a:t>اذا كان في بقائه خطورة على العامة صراحة اعجبتني هذه الحكمة الادارية </a:t>
            </a:r>
          </a:p>
          <a:p>
            <a:pPr algn="ctr">
              <a:lnSpc>
                <a:spcPct val="150000"/>
              </a:lnSpc>
            </a:pPr>
            <a:r>
              <a:rPr lang="ar-SA" sz="1800" b="1" dirty="0" smtClean="0">
                <a:solidFill>
                  <a:srgbClr val="632523"/>
                </a:solidFill>
              </a:rPr>
              <a:t>التي ذكرها الدكتور في الصفحة 117والصادرة من رجل ذو باع طويل في فنون </a:t>
            </a:r>
          </a:p>
          <a:p>
            <a:pPr algn="ctr">
              <a:lnSpc>
                <a:spcPct val="150000"/>
              </a:lnSpc>
            </a:pPr>
            <a:r>
              <a:rPr lang="ar-SA" sz="1800" b="1" dirty="0" smtClean="0">
                <a:solidFill>
                  <a:srgbClr val="632523"/>
                </a:solidFill>
              </a:rPr>
              <a:t>القيادة ومما يخطر ببالي عن هذه النقطة اذكر ان احد الزملاء بمستشفى الايمان</a:t>
            </a:r>
          </a:p>
          <a:p>
            <a:pPr algn="ctr">
              <a:lnSpc>
                <a:spcPct val="150000"/>
              </a:lnSpc>
            </a:pPr>
            <a:r>
              <a:rPr lang="ar-SA" sz="1800" b="1" dirty="0" smtClean="0">
                <a:solidFill>
                  <a:srgbClr val="632523"/>
                </a:solidFill>
              </a:rPr>
              <a:t>العام بحي المنصورية قبل فترة ذكر لي قصة استشاري من احد الجنسيات العربية </a:t>
            </a:r>
          </a:p>
          <a:p>
            <a:pPr algn="ctr">
              <a:lnSpc>
                <a:spcPct val="150000"/>
              </a:lnSpc>
            </a:pPr>
            <a:r>
              <a:rPr lang="ar-SA" sz="1800" b="1" dirty="0" smtClean="0">
                <a:solidFill>
                  <a:srgbClr val="632523"/>
                </a:solidFill>
              </a:rPr>
              <a:t>مبدع في اجراء الكثير من العمليات الجراحية ولكنه في بعض المرات كان ينسى</a:t>
            </a:r>
          </a:p>
          <a:p>
            <a:pPr algn="ctr">
              <a:lnSpc>
                <a:spcPct val="150000"/>
              </a:lnSpc>
            </a:pPr>
            <a:r>
              <a:rPr lang="ar-SA" sz="1800" b="1" dirty="0" smtClean="0">
                <a:solidFill>
                  <a:srgbClr val="632523"/>
                </a:solidFill>
              </a:rPr>
              <a:t>في بعض المرضى وخاصة الجروح قطع مناديل او قطن وعند مراجعة المريض</a:t>
            </a:r>
          </a:p>
          <a:p>
            <a:pPr algn="ctr">
              <a:lnSpc>
                <a:spcPct val="150000"/>
              </a:lnSpc>
            </a:pPr>
            <a:r>
              <a:rPr lang="ar-SA" sz="1800" b="1" dirty="0" smtClean="0">
                <a:solidFill>
                  <a:srgbClr val="632523"/>
                </a:solidFill>
              </a:rPr>
              <a:t>او عمل اشعة لإصابته تكتشف هذه البقايا ويضطر الطاقم الطبي الى اعادة فتح</a:t>
            </a:r>
          </a:p>
          <a:p>
            <a:pPr algn="ctr">
              <a:lnSpc>
                <a:spcPct val="150000"/>
              </a:lnSpc>
            </a:pPr>
            <a:r>
              <a:rPr lang="ar-SA" sz="1800" b="1" dirty="0" smtClean="0">
                <a:solidFill>
                  <a:srgbClr val="632523"/>
                </a:solidFill>
              </a:rPr>
              <a:t>العملية واخراج هذه القطع ثم تقفيل الجروح مرة اخرى وعندما تكررت هذه</a:t>
            </a:r>
          </a:p>
          <a:p>
            <a:pPr algn="ctr">
              <a:lnSpc>
                <a:spcPct val="150000"/>
              </a:lnSpc>
            </a:pPr>
            <a:r>
              <a:rPr lang="ar-SA" sz="1800" b="1" dirty="0" smtClean="0">
                <a:solidFill>
                  <a:srgbClr val="632523"/>
                </a:solidFill>
              </a:rPr>
              <a:t>الاخطاء الطبية ووصول خبر هذا الاستشاري الى سعادة وزير الصحة في ذلك</a:t>
            </a:r>
          </a:p>
          <a:p>
            <a:pPr algn="ctr">
              <a:lnSpc>
                <a:spcPct val="150000"/>
              </a:lnSpc>
            </a:pPr>
            <a:r>
              <a:rPr lang="ar-SA" sz="1800" b="1" dirty="0" smtClean="0">
                <a:solidFill>
                  <a:srgbClr val="632523"/>
                </a:solidFill>
              </a:rPr>
              <a:t>الوقت حمد المانع اصدر امراً بالاستغناء عن خدماته  رغم سعي الكثير من اعضاء</a:t>
            </a:r>
          </a:p>
          <a:p>
            <a:pPr algn="ctr">
              <a:lnSpc>
                <a:spcPct val="150000"/>
              </a:lnSpc>
            </a:pPr>
            <a:r>
              <a:rPr lang="ar-SA" sz="1800" b="1" dirty="0" smtClean="0">
                <a:solidFill>
                  <a:srgbClr val="632523"/>
                </a:solidFill>
              </a:rPr>
              <a:t>الوسط الطبي لثني الوزير عن هذه الخطوة الا ان الوزير اصر على رأيه وفعلا</a:t>
            </a:r>
          </a:p>
          <a:p>
            <a:pPr algn="ctr">
              <a:lnSpc>
                <a:spcPct val="150000"/>
              </a:lnSpc>
            </a:pPr>
            <a:r>
              <a:rPr lang="ar-SA" sz="1800" b="1" dirty="0" smtClean="0">
                <a:solidFill>
                  <a:srgbClr val="632523"/>
                </a:solidFill>
              </a:rPr>
              <a:t>تم فصله من عمله مراعاة لمصلحة المر </a:t>
            </a:r>
            <a:r>
              <a:rPr lang="ar-SA" sz="1800" b="1" dirty="0" err="1" smtClean="0">
                <a:solidFill>
                  <a:srgbClr val="632523"/>
                </a:solidFill>
              </a:rPr>
              <a:t>ضى</a:t>
            </a:r>
            <a:r>
              <a:rPr lang="ar-SA" sz="1800" b="1" dirty="0" smtClean="0">
                <a:solidFill>
                  <a:srgbClr val="632523"/>
                </a:solidFill>
              </a:rPr>
              <a:t> قبل مصلحة وزارة الصحة أو مصالحه</a:t>
            </a:r>
          </a:p>
          <a:p>
            <a:pPr algn="ctr">
              <a:lnSpc>
                <a:spcPct val="150000"/>
              </a:lnSpc>
            </a:pPr>
            <a:r>
              <a:rPr lang="ar-SA" sz="1800" b="1" dirty="0" smtClean="0">
                <a:solidFill>
                  <a:srgbClr val="632523"/>
                </a:solidFill>
              </a:rPr>
              <a:t>الشخصية</a:t>
            </a:r>
            <a:endParaRPr lang="ar-SA" sz="1800" b="1" dirty="0">
              <a:solidFill>
                <a:srgbClr val="632523"/>
              </a:solidFill>
            </a:endParaRPr>
          </a:p>
        </p:txBody>
      </p:sp>
    </p:spTree>
    <p:extLst>
      <p:ext uri="{BB962C8B-B14F-4D97-AF65-F5344CB8AC3E}">
        <p14:creationId xmlns:p14="http://schemas.microsoft.com/office/powerpoint/2010/main" val="108423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stretch>
            <a:fillRect/>
          </a:stretch>
        </p:blipFill>
        <p:spPr>
          <a:xfrm>
            <a:off x="207732" y="209274"/>
            <a:ext cx="6785436" cy="9303302"/>
          </a:xfrm>
          <a:prstGeom prst="rect">
            <a:avLst/>
          </a:prstGeom>
        </p:spPr>
      </p:pic>
      <p:pic>
        <p:nvPicPr>
          <p:cNvPr id="7" name="صورة 6"/>
          <p:cNvPicPr>
            <a:picLocks noChangeAspect="1"/>
          </p:cNvPicPr>
          <p:nvPr/>
        </p:nvPicPr>
        <p:blipFill>
          <a:blip r:embed="rId3"/>
          <a:stretch>
            <a:fillRect/>
          </a:stretch>
        </p:blipFill>
        <p:spPr>
          <a:xfrm>
            <a:off x="427207" y="407411"/>
            <a:ext cx="6346486" cy="8907028"/>
          </a:xfrm>
          <a:prstGeom prst="rect">
            <a:avLst/>
          </a:prstGeom>
        </p:spPr>
      </p:pic>
      <p:sp>
        <p:nvSpPr>
          <p:cNvPr id="4" name="مستطيل 3"/>
          <p:cNvSpPr/>
          <p:nvPr/>
        </p:nvSpPr>
        <p:spPr>
          <a:xfrm>
            <a:off x="225005" y="227824"/>
            <a:ext cx="6750891" cy="9266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1" anchor="ctr"/>
          <a:lstStyle/>
          <a:p>
            <a:pPr algn="ctr"/>
            <a:endParaRPr lang="ar-SA"/>
          </a:p>
        </p:txBody>
      </p:sp>
      <p:pic>
        <p:nvPicPr>
          <p:cNvPr id="2" name="صورة 1"/>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32099" y="468437"/>
            <a:ext cx="6341594" cy="2043167"/>
          </a:xfrm>
          <a:prstGeom prst="rect">
            <a:avLst/>
          </a:prstGeom>
        </p:spPr>
      </p:pic>
      <p:sp>
        <p:nvSpPr>
          <p:cNvPr id="3" name="مربع نص 2"/>
          <p:cNvSpPr txBox="1"/>
          <p:nvPr/>
        </p:nvSpPr>
        <p:spPr>
          <a:xfrm>
            <a:off x="154395" y="2382754"/>
            <a:ext cx="6750891" cy="2118529"/>
          </a:xfrm>
          <a:prstGeom prst="rect">
            <a:avLst/>
          </a:prstGeom>
          <a:noFill/>
        </p:spPr>
        <p:txBody>
          <a:bodyPr wrap="square" rtlCol="1">
            <a:spAutoFit/>
          </a:bodyPr>
          <a:lstStyle/>
          <a:p>
            <a:pPr>
              <a:lnSpc>
                <a:spcPct val="150000"/>
              </a:lnSpc>
            </a:pPr>
            <a:r>
              <a:rPr lang="ar-SA" sz="1800" b="1" dirty="0" smtClean="0">
                <a:solidFill>
                  <a:srgbClr val="632523"/>
                </a:solidFill>
              </a:rPr>
              <a:t>هذه الاستراتيجية التي نوه لها الدكتور غازي في الصفحة 252أيام ما كان وزيراً للصحة تنم عن عمق معرفي بالدور الاساسي للإدارة وهو التركيز على المنتجات ولو كان على حساب الشكليات حيث ان تطور الخدمات الصحية في عهدة  والنهوض بالدور العلاجي وصل الى مراحل جيدة رغم قلة المباني المخصصة لان تكون مستشفيات كان على عدد أصابع اليد.</a:t>
            </a:r>
            <a:endParaRPr lang="ar-SA" sz="1800" b="1" dirty="0">
              <a:solidFill>
                <a:srgbClr val="632523"/>
              </a:solidFill>
            </a:endParaRPr>
          </a:p>
        </p:txBody>
      </p:sp>
      <p:pic>
        <p:nvPicPr>
          <p:cNvPr id="5" name="صورة 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23514" y="4525153"/>
            <a:ext cx="6173807" cy="1095064"/>
          </a:xfrm>
          <a:prstGeom prst="rect">
            <a:avLst/>
          </a:prstGeom>
        </p:spPr>
      </p:pic>
      <p:sp>
        <p:nvSpPr>
          <p:cNvPr id="6" name="مربع نص 5"/>
          <p:cNvSpPr txBox="1"/>
          <p:nvPr/>
        </p:nvSpPr>
        <p:spPr>
          <a:xfrm>
            <a:off x="225005" y="5620217"/>
            <a:ext cx="6701676" cy="4247317"/>
          </a:xfrm>
          <a:prstGeom prst="rect">
            <a:avLst/>
          </a:prstGeom>
          <a:noFill/>
        </p:spPr>
        <p:txBody>
          <a:bodyPr wrap="square" rtlCol="1">
            <a:spAutoFit/>
          </a:bodyPr>
          <a:lstStyle/>
          <a:p>
            <a:pPr>
              <a:lnSpc>
                <a:spcPct val="150000"/>
              </a:lnSpc>
            </a:pPr>
            <a:r>
              <a:rPr lang="ar-SA" sz="1800" b="1" dirty="0" smtClean="0">
                <a:solidFill>
                  <a:srgbClr val="632523"/>
                </a:solidFill>
              </a:rPr>
              <a:t>المقصود بحافة الهاوية هو استخدام اخر الحلول حتى ولو كان في استخدامه مضرة على الشخص أو على من يقابل </a:t>
            </a:r>
          </a:p>
          <a:p>
            <a:pPr>
              <a:lnSpc>
                <a:spcPct val="150000"/>
              </a:lnSpc>
            </a:pPr>
            <a:r>
              <a:rPr lang="ar-SA" sz="1800" b="1" dirty="0" smtClean="0">
                <a:solidFill>
                  <a:srgbClr val="632523"/>
                </a:solidFill>
              </a:rPr>
              <a:t>استخدمها الدكتور غازي القصيبي عندما فشلت كل المحاولات في اقناع الحجاج بالابتعاد عن مدخل المستشفى في منى حيث ذكر قصته في صفحة 256 عندما قام بقيادة سيارة الاسعاف باتجاه مدخل المستشفى بدون توقف وبحذر ولاحظ ابتعاد الحجاج من امام السيارة</a:t>
            </a:r>
          </a:p>
          <a:p>
            <a:pPr>
              <a:lnSpc>
                <a:spcPct val="150000"/>
              </a:lnSpc>
            </a:pPr>
            <a:r>
              <a:rPr lang="ar-SA" sz="1800" b="1" dirty="0" smtClean="0">
                <a:solidFill>
                  <a:srgbClr val="632523"/>
                </a:solidFill>
              </a:rPr>
              <a:t>من خلال هذه العبارة اتضح لي بان تطبيق الفنون الادارية ليست على مستوى واحد وان اخرها هو القيام بالعمل من قبل الرئيس نفسه اذا فشلت كل المحاولات من المفوضين من قباله مع مراعاة الظروف ونسبة الخسائر فعلا عبارة اعجبتني كثيراً</a:t>
            </a:r>
          </a:p>
          <a:p>
            <a:pPr>
              <a:lnSpc>
                <a:spcPct val="150000"/>
              </a:lnSpc>
            </a:pPr>
            <a:endParaRPr lang="ar-SA" sz="1800" b="1" dirty="0">
              <a:solidFill>
                <a:srgbClr val="632523"/>
              </a:solidFill>
            </a:endParaRPr>
          </a:p>
        </p:txBody>
      </p:sp>
      <p:cxnSp>
        <p:nvCxnSpPr>
          <p:cNvPr id="8" name="رابط مستقيم 7"/>
          <p:cNvCxnSpPr/>
          <p:nvPr/>
        </p:nvCxnSpPr>
        <p:spPr>
          <a:xfrm flipH="1">
            <a:off x="225005" y="4432200"/>
            <a:ext cx="6750891"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lum bright="70000" contrast="-70000"/>
          </a:blip>
          <a:stretch>
            <a:fillRect/>
          </a:stretch>
        </p:blipFill>
        <p:spPr>
          <a:xfrm>
            <a:off x="427012" y="409574"/>
            <a:ext cx="6346876" cy="8902701"/>
          </a:xfrm>
          <a:prstGeom prst="rect">
            <a:avLst/>
          </a:prstGeom>
        </p:spPr>
      </p:pic>
      <p:sp>
        <p:nvSpPr>
          <p:cNvPr id="4" name="مستطيل 3"/>
          <p:cNvSpPr/>
          <p:nvPr/>
        </p:nvSpPr>
        <p:spPr>
          <a:xfrm>
            <a:off x="225005" y="227824"/>
            <a:ext cx="6750891" cy="9266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1" anchor="ctr"/>
          <a:lstStyle/>
          <a:p>
            <a:pPr algn="ctr"/>
            <a:endParaRPr lang="ar-SA"/>
          </a:p>
        </p:txBody>
      </p:sp>
      <p:pic>
        <p:nvPicPr>
          <p:cNvPr id="2" name="صورة 1"/>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49128" y="3340796"/>
            <a:ext cx="6353118" cy="2516014"/>
          </a:xfrm>
          <a:prstGeom prst="rect">
            <a:avLst/>
          </a:prstGeom>
        </p:spPr>
      </p:pic>
      <p:pic>
        <p:nvPicPr>
          <p:cNvPr id="3" name="صورة 2"/>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2229129" y="396429"/>
            <a:ext cx="4680520" cy="498989"/>
          </a:xfrm>
          <a:prstGeom prst="rect">
            <a:avLst/>
          </a:prstGeom>
        </p:spPr>
      </p:pic>
      <p:pic>
        <p:nvPicPr>
          <p:cNvPr id="5" name="صورة 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65691" y="756469"/>
            <a:ext cx="6319992" cy="2584327"/>
          </a:xfrm>
          <a:prstGeom prst="rect">
            <a:avLst/>
          </a:prstGeom>
        </p:spPr>
      </p:pic>
      <p:sp>
        <p:nvSpPr>
          <p:cNvPr id="6" name="مربع نص 5"/>
          <p:cNvSpPr txBox="1"/>
          <p:nvPr/>
        </p:nvSpPr>
        <p:spPr>
          <a:xfrm>
            <a:off x="225005" y="5889133"/>
            <a:ext cx="6660678" cy="3365024"/>
          </a:xfrm>
          <a:prstGeom prst="rect">
            <a:avLst/>
          </a:prstGeom>
          <a:noFill/>
        </p:spPr>
        <p:txBody>
          <a:bodyPr wrap="square" rtlCol="1">
            <a:spAutoFit/>
          </a:bodyPr>
          <a:lstStyle/>
          <a:p>
            <a:pPr>
              <a:lnSpc>
                <a:spcPct val="150000"/>
              </a:lnSpc>
            </a:pPr>
            <a:r>
              <a:rPr lang="ar-SA" sz="1800" b="1" dirty="0" smtClean="0">
                <a:solidFill>
                  <a:srgbClr val="632523"/>
                </a:solidFill>
              </a:rPr>
              <a:t>صراحة أنا اعجبتني هذه المهارة والحنكة الادارية لأني أعرف كثير من المدراء يتم ابتزازهم بأساليب عدة فمثلا عن مدرستي كلف المدير أحد المعلمين للقيام بأعمال نظام نور فاستغل صاحبنا هذا الموقف وبدأ يملي شروطه على المدير منها اعطاءه خمس حصص فقط مع هذا العمل وان تكون حصص للتربية الفنية رغم ان المدرسة تحتاج معلم بنفس تخصصه ومن ثم أن لا يتم تكليفه بالإشراف أو الانتظار أو حتى المناوبة بعد الدوام فرضخ لهذه الشروط مديرنا الغالي واصبح وفوق هذا كله هذا المعلم يتأخر عن الدوام ويخرج من المدرسة ومديرنا ساكت  ولا ينطق بكلمة وسبب ذلك اشكاليات  كبيرة وصدق القصيبي عندما قال اقبل الابتزاز مرة وسوف تضطر الى قبوله الى الابد </a:t>
            </a:r>
            <a:endParaRPr lang="ar-SA" sz="1800" b="1" dirty="0">
              <a:solidFill>
                <a:srgbClr val="632523"/>
              </a:solidFill>
            </a:endParaRPr>
          </a:p>
        </p:txBody>
      </p:sp>
      <p:pic>
        <p:nvPicPr>
          <p:cNvPr id="8" name="صورة 7"/>
          <p:cNvPicPr>
            <a:picLocks noChangeAspect="1"/>
          </p:cNvPicPr>
          <p:nvPr/>
        </p:nvPicPr>
        <p:blipFill>
          <a:blip r:embed="rId6"/>
          <a:stretch>
            <a:fillRect/>
          </a:stretch>
        </p:blipFill>
        <p:spPr>
          <a:xfrm>
            <a:off x="207732" y="209274"/>
            <a:ext cx="6785436" cy="9303302"/>
          </a:xfrm>
          <a:prstGeom prst="rect">
            <a:avLst/>
          </a:prstGeom>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975</Words>
  <Application>Microsoft Office PowerPoint</Application>
  <PresentationFormat>مخصص</PresentationFormat>
  <Paragraphs>83</Paragraphs>
  <Slides>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PT Bold Heading</vt:lpstr>
      <vt:lpstr>Simple Indust Shaded</vt:lpstr>
      <vt:lpstr>Times New Roman</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ابو عبدالرحيم</dc:creator>
  <cp:lastModifiedBy>ابو عبدالرحيم</cp:lastModifiedBy>
  <cp:revision>30</cp:revision>
  <cp:lastPrinted>2015-05-02T11:02:29Z</cp:lastPrinted>
  <dcterms:created xsi:type="dcterms:W3CDTF">2015-04-01T13:53:17Z</dcterms:created>
  <dcterms:modified xsi:type="dcterms:W3CDTF">2015-05-02T11:03:44Z</dcterms:modified>
</cp:coreProperties>
</file>