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1" r:id="rId2"/>
  </p:sldMasterIdLst>
  <p:notesMasterIdLst>
    <p:notesMasterId r:id="rId33"/>
  </p:notesMasterIdLst>
  <p:sldIdLst>
    <p:sldId id="256" r:id="rId3"/>
    <p:sldId id="312" r:id="rId4"/>
    <p:sldId id="296" r:id="rId5"/>
    <p:sldId id="306" r:id="rId6"/>
    <p:sldId id="307" r:id="rId7"/>
    <p:sldId id="308" r:id="rId8"/>
    <p:sldId id="298" r:id="rId9"/>
    <p:sldId id="299" r:id="rId10"/>
    <p:sldId id="300" r:id="rId11"/>
    <p:sldId id="315" r:id="rId12"/>
    <p:sldId id="326" r:id="rId13"/>
    <p:sldId id="304" r:id="rId14"/>
    <p:sldId id="314" r:id="rId15"/>
    <p:sldId id="316" r:id="rId16"/>
    <p:sldId id="320" r:id="rId17"/>
    <p:sldId id="317" r:id="rId18"/>
    <p:sldId id="321" r:id="rId19"/>
    <p:sldId id="322" r:id="rId20"/>
    <p:sldId id="325" r:id="rId21"/>
    <p:sldId id="324" r:id="rId22"/>
    <p:sldId id="318" r:id="rId23"/>
    <p:sldId id="323" r:id="rId24"/>
    <p:sldId id="319" r:id="rId25"/>
    <p:sldId id="305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88C4C-EC22-41B3-A398-80517FBD7909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6E23A-8604-4D50-BAE3-8684B3DC3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4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en-US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252FB8CC-3ED2-4885-B268-0FFDFCA27312}" type="slidenum">
              <a:rPr lang="uk-UA" altLang="en-US" sz="1200"/>
              <a:pPr eaLnBrk="1" hangingPunct="1"/>
              <a:t>2</a:t>
            </a:fld>
            <a:endParaRPr lang="uk-UA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F6063DF-CF05-480F-9AEB-73B809E919D8}" type="slidenum">
              <a:rPr lang="fr-FR">
                <a:solidFill>
                  <a:prstClr val="black"/>
                </a:solidFill>
                <a:latin typeface="Arial" pitchFamily="34" charset="0"/>
              </a:rPr>
              <a:pPr eaLnBrk="1" hangingPunct="1"/>
              <a:t>16</a:t>
            </a:fld>
            <a:endParaRPr lang="fr-F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3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ABB14C-53F8-48E3-AAE1-8C442EA93EFC}" type="slidenum">
              <a:rPr lang="en-US">
                <a:solidFill>
                  <a:prstClr val="black"/>
                </a:solidFill>
                <a:latin typeface="Arial" pitchFamily="34" charset="0"/>
              </a:rPr>
              <a:pPr/>
              <a:t>17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0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2FC8E93-440D-4E20-B09D-B54C5733B5C5}" type="slidenum">
              <a:rPr lang="en-US">
                <a:solidFill>
                  <a:prstClr val="black"/>
                </a:solidFill>
                <a:latin typeface="Arial" pitchFamily="34" charset="0"/>
              </a:rPr>
              <a:pPr/>
              <a:t>18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1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6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86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50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20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23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5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82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8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A20D-826A-4567-82E9-EF58CF69BF1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3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BB74B-87BE-47C4-A494-63DDFB8C966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4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7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71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5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58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0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83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16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7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7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2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0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3F0-EDE4-44B8-B776-50166290A82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14BF-74A0-4F9D-92CE-DEAB80DE6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3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1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3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6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1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5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EF9B67-B587-4857-A401-89652D69825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D34C3-4561-46EB-A1C9-3FBB8345D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11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703" r:id="rId18"/>
    <p:sldLayoutId id="2147483704" r:id="rId19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2B3F0-EDE4-44B8-B776-50166290A825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14BF-74A0-4F9D-92CE-DEAB80DE6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5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anthro.palomar.edu/abnormal/images/karyotype_process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37" y="2622108"/>
            <a:ext cx="6046440" cy="1102519"/>
          </a:xfrm>
        </p:spPr>
        <p:txBody>
          <a:bodyPr/>
          <a:lstStyle/>
          <a:p>
            <a:r>
              <a:rPr lang="en-US" sz="5400" dirty="0"/>
              <a:t>Human Chromosomes and Karyotyping</a:t>
            </a:r>
          </a:p>
        </p:txBody>
      </p:sp>
    </p:spTree>
    <p:extLst>
      <p:ext uri="{BB962C8B-B14F-4D97-AF65-F5344CB8AC3E}">
        <p14:creationId xmlns:p14="http://schemas.microsoft.com/office/powerpoint/2010/main" val="228898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967" y="109904"/>
            <a:ext cx="6705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Cri du chat syndrome: 46, 5p deletion</a:t>
            </a:r>
            <a:endParaRPr lang="en-US" altLang="en-US" sz="28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1679" y="777920"/>
            <a:ext cx="7765575" cy="2914426"/>
            <a:chOff x="614149" y="1255591"/>
            <a:chExt cx="7765575" cy="2914426"/>
          </a:xfrm>
        </p:grpSpPr>
        <p:sp>
          <p:nvSpPr>
            <p:cNvPr id="7" name="Rectangle 6"/>
            <p:cNvSpPr/>
            <p:nvPr/>
          </p:nvSpPr>
          <p:spPr>
            <a:xfrm>
              <a:off x="614149" y="1255591"/>
              <a:ext cx="7765575" cy="29138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98" b="6750"/>
            <a:stretch/>
          </p:blipFill>
          <p:spPr>
            <a:xfrm>
              <a:off x="3807726" y="1255591"/>
              <a:ext cx="4476464" cy="29144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620"/>
            <a:stretch/>
          </p:blipFill>
          <p:spPr>
            <a:xfrm>
              <a:off x="614149" y="1255591"/>
              <a:ext cx="2756848" cy="291386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95784" y="3836579"/>
            <a:ext cx="8434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Cri-du-chat is caused by a deletion on the short arm of chromosome 5p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8833" y="4350144"/>
            <a:ext cx="8591268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Babies with cri-du-chat are usually small at birth, and may have respiratory problems.  Often, the larynx doesn’t develop correctly, which causes the signature catlike cry.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Mental retardation: the more extensive the deletion is of chromosome 5p, the more severe this symptom.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Downward slant of the eyes.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Abnormally shaped/positioned ears.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Webbed fingers or toes.</a:t>
            </a:r>
          </a:p>
        </p:txBody>
      </p:sp>
    </p:spTree>
    <p:extLst>
      <p:ext uri="{BB962C8B-B14F-4D97-AF65-F5344CB8AC3E}">
        <p14:creationId xmlns:p14="http://schemas.microsoft.com/office/powerpoint/2010/main" val="123741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:\MWords\GENETICS\powerpoints\edwar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03200"/>
            <a:ext cx="2071688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662181" y="524787"/>
            <a:ext cx="401637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Patau</a:t>
            </a:r>
            <a:r>
              <a:rPr lang="en-US" altLang="en-US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Syndrome: 47, +13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in 15,000 live births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Cleft lip and palate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eye defects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Malformation of internal organs (brain, nervous system, heart)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Survival rarely past 1 year</a:t>
            </a:r>
          </a:p>
          <a:p>
            <a:endParaRPr lang="en-US" altLang="en-US" sz="1800" b="1" dirty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760107" y="3802789"/>
            <a:ext cx="448945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Edwards Syndrome: 47, +18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in 11,000 births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Small at birth, growth retarded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Malformed hands and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Heart malformations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Death within first year usually caused by heart failure or pneumonia</a:t>
            </a:r>
          </a:p>
        </p:txBody>
      </p:sp>
    </p:spTree>
    <p:extLst>
      <p:ext uri="{BB962C8B-B14F-4D97-AF65-F5344CB8AC3E}">
        <p14:creationId xmlns:p14="http://schemas.microsoft.com/office/powerpoint/2010/main" val="234363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443" y="2315823"/>
            <a:ext cx="6620967" cy="1915647"/>
          </a:xfrm>
        </p:spPr>
        <p:txBody>
          <a:bodyPr/>
          <a:lstStyle/>
          <a:p>
            <a:r>
              <a:rPr lang="en-US" dirty="0"/>
              <a:t>Sex Linked Aberrations</a:t>
            </a:r>
          </a:p>
        </p:txBody>
      </p:sp>
    </p:spTree>
    <p:extLst>
      <p:ext uri="{BB962C8B-B14F-4D97-AF65-F5344CB8AC3E}">
        <p14:creationId xmlns:p14="http://schemas.microsoft.com/office/powerpoint/2010/main" val="22956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158" y="83107"/>
            <a:ext cx="6981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Triple X syndrome or Trisomy X: 47, XXX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87104" y="889316"/>
            <a:ext cx="6781506" cy="3162775"/>
            <a:chOff x="750627" y="1282889"/>
            <a:chExt cx="6781506" cy="3162775"/>
          </a:xfrm>
        </p:grpSpPr>
        <p:sp>
          <p:nvSpPr>
            <p:cNvPr id="3" name="Rectangle 2"/>
            <p:cNvSpPr/>
            <p:nvPr/>
          </p:nvSpPr>
          <p:spPr>
            <a:xfrm>
              <a:off x="750627" y="1282889"/>
              <a:ext cx="6781506" cy="31627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100" y="1282889"/>
              <a:ext cx="4217033" cy="3162775"/>
            </a:xfrm>
            <a:prstGeom prst="rect">
              <a:avLst/>
            </a:prstGeom>
          </p:spPr>
        </p:pic>
      </p:grpSp>
      <p:sp>
        <p:nvSpPr>
          <p:cNvPr id="7" name="Oval 6"/>
          <p:cNvSpPr/>
          <p:nvPr/>
        </p:nvSpPr>
        <p:spPr>
          <a:xfrm>
            <a:off x="6183535" y="3255104"/>
            <a:ext cx="750627" cy="733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081" y="4890911"/>
            <a:ext cx="4035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Tall stature.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Vertical skinfolds that may cover</a:t>
            </a:r>
          </a:p>
          <a:p>
            <a:pPr marL="177800" indent="-177800"/>
            <a:r>
              <a:rPr lang="en-US" dirty="0"/>
              <a:t> the inner corners of the eyes.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Delayed development of speech and language skills.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2" y="1059865"/>
            <a:ext cx="2493165" cy="2821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645" y="4201821"/>
            <a:ext cx="82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Triple X syndrome may not cause any signs or symptoms. If symptoms do appear, they may include: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0581" y="4834038"/>
            <a:ext cx="4605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Weak muscle tone .</a:t>
            </a:r>
            <a:endParaRPr lang="ar-S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Curved pinky fingers.</a:t>
            </a:r>
            <a:endParaRPr lang="ar-S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Behavior and mental health problems.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Premature ovarian failure or ovary abnormalities.</a:t>
            </a:r>
          </a:p>
        </p:txBody>
      </p:sp>
    </p:spTree>
    <p:extLst>
      <p:ext uri="{BB962C8B-B14F-4D97-AF65-F5344CB8AC3E}">
        <p14:creationId xmlns:p14="http://schemas.microsoft.com/office/powerpoint/2010/main" val="263159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509" y="5088423"/>
            <a:ext cx="843886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Survival to adulthood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Average height, thin, personality disorders, some form of mental disabilities, and adolescent acne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Some may have very mild symptoms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1/1,000 male births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044" y="4130806"/>
            <a:ext cx="8575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XYY syndrome is an aneuploidy of the sex chromosomes in which a human male receives an extra Y chromosome, giving a total of 47 chromosomes instead of the usual 46.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7989" y="168828"/>
            <a:ext cx="4903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Jacob’s Syndrome: 47,</a:t>
            </a:r>
            <a:r>
              <a:rPr lang="en-US" sz="2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XYY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3267" y="909036"/>
            <a:ext cx="6520025" cy="3166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XY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20" y="909036"/>
            <a:ext cx="4187072" cy="314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26837" r="68698" b="8894"/>
          <a:stretch/>
        </p:blipFill>
        <p:spPr>
          <a:xfrm>
            <a:off x="1653267" y="922765"/>
            <a:ext cx="1924335" cy="31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1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48639" y="2377440"/>
            <a:ext cx="768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b="1" dirty="0">
                <a:solidFill>
                  <a:srgbClr val="EBEBEB"/>
                </a:solidFill>
                <a:ea typeface="+mj-ea"/>
                <a:cs typeface="+mj-cs"/>
              </a:rPr>
              <a:t>KARYOTYPEING</a:t>
            </a:r>
            <a:endParaRPr lang="en-US" sz="8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476250"/>
            <a:ext cx="7313612" cy="968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b="1" dirty="0">
                <a:solidFill>
                  <a:srgbClr val="FF0000"/>
                </a:solidFill>
              </a:rPr>
              <a:t>Identifying chromosomes</a:t>
            </a:r>
            <a:br>
              <a:rPr lang="en-GB" sz="3200" b="1" dirty="0"/>
            </a:br>
            <a:endParaRPr lang="fr-FR" sz="32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00213"/>
            <a:ext cx="5186363" cy="4752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100" dirty="0"/>
              <a:t>Chromosomes can be identified by:</a:t>
            </a:r>
          </a:p>
          <a:p>
            <a:pPr eaLnBrk="1" hangingPunct="1"/>
            <a:r>
              <a:rPr lang="en-GB" sz="2100" dirty="0"/>
              <a:t>Their size.</a:t>
            </a:r>
          </a:p>
          <a:p>
            <a:pPr eaLnBrk="1" hangingPunct="1"/>
            <a:r>
              <a:rPr lang="en-GB" sz="2100" dirty="0"/>
              <a:t>Their shape (the position of the centromere) .</a:t>
            </a:r>
            <a:br>
              <a:rPr lang="en-GB" sz="2100" dirty="0"/>
            </a:br>
            <a:endParaRPr lang="en-GB" sz="2100" dirty="0"/>
          </a:p>
          <a:p>
            <a:pPr eaLnBrk="1" hangingPunct="1"/>
            <a:r>
              <a:rPr lang="en-GB" sz="2100" dirty="0"/>
              <a:t>Banding patterns produced by specific stains (Giemsa).</a:t>
            </a:r>
          </a:p>
          <a:p>
            <a:pPr eaLnBrk="1" hangingPunct="1">
              <a:buFont typeface="Wingdings" pitchFamily="2" charset="2"/>
              <a:buNone/>
            </a:pPr>
            <a:endParaRPr lang="en-GB" sz="2100" dirty="0"/>
          </a:p>
          <a:p>
            <a:pPr eaLnBrk="1" hangingPunct="1">
              <a:buFont typeface="Wingdings" pitchFamily="2" charset="2"/>
              <a:buNone/>
            </a:pPr>
            <a:r>
              <a:rPr lang="en-GB" sz="2100" dirty="0"/>
              <a:t>Chromosomes are analysed by organising them into a </a:t>
            </a:r>
            <a:r>
              <a:rPr lang="en-GB" sz="2100" b="1" dirty="0">
                <a:solidFill>
                  <a:schemeClr val="tx2"/>
                </a:solidFill>
              </a:rPr>
              <a:t>KARYOTYPE.</a:t>
            </a:r>
            <a:endParaRPr lang="fr-FR" sz="2100" b="1" dirty="0">
              <a:solidFill>
                <a:schemeClr val="tx2"/>
              </a:solidFill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940425" y="1827213"/>
            <a:ext cx="2743200" cy="2681287"/>
          </a:xfrm>
        </p:spPr>
        <p:txBody>
          <a:bodyPr/>
          <a:lstStyle/>
          <a:p>
            <a:pPr eaLnBrk="1" hangingPunct="1"/>
            <a:endParaRPr lang="en-US" sz="2100"/>
          </a:p>
        </p:txBody>
      </p:sp>
      <p:pic>
        <p:nvPicPr>
          <p:cNvPr id="11269" name="Picture 5" descr="caryoty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4675"/>
            <a:ext cx="28448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121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98"/>
            <a:ext cx="8915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PREPARATION OF CHROMOSOMES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85975" y="231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66206" y="1593669"/>
            <a:ext cx="7837714" cy="41017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illustration of the process of culturing cells to produce a karyotype of chromosomes--a chemical is added to a tissue sample to stimulate mitosis; after 2-3 days of incubation, a chemical is added to stop mitosis in metaphase; the sample is transferred to a tube and centrifuged to separate into layers; it is transferred to a tube containing a fixative; a small amount of the sample is put onto a microscopic slide and stain is added to enhance the chromosome visibility; chromosomes are located with a microscope and photographed"/>
          <p:cNvPicPr>
            <a:picLocks noChangeAspect="1" noChangeArrowheads="1"/>
          </p:cNvPicPr>
          <p:nvPr/>
        </p:nvPicPr>
        <p:blipFill>
          <a:blip r:embed="rId3" r:link="rId4" cstate="print">
            <a:lum bright="-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" y="1630680"/>
            <a:ext cx="7772400" cy="4017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3776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</a:rPr>
              <a:t>MITOTIC CHROMOSOMAL SPREAD OF CATTLE</a:t>
            </a:r>
            <a:endParaRPr lang="en-AU" sz="2800" b="1" dirty="0">
              <a:solidFill>
                <a:srgbClr val="FF0000"/>
              </a:solidFill>
            </a:endParaRPr>
          </a:p>
        </p:txBody>
      </p:sp>
      <p:pic>
        <p:nvPicPr>
          <p:cNvPr id="9219" name="Picture 3" descr="CHROM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535428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7552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81187" y="-585787"/>
            <a:ext cx="5476875" cy="802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732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7055380" cy="9257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en-US" sz="4400" b="1" dirty="0">
                <a:solidFill>
                  <a:schemeClr val="tx1"/>
                </a:solidFill>
              </a:rPr>
              <a:t>Chromosomal Disorders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84710" y="1600200"/>
            <a:ext cx="8229600" cy="3794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Chromosome abnormalities occur as a result of chromosome </a:t>
            </a:r>
            <a:r>
              <a:rPr lang="en-US" sz="2000" b="1" dirty="0">
                <a:solidFill>
                  <a:srgbClr val="FFFF00"/>
                </a:solidFill>
              </a:rPr>
              <a:t>mutations</a:t>
            </a:r>
            <a:r>
              <a:rPr lang="en-US" sz="2000" dirty="0"/>
              <a:t> brought on by </a:t>
            </a:r>
            <a:r>
              <a:rPr lang="en-US" sz="2000" b="1" dirty="0">
                <a:solidFill>
                  <a:srgbClr val="FFFF00"/>
                </a:solidFill>
              </a:rPr>
              <a:t>mutagens</a:t>
            </a:r>
            <a:r>
              <a:rPr lang="en-US" sz="2000" dirty="0"/>
              <a:t> (like radiation) or problems that occur during cell division.</a:t>
            </a:r>
          </a:p>
          <a:p>
            <a:pPr>
              <a:lnSpc>
                <a:spcPct val="90000"/>
              </a:lnSpc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6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/>
              <a:t>The defects are classified as abnormalities of </a:t>
            </a:r>
            <a:r>
              <a:rPr lang="en-US" altLang="en-US" sz="2000" b="1" dirty="0">
                <a:solidFill>
                  <a:srgbClr val="FFFF00"/>
                </a:solidFill>
              </a:rPr>
              <a:t>number</a:t>
            </a:r>
            <a:r>
              <a:rPr lang="en-US" altLang="en-US" sz="2000" dirty="0"/>
              <a:t> or </a:t>
            </a:r>
            <a:r>
              <a:rPr lang="en-US" altLang="en-US" sz="2000" b="1" dirty="0">
                <a:solidFill>
                  <a:srgbClr val="FFFF00"/>
                </a:solidFill>
              </a:rPr>
              <a:t>structure</a:t>
            </a:r>
            <a:r>
              <a:rPr lang="en-US" altLang="en-US" sz="2000" dirty="0"/>
              <a:t> and </a:t>
            </a:r>
            <a:r>
              <a:rPr lang="en-US" altLang="en-US" sz="2000" b="1" dirty="0">
                <a:solidFill>
                  <a:srgbClr val="FFFF00"/>
                </a:solidFill>
              </a:rPr>
              <a:t>content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FF00"/>
                </a:solidFill>
              </a:rPr>
              <a:t>Numerical defects </a:t>
            </a:r>
            <a:r>
              <a:rPr lang="en-US" altLang="en-US" sz="2000" dirty="0"/>
              <a:t>-  are abnormalities of the euploid number of chromosomes (46)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Structural defects </a:t>
            </a:r>
            <a:r>
              <a:rPr lang="en-US" sz="2000" dirty="0"/>
              <a:t>-  result from chromosome breakage  and rearrangement.</a:t>
            </a:r>
          </a:p>
        </p:txBody>
      </p:sp>
    </p:spTree>
    <p:extLst>
      <p:ext uri="{BB962C8B-B14F-4D97-AF65-F5344CB8AC3E}">
        <p14:creationId xmlns:p14="http://schemas.microsoft.com/office/powerpoint/2010/main" val="2458925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4" name="Rectangle 64"/>
          <p:cNvSpPr>
            <a:spLocks noGrp="1" noChangeArrowheads="1"/>
          </p:cNvSpPr>
          <p:nvPr>
            <p:ph type="title"/>
          </p:nvPr>
        </p:nvSpPr>
        <p:spPr>
          <a:xfrm>
            <a:off x="811491" y="318941"/>
            <a:ext cx="7313612" cy="1143000"/>
          </a:xfrm>
        </p:spPr>
        <p:txBody>
          <a:bodyPr/>
          <a:lstStyle/>
          <a:p>
            <a:r>
              <a:rPr lang="en-US" dirty="0"/>
              <a:t>Chromosome Groups</a:t>
            </a:r>
          </a:p>
        </p:txBody>
      </p:sp>
      <p:graphicFrame>
        <p:nvGraphicFramePr>
          <p:cNvPr id="20770" name="Group 29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76790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7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Chromosomes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1–3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Largest; 1 and 3 are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metacentric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but 2 is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submetacentric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Large;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submetacentric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with two arms very different in size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6–12,X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Medium size; submetacentric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13–15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Medium size; acrocentric with satellites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16–18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Small; 16 is metacentric but 17 and 18 are submetacentric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Small; metacentric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21,22,Y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Small; acrocentric, with satellites on 21 and 22 but not on the 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97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745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img179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7" y="609600"/>
            <a:ext cx="3005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419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kar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195513" y="6400800"/>
            <a:ext cx="32271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Georgia"/>
              </a:rPr>
              <a:t>Metaphase chromosomes</a:t>
            </a:r>
            <a:endParaRPr lang="en-GB" b="1" dirty="0">
              <a:solidFill>
                <a:srgbClr val="FF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10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kar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631012" y="6400800"/>
            <a:ext cx="3305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Georgia"/>
              </a:rPr>
              <a:t>Karyotyped chromosomes</a:t>
            </a:r>
            <a:endParaRPr lang="en-GB" b="1" dirty="0">
              <a:solidFill>
                <a:srgbClr val="FF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7551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704" y="5363570"/>
            <a:ext cx="4497126" cy="1242611"/>
          </a:xfrm>
          <a:solidFill>
            <a:schemeClr val="accent2"/>
          </a:solidFill>
        </p:spPr>
        <p:txBody>
          <a:bodyPr/>
          <a:lstStyle/>
          <a:p>
            <a:r>
              <a:rPr lang="en-US" sz="8800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3275961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8"/>
          <a:stretch/>
        </p:blipFill>
        <p:spPr bwMode="auto">
          <a:xfrm>
            <a:off x="228600" y="381000"/>
            <a:ext cx="8839200" cy="58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546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7"/>
          <a:stretch/>
        </p:blipFill>
        <p:spPr bwMode="auto">
          <a:xfrm>
            <a:off x="152400" y="257666"/>
            <a:ext cx="8991600" cy="595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1809" y="3330054"/>
            <a:ext cx="2088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Patau</a:t>
            </a:r>
            <a:r>
              <a:rPr lang="en-US" sz="2000" b="1" dirty="0"/>
              <a:t> syndrome</a:t>
            </a:r>
          </a:p>
        </p:txBody>
      </p:sp>
    </p:spTree>
    <p:extLst>
      <p:ext uri="{BB962C8B-B14F-4D97-AF65-F5344CB8AC3E}">
        <p14:creationId xmlns:p14="http://schemas.microsoft.com/office/powerpoint/2010/main" val="800437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7" b="19300"/>
          <a:stretch/>
        </p:blipFill>
        <p:spPr bwMode="auto">
          <a:xfrm>
            <a:off x="152400" y="178042"/>
            <a:ext cx="8991600" cy="483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776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1"/>
          <a:stretch/>
        </p:blipFill>
        <p:spPr bwMode="auto">
          <a:xfrm>
            <a:off x="228600" y="152400"/>
            <a:ext cx="8686800" cy="436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230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8"/>
          <a:stretch/>
        </p:blipFill>
        <p:spPr bwMode="auto">
          <a:xfrm>
            <a:off x="228600" y="228600"/>
            <a:ext cx="8839200" cy="486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56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80" y="418011"/>
            <a:ext cx="7328364" cy="82296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Chromosomal</a:t>
            </a:r>
            <a:r>
              <a:rPr lang="en-US" sz="4400" b="1" dirty="0">
                <a:solidFill>
                  <a:srgbClr val="FFFF00"/>
                </a:solidFill>
                <a:latin typeface="Apple Butter" pitchFamily="2" charset="0"/>
              </a:rPr>
              <a:t> </a:t>
            </a:r>
            <a:r>
              <a:rPr lang="en-US" altLang="en-US" sz="4400" b="1" dirty="0">
                <a:solidFill>
                  <a:schemeClr val="tx1"/>
                </a:solidFill>
              </a:rPr>
              <a:t>Disorders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79" y="1476103"/>
            <a:ext cx="8726090" cy="26778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One type of mutation is caused by chromosome breakage. The broken chromosome fragment may be </a:t>
            </a:r>
            <a:r>
              <a:rPr lang="en-US" sz="2800" dirty="0">
                <a:solidFill>
                  <a:srgbClr val="FFFF00"/>
                </a:solidFill>
              </a:rPr>
              <a:t>deleted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FF00"/>
                </a:solidFill>
              </a:rPr>
              <a:t>duplicated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FF00"/>
                </a:solidFill>
              </a:rPr>
              <a:t>inverted</a:t>
            </a:r>
            <a:r>
              <a:rPr lang="en-US" sz="2800" dirty="0"/>
              <a:t>, or </a:t>
            </a:r>
            <a:r>
              <a:rPr lang="en-US" sz="2800" dirty="0">
                <a:solidFill>
                  <a:srgbClr val="FFFF00"/>
                </a:solidFill>
              </a:rPr>
              <a:t>translocated</a:t>
            </a:r>
            <a:r>
              <a:rPr lang="en-US" sz="2800" dirty="0"/>
              <a:t> to a non-homologous chromosome.</a:t>
            </a:r>
          </a:p>
        </p:txBody>
      </p:sp>
    </p:spTree>
    <p:extLst>
      <p:ext uri="{BB962C8B-B14F-4D97-AF65-F5344CB8AC3E}">
        <p14:creationId xmlns:p14="http://schemas.microsoft.com/office/powerpoint/2010/main" val="3720531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4"/>
          <a:stretch/>
        </p:blipFill>
        <p:spPr bwMode="auto">
          <a:xfrm>
            <a:off x="228600" y="152399"/>
            <a:ext cx="8839200" cy="432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69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45" y="0"/>
            <a:ext cx="6322800" cy="68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1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8" y="846161"/>
            <a:ext cx="7314543" cy="45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1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5" y="653447"/>
            <a:ext cx="5842190" cy="54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2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Classification of chromosomes diseases</a:t>
            </a:r>
            <a:endParaRPr lang="uk-UA" altLang="en-US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710" y="2201091"/>
            <a:ext cx="8304447" cy="423889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4000" b="1" dirty="0">
                <a:solidFill>
                  <a:srgbClr val="FFFF00"/>
                </a:solidFill>
              </a:rPr>
              <a:t>Sex linked </a:t>
            </a:r>
          </a:p>
          <a:p>
            <a:pPr lvl="1"/>
            <a:r>
              <a:rPr lang="en-US" sz="3400" dirty="0"/>
              <a:t>As the name implies, the sex-linked inheritance is determined by the sex chromosome of either X or Y.</a:t>
            </a:r>
          </a:p>
          <a:p>
            <a:r>
              <a:rPr lang="en-US" altLang="en-US" sz="4000" b="1" dirty="0">
                <a:solidFill>
                  <a:srgbClr val="FFFF00"/>
                </a:solidFill>
              </a:rPr>
              <a:t>Autosomal inheritance</a:t>
            </a:r>
          </a:p>
          <a:p>
            <a:pPr lvl="1"/>
            <a:r>
              <a:rPr lang="en-US" sz="3400" dirty="0"/>
              <a:t>Autosomal inheritance is the transmission of traits on a particular locus on an autosomal chromosome pair.</a:t>
            </a:r>
            <a:endParaRPr lang="uk-UA" altLang="en-US" sz="3400" dirty="0"/>
          </a:p>
        </p:txBody>
      </p:sp>
    </p:spTree>
    <p:extLst>
      <p:ext uri="{BB962C8B-B14F-4D97-AF65-F5344CB8AC3E}">
        <p14:creationId xmlns:p14="http://schemas.microsoft.com/office/powerpoint/2010/main" val="392730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Autosomal Chromosomes Aberrations</a:t>
            </a:r>
          </a:p>
        </p:txBody>
      </p:sp>
    </p:spTree>
    <p:extLst>
      <p:ext uri="{BB962C8B-B14F-4D97-AF65-F5344CB8AC3E}">
        <p14:creationId xmlns:p14="http://schemas.microsoft.com/office/powerpoint/2010/main" val="356761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2110428" y="83772"/>
            <a:ext cx="477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Down Syndrome:  47, +21        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87475" y="4435931"/>
            <a:ext cx="82246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in 600-700 births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Epicanthic fold of skin over corner of each eye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wide, flattened skull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Protruding, furrowed tongue causes mouth to remain partially open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Retarded growth and mental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Fertile </a:t>
            </a:r>
          </a:p>
        </p:txBody>
      </p:sp>
      <p:pic>
        <p:nvPicPr>
          <p:cNvPr id="5124" name="Picture 6" descr="D:\MWords\1005\Lecture 5\Dow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96913"/>
            <a:ext cx="856456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Oval 8"/>
          <p:cNvSpPr>
            <a:spLocks noChangeArrowheads="1"/>
          </p:cNvSpPr>
          <p:nvPr/>
        </p:nvSpPr>
        <p:spPr bwMode="auto">
          <a:xfrm>
            <a:off x="3898900" y="3543300"/>
            <a:ext cx="723900" cy="7239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466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3614</TotalTime>
  <Words>615</Words>
  <Application>Microsoft Office PowerPoint</Application>
  <PresentationFormat>عرض على الشاشة (4:3)</PresentationFormat>
  <Paragraphs>102</Paragraphs>
  <Slides>30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30</vt:i4>
      </vt:variant>
    </vt:vector>
  </HeadingPairs>
  <TitlesOfParts>
    <vt:vector size="43" baseType="lpstr">
      <vt:lpstr>Apple Butter</vt:lpstr>
      <vt:lpstr>Arial</vt:lpstr>
      <vt:lpstr>Arial Narrow</vt:lpstr>
      <vt:lpstr>Calibri</vt:lpstr>
      <vt:lpstr>Century Gothic</vt:lpstr>
      <vt:lpstr>Comic Sans MS</vt:lpstr>
      <vt:lpstr>Georgia</vt:lpstr>
      <vt:lpstr>Tahoma</vt:lpstr>
      <vt:lpstr>Times New Roman</vt:lpstr>
      <vt:lpstr>Wingdings</vt:lpstr>
      <vt:lpstr>Wingdings 3</vt:lpstr>
      <vt:lpstr>Ion</vt:lpstr>
      <vt:lpstr>Office Theme</vt:lpstr>
      <vt:lpstr>Human Chromosomes and Karyotyping</vt:lpstr>
      <vt:lpstr>Chromosomal Disorders</vt:lpstr>
      <vt:lpstr>Chromosomal Disorders</vt:lpstr>
      <vt:lpstr>عرض تقديمي في PowerPoint</vt:lpstr>
      <vt:lpstr>عرض تقديمي في PowerPoint</vt:lpstr>
      <vt:lpstr>عرض تقديمي في PowerPoint</vt:lpstr>
      <vt:lpstr>Classification of chromosomes diseases</vt:lpstr>
      <vt:lpstr>Autosomal Chromosomes Aberrations</vt:lpstr>
      <vt:lpstr>عرض تقديمي في PowerPoint</vt:lpstr>
      <vt:lpstr>عرض تقديمي في PowerPoint</vt:lpstr>
      <vt:lpstr>عرض تقديمي في PowerPoint</vt:lpstr>
      <vt:lpstr>Sex Linked Aberrations</vt:lpstr>
      <vt:lpstr>عرض تقديمي في PowerPoint</vt:lpstr>
      <vt:lpstr>عرض تقديمي في PowerPoint</vt:lpstr>
      <vt:lpstr>عرض تقديمي في PowerPoint</vt:lpstr>
      <vt:lpstr>Identifying chromosomes </vt:lpstr>
      <vt:lpstr>PREPARATION OF CHROMOSOMES</vt:lpstr>
      <vt:lpstr>MITOTIC CHROMOSOMAL SPREAD OF CATTLE</vt:lpstr>
      <vt:lpstr>عرض تقديمي في PowerPoint</vt:lpstr>
      <vt:lpstr>Chromosome Groups</vt:lpstr>
      <vt:lpstr>عرض تقديمي في PowerPoint</vt:lpstr>
      <vt:lpstr>عرض تقديمي في PowerPoint</vt:lpstr>
      <vt:lpstr>عرض تقديمي في PowerPoint</vt:lpstr>
      <vt:lpstr>Exercise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Chromosomes and Karyotyping</dc:title>
  <dc:creator>Lamya Alsadhan</dc:creator>
  <cp:lastModifiedBy>momo</cp:lastModifiedBy>
  <cp:revision>54</cp:revision>
  <dcterms:created xsi:type="dcterms:W3CDTF">2017-03-05T15:23:35Z</dcterms:created>
  <dcterms:modified xsi:type="dcterms:W3CDTF">2018-10-07T19:26:59Z</dcterms:modified>
</cp:coreProperties>
</file>