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78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7" r:id="rId17"/>
    <p:sldId id="27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504" autoAdjust="0"/>
    <p:restoredTop sz="91354" autoAdjust="0"/>
  </p:normalViewPr>
  <p:slideViewPr>
    <p:cSldViewPr>
      <p:cViewPr>
        <p:scale>
          <a:sx n="80" d="100"/>
          <a:sy n="80" d="100"/>
        </p:scale>
        <p:origin x="-168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C20B17B-22FE-41BB-88EA-9C8EC92F7C76}" type="datetimeFigureOut">
              <a:rPr lang="ar-SA" smtClean="0"/>
              <a:t>14/06/35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861EB7A-6C02-432E-857B-299DFB16B3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1291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1EB7A-6C02-432E-857B-299DFB16B354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69156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1EB7A-6C02-432E-857B-299DFB16B354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49673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1EB7A-6C02-432E-857B-299DFB16B354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80606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1EB7A-6C02-432E-857B-299DFB16B354}" type="slidenum">
              <a:rPr lang="ar-SA" smtClean="0"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3694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1EB7A-6C02-432E-857B-299DFB16B354}" type="slidenum">
              <a:rPr lang="ar-SA" smtClean="0"/>
              <a:t>15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67730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1EB7A-6C02-432E-857B-299DFB16B354}" type="slidenum">
              <a:rPr lang="ar-SA" smtClean="0"/>
              <a:t>16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262632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1EB7A-6C02-432E-857B-299DFB16B354}" type="slidenum">
              <a:rPr lang="ar-SA" smtClean="0"/>
              <a:t>23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18504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89A9-9A57-49CB-89EA-EB5CE03BC792}" type="datetimeFigureOut">
              <a:rPr lang="ar-SA" smtClean="0"/>
              <a:t>14/06/35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8076-006F-40CD-934E-B65767CEE48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89A9-9A57-49CB-89EA-EB5CE03BC792}" type="datetimeFigureOut">
              <a:rPr lang="ar-SA" smtClean="0"/>
              <a:t>14/06/35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8076-006F-40CD-934E-B65767CEE48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89A9-9A57-49CB-89EA-EB5CE03BC792}" type="datetimeFigureOut">
              <a:rPr lang="ar-SA" smtClean="0"/>
              <a:t>14/06/35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8076-006F-40CD-934E-B65767CEE48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89A9-9A57-49CB-89EA-EB5CE03BC792}" type="datetimeFigureOut">
              <a:rPr lang="ar-SA" smtClean="0"/>
              <a:t>14/06/35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8076-006F-40CD-934E-B65767CEE48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89A9-9A57-49CB-89EA-EB5CE03BC792}" type="datetimeFigureOut">
              <a:rPr lang="ar-SA" smtClean="0"/>
              <a:t>14/06/35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8076-006F-40CD-934E-B65767CEE48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89A9-9A57-49CB-89EA-EB5CE03BC792}" type="datetimeFigureOut">
              <a:rPr lang="ar-SA" smtClean="0"/>
              <a:t>14/06/35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8076-006F-40CD-934E-B65767CEE48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89A9-9A57-49CB-89EA-EB5CE03BC792}" type="datetimeFigureOut">
              <a:rPr lang="ar-SA" smtClean="0"/>
              <a:t>14/06/35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8076-006F-40CD-934E-B65767CEE48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89A9-9A57-49CB-89EA-EB5CE03BC792}" type="datetimeFigureOut">
              <a:rPr lang="ar-SA" smtClean="0"/>
              <a:t>14/06/35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8076-006F-40CD-934E-B65767CEE48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89A9-9A57-49CB-89EA-EB5CE03BC792}" type="datetimeFigureOut">
              <a:rPr lang="ar-SA" smtClean="0"/>
              <a:t>14/06/35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8076-006F-40CD-934E-B65767CEE48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89A9-9A57-49CB-89EA-EB5CE03BC792}" type="datetimeFigureOut">
              <a:rPr lang="ar-SA" smtClean="0"/>
              <a:t>14/06/35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8076-006F-40CD-934E-B65767CEE48C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89A9-9A57-49CB-89EA-EB5CE03BC792}" type="datetimeFigureOut">
              <a:rPr lang="ar-SA" smtClean="0"/>
              <a:t>14/06/35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448076-006F-40CD-934E-B65767CEE48C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6448076-006F-40CD-934E-B65767CEE48C}" type="slidenum">
              <a:rPr lang="ar-SA" smtClean="0"/>
              <a:t>‹#›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A3E89A9-9A57-49CB-89EA-EB5CE03BC792}" type="datetimeFigureOut">
              <a:rPr lang="ar-SA" smtClean="0"/>
              <a:t>14/06/35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/>
              <a:t>حسابات التسوية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b="1" dirty="0"/>
              <a:t>الفصل الثامن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9257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العهد </a:t>
            </a:r>
            <a:r>
              <a:rPr lang="ar-SA" b="1" dirty="0"/>
              <a:t>– سلف مستديمة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أنواع العهد - سلف مستديمة:</a:t>
            </a:r>
          </a:p>
          <a:p>
            <a:pPr marL="868680" lvl="1" indent="-457200">
              <a:buFont typeface="+mj-lt"/>
              <a:buAutoNum type="arabicPeriod"/>
            </a:pPr>
            <a:r>
              <a:rPr lang="ar-SA" dirty="0" smtClean="0"/>
              <a:t>سلف </a:t>
            </a:r>
            <a:r>
              <a:rPr lang="ar-SA" dirty="0"/>
              <a:t>مستديمة تخصص للسفارات والمكاتب الحكومية خارج المملكة لدفع رواتب موظفيها </a:t>
            </a:r>
            <a:r>
              <a:rPr lang="ar-SA" dirty="0" smtClean="0"/>
              <a:t>بما يعادل </a:t>
            </a:r>
            <a:r>
              <a:rPr lang="ar-SA" dirty="0"/>
              <a:t>راتب </a:t>
            </a:r>
            <a:r>
              <a:rPr lang="ar-SA" dirty="0" smtClean="0"/>
              <a:t>شهرين</a:t>
            </a:r>
          </a:p>
          <a:p>
            <a:pPr marL="868680" lvl="1" indent="-457200">
              <a:buFont typeface="+mj-lt"/>
              <a:buAutoNum type="arabicPeriod"/>
            </a:pPr>
            <a:r>
              <a:rPr lang="ar-SA" dirty="0" smtClean="0"/>
              <a:t>سلف </a:t>
            </a:r>
            <a:r>
              <a:rPr lang="ar-SA" dirty="0"/>
              <a:t>مستديمة تخصص للسفارات والمكاتب الحكومية خارج المملكة لمواجهة </a:t>
            </a:r>
            <a:r>
              <a:rPr lang="ar-SA" dirty="0" smtClean="0"/>
              <a:t>مصاريفها التشغيلية</a:t>
            </a:r>
          </a:p>
          <a:p>
            <a:pPr marL="868680" lvl="1" indent="-457200">
              <a:buFont typeface="+mj-lt"/>
              <a:buAutoNum type="arabicPeriod"/>
            </a:pPr>
            <a:r>
              <a:rPr lang="ar-SA" dirty="0" smtClean="0"/>
              <a:t>سلف </a:t>
            </a:r>
            <a:r>
              <a:rPr lang="ar-SA" dirty="0"/>
              <a:t>مستديمة تخصص للفروع داخل المملكة لمقابلة النفقات العاجلة التي لا تحتمل </a:t>
            </a:r>
            <a:r>
              <a:rPr lang="ar-SA" dirty="0" smtClean="0"/>
              <a:t>التأجيل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6751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العهد </a:t>
            </a:r>
            <a:r>
              <a:rPr lang="ar-SA" b="1" dirty="0"/>
              <a:t>– سلف مستديمة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204048"/>
          </a:xfrm>
        </p:spPr>
        <p:txBody>
          <a:bodyPr>
            <a:normAutofit fontScale="92500" lnSpcReduction="10000"/>
          </a:bodyPr>
          <a:lstStyle/>
          <a:p>
            <a:r>
              <a:rPr lang="ar-SA" b="1" dirty="0" smtClean="0"/>
              <a:t>اولا: سلف </a:t>
            </a:r>
            <a:r>
              <a:rPr lang="ar-SA" b="1" dirty="0"/>
              <a:t>مستديمة تخصص للسفارات والمكاتب الحكومية خارج المملكة لدفع رواتب موظفيها </a:t>
            </a:r>
            <a:r>
              <a:rPr lang="ar-SA" b="1" dirty="0" smtClean="0"/>
              <a:t>بما يعادل </a:t>
            </a:r>
            <a:r>
              <a:rPr lang="ar-SA" b="1" dirty="0"/>
              <a:t>راتب شهرين</a:t>
            </a:r>
          </a:p>
          <a:p>
            <a:pPr marL="411480" lvl="1" indent="0">
              <a:buNone/>
            </a:pPr>
            <a:endParaRPr lang="ar-SA" b="1" dirty="0" smtClean="0"/>
          </a:p>
          <a:p>
            <a:pPr lvl="1"/>
            <a:endParaRPr lang="ar-SA" b="1" dirty="0"/>
          </a:p>
          <a:p>
            <a:pPr lvl="1"/>
            <a:endParaRPr lang="ar-SA" b="1" dirty="0" smtClean="0"/>
          </a:p>
          <a:p>
            <a:pPr lvl="1"/>
            <a:endParaRPr lang="ar-SA" b="1" dirty="0"/>
          </a:p>
          <a:p>
            <a:pPr lvl="1"/>
            <a:r>
              <a:rPr lang="ar-SA" dirty="0"/>
              <a:t>عند صرف المرتبات لموظفي الفرع يقوم الفرع بإرسال مستندات الرواتب للوحدة الحكومية الرئيسية التي يتبعها لتقوم بتعويضه عما دفعه</a:t>
            </a:r>
          </a:p>
          <a:p>
            <a:pPr lvl="1"/>
            <a:r>
              <a:rPr lang="ar-SA" dirty="0" smtClean="0"/>
              <a:t>تقوم </a:t>
            </a:r>
            <a:r>
              <a:rPr lang="ar-SA" dirty="0"/>
              <a:t>الإدارة المالية بالوزارة بتحرير أمر اعتماد صرف بالقيد: ( </a:t>
            </a:r>
            <a:r>
              <a:rPr lang="ar-SA" u="sng" dirty="0"/>
              <a:t>قيد الاستعاضة </a:t>
            </a:r>
            <a:r>
              <a:rPr lang="ar-SA" dirty="0"/>
              <a:t>)</a:t>
            </a:r>
          </a:p>
          <a:p>
            <a:pPr marL="777240" lvl="2" indent="0">
              <a:buNone/>
            </a:pPr>
            <a:r>
              <a:rPr lang="ar-SA" dirty="0"/>
              <a:t>من ح / المصروفات باب .... بند ....</a:t>
            </a:r>
          </a:p>
          <a:p>
            <a:pPr marL="777240" lvl="2" indent="0">
              <a:buNone/>
            </a:pPr>
            <a:r>
              <a:rPr lang="ar-SA" dirty="0"/>
              <a:t>إلى </a:t>
            </a:r>
            <a:r>
              <a:rPr lang="ar-SA" dirty="0" smtClean="0"/>
              <a:t>مذكورين</a:t>
            </a:r>
            <a:endParaRPr lang="ar-SA" dirty="0"/>
          </a:p>
          <a:p>
            <a:pPr marL="777240" lvl="2" indent="0">
              <a:buNone/>
            </a:pPr>
            <a:r>
              <a:rPr lang="ar-SA" dirty="0"/>
              <a:t>ح / الأمانات المتنوعة ( باسم مصلحة معاشات التقاعد أو غيرها ... )</a:t>
            </a:r>
          </a:p>
          <a:p>
            <a:pPr marL="777240" lvl="2" indent="0">
              <a:buNone/>
            </a:pPr>
            <a:r>
              <a:rPr lang="ar-SA" dirty="0"/>
              <a:t>ح / الأمانات – مرتجع رواتب</a:t>
            </a:r>
          </a:p>
          <a:p>
            <a:pPr marL="777240" lvl="2" indent="0">
              <a:buNone/>
            </a:pPr>
            <a:r>
              <a:rPr lang="ar-SA" dirty="0"/>
              <a:t>ح / أوامر الدفع ( باسم من يمسك السلفة )</a:t>
            </a:r>
          </a:p>
          <a:p>
            <a:pPr lvl="1"/>
            <a:r>
              <a:rPr lang="ar-SA" dirty="0" smtClean="0"/>
              <a:t>قيد </a:t>
            </a:r>
            <a:r>
              <a:rPr lang="ar-SA" dirty="0"/>
              <a:t>صرف الشيك الذي يمثل تعويض </a:t>
            </a:r>
            <a:r>
              <a:rPr lang="ar-SA" dirty="0" smtClean="0"/>
              <a:t>المرتبات </a:t>
            </a:r>
            <a:endParaRPr lang="ar-SA" dirty="0"/>
          </a:p>
          <a:p>
            <a:pPr lvl="2"/>
            <a:r>
              <a:rPr lang="ar-SA" dirty="0"/>
              <a:t>من ح / أوامر الدفع</a:t>
            </a:r>
          </a:p>
          <a:p>
            <a:pPr lvl="2"/>
            <a:r>
              <a:rPr lang="ar-SA" dirty="0"/>
              <a:t>إلى ح / جاري وزارة المالية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646557"/>
              </p:ext>
            </p:extLst>
          </p:nvPr>
        </p:nvGraphicFramePr>
        <p:xfrm>
          <a:off x="505476" y="1988840"/>
          <a:ext cx="7522908" cy="10668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816424"/>
                <a:gridCol w="3706484"/>
              </a:tblGrid>
              <a:tr h="1008113">
                <a:tc>
                  <a:txBody>
                    <a:bodyPr/>
                    <a:lstStyle/>
                    <a:p>
                      <a:pPr lvl="0"/>
                      <a:r>
                        <a:rPr lang="ar-SA" sz="1600" dirty="0" smtClean="0"/>
                        <a:t>عند إنشاء سلفة مستديمة يتم تحرير أمر اعتماد صرف يكون القيد من واقعه :</a:t>
                      </a:r>
                    </a:p>
                    <a:p>
                      <a:pPr lvl="0"/>
                      <a:r>
                        <a:rPr lang="ar-SA" sz="1600" dirty="0" smtClean="0"/>
                        <a:t>من ح/ العهد سلف مستديمة (الفرع)</a:t>
                      </a:r>
                    </a:p>
                    <a:p>
                      <a:pPr lvl="0"/>
                      <a:r>
                        <a:rPr lang="ar-SA" sz="1600" dirty="0" smtClean="0"/>
                        <a:t>إلى ح / أوامر الدفع ( باسم أمين السلفة )</a:t>
                      </a:r>
                      <a:endParaRPr lang="ar-SA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ar-SA" sz="1600" dirty="0" smtClean="0"/>
                        <a:t>عند الصرف يتم تحرير إذن تسوية يكون القيد من واقعه </a:t>
                      </a:r>
                    </a:p>
                    <a:p>
                      <a:pPr marL="777240" lvl="2" indent="0">
                        <a:buNone/>
                      </a:pPr>
                      <a:r>
                        <a:rPr lang="ar-SA" sz="1600" dirty="0" smtClean="0"/>
                        <a:t>من ح / أوامر الدفع</a:t>
                      </a:r>
                    </a:p>
                    <a:p>
                      <a:pPr marL="777240" lvl="2" indent="0">
                        <a:buNone/>
                      </a:pPr>
                      <a:r>
                        <a:rPr lang="ar-SA" sz="1600" dirty="0" smtClean="0"/>
                        <a:t>إلى ح / جاري وزارة المالية</a:t>
                      </a:r>
                      <a:endParaRPr lang="ar-SA" sz="1600" b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69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العهد </a:t>
            </a:r>
            <a:r>
              <a:rPr lang="ar-SA" b="1" dirty="0"/>
              <a:t>– سلف مستديمة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132040"/>
          </a:xfrm>
        </p:spPr>
        <p:txBody>
          <a:bodyPr>
            <a:normAutofit/>
          </a:bodyPr>
          <a:lstStyle/>
          <a:p>
            <a:r>
              <a:rPr lang="ar-SA" sz="2000" b="1" dirty="0" smtClean="0"/>
              <a:t>ثانيا: سلف </a:t>
            </a:r>
            <a:r>
              <a:rPr lang="ar-SA" sz="2000" b="1" dirty="0"/>
              <a:t>مستديمة تخصص للسفارات والمكاتب الحكومية خارج المملكة لمواجهة </a:t>
            </a:r>
            <a:r>
              <a:rPr lang="ar-SA" sz="2000" b="1" dirty="0" smtClean="0"/>
              <a:t>مصاريفها التشغيلية</a:t>
            </a:r>
            <a:endParaRPr lang="ar-SA" sz="2000" b="1" dirty="0"/>
          </a:p>
          <a:p>
            <a:pPr lvl="1"/>
            <a:r>
              <a:rPr lang="ar-SA" sz="1800" dirty="0" smtClean="0"/>
              <a:t>تنشأ هذه السلفه بما يكفي لتغطية المصروفات التشغيليه لمدة شهرين و ذلك بتحرير أمر اعتماد صرف بالقيد </a:t>
            </a:r>
            <a:r>
              <a:rPr lang="ar-SA" sz="1800" dirty="0"/>
              <a:t>التالي:</a:t>
            </a:r>
          </a:p>
          <a:p>
            <a:pPr marL="777240" lvl="2" indent="0">
              <a:buNone/>
            </a:pPr>
            <a:r>
              <a:rPr lang="ar-SA" sz="1600" dirty="0" smtClean="0"/>
              <a:t>من ح/العهد - سلف مستديمة</a:t>
            </a:r>
          </a:p>
          <a:p>
            <a:pPr marL="777240" lvl="2" indent="0">
              <a:buNone/>
            </a:pPr>
            <a:r>
              <a:rPr lang="ar-SA" sz="1600" dirty="0" smtClean="0"/>
              <a:t>إلى </a:t>
            </a:r>
            <a:r>
              <a:rPr lang="ar-SA" sz="1600" dirty="0"/>
              <a:t>ح/أوامر الدفع( باسم أمين السلفة)</a:t>
            </a:r>
          </a:p>
          <a:p>
            <a:pPr lvl="1"/>
            <a:r>
              <a:rPr lang="ar-SA" sz="1800" dirty="0" smtClean="0"/>
              <a:t>ترفع مستندات النفقات الشهرية إلى الإدارة المالية في الوحدة الحكومية الرئيسية لتعوض  الفرع عما تم إنفاقه من السلفة</a:t>
            </a:r>
          </a:p>
          <a:p>
            <a:pPr lvl="1"/>
            <a:r>
              <a:rPr lang="ar-SA" sz="1800" dirty="0" smtClean="0"/>
              <a:t>تقوم </a:t>
            </a:r>
            <a:r>
              <a:rPr lang="ar-SA" sz="1800" dirty="0"/>
              <a:t>الإدارة المالية في الوحدة الحكومية الرئيسية بتحرير أمر اعتماد صرف </a:t>
            </a:r>
            <a:r>
              <a:rPr lang="ar-SA" sz="1800" dirty="0" smtClean="0"/>
              <a:t>بالقيد التالي:( قيد الاستعاضة </a:t>
            </a:r>
            <a:r>
              <a:rPr lang="ar-SA" sz="1800" dirty="0"/>
              <a:t>)</a:t>
            </a:r>
          </a:p>
          <a:p>
            <a:pPr marL="777240" lvl="2" indent="0">
              <a:buNone/>
            </a:pPr>
            <a:r>
              <a:rPr lang="ar-SA" sz="1600" dirty="0" smtClean="0"/>
              <a:t>من ح/المصروفات – الباب ___- البند___</a:t>
            </a:r>
          </a:p>
          <a:p>
            <a:pPr marL="777240" lvl="2" indent="0">
              <a:buNone/>
            </a:pPr>
            <a:r>
              <a:rPr lang="ar-SA" sz="1600" dirty="0" smtClean="0"/>
              <a:t>إلى ح/أوامرالدفع ( باسم أمين السلفة)</a:t>
            </a:r>
          </a:p>
          <a:p>
            <a:pPr lvl="1"/>
            <a:r>
              <a:rPr lang="ar-SA" sz="1800" b="1" dirty="0" smtClean="0"/>
              <a:t>عند </a:t>
            </a:r>
            <a:r>
              <a:rPr lang="ar-SA" sz="1800" b="1" dirty="0"/>
              <a:t>إصدار الشيك الخاص بأمر الدفع :</a:t>
            </a:r>
          </a:p>
          <a:p>
            <a:pPr marL="777240" lvl="2" indent="0">
              <a:buNone/>
            </a:pPr>
            <a:r>
              <a:rPr lang="ar-SA" sz="1600" dirty="0"/>
              <a:t>من ح/ أوامر الدفع</a:t>
            </a:r>
          </a:p>
          <a:p>
            <a:pPr marL="777240" lvl="2" indent="0">
              <a:buNone/>
            </a:pPr>
            <a:r>
              <a:rPr lang="ar-SA" sz="1600" dirty="0"/>
              <a:t>إلى ح/ جارى وزارة المالية</a:t>
            </a:r>
          </a:p>
        </p:txBody>
      </p:sp>
    </p:spTree>
    <p:extLst>
      <p:ext uri="{BB962C8B-B14F-4D97-AF65-F5344CB8AC3E}">
        <p14:creationId xmlns:p14="http://schemas.microsoft.com/office/powerpoint/2010/main" val="11576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94122"/>
          </a:xfrm>
        </p:spPr>
        <p:txBody>
          <a:bodyPr/>
          <a:lstStyle/>
          <a:p>
            <a:r>
              <a:rPr lang="ar-SA" b="1" dirty="0" smtClean="0"/>
              <a:t>العهد </a:t>
            </a:r>
            <a:r>
              <a:rPr lang="ar-SA" b="1" dirty="0"/>
              <a:t>– سلف مستديمة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060032"/>
          </a:xfrm>
        </p:spPr>
        <p:txBody>
          <a:bodyPr>
            <a:normAutofit fontScale="92500" lnSpcReduction="10000"/>
          </a:bodyPr>
          <a:lstStyle/>
          <a:p>
            <a:r>
              <a:rPr lang="ar-SA" b="1" dirty="0" smtClean="0"/>
              <a:t>ثالثا: سلف </a:t>
            </a:r>
            <a:r>
              <a:rPr lang="ar-SA" b="1" dirty="0"/>
              <a:t>مستديمة تخصص للفروع داخل المملكة لمقابلة النفقات العاجلة التي لا تحتمل </a:t>
            </a:r>
            <a:r>
              <a:rPr lang="ar-SA" b="1" dirty="0" smtClean="0"/>
              <a:t>التأجيل</a:t>
            </a:r>
            <a:endParaRPr lang="ar-SA" dirty="0"/>
          </a:p>
          <a:p>
            <a:pPr lvl="1"/>
            <a:r>
              <a:rPr lang="ar-SA" dirty="0" smtClean="0"/>
              <a:t>يشترط </a:t>
            </a:r>
            <a:r>
              <a:rPr lang="ar-SA" dirty="0"/>
              <a:t>ألا تتجاوز قيمة السلفة 100,000 ريال.</a:t>
            </a:r>
          </a:p>
          <a:p>
            <a:pPr lvl="1"/>
            <a:r>
              <a:rPr lang="ar-SA" dirty="0" smtClean="0"/>
              <a:t>عند </a:t>
            </a:r>
            <a:r>
              <a:rPr lang="ar-SA" dirty="0"/>
              <a:t>صرف السلفة يتم تحرير أمر اعتماد صرف بالقيد التالي:</a:t>
            </a:r>
          </a:p>
          <a:p>
            <a:pPr marL="777240" lvl="2" indent="0">
              <a:buNone/>
            </a:pPr>
            <a:r>
              <a:rPr lang="ar-SA" dirty="0"/>
              <a:t>من ح/العهد  سلف مستديمة</a:t>
            </a:r>
          </a:p>
          <a:p>
            <a:pPr marL="777240" lvl="2" indent="0">
              <a:buNone/>
            </a:pPr>
            <a:r>
              <a:rPr lang="ar-SA" dirty="0"/>
              <a:t>إلى ح/أوامر الدفع</a:t>
            </a:r>
          </a:p>
          <a:p>
            <a:pPr lvl="1"/>
            <a:r>
              <a:rPr lang="ar-SA" dirty="0" smtClean="0"/>
              <a:t>عند </a:t>
            </a:r>
            <a:r>
              <a:rPr lang="ar-SA" dirty="0"/>
              <a:t>الصرف يتم تحرير إذن تسوية يكون القيد من واقعه :</a:t>
            </a:r>
          </a:p>
          <a:p>
            <a:pPr marL="777240" lvl="2" indent="0">
              <a:buNone/>
            </a:pPr>
            <a:r>
              <a:rPr lang="ar-SA" dirty="0"/>
              <a:t>من ح/ أوامر الدفع</a:t>
            </a:r>
          </a:p>
          <a:p>
            <a:pPr marL="777240" lvl="2" indent="0">
              <a:buNone/>
            </a:pPr>
            <a:r>
              <a:rPr lang="ar-SA" dirty="0"/>
              <a:t>إلى ح/ جارى وزارة المالية</a:t>
            </a:r>
          </a:p>
          <a:p>
            <a:pPr lvl="1"/>
            <a:r>
              <a:rPr lang="ar-SA" dirty="0" smtClean="0"/>
              <a:t>يتم </a:t>
            </a:r>
            <a:r>
              <a:rPr lang="ar-SA" dirty="0"/>
              <a:t>تعويض السلفة </a:t>
            </a:r>
            <a:r>
              <a:rPr lang="ar-SA" dirty="0" smtClean="0"/>
              <a:t>كلما </a:t>
            </a:r>
            <a:r>
              <a:rPr lang="ar-SA" dirty="0"/>
              <a:t>قاربت على النفاذ وذلك بتحرير الجهة الحكومية الرئيسية أمر </a:t>
            </a:r>
            <a:r>
              <a:rPr lang="ar-SA" dirty="0" smtClean="0"/>
              <a:t>اعتماد صرف </a:t>
            </a:r>
            <a:r>
              <a:rPr lang="ar-SA" dirty="0"/>
              <a:t>بالقيد : ( قيد استعاضة)</a:t>
            </a:r>
          </a:p>
          <a:p>
            <a:pPr marL="777240" lvl="2" indent="0">
              <a:buNone/>
            </a:pPr>
            <a:r>
              <a:rPr lang="ar-SA" dirty="0"/>
              <a:t>من ح/ المصروفات</a:t>
            </a:r>
          </a:p>
          <a:p>
            <a:pPr marL="777240" lvl="2" indent="0">
              <a:buNone/>
            </a:pPr>
            <a:r>
              <a:rPr lang="ar-SA" dirty="0"/>
              <a:t>إلى ح / أوامر الدفع ( باسم من يعهد إليه بالسلفة )</a:t>
            </a:r>
          </a:p>
          <a:p>
            <a:pPr lvl="1"/>
            <a:r>
              <a:rPr lang="ar-SA" dirty="0" smtClean="0"/>
              <a:t>عند </a:t>
            </a:r>
            <a:r>
              <a:rPr lang="ar-SA" dirty="0"/>
              <a:t>الصرف يتم تحرير إذن تسوية يكون القيد من واقعه :</a:t>
            </a:r>
          </a:p>
          <a:p>
            <a:pPr marL="777240" lvl="2" indent="0">
              <a:buNone/>
            </a:pPr>
            <a:r>
              <a:rPr lang="ar-SA" dirty="0"/>
              <a:t>من ح/ أوامر الدفع</a:t>
            </a:r>
          </a:p>
          <a:p>
            <a:pPr marL="777240" lvl="2" indent="0">
              <a:buNone/>
            </a:pPr>
            <a:r>
              <a:rPr lang="ar-SA" dirty="0"/>
              <a:t>إلى ح/ جارى وزارة </a:t>
            </a:r>
            <a:r>
              <a:rPr lang="ar-SA" dirty="0" smtClean="0"/>
              <a:t>المالية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7337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العهد </a:t>
            </a:r>
            <a:r>
              <a:rPr lang="ar-SA" b="1" dirty="0"/>
              <a:t>– سلف مستديمة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/>
              <a:t>عند إقفال السلفة أثناء أو في نهاية السنة المالية </a:t>
            </a:r>
            <a:r>
              <a:rPr lang="ar-SA" b="1" dirty="0" smtClean="0"/>
              <a:t>(</a:t>
            </a:r>
            <a:r>
              <a:rPr lang="ar-SA" b="1" dirty="0"/>
              <a:t>بافتراض أنه تم صرف السلفة </a:t>
            </a:r>
            <a:r>
              <a:rPr lang="ar-SA" b="1" dirty="0" smtClean="0"/>
              <a:t>كاملة</a:t>
            </a:r>
            <a:r>
              <a:rPr lang="ar-SA" b="1" dirty="0"/>
              <a:t>)</a:t>
            </a:r>
          </a:p>
          <a:p>
            <a:pPr marL="411480" lvl="1" indent="0">
              <a:buNone/>
            </a:pPr>
            <a:r>
              <a:rPr lang="ar-SA" dirty="0" smtClean="0"/>
              <a:t>من ح/ المصروفات</a:t>
            </a:r>
          </a:p>
          <a:p>
            <a:pPr marL="411480" lvl="1" indent="0">
              <a:buNone/>
            </a:pPr>
            <a:r>
              <a:rPr lang="ar-SA" dirty="0" smtClean="0"/>
              <a:t>إلى </a:t>
            </a:r>
            <a:r>
              <a:rPr lang="ar-SA" dirty="0"/>
              <a:t>ح/ العهد  </a:t>
            </a:r>
            <a:r>
              <a:rPr lang="ar-SA" dirty="0" smtClean="0"/>
              <a:t>- سلف </a:t>
            </a:r>
            <a:r>
              <a:rPr lang="ar-SA" dirty="0"/>
              <a:t>مستديمة</a:t>
            </a:r>
          </a:p>
          <a:p>
            <a:r>
              <a:rPr lang="ar-SA" b="1" dirty="0" smtClean="0"/>
              <a:t>عند إقفال السلفة أثناء أو في نهاية السنة المالية (بافتراض أنه لم يتم صرف السلفة كاملة)</a:t>
            </a:r>
          </a:p>
          <a:p>
            <a:pPr marL="411480" lvl="1" indent="0">
              <a:buNone/>
            </a:pPr>
            <a:r>
              <a:rPr lang="ar-SA" dirty="0" smtClean="0"/>
              <a:t>من مذكورين</a:t>
            </a:r>
            <a:endParaRPr lang="ar-SA" dirty="0"/>
          </a:p>
          <a:p>
            <a:pPr marL="411480" lvl="1" indent="0">
              <a:buNone/>
            </a:pPr>
            <a:r>
              <a:rPr lang="ar-SA" dirty="0"/>
              <a:t>ح/ المصروفات</a:t>
            </a:r>
          </a:p>
          <a:p>
            <a:pPr marL="411480" lvl="1" indent="0">
              <a:buNone/>
            </a:pPr>
            <a:r>
              <a:rPr lang="ar-SA" dirty="0"/>
              <a:t>ح/ الصندوق أو جارى وزارة </a:t>
            </a:r>
            <a:r>
              <a:rPr lang="ar-SA" dirty="0" smtClean="0"/>
              <a:t>المالية ( المتبقي )</a:t>
            </a:r>
            <a:endParaRPr lang="ar-SA" dirty="0"/>
          </a:p>
          <a:p>
            <a:pPr marL="411480" lvl="1" indent="0">
              <a:buNone/>
            </a:pPr>
            <a:r>
              <a:rPr lang="ar-SA" dirty="0"/>
              <a:t>إلى ح/ العهد  سلف مستديمة</a:t>
            </a:r>
          </a:p>
        </p:txBody>
      </p:sp>
    </p:spTree>
    <p:extLst>
      <p:ext uri="{BB962C8B-B14F-4D97-AF65-F5344CB8AC3E}">
        <p14:creationId xmlns:p14="http://schemas.microsoft.com/office/powerpoint/2010/main" val="325320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العهد </a:t>
            </a:r>
            <a:r>
              <a:rPr lang="ar-SA" b="1" dirty="0"/>
              <a:t>– سلف مستديمة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ar-SA" b="1" dirty="0"/>
              <a:t>مثال </a:t>
            </a:r>
            <a:r>
              <a:rPr lang="ar-SA" b="1" dirty="0" smtClean="0"/>
              <a:t>3 </a:t>
            </a:r>
            <a:r>
              <a:rPr lang="ar-SA" b="1" dirty="0" smtClean="0"/>
              <a:t>: </a:t>
            </a:r>
          </a:p>
          <a:p>
            <a:pPr marL="114300" indent="0">
              <a:buNone/>
            </a:pPr>
            <a:r>
              <a:rPr lang="ar-SA" b="1" dirty="0" smtClean="0"/>
              <a:t>قامت </a:t>
            </a:r>
            <a:r>
              <a:rPr lang="ar-SA" b="1" dirty="0"/>
              <a:t>إحدى </a:t>
            </a:r>
            <a:r>
              <a:rPr lang="ar-SA" b="1" dirty="0" smtClean="0"/>
              <a:t>وزارة الخارجية بصرف </a:t>
            </a:r>
            <a:r>
              <a:rPr lang="ar-SA" b="1" dirty="0"/>
              <a:t>سلف مستديمة لصرف رواتب </a:t>
            </a:r>
            <a:r>
              <a:rPr lang="ar-SA" b="1" dirty="0" smtClean="0"/>
              <a:t>موظفيها لفرعها في الخارج بواقع </a:t>
            </a:r>
            <a:r>
              <a:rPr lang="ar-SA" b="1" dirty="0"/>
              <a:t>راتب شهرين وذلك </a:t>
            </a:r>
            <a:r>
              <a:rPr lang="ar-SA" b="1" dirty="0" smtClean="0"/>
              <a:t>بمبلغ1.000.000 </a:t>
            </a:r>
            <a:r>
              <a:rPr lang="ar-SA" b="1" dirty="0"/>
              <a:t>ريال وتم عمل الاستقطاعات </a:t>
            </a:r>
            <a:r>
              <a:rPr lang="ar-SA" b="1" dirty="0" smtClean="0"/>
              <a:t>الخاصة بمصلحة </a:t>
            </a:r>
            <a:r>
              <a:rPr lang="ar-SA" b="1" dirty="0"/>
              <a:t>معاشات </a:t>
            </a:r>
            <a:r>
              <a:rPr lang="ar-SA" b="1" dirty="0" smtClean="0"/>
              <a:t>التقاعد بالإضافة </a:t>
            </a:r>
            <a:r>
              <a:rPr lang="ar-SA" b="1" dirty="0"/>
              <a:t>إلى استقطاع مبلغ 1000 ريال الذي يمثل </a:t>
            </a:r>
            <a:r>
              <a:rPr lang="ar-SA" b="1" dirty="0" smtClean="0"/>
              <a:t>جزاءات على </a:t>
            </a:r>
            <a:r>
              <a:rPr lang="ar-SA" b="1" dirty="0"/>
              <a:t>أحد الموظفين ومبلغ 5000 ريال الذي يمثل صافى راتب أحد الموظفين الذي لم يتقدم لاستلامه .</a:t>
            </a:r>
          </a:p>
          <a:p>
            <a:pPr marL="114300" indent="0">
              <a:buNone/>
            </a:pPr>
            <a:r>
              <a:rPr lang="ar-SA" b="1" dirty="0"/>
              <a:t>المطلوب : إجراء القيود المحاسبية اللازمة في الحالات التالية :</a:t>
            </a:r>
          </a:p>
          <a:p>
            <a:pPr marL="571500" indent="-457200">
              <a:buFont typeface="+mj-lt"/>
              <a:buAutoNum type="arabicPeriod"/>
            </a:pPr>
            <a:r>
              <a:rPr lang="ar-SA" b="1" dirty="0" smtClean="0"/>
              <a:t>قيد </a:t>
            </a:r>
            <a:r>
              <a:rPr lang="ar-SA" b="1" dirty="0"/>
              <a:t>إنشاء السلفة</a:t>
            </a:r>
          </a:p>
          <a:p>
            <a:pPr marL="571500" indent="-457200">
              <a:buFont typeface="+mj-lt"/>
              <a:buAutoNum type="arabicPeriod"/>
            </a:pPr>
            <a:r>
              <a:rPr lang="ar-SA" b="1" dirty="0" smtClean="0"/>
              <a:t>قيد </a:t>
            </a:r>
            <a:r>
              <a:rPr lang="ar-SA" b="1" dirty="0"/>
              <a:t>الاستعاضة</a:t>
            </a:r>
          </a:p>
          <a:p>
            <a:pPr marL="571500" indent="-457200">
              <a:buFont typeface="+mj-lt"/>
              <a:buAutoNum type="arabicPeriod"/>
            </a:pPr>
            <a:r>
              <a:rPr lang="ar-SA" b="1" dirty="0" smtClean="0"/>
              <a:t>قيد </a:t>
            </a:r>
            <a:r>
              <a:rPr lang="ar-SA" b="1" dirty="0"/>
              <a:t>إقفال السلفة المستديمة</a:t>
            </a:r>
          </a:p>
          <a:p>
            <a:pPr marL="571500" indent="-457200">
              <a:buFont typeface="+mj-lt"/>
              <a:buAutoNum type="arabicPeriod"/>
            </a:pPr>
            <a:r>
              <a:rPr lang="ar-SA" b="1" dirty="0" smtClean="0"/>
              <a:t>كشف </a:t>
            </a:r>
            <a:r>
              <a:rPr lang="ar-SA" b="1" dirty="0"/>
              <a:t>استعاضة الشهر الأخير من السنة في حالة توريد باقي رصيد السلفة المستديمة إلى مؤسسة </a:t>
            </a:r>
            <a:r>
              <a:rPr lang="ar-SA" b="1" dirty="0" smtClean="0"/>
              <a:t>النقد العربي </a:t>
            </a:r>
            <a:r>
              <a:rPr lang="ar-SA" b="1" dirty="0"/>
              <a:t>السعودي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5342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العهد – سلف مستديمة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مثال 4 </a:t>
            </a:r>
          </a:p>
          <a:p>
            <a:pPr marL="114300" lvl="0" indent="0">
              <a:buNone/>
            </a:pPr>
            <a:r>
              <a:rPr lang="ar-SA" b="1" dirty="0"/>
              <a:t>في بداية السنة المالية صدر قرار الوزير المختص بانشاء سلفة قدرت قيمتها بمبلغ 200000 ريال , و تم تحرير أمر اعتماد الصرف و صدور أمر دفع , و تم ورود اشعار من وزارة المالية بما يفيد سحب شيك على مؤسسة النقد العربي السعودي و تم صرف المبلغ للموظف المنوط به العهده  الذي أودعه في أحد البنوك بدلا من الاحتفاظ به في خزينة الفرع</a:t>
            </a:r>
            <a:endParaRPr lang="en-US" b="1" dirty="0"/>
          </a:p>
          <a:p>
            <a:pPr marL="114300" indent="0">
              <a:buNone/>
            </a:pPr>
            <a:r>
              <a:rPr lang="ar-SA" b="1" dirty="0"/>
              <a:t>المطلوب : اجراء المعالجه المحاسبية </a:t>
            </a:r>
            <a:r>
              <a:rPr lang="ar-SA" b="1" dirty="0" smtClean="0"/>
              <a:t>اللازمه</a:t>
            </a:r>
            <a:endParaRPr lang="en-US" b="1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866280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العهد – سلف مستديمة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مثال 5 </a:t>
            </a:r>
          </a:p>
          <a:p>
            <a:pPr lvl="0"/>
            <a:r>
              <a:rPr lang="ar-SA" b="1" dirty="0"/>
              <a:t>اذا كانت السلفه المستديمة المقررة لاحد فروع الوزارات قد بلغت 300000 ريال. و في الشهر الأخير من السنه  كانت جملة المطالبات حسب كشف الاستعاضه 262000 ريال تخص مصروفات الباب الثاني . و كانت الحسميات قد بلغت 21000 ريال  المسجلة في حساب الامانات </a:t>
            </a:r>
            <a:endParaRPr lang="en-US" b="1" dirty="0"/>
          </a:p>
          <a:p>
            <a:r>
              <a:rPr lang="ar-SA" b="1" dirty="0"/>
              <a:t> المطلوب : اجراء المعالجه المحاسبية اللازمه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10517949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العهد </a:t>
            </a:r>
            <a:r>
              <a:rPr lang="ar-SA" b="1" dirty="0"/>
              <a:t>تحت التحصيل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يقيد في هذا الحساب ك</a:t>
            </a:r>
            <a:r>
              <a:rPr lang="ar-SA" dirty="0" smtClean="0"/>
              <a:t>ل </a:t>
            </a:r>
            <a:r>
              <a:rPr lang="ar-SA" dirty="0"/>
              <a:t>من المبالغ المصروفة على ذمة تحصيلها من </a:t>
            </a:r>
            <a:r>
              <a:rPr lang="ar-SA" dirty="0" smtClean="0"/>
              <a:t>الغير والمبالغ </a:t>
            </a:r>
            <a:r>
              <a:rPr lang="ar-SA" dirty="0"/>
              <a:t>التي </a:t>
            </a:r>
            <a:r>
              <a:rPr lang="ar-SA" dirty="0" smtClean="0"/>
              <a:t>يتقرر تحصيلها </a:t>
            </a:r>
            <a:r>
              <a:rPr lang="ar-SA" dirty="0"/>
              <a:t>من </a:t>
            </a:r>
            <a:r>
              <a:rPr lang="ar-SA" dirty="0" smtClean="0"/>
              <a:t>الغير</a:t>
            </a:r>
            <a:endParaRPr lang="ar-SA" dirty="0"/>
          </a:p>
          <a:p>
            <a:r>
              <a:rPr lang="ar-SA" dirty="0" smtClean="0"/>
              <a:t>يشمل الغير </a:t>
            </a:r>
            <a:r>
              <a:rPr lang="ar-SA" dirty="0"/>
              <a:t>أفراد ، هيئات حكومية ، هيئات غير </a:t>
            </a:r>
            <a:r>
              <a:rPr lang="ar-SA" dirty="0" smtClean="0"/>
              <a:t>حكومية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708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94122"/>
          </a:xfrm>
        </p:spPr>
        <p:txBody>
          <a:bodyPr/>
          <a:lstStyle/>
          <a:p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>حالات </a:t>
            </a:r>
            <a:r>
              <a:rPr lang="ar-SA" b="1" dirty="0" smtClean="0"/>
              <a:t>القيد </a:t>
            </a:r>
            <a:r>
              <a:rPr lang="ar-SA" b="1" dirty="0"/>
              <a:t>في حساب </a:t>
            </a:r>
            <a:r>
              <a:rPr lang="ar-SA" b="1" dirty="0" smtClean="0"/>
              <a:t>العهد تحت </a:t>
            </a:r>
            <a:r>
              <a:rPr lang="ar-SA" b="1" dirty="0"/>
              <a:t>التحصيل </a:t>
            </a:r>
            <a:br>
              <a:rPr lang="ar-SA" b="1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132040"/>
          </a:xfrm>
        </p:spPr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ar-SA" b="1" dirty="0" smtClean="0"/>
              <a:t>الدفعات </a:t>
            </a:r>
            <a:r>
              <a:rPr lang="ar-SA" b="1" dirty="0"/>
              <a:t>المقدمة </a:t>
            </a:r>
            <a:r>
              <a:rPr lang="ar-SA" b="1" dirty="0" smtClean="0"/>
              <a:t>للمتعهد </a:t>
            </a:r>
          </a:p>
          <a:p>
            <a:pPr lvl="1"/>
            <a:r>
              <a:rPr lang="ar-SA" dirty="0" smtClean="0"/>
              <a:t>يجوز </a:t>
            </a:r>
            <a:r>
              <a:rPr lang="ar-SA" dirty="0"/>
              <a:t>للجهة الحكومية صرف دفعة مقدمة في حدود 10 % من </a:t>
            </a:r>
            <a:r>
              <a:rPr lang="ar-SA" dirty="0" smtClean="0"/>
              <a:t>قيمة العقد عند توثيقه مع المتعهد مقابل خطاب ضمان حيث يتم حسم الدفعه على أقساط من مستحقات المتعهد/ المقاول</a:t>
            </a:r>
          </a:p>
          <a:p>
            <a:pPr lvl="1"/>
            <a:r>
              <a:rPr lang="ar-SA" dirty="0"/>
              <a:t>يتم صرف الدفعة ( 10 % ) للمتعهد وفقا لأمر اعتماد صرف :</a:t>
            </a:r>
          </a:p>
          <a:p>
            <a:pPr marL="777240" lvl="2" indent="0">
              <a:buNone/>
            </a:pPr>
            <a:r>
              <a:rPr lang="ar-SA" dirty="0"/>
              <a:t>من ح/ العهد </a:t>
            </a:r>
            <a:r>
              <a:rPr lang="ar-SA" dirty="0" smtClean="0"/>
              <a:t>- </a:t>
            </a:r>
            <a:r>
              <a:rPr lang="ar-SA" dirty="0"/>
              <a:t>تحت التحصيل </a:t>
            </a:r>
            <a:r>
              <a:rPr lang="ar-SA" dirty="0" smtClean="0"/>
              <a:t>- </a:t>
            </a:r>
            <a:r>
              <a:rPr lang="ar-SA" dirty="0"/>
              <a:t>طرف المتعهد </a:t>
            </a:r>
            <a:endParaRPr lang="ar-SA" dirty="0" smtClean="0"/>
          </a:p>
          <a:p>
            <a:pPr marL="777240" lvl="2" indent="0">
              <a:buNone/>
            </a:pPr>
            <a:r>
              <a:rPr lang="ar-SA" dirty="0"/>
              <a:t>إلى ح/ أوامر </a:t>
            </a:r>
            <a:r>
              <a:rPr lang="ar-SA" dirty="0" smtClean="0"/>
              <a:t>الدفع</a:t>
            </a:r>
          </a:p>
          <a:p>
            <a:pPr lvl="1"/>
            <a:r>
              <a:rPr lang="ar-SA" dirty="0" smtClean="0"/>
              <a:t>عند ورود الاشعار من وزارة المالية بصرف المبلغ  </a:t>
            </a:r>
            <a:endParaRPr lang="ar-SA" dirty="0"/>
          </a:p>
          <a:p>
            <a:pPr marL="777240" lvl="2" indent="0">
              <a:buNone/>
            </a:pPr>
            <a:r>
              <a:rPr lang="ar-SA" dirty="0" smtClean="0"/>
              <a:t>من </a:t>
            </a:r>
            <a:r>
              <a:rPr lang="ar-SA" dirty="0"/>
              <a:t>ح/ أوامر الدفع</a:t>
            </a:r>
          </a:p>
          <a:p>
            <a:pPr marL="777240" lvl="2" indent="0">
              <a:buNone/>
            </a:pPr>
            <a:r>
              <a:rPr lang="ar-SA" dirty="0" smtClean="0"/>
              <a:t>إلى </a:t>
            </a:r>
            <a:r>
              <a:rPr lang="ar-SA" dirty="0"/>
              <a:t>ح/ جارى وزارة </a:t>
            </a:r>
            <a:r>
              <a:rPr lang="ar-SA" dirty="0" smtClean="0"/>
              <a:t>المالية</a:t>
            </a:r>
          </a:p>
          <a:p>
            <a:pPr marL="777240" lvl="2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7860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الأجندة 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ar-SA" dirty="0"/>
              <a:t>العهد سلف مؤقتة</a:t>
            </a:r>
          </a:p>
          <a:p>
            <a:pPr marL="571500" indent="-457200">
              <a:buFont typeface="+mj-lt"/>
              <a:buAutoNum type="arabicPeriod"/>
            </a:pPr>
            <a:r>
              <a:rPr lang="ar-SA" dirty="0" smtClean="0"/>
              <a:t>العهد </a:t>
            </a:r>
            <a:r>
              <a:rPr lang="ar-SA" dirty="0"/>
              <a:t>سلف مستديمة</a:t>
            </a:r>
          </a:p>
          <a:p>
            <a:pPr marL="571500" indent="-457200">
              <a:buFont typeface="+mj-lt"/>
              <a:buAutoNum type="arabicPeriod"/>
            </a:pPr>
            <a:r>
              <a:rPr lang="ar-SA" dirty="0" smtClean="0"/>
              <a:t>العهد </a:t>
            </a:r>
            <a:r>
              <a:rPr lang="ar-SA" dirty="0"/>
              <a:t>تحت التحصيل</a:t>
            </a:r>
          </a:p>
        </p:txBody>
      </p:sp>
    </p:spTree>
    <p:extLst>
      <p:ext uri="{BB962C8B-B14F-4D97-AF65-F5344CB8AC3E}">
        <p14:creationId xmlns:p14="http://schemas.microsoft.com/office/powerpoint/2010/main" val="2222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/>
            </a:r>
            <a:br>
              <a:rPr lang="ar-SA" b="1" dirty="0"/>
            </a:br>
            <a:r>
              <a:rPr lang="ar-SA" b="1" dirty="0" smtClean="0"/>
              <a:t>حالات </a:t>
            </a:r>
            <a:r>
              <a:rPr lang="ar-SA" b="1" dirty="0"/>
              <a:t>القيد في حساب العهد تحت التحصيل </a:t>
            </a:r>
            <a:br>
              <a:rPr lang="ar-SA" b="1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ar-SA" dirty="0" smtClean="0"/>
              <a:t>عند </a:t>
            </a:r>
            <a:r>
              <a:rPr lang="ar-SA" dirty="0"/>
              <a:t>تنفيذ جزء من العمل المتفق عليه </a:t>
            </a:r>
            <a:r>
              <a:rPr lang="ar-SA" dirty="0" smtClean="0"/>
              <a:t>يتم حسم الدفعه المقدمة من قيمة مستحقات المتعهد </a:t>
            </a:r>
            <a:r>
              <a:rPr lang="ar-SA" dirty="0"/>
              <a:t>وذلك بناء على درجة تقدم العمل ويتم ذلك بتحرير أمر اعتماد صرف بالقيد </a:t>
            </a:r>
            <a:r>
              <a:rPr lang="ar-SA" dirty="0" smtClean="0"/>
              <a:t>التالي:  </a:t>
            </a:r>
            <a:endParaRPr lang="ar-SA" dirty="0"/>
          </a:p>
          <a:p>
            <a:pPr marL="777240" lvl="2" indent="0">
              <a:buNone/>
            </a:pPr>
            <a:r>
              <a:rPr lang="ar-SA" dirty="0"/>
              <a:t>من ح/ المصروفات –الباب-البند (</a:t>
            </a:r>
            <a:r>
              <a:rPr lang="ar-SA" sz="1400" b="1" dirty="0"/>
              <a:t>بقيمة ما تم إنجازه من العمل</a:t>
            </a:r>
            <a:r>
              <a:rPr lang="ar-SA" b="1" dirty="0"/>
              <a:t>)</a:t>
            </a:r>
          </a:p>
          <a:p>
            <a:pPr marL="777240" lvl="2" indent="0">
              <a:buNone/>
            </a:pPr>
            <a:r>
              <a:rPr lang="ar-SA" dirty="0"/>
              <a:t>إلى </a:t>
            </a:r>
            <a:r>
              <a:rPr lang="ar-SA" dirty="0" smtClean="0"/>
              <a:t>مذكورين </a:t>
            </a:r>
            <a:r>
              <a:rPr lang="ar-SA" dirty="0"/>
              <a:t>:</a:t>
            </a:r>
          </a:p>
          <a:p>
            <a:pPr marL="777240" lvl="2" indent="0">
              <a:buNone/>
            </a:pPr>
            <a:r>
              <a:rPr lang="ar-SA" dirty="0"/>
              <a:t>ح/ العهد تحت التحصيل  طرف المتعهد (</a:t>
            </a:r>
            <a:r>
              <a:rPr lang="ar-SA" sz="1400" b="1" dirty="0"/>
              <a:t>قيمة القسط المحسوم من الدفعة المقدمة</a:t>
            </a:r>
            <a:r>
              <a:rPr lang="ar-SA" b="1" dirty="0"/>
              <a:t>)</a:t>
            </a:r>
          </a:p>
          <a:p>
            <a:pPr marL="777240" lvl="2" indent="0">
              <a:buNone/>
            </a:pPr>
            <a:r>
              <a:rPr lang="ar-SA" dirty="0"/>
              <a:t>ح/ أوامر الدفع (يتم دفع الفرق للمتعهد </a:t>
            </a:r>
            <a:r>
              <a:rPr lang="ar-SA" b="1" dirty="0" smtClean="0"/>
              <a:t>)</a:t>
            </a:r>
          </a:p>
          <a:p>
            <a:pPr marL="777240" lvl="2" indent="0">
              <a:buNone/>
            </a:pPr>
            <a:endParaRPr lang="ar-SA" b="1" dirty="0" smtClean="0"/>
          </a:p>
          <a:p>
            <a:pPr marL="777240" lvl="2" indent="0">
              <a:buNone/>
            </a:pPr>
            <a:endParaRPr lang="ar-SA" b="1" dirty="0"/>
          </a:p>
          <a:p>
            <a:pPr marL="777240" lvl="2" indent="0">
              <a:buNone/>
            </a:pPr>
            <a:r>
              <a:rPr lang="ar-SA" dirty="0"/>
              <a:t>من ح/ أوامر الدفع</a:t>
            </a:r>
          </a:p>
          <a:p>
            <a:pPr marL="777240" lvl="2" indent="0">
              <a:buNone/>
            </a:pPr>
            <a:r>
              <a:rPr lang="ar-SA" dirty="0"/>
              <a:t>إلى ح/ جاري وزارة المالية</a:t>
            </a:r>
          </a:p>
        </p:txBody>
      </p:sp>
      <p:sp>
        <p:nvSpPr>
          <p:cNvPr id="4" name="Down Arrow 3"/>
          <p:cNvSpPr/>
          <p:nvPr/>
        </p:nvSpPr>
        <p:spPr>
          <a:xfrm>
            <a:off x="6012160" y="3974030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2417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حالات القيد في حساب العهد تحت التحصيل </a:t>
            </a:r>
            <a:br>
              <a:rPr lang="ar-SA" b="1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Font typeface="+mj-lt"/>
              <a:buAutoNum type="arabicPeriod" startAt="2"/>
            </a:pPr>
            <a:r>
              <a:rPr lang="ar-SA" b="1" dirty="0"/>
              <a:t>المبالغ </a:t>
            </a:r>
            <a:r>
              <a:rPr lang="ar-SA" b="1" dirty="0" smtClean="0"/>
              <a:t>التي </a:t>
            </a:r>
            <a:r>
              <a:rPr lang="ar-SA" b="1" dirty="0"/>
              <a:t>يتم صرفها دون وجه </a:t>
            </a:r>
            <a:r>
              <a:rPr lang="ar-SA" b="1" dirty="0" smtClean="0"/>
              <a:t>حق</a:t>
            </a:r>
          </a:p>
          <a:p>
            <a:pPr lvl="1"/>
            <a:r>
              <a:rPr lang="ar-SA" dirty="0"/>
              <a:t>يقصد بها المبالغ التي تصرف </a:t>
            </a:r>
            <a:r>
              <a:rPr lang="ar-SA" dirty="0" smtClean="0"/>
              <a:t>لأحد </a:t>
            </a:r>
            <a:r>
              <a:rPr lang="ar-SA" dirty="0"/>
              <a:t>الموظفين دون وجه حق نتيجة الخطأ في تدقيق الرواتب </a:t>
            </a:r>
            <a:r>
              <a:rPr lang="ar-SA" dirty="0" smtClean="0"/>
              <a:t>أو احتساب </a:t>
            </a:r>
            <a:r>
              <a:rPr lang="ar-SA" dirty="0"/>
              <a:t>البدلات</a:t>
            </a:r>
          </a:p>
          <a:p>
            <a:pPr lvl="1"/>
            <a:r>
              <a:rPr lang="ar-SA" dirty="0" smtClean="0"/>
              <a:t>ينبغي </a:t>
            </a:r>
            <a:r>
              <a:rPr lang="ar-SA" dirty="0"/>
              <a:t>عند </a:t>
            </a:r>
            <a:r>
              <a:rPr lang="ar-SA" dirty="0" smtClean="0"/>
              <a:t>اكتشاف </a:t>
            </a:r>
            <a:r>
              <a:rPr lang="ar-SA" dirty="0"/>
              <a:t>الخطأ مطالبة الموظف بتوريد المبلغ فورا </a:t>
            </a:r>
          </a:p>
          <a:p>
            <a:pPr lvl="1"/>
            <a:r>
              <a:rPr lang="ar-SA" dirty="0" smtClean="0"/>
              <a:t>تختلف </a:t>
            </a:r>
            <a:r>
              <a:rPr lang="ar-SA" dirty="0"/>
              <a:t>المعالجة المحاسبية في حالة استجابة الموظف وقام بتسديد المبلغ فورا أو تم تأجيل السداد </a:t>
            </a:r>
            <a:r>
              <a:rPr lang="ar-SA" dirty="0" smtClean="0"/>
              <a:t>( الفصل السادس)</a:t>
            </a:r>
          </a:p>
          <a:p>
            <a:pPr marL="571500" indent="-457200">
              <a:buFont typeface="+mj-lt"/>
              <a:buAutoNum type="arabicPeriod" startAt="3"/>
            </a:pPr>
            <a:r>
              <a:rPr lang="ar-SA" b="1" dirty="0"/>
              <a:t>عجز </a:t>
            </a:r>
            <a:r>
              <a:rPr lang="ar-SA" b="1" dirty="0" smtClean="0"/>
              <a:t>الصندوق</a:t>
            </a:r>
            <a:r>
              <a:rPr lang="ar-SA" dirty="0" smtClean="0"/>
              <a:t> (</a:t>
            </a:r>
            <a:r>
              <a:rPr lang="ar-SA" b="1" dirty="0" smtClean="0"/>
              <a:t>الفصل السادس)</a:t>
            </a:r>
            <a:endParaRPr lang="ar-SA" b="1" dirty="0"/>
          </a:p>
          <a:p>
            <a:pPr marL="571500" indent="-457200">
              <a:buFont typeface="+mj-lt"/>
              <a:buAutoNum type="arabicPeriod" startAt="4"/>
            </a:pPr>
            <a:r>
              <a:rPr lang="ar-SA" b="1" dirty="0" smtClean="0"/>
              <a:t>التعويضات </a:t>
            </a:r>
            <a:r>
              <a:rPr lang="ar-SA" b="1" dirty="0"/>
              <a:t>إلى </a:t>
            </a:r>
            <a:r>
              <a:rPr lang="ar-SA" b="1" dirty="0" smtClean="0"/>
              <a:t>يُطالب </a:t>
            </a:r>
            <a:r>
              <a:rPr lang="ar-SA" b="1" dirty="0"/>
              <a:t>بها المتعهد أو المقاول  (</a:t>
            </a:r>
            <a:r>
              <a:rPr lang="ar-SA" b="1" dirty="0" smtClean="0"/>
              <a:t>في </a:t>
            </a:r>
            <a:r>
              <a:rPr lang="ar-SA" b="1" dirty="0"/>
              <a:t>الفصل </a:t>
            </a:r>
            <a:r>
              <a:rPr lang="ar-SA" b="1" dirty="0" smtClean="0"/>
              <a:t>السابع)</a:t>
            </a:r>
            <a:endParaRPr lang="ar-SA" b="1" dirty="0"/>
          </a:p>
          <a:p>
            <a:pPr marL="571500" indent="-457200">
              <a:buFont typeface="+mj-lt"/>
              <a:buAutoNum type="arabicPeriod" startAt="5"/>
            </a:pPr>
            <a:r>
              <a:rPr lang="ar-SA" sz="2400" b="1" dirty="0" smtClean="0"/>
              <a:t> </a:t>
            </a:r>
            <a:r>
              <a:rPr lang="ar-SA" b="1" dirty="0"/>
              <a:t>غرامة التأخير </a:t>
            </a:r>
          </a:p>
          <a:p>
            <a:pPr lvl="1"/>
            <a:r>
              <a:rPr lang="ar-SA" dirty="0" smtClean="0"/>
              <a:t>في </a:t>
            </a:r>
            <a:r>
              <a:rPr lang="ar-SA" dirty="0"/>
              <a:t>حالة تم فرض غرامة تأخير على المقاول أو المتعهد دون التعاقد مع مقاول جديد لإتمام العملية فإن </a:t>
            </a:r>
            <a:r>
              <a:rPr lang="ar-SA" dirty="0" smtClean="0"/>
              <a:t>قيم </a:t>
            </a:r>
            <a:r>
              <a:rPr lang="ar-SA" sz="1800" dirty="0" smtClean="0"/>
              <a:t>الغرامة </a:t>
            </a:r>
            <a:r>
              <a:rPr lang="ar-SA" sz="1800" dirty="0"/>
              <a:t>سيتم استقطاعها من مستحقات المقاول عند سدادها </a:t>
            </a:r>
            <a:r>
              <a:rPr lang="ar-SA" sz="1800" dirty="0" smtClean="0"/>
              <a:t>له</a:t>
            </a:r>
            <a:r>
              <a:rPr lang="ar-SA" sz="1800" dirty="0"/>
              <a:t> </a:t>
            </a:r>
            <a:r>
              <a:rPr lang="ar-SA" dirty="0" smtClean="0"/>
              <a:t>(الفصل السابع)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1455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حالات القيد في حساب العهد تحت التحصيل </a:t>
            </a:r>
            <a:br>
              <a:rPr lang="ar-SA" b="1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8650" indent="-514350">
              <a:buFont typeface="+mj-lt"/>
              <a:buAutoNum type="arabicPeriod" startAt="6"/>
            </a:pPr>
            <a:r>
              <a:rPr lang="ar-SA" b="1" dirty="0"/>
              <a:t>العجز في العهدة العينية </a:t>
            </a:r>
          </a:p>
          <a:p>
            <a:pPr lvl="1"/>
            <a:r>
              <a:rPr lang="ar-SA" dirty="0" smtClean="0"/>
              <a:t>في </a:t>
            </a:r>
            <a:r>
              <a:rPr lang="ar-SA" dirty="0"/>
              <a:t>حالة </a:t>
            </a:r>
            <a:r>
              <a:rPr lang="ar-SA" dirty="0" smtClean="0"/>
              <a:t>ظهور </a:t>
            </a:r>
            <a:r>
              <a:rPr lang="ar-SA" dirty="0"/>
              <a:t>عجز في العهدة العينية الموجودة لدى أمين المستودع </a:t>
            </a:r>
            <a:r>
              <a:rPr lang="ar-SA" dirty="0" smtClean="0"/>
              <a:t>فسيتم تقرير قيمة العجز و تحرير اذن تسوية </a:t>
            </a:r>
            <a:r>
              <a:rPr lang="ar-SA" dirty="0"/>
              <a:t>بالقيد التالي :</a:t>
            </a:r>
          </a:p>
          <a:p>
            <a:pPr marL="777240" lvl="2" indent="0">
              <a:buNone/>
            </a:pPr>
            <a:r>
              <a:rPr lang="ar-SA" dirty="0"/>
              <a:t>من ح/ العهد تحت التحصيل – طرف أمين المشروع</a:t>
            </a:r>
          </a:p>
          <a:p>
            <a:pPr marL="777240" lvl="2" indent="0">
              <a:buNone/>
            </a:pPr>
            <a:r>
              <a:rPr lang="ar-SA" dirty="0"/>
              <a:t>إلى ح/ المطلوبات</a:t>
            </a:r>
          </a:p>
          <a:p>
            <a:pPr lvl="1"/>
            <a:r>
              <a:rPr lang="ar-SA" dirty="0"/>
              <a:t>عند تحصيل قيمة العجز نقدا يتحرر إذن تسوية بالقيد التالي :</a:t>
            </a:r>
          </a:p>
          <a:p>
            <a:pPr marL="777240" lvl="2" indent="0">
              <a:buNone/>
            </a:pPr>
            <a:r>
              <a:rPr lang="ar-SA" dirty="0"/>
              <a:t>من </a:t>
            </a:r>
            <a:r>
              <a:rPr lang="ar-SA" dirty="0" smtClean="0"/>
              <a:t>مذكورين </a:t>
            </a:r>
            <a:r>
              <a:rPr lang="ar-SA" dirty="0"/>
              <a:t>:</a:t>
            </a:r>
          </a:p>
          <a:p>
            <a:pPr marL="777240" lvl="2" indent="0">
              <a:buNone/>
            </a:pPr>
            <a:r>
              <a:rPr lang="ar-SA" dirty="0"/>
              <a:t>ح/ الصندوق ( بقيمة العجز )</a:t>
            </a:r>
          </a:p>
          <a:p>
            <a:pPr marL="777240" lvl="2" indent="0">
              <a:buNone/>
            </a:pPr>
            <a:r>
              <a:rPr lang="ar-SA" dirty="0"/>
              <a:t>ح/ المطلوبات</a:t>
            </a:r>
          </a:p>
          <a:p>
            <a:pPr marL="777240" lvl="2" indent="0">
              <a:buNone/>
            </a:pPr>
            <a:r>
              <a:rPr lang="ar-SA" dirty="0"/>
              <a:t>إلى </a:t>
            </a:r>
            <a:r>
              <a:rPr lang="ar-SA" dirty="0" smtClean="0"/>
              <a:t>مذكورين </a:t>
            </a:r>
            <a:r>
              <a:rPr lang="ar-SA" dirty="0"/>
              <a:t>:</a:t>
            </a:r>
          </a:p>
          <a:p>
            <a:pPr marL="777240" lvl="2" indent="0">
              <a:buNone/>
            </a:pPr>
            <a:r>
              <a:rPr lang="ar-SA" dirty="0"/>
              <a:t>ح/ الإيرادات المتنوعة</a:t>
            </a:r>
          </a:p>
          <a:p>
            <a:pPr marL="777240" lvl="2" indent="0">
              <a:buNone/>
            </a:pPr>
            <a:r>
              <a:rPr lang="ar-SA" dirty="0"/>
              <a:t>ح/ العهد تحت التحصيل</a:t>
            </a:r>
          </a:p>
        </p:txBody>
      </p:sp>
    </p:spTree>
    <p:extLst>
      <p:ext uri="{BB962C8B-B14F-4D97-AF65-F5344CB8AC3E}">
        <p14:creationId xmlns:p14="http://schemas.microsoft.com/office/powerpoint/2010/main" val="41936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حالات القيد في حساب العهد تحت التحصيل </a:t>
            </a:r>
            <a:br>
              <a:rPr lang="ar-SA" b="1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204048"/>
          </a:xfrm>
        </p:spPr>
        <p:txBody>
          <a:bodyPr>
            <a:normAutofit/>
          </a:bodyPr>
          <a:lstStyle/>
          <a:p>
            <a:pPr marL="571500" indent="-457200">
              <a:buFont typeface="+mj-lt"/>
              <a:buAutoNum type="arabicPeriod" startAt="7"/>
            </a:pPr>
            <a:r>
              <a:rPr lang="ar-SA" b="1" dirty="0"/>
              <a:t>المبيعات الحكومية على أقساط </a:t>
            </a:r>
          </a:p>
          <a:p>
            <a:pPr lvl="1"/>
            <a:r>
              <a:rPr lang="ar-SA" dirty="0" smtClean="0"/>
              <a:t>إذا </a:t>
            </a:r>
            <a:r>
              <a:rPr lang="ar-SA" dirty="0"/>
              <a:t>تم الاتفاق مع أحد الموظفين في الجهة الحكومية على شراء سيارة </a:t>
            </a:r>
            <a:r>
              <a:rPr lang="ar-SA" dirty="0" smtClean="0"/>
              <a:t>له على أن يتم خصم ثمنها من رواتبه </a:t>
            </a:r>
            <a:r>
              <a:rPr lang="ar-SA" dirty="0"/>
              <a:t>على أقساط شهرية فسيتم تحرير إذن تسوية عند إتمام عملية البيع بالقيد التالي :</a:t>
            </a:r>
          </a:p>
          <a:p>
            <a:pPr marL="777240" lvl="2" indent="0">
              <a:buNone/>
            </a:pPr>
            <a:r>
              <a:rPr lang="ar-SA" dirty="0"/>
              <a:t>من ح/ العهد تحت التحصيل – طرف الموظف</a:t>
            </a:r>
          </a:p>
          <a:p>
            <a:pPr marL="777240" lvl="2" indent="0">
              <a:buNone/>
            </a:pPr>
            <a:r>
              <a:rPr lang="ar-SA" dirty="0"/>
              <a:t>إلى ح/ المطلوبات</a:t>
            </a:r>
          </a:p>
          <a:p>
            <a:pPr lvl="1"/>
            <a:r>
              <a:rPr lang="ar-SA" dirty="0" smtClean="0"/>
              <a:t>عند </a:t>
            </a:r>
            <a:r>
              <a:rPr lang="ar-SA" dirty="0"/>
              <a:t>صرف الرواتب يتم حسم القسط المحدد من أمر اعتماد الصرف بالقيد التالي :</a:t>
            </a:r>
          </a:p>
          <a:p>
            <a:pPr marL="777240" lvl="2" indent="0">
              <a:buNone/>
            </a:pPr>
            <a:r>
              <a:rPr lang="ar-SA" dirty="0"/>
              <a:t>من ح/ المصروفات – الباب .....- البند .....</a:t>
            </a:r>
          </a:p>
          <a:p>
            <a:pPr marL="777240" lvl="2" indent="0">
              <a:buNone/>
            </a:pPr>
            <a:r>
              <a:rPr lang="ar-SA" dirty="0"/>
              <a:t>إلى </a:t>
            </a:r>
            <a:r>
              <a:rPr lang="ar-SA" dirty="0" smtClean="0"/>
              <a:t>مذكورين </a:t>
            </a:r>
            <a:r>
              <a:rPr lang="ar-SA" dirty="0"/>
              <a:t>:</a:t>
            </a:r>
          </a:p>
          <a:p>
            <a:pPr marL="777240" lvl="2" indent="0">
              <a:buNone/>
            </a:pPr>
            <a:r>
              <a:rPr lang="ar-SA" dirty="0"/>
              <a:t>ح/ الأمانات المتنوعة ( تقاعد - تأمينات – قروض )</a:t>
            </a:r>
          </a:p>
          <a:p>
            <a:pPr marL="777240" lvl="2" indent="0">
              <a:buNone/>
            </a:pPr>
            <a:r>
              <a:rPr lang="ar-SA" dirty="0"/>
              <a:t>ح/ الإيرادات المتنوعة ( قيمة القسط )</a:t>
            </a:r>
          </a:p>
          <a:p>
            <a:pPr marL="777240" lvl="2" indent="0">
              <a:buNone/>
            </a:pPr>
            <a:r>
              <a:rPr lang="ar-SA" dirty="0"/>
              <a:t>ح/ أوامر الدفع</a:t>
            </a:r>
          </a:p>
          <a:p>
            <a:pPr lvl="1"/>
            <a:r>
              <a:rPr lang="ar-SA" dirty="0" smtClean="0"/>
              <a:t>ثم </a:t>
            </a:r>
            <a:r>
              <a:rPr lang="ar-SA" dirty="0"/>
              <a:t>يتم إجراء قيد عكسي للقيد الأول بقيمة القسط المحصل :</a:t>
            </a:r>
          </a:p>
          <a:p>
            <a:pPr marL="777240" lvl="2" indent="0">
              <a:buNone/>
            </a:pPr>
            <a:r>
              <a:rPr lang="ar-SA" dirty="0"/>
              <a:t>من ح/ المطلوبات</a:t>
            </a:r>
          </a:p>
          <a:p>
            <a:pPr marL="777240" lvl="2" indent="0">
              <a:buNone/>
            </a:pPr>
            <a:r>
              <a:rPr lang="ar-SA" dirty="0"/>
              <a:t>إلى ح/ العهد تحت التحصيل – طرف الموظف</a:t>
            </a:r>
          </a:p>
        </p:txBody>
      </p:sp>
    </p:spTree>
    <p:extLst>
      <p:ext uri="{BB962C8B-B14F-4D97-AF65-F5344CB8AC3E}">
        <p14:creationId xmlns:p14="http://schemas.microsoft.com/office/powerpoint/2010/main" val="31275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المصادر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المحاسبه الحكوميه للدكتور سلطان بن محمد بن علي السلطان</a:t>
            </a:r>
          </a:p>
          <a:p>
            <a:r>
              <a:rPr lang="ar-SA" dirty="0"/>
              <a:t>ملخص (المحاسبه الحكوميه ) للاستاذه ايمان العقيل </a:t>
            </a:r>
          </a:p>
        </p:txBody>
      </p:sp>
    </p:spTree>
    <p:extLst>
      <p:ext uri="{BB962C8B-B14F-4D97-AF65-F5344CB8AC3E}">
        <p14:creationId xmlns:p14="http://schemas.microsoft.com/office/powerpoint/2010/main" val="331437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حسابات التسوية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هي الحسابات التي تقيد بها :</a:t>
            </a:r>
          </a:p>
          <a:p>
            <a:pPr lvl="1"/>
            <a:r>
              <a:rPr lang="ar-SA" dirty="0" smtClean="0"/>
              <a:t> المبالغ التي لا يمكن خصمها على بنود المصروفات أو اضافتها لبنود الايرادات مباشرة </a:t>
            </a:r>
            <a:r>
              <a:rPr lang="ar-SA" dirty="0"/>
              <a:t>لكونها لا تمثل مصروفاً أو إيراداً بعد أو لعدم استيفاء </a:t>
            </a:r>
            <a:r>
              <a:rPr lang="ar-SA" dirty="0" smtClean="0"/>
              <a:t>مستنداتها</a:t>
            </a:r>
          </a:p>
          <a:p>
            <a:pPr lvl="1"/>
            <a:r>
              <a:rPr lang="ar-SA" dirty="0" smtClean="0"/>
              <a:t>المبالغ </a:t>
            </a:r>
            <a:r>
              <a:rPr lang="ar-SA" dirty="0"/>
              <a:t>التي تصرف ولا </a:t>
            </a:r>
            <a:r>
              <a:rPr lang="ar-SA" dirty="0" smtClean="0"/>
              <a:t>تكون بطبيعتها مصروفات ميزانية </a:t>
            </a:r>
          </a:p>
          <a:p>
            <a:pPr lvl="2"/>
            <a:r>
              <a:rPr lang="ar-SA" dirty="0" smtClean="0"/>
              <a:t>مثال : الصرف بالإزالة </a:t>
            </a:r>
            <a:r>
              <a:rPr lang="ar-SA" dirty="0"/>
              <a:t>من حسابات الأمانات أو الصرف على حساب </a:t>
            </a:r>
            <a:r>
              <a:rPr lang="ar-SA" dirty="0" smtClean="0"/>
              <a:t>العهد</a:t>
            </a:r>
            <a:endParaRPr lang="ar-SA" dirty="0"/>
          </a:p>
          <a:p>
            <a:pPr lvl="1"/>
            <a:r>
              <a:rPr lang="ar-SA" dirty="0" smtClean="0"/>
              <a:t>تقيد </a:t>
            </a:r>
            <a:r>
              <a:rPr lang="ar-SA" dirty="0"/>
              <a:t>بهذه الحسابات </a:t>
            </a:r>
            <a:r>
              <a:rPr lang="ar-SA" dirty="0" smtClean="0"/>
              <a:t>كل </a:t>
            </a:r>
            <a:r>
              <a:rPr lang="ar-SA" dirty="0"/>
              <a:t>من </a:t>
            </a:r>
            <a:r>
              <a:rPr lang="ar-SA" dirty="0" smtClean="0"/>
              <a:t>الحسابات الشخصية, </a:t>
            </a:r>
            <a:r>
              <a:rPr lang="ar-SA" dirty="0"/>
              <a:t>الجارية </a:t>
            </a:r>
            <a:r>
              <a:rPr lang="ar-SA" dirty="0" smtClean="0"/>
              <a:t>والوسيطة </a:t>
            </a:r>
            <a:endParaRPr lang="ar-SA" dirty="0" smtClean="0"/>
          </a:p>
          <a:p>
            <a:pPr lvl="2"/>
            <a:r>
              <a:rPr lang="ar-SA" dirty="0" smtClean="0"/>
              <a:t>الحسابات الشخصية ( عهد , أمانات )</a:t>
            </a:r>
            <a:endParaRPr lang="ar-SA" dirty="0" smtClean="0"/>
          </a:p>
          <a:p>
            <a:pPr lvl="2"/>
            <a:r>
              <a:rPr lang="ar-SA" dirty="0"/>
              <a:t>الحسابات الجارية  (حساب جاري المالية, حساب جاري البنك, حساب جاري مؤسسة النقد, حساب تسوية المستحقات العامة, حساب المطلوبات ,حساب الصندوق )</a:t>
            </a:r>
          </a:p>
          <a:p>
            <a:pPr lvl="2"/>
            <a:r>
              <a:rPr lang="ar-SA" dirty="0"/>
              <a:t>الحسابات الوسيطة ( اوامر الدفع, الحوالات , الشيكات )</a:t>
            </a:r>
          </a:p>
          <a:p>
            <a:pPr lvl="3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3324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العهد </a:t>
            </a:r>
            <a:r>
              <a:rPr lang="ar-SA" b="1" dirty="0"/>
              <a:t>سلف مؤقتة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132040"/>
          </a:xfrm>
        </p:spPr>
        <p:txBody>
          <a:bodyPr>
            <a:normAutofit/>
          </a:bodyPr>
          <a:lstStyle/>
          <a:p>
            <a:r>
              <a:rPr lang="ar-SA" dirty="0" smtClean="0"/>
              <a:t>السلف </a:t>
            </a:r>
            <a:r>
              <a:rPr lang="ar-SA" dirty="0" smtClean="0"/>
              <a:t>المؤقته </a:t>
            </a:r>
            <a:r>
              <a:rPr lang="ar-SA" dirty="0" smtClean="0"/>
              <a:t>هي المبالغ التي </a:t>
            </a:r>
            <a:r>
              <a:rPr lang="ar-SA" dirty="0" smtClean="0"/>
              <a:t>تصرف لبعض الموظفين لأداء أعمال مصلحية لا يتيسر صرف قيمتها مباشرة لأصحاب الحق  </a:t>
            </a:r>
          </a:p>
          <a:p>
            <a:pPr lvl="1"/>
            <a:r>
              <a:rPr lang="ar-SA" dirty="0"/>
              <a:t>يسمح للوزارات والمصالح الحكومية </a:t>
            </a:r>
            <a:r>
              <a:rPr lang="ar-SA" dirty="0" smtClean="0"/>
              <a:t>بصرف </a:t>
            </a:r>
            <a:r>
              <a:rPr lang="ar-SA" dirty="0"/>
              <a:t>سلفة مؤقتة لمواجهة النفقات العاجلة </a:t>
            </a:r>
            <a:r>
              <a:rPr lang="ar-SA" dirty="0" smtClean="0"/>
              <a:t>في حدود 50000</a:t>
            </a:r>
            <a:r>
              <a:rPr lang="ar-SA" dirty="0"/>
              <a:t> </a:t>
            </a:r>
            <a:r>
              <a:rPr lang="ar-SA" dirty="0" smtClean="0"/>
              <a:t>ريال </a:t>
            </a:r>
            <a:r>
              <a:rPr lang="ar-SA" dirty="0"/>
              <a:t>ك</a:t>
            </a:r>
            <a:r>
              <a:rPr lang="ar-SA" dirty="0" smtClean="0"/>
              <a:t>حد أقصى</a:t>
            </a:r>
          </a:p>
          <a:p>
            <a:r>
              <a:rPr lang="ar-SA" u="sng" dirty="0"/>
              <a:t>عند فتح العهدة</a:t>
            </a:r>
            <a:r>
              <a:rPr lang="ar-SA" u="sng" dirty="0" smtClean="0"/>
              <a:t>: </a:t>
            </a:r>
          </a:p>
          <a:p>
            <a:pPr lvl="1"/>
            <a:r>
              <a:rPr lang="ar-SA" dirty="0" smtClean="0"/>
              <a:t>يفتح حساب شخصي في دفتر مفردات العهد لكل صاحب عهده من هذه السلف بحيث تسدد هذه السلف و تسوى بمجرد الانتهاء من الغرض الذي صرفت لأجله</a:t>
            </a:r>
          </a:p>
          <a:p>
            <a:pPr lvl="1"/>
            <a:r>
              <a:rPr lang="ar-SA" dirty="0" smtClean="0"/>
              <a:t>لا </a:t>
            </a:r>
            <a:r>
              <a:rPr lang="ar-SA" dirty="0"/>
              <a:t>يتم </a:t>
            </a:r>
            <a:r>
              <a:rPr lang="ar-SA" dirty="0" smtClean="0"/>
              <a:t>الخصم من بنود مصروفات الميزانية حتى استيفاء مستندات الصرف </a:t>
            </a:r>
            <a:r>
              <a:rPr lang="ar-SA" dirty="0" smtClean="0"/>
              <a:t>بل </a:t>
            </a:r>
            <a:r>
              <a:rPr lang="ar-SA" dirty="0" smtClean="0"/>
              <a:t>يتم </a:t>
            </a:r>
            <a:r>
              <a:rPr lang="ar-SA" dirty="0" smtClean="0"/>
              <a:t>تحرير أمر اعتماد الصرف بالقيد </a:t>
            </a:r>
            <a:r>
              <a:rPr lang="ar-SA" dirty="0" smtClean="0"/>
              <a:t>التالي :</a:t>
            </a:r>
            <a:endParaRPr lang="ar-SA" dirty="0" smtClean="0"/>
          </a:p>
          <a:p>
            <a:pPr marL="777240" lvl="2" indent="0">
              <a:buNone/>
            </a:pPr>
            <a:r>
              <a:rPr lang="ar-SA" dirty="0"/>
              <a:t>من ح/ العهد – سلف مؤقتة</a:t>
            </a:r>
          </a:p>
          <a:p>
            <a:pPr marL="777240" lvl="2" indent="0">
              <a:buNone/>
            </a:pPr>
            <a:r>
              <a:rPr lang="ar-SA" dirty="0"/>
              <a:t>إلى ح/ الحوالات أو أوامر </a:t>
            </a:r>
            <a:r>
              <a:rPr lang="ar-SA" dirty="0" smtClean="0"/>
              <a:t>الدفع</a:t>
            </a:r>
          </a:p>
          <a:p>
            <a:pPr marL="777240" lvl="2" indent="0">
              <a:buNone/>
            </a:pPr>
            <a:endParaRPr lang="ar-S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410261"/>
              </p:ext>
            </p:extLst>
          </p:nvPr>
        </p:nvGraphicFramePr>
        <p:xfrm>
          <a:off x="539552" y="5301208"/>
          <a:ext cx="7128792" cy="100811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025848"/>
                <a:gridCol w="4102944"/>
              </a:tblGrid>
              <a:tr h="1008112">
                <a:tc>
                  <a:txBody>
                    <a:bodyPr/>
                    <a:lstStyle/>
                    <a:p>
                      <a:pPr lvl="0"/>
                      <a:r>
                        <a:rPr lang="ar-SA" dirty="0" smtClean="0"/>
                        <a:t>عند صرف قيمة الحوالة من الصندوق</a:t>
                      </a:r>
                    </a:p>
                    <a:p>
                      <a:pPr marL="777240" lvl="2" indent="0">
                        <a:buNone/>
                      </a:pPr>
                      <a:r>
                        <a:rPr lang="ar-SA" dirty="0" smtClean="0"/>
                        <a:t>من ح / الحوالات</a:t>
                      </a:r>
                    </a:p>
                    <a:p>
                      <a:pPr marL="777240" lvl="2" indent="0">
                        <a:buNone/>
                      </a:pPr>
                      <a:r>
                        <a:rPr lang="ar-SA" dirty="0" smtClean="0"/>
                        <a:t>إلى ح / الصندوق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ar-SA" dirty="0" smtClean="0"/>
                        <a:t>عند ورود إشعار من وزارة المالية يفيد بتحرير الشيك</a:t>
                      </a:r>
                    </a:p>
                    <a:p>
                      <a:pPr marL="777240" lvl="2" indent="0">
                        <a:buNone/>
                      </a:pPr>
                      <a:r>
                        <a:rPr lang="ar-SA" dirty="0" smtClean="0"/>
                        <a:t>من ح / أوامر الدفع</a:t>
                      </a:r>
                    </a:p>
                    <a:p>
                      <a:pPr marL="777240" lvl="2" indent="0">
                        <a:buNone/>
                      </a:pPr>
                      <a:r>
                        <a:rPr lang="ar-SA" dirty="0" smtClean="0"/>
                        <a:t>إلى ح / جاري وزارة المالية 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851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العهد </a:t>
            </a:r>
            <a:r>
              <a:rPr lang="ar-SA" b="1" dirty="0"/>
              <a:t>سلف مؤقتة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7620000" cy="4916016"/>
          </a:xfrm>
        </p:spPr>
        <p:txBody>
          <a:bodyPr>
            <a:normAutofit lnSpcReduction="10000"/>
          </a:bodyPr>
          <a:lstStyle/>
          <a:p>
            <a:r>
              <a:rPr lang="ar-SA" dirty="0"/>
              <a:t>تتم تسوية العهدة أو إلغائها بتقديم المستندات المؤيدة للصرف مع إيصال يثبت توريد </a:t>
            </a:r>
            <a:r>
              <a:rPr lang="ar-SA" dirty="0" smtClean="0"/>
              <a:t>المبلغ المتبقي </a:t>
            </a:r>
            <a:r>
              <a:rPr lang="ar-SA" dirty="0"/>
              <a:t>من العهدة دون أن يصرف ( إن وجد ) للصندوق أو لخزينة مؤسسة النقد أو أحد </a:t>
            </a:r>
            <a:r>
              <a:rPr lang="ar-SA" dirty="0" smtClean="0"/>
              <a:t>فروعها أو </a:t>
            </a:r>
            <a:r>
              <a:rPr lang="ar-SA" dirty="0"/>
              <a:t>خزينة أحد البنوك الوطنية أو أحد </a:t>
            </a:r>
            <a:r>
              <a:rPr lang="ar-SA" dirty="0" smtClean="0"/>
              <a:t>فروعها</a:t>
            </a:r>
          </a:p>
          <a:p>
            <a:r>
              <a:rPr lang="ar-SA" dirty="0" smtClean="0"/>
              <a:t>تتم </a:t>
            </a:r>
            <a:r>
              <a:rPr lang="ar-SA" dirty="0"/>
              <a:t>التسوية عن طريق تحرير اذن تسوية </a:t>
            </a:r>
            <a:r>
              <a:rPr lang="ar-SA" dirty="0" smtClean="0"/>
              <a:t>بأحد القيود </a:t>
            </a:r>
            <a:r>
              <a:rPr lang="ar-SA" dirty="0"/>
              <a:t>التالية </a:t>
            </a:r>
            <a:r>
              <a:rPr lang="ar-SA" dirty="0" smtClean="0"/>
              <a:t>:</a:t>
            </a:r>
          </a:p>
          <a:p>
            <a:pPr lvl="1"/>
            <a:r>
              <a:rPr lang="ar-SA" b="1" dirty="0"/>
              <a:t>في حال </a:t>
            </a:r>
            <a:r>
              <a:rPr lang="ar-SA" b="1" dirty="0" smtClean="0"/>
              <a:t>صرف </a:t>
            </a:r>
            <a:r>
              <a:rPr lang="ar-SA" b="1" dirty="0"/>
              <a:t>العهدة </a:t>
            </a:r>
            <a:r>
              <a:rPr lang="ar-SA" b="1" dirty="0" smtClean="0"/>
              <a:t>كاملة</a:t>
            </a:r>
            <a:endParaRPr lang="ar-SA" b="1" dirty="0"/>
          </a:p>
          <a:p>
            <a:pPr marL="777240" lvl="2" indent="0">
              <a:buNone/>
            </a:pPr>
            <a:r>
              <a:rPr lang="ar-SA" dirty="0"/>
              <a:t>من ح/ المصروفات- باب- بند</a:t>
            </a:r>
          </a:p>
          <a:p>
            <a:pPr marL="777240" lvl="2" indent="0">
              <a:buNone/>
            </a:pPr>
            <a:r>
              <a:rPr lang="ar-SA" dirty="0"/>
              <a:t>إلى ح/ العهد </a:t>
            </a:r>
            <a:r>
              <a:rPr lang="ar-SA" dirty="0" smtClean="0"/>
              <a:t>- سلف مؤقتة</a:t>
            </a:r>
          </a:p>
          <a:p>
            <a:pPr lvl="1"/>
            <a:r>
              <a:rPr lang="ar-SA" b="1" dirty="0"/>
              <a:t>في حال تم رد السلفة دون </a:t>
            </a:r>
            <a:r>
              <a:rPr lang="ar-SA" b="1" dirty="0" smtClean="0"/>
              <a:t>صرف شيء </a:t>
            </a:r>
            <a:r>
              <a:rPr lang="ar-SA" b="1" dirty="0"/>
              <a:t>منها</a:t>
            </a:r>
          </a:p>
          <a:p>
            <a:pPr marL="777240" lvl="2" indent="0">
              <a:buNone/>
            </a:pPr>
            <a:r>
              <a:rPr lang="ar-SA" dirty="0"/>
              <a:t>من ح/ </a:t>
            </a:r>
            <a:r>
              <a:rPr lang="ar-SA" dirty="0" smtClean="0"/>
              <a:t>الصندوق </a:t>
            </a:r>
            <a:r>
              <a:rPr lang="ar-SA" b="1" u="sng" dirty="0" smtClean="0"/>
              <a:t>او</a:t>
            </a:r>
            <a:r>
              <a:rPr lang="ar-SA" dirty="0" smtClean="0"/>
              <a:t> من </a:t>
            </a:r>
            <a:r>
              <a:rPr lang="ar-SA" dirty="0"/>
              <a:t>ح/ جاري وزارة </a:t>
            </a:r>
            <a:r>
              <a:rPr lang="ar-SA" dirty="0" smtClean="0"/>
              <a:t>المالية </a:t>
            </a:r>
            <a:endParaRPr lang="ar-SA" dirty="0"/>
          </a:p>
          <a:p>
            <a:pPr marL="777240" lvl="2" indent="0">
              <a:buNone/>
            </a:pPr>
            <a:r>
              <a:rPr lang="ar-SA" dirty="0"/>
              <a:t>إلى ح/ </a:t>
            </a:r>
            <a:r>
              <a:rPr lang="ar-SA" dirty="0" smtClean="0"/>
              <a:t>العهد- سلف مؤقتة</a:t>
            </a:r>
          </a:p>
          <a:p>
            <a:pPr lvl="1"/>
            <a:r>
              <a:rPr lang="ar-SA" b="1" dirty="0"/>
              <a:t>في حال تم صرف جزء من السلفة </a:t>
            </a:r>
            <a:r>
              <a:rPr lang="ar-SA" b="1" dirty="0" smtClean="0"/>
              <a:t>مع رد </a:t>
            </a:r>
            <a:r>
              <a:rPr lang="ar-SA" b="1" dirty="0"/>
              <a:t>مبلغ نقدي فائض (لم يصرف)</a:t>
            </a:r>
          </a:p>
          <a:p>
            <a:pPr marL="777240" lvl="2" indent="0">
              <a:buNone/>
            </a:pPr>
            <a:r>
              <a:rPr lang="ar-SA" dirty="0"/>
              <a:t>من </a:t>
            </a:r>
            <a:r>
              <a:rPr lang="ar-SA" dirty="0" smtClean="0"/>
              <a:t>مذكورين</a:t>
            </a:r>
            <a:endParaRPr lang="ar-SA" dirty="0"/>
          </a:p>
          <a:p>
            <a:pPr marL="777240" lvl="2" indent="0">
              <a:buNone/>
            </a:pPr>
            <a:r>
              <a:rPr lang="ar-SA" dirty="0"/>
              <a:t>ح/ المصروفات – باب – بند</a:t>
            </a:r>
          </a:p>
          <a:p>
            <a:pPr marL="777240" lvl="2" indent="0">
              <a:buNone/>
            </a:pPr>
            <a:r>
              <a:rPr lang="ar-SA" dirty="0"/>
              <a:t>ح/ الصندوق أو جاري وزارة </a:t>
            </a:r>
            <a:r>
              <a:rPr lang="ar-SA" dirty="0" smtClean="0"/>
              <a:t>المالية (المبلغ النقدي الفائض </a:t>
            </a:r>
            <a:r>
              <a:rPr lang="ar-SA" dirty="0"/>
              <a:t>)</a:t>
            </a:r>
          </a:p>
          <a:p>
            <a:pPr marL="777240" lvl="2" indent="0">
              <a:buNone/>
            </a:pPr>
            <a:r>
              <a:rPr lang="ar-SA" dirty="0"/>
              <a:t>إلى ح/ العهد -سلف مؤقتة</a:t>
            </a:r>
          </a:p>
        </p:txBody>
      </p:sp>
    </p:spTree>
    <p:extLst>
      <p:ext uri="{BB962C8B-B14F-4D97-AF65-F5344CB8AC3E}">
        <p14:creationId xmlns:p14="http://schemas.microsoft.com/office/powerpoint/2010/main" val="314897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العهد </a:t>
            </a:r>
            <a:r>
              <a:rPr lang="ar-SA" b="1" dirty="0"/>
              <a:t>سلف مؤقتة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ar-SA" b="1" dirty="0"/>
              <a:t>مثال </a:t>
            </a:r>
            <a:r>
              <a:rPr lang="ar-SA" b="1" dirty="0" smtClean="0"/>
              <a:t> 1 :</a:t>
            </a:r>
          </a:p>
          <a:p>
            <a:pPr marL="114300" indent="0">
              <a:buNone/>
            </a:pPr>
            <a:r>
              <a:rPr lang="ar-SA" b="1" dirty="0" smtClean="0"/>
              <a:t>تم </a:t>
            </a:r>
            <a:r>
              <a:rPr lang="ar-SA" b="1" dirty="0"/>
              <a:t>صرف سلفة مؤقتة لإحدى الجهات الحكومية بمبلغ 35.000 ريال لشراء أدوات مكتبية وقد </a:t>
            </a:r>
            <a:r>
              <a:rPr lang="ar-SA" b="1" dirty="0" smtClean="0"/>
              <a:t>ورد </a:t>
            </a:r>
            <a:r>
              <a:rPr lang="ar-SA" b="1" dirty="0" smtClean="0"/>
              <a:t>إشعار </a:t>
            </a:r>
            <a:r>
              <a:rPr lang="ar-SA" b="1" dirty="0"/>
              <a:t>من وزارة المالية بما يفيد تحرير الشيك </a:t>
            </a:r>
            <a:r>
              <a:rPr lang="ar-SA" b="1" dirty="0" smtClean="0"/>
              <a:t>. </a:t>
            </a:r>
            <a:r>
              <a:rPr lang="ar-SA" b="1" dirty="0" smtClean="0"/>
              <a:t>وقد </a:t>
            </a:r>
            <a:r>
              <a:rPr lang="ar-SA" b="1" dirty="0"/>
              <a:t>تم شراء أدوات مكتبية بمبلغ 10.000 ريال وتم </a:t>
            </a:r>
            <a:r>
              <a:rPr lang="ar-SA" b="1" dirty="0" smtClean="0"/>
              <a:t>رد باقي </a:t>
            </a:r>
            <a:r>
              <a:rPr lang="ar-SA" b="1" dirty="0"/>
              <a:t>قيمة السلفة إلى مؤسسة النقد العربي السعودي</a:t>
            </a:r>
          </a:p>
          <a:p>
            <a:pPr marL="114300" indent="0">
              <a:buNone/>
            </a:pPr>
            <a:r>
              <a:rPr lang="ar-SA" b="1" dirty="0"/>
              <a:t>المطلوب : إجراء القيود المحاسبية اللازمة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6188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العهد سلف مؤقتة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b="1" dirty="0" smtClean="0"/>
              <a:t>مثال 2 </a:t>
            </a:r>
          </a:p>
          <a:p>
            <a:pPr marL="114300" lvl="0" indent="0">
              <a:buNone/>
            </a:pPr>
            <a:r>
              <a:rPr lang="ar-SA" b="1" dirty="0" smtClean="0"/>
              <a:t>بلغت </a:t>
            </a:r>
            <a:r>
              <a:rPr lang="ar-SA" b="1" dirty="0"/>
              <a:t>جملة المطالبات التي تضمنها كشف الاستعاضه المرسل لاحدى الوزارات من فروعها في الخارج 23000 ريال مصروفات على بنود الباب الثاني , و مبلغ 4200 ريال سلفه مؤقته لشراء الادوات و كانت الحسميات 2500 ريال (منها 600 ريال ايرادات و الباقي لحساب العهد تحت التحصيل ) و قد تم اصدار امر دفع بصافي القيمة , وورد شيك من وزارة المالية و قام الموظف المعهود له بالعهدة بصرفه من مؤسسه النقد .</a:t>
            </a:r>
            <a:endParaRPr lang="en-US" b="1" dirty="0"/>
          </a:p>
          <a:p>
            <a:pPr marL="114300" indent="0">
              <a:buNone/>
            </a:pPr>
            <a:r>
              <a:rPr lang="ar-SA" b="1" dirty="0"/>
              <a:t> المطلوب : اجراء المعالجه المحاسبية اللازمه.</a:t>
            </a:r>
            <a:endParaRPr lang="en-US" b="1" dirty="0"/>
          </a:p>
          <a:p>
            <a:pPr marL="11430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12743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العهد </a:t>
            </a:r>
            <a:r>
              <a:rPr lang="ar-SA" b="1" dirty="0"/>
              <a:t>– سلف مستديمة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b="1" dirty="0" smtClean="0"/>
              <a:t>السلف </a:t>
            </a:r>
            <a:r>
              <a:rPr lang="ar-SA" b="1" dirty="0"/>
              <a:t>المستديمة </a:t>
            </a:r>
            <a:r>
              <a:rPr lang="ar-SA" dirty="0"/>
              <a:t>هي المبالغ التي تصرفها الوزارات والمصالح </a:t>
            </a:r>
            <a:r>
              <a:rPr lang="ar-SA" dirty="0" smtClean="0"/>
              <a:t>الحكومية لفروعها </a:t>
            </a:r>
            <a:r>
              <a:rPr lang="ar-SA" dirty="0"/>
              <a:t>لتأمين </a:t>
            </a:r>
            <a:r>
              <a:rPr lang="ar-SA" dirty="0" smtClean="0"/>
              <a:t>نفقاتها الجزئية </a:t>
            </a:r>
            <a:r>
              <a:rPr lang="ar-SA" dirty="0"/>
              <a:t>العاجلة التي لا تحتمل </a:t>
            </a:r>
            <a:r>
              <a:rPr lang="ar-SA" dirty="0" smtClean="0"/>
              <a:t>التأخير</a:t>
            </a:r>
            <a:endParaRPr lang="ar-SA" dirty="0"/>
          </a:p>
          <a:p>
            <a:r>
              <a:rPr lang="ar-SA" dirty="0" smtClean="0"/>
              <a:t>تسلم </a:t>
            </a:r>
            <a:r>
              <a:rPr lang="ar-SA" dirty="0"/>
              <a:t>السلفة المستديمة إلى موظف مختص </a:t>
            </a:r>
            <a:r>
              <a:rPr lang="ar-SA" dirty="0" smtClean="0"/>
              <a:t>و يتم </a:t>
            </a:r>
            <a:r>
              <a:rPr lang="ar-SA" dirty="0"/>
              <a:t>فتح حساب خاص بكل فرع تصرف له سلفة وذلك في دفتر مفردات العهد </a:t>
            </a:r>
            <a:r>
              <a:rPr lang="ar-SA" dirty="0" smtClean="0"/>
              <a:t>للوزارة </a:t>
            </a:r>
            <a:endParaRPr lang="ar-SA" dirty="0"/>
          </a:p>
          <a:p>
            <a:r>
              <a:rPr lang="ar-SA" dirty="0" smtClean="0"/>
              <a:t>يتم </a:t>
            </a:r>
            <a:r>
              <a:rPr lang="ar-SA" dirty="0"/>
              <a:t>تعويض الفروع عن المبالغ التي صرفت من السلفة </a:t>
            </a:r>
            <a:r>
              <a:rPr lang="ar-SA" dirty="0" smtClean="0"/>
              <a:t>المستديمة بصورة دورية</a:t>
            </a:r>
          </a:p>
          <a:p>
            <a:r>
              <a:rPr lang="ar-SA" dirty="0"/>
              <a:t>يجب أن يتم إقفال السلفة نهائيا في نهاية السنة المالية بحيث </a:t>
            </a:r>
            <a:r>
              <a:rPr lang="ar-SA" u="sng" dirty="0"/>
              <a:t>لا يجوز </a:t>
            </a:r>
            <a:r>
              <a:rPr lang="ar-SA" dirty="0"/>
              <a:t>ترحيلها للسنة التالية </a:t>
            </a:r>
            <a:r>
              <a:rPr lang="ar-SA" u="sng" dirty="0"/>
              <a:t>إلا في </a:t>
            </a:r>
            <a:r>
              <a:rPr lang="ar-SA" u="sng" dirty="0" smtClean="0"/>
              <a:t>حالة :</a:t>
            </a:r>
            <a:endParaRPr lang="ar-SA" u="sng" dirty="0"/>
          </a:p>
          <a:p>
            <a:pPr lvl="1"/>
            <a:r>
              <a:rPr lang="ar-SA" dirty="0"/>
              <a:t>سلف السفارات والمكاتب الحكومية خارج المملكة </a:t>
            </a:r>
            <a:r>
              <a:rPr lang="ar-SA" dirty="0" smtClean="0"/>
              <a:t>حيث </a:t>
            </a:r>
            <a:r>
              <a:rPr lang="ar-SA" dirty="0"/>
              <a:t>يسمح بترحيل أرصدة سلفها </a:t>
            </a:r>
            <a:r>
              <a:rPr lang="ar-SA" dirty="0" smtClean="0"/>
              <a:t>المستديمة بشرط </a:t>
            </a:r>
            <a:r>
              <a:rPr lang="ar-SA" dirty="0"/>
              <a:t>أن يتم تسويتها خلال ستة أشهر من بداية السنة التالية </a:t>
            </a:r>
          </a:p>
        </p:txBody>
      </p:sp>
    </p:spTree>
    <p:extLst>
      <p:ext uri="{BB962C8B-B14F-4D97-AF65-F5344CB8AC3E}">
        <p14:creationId xmlns:p14="http://schemas.microsoft.com/office/powerpoint/2010/main" val="404295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العهد </a:t>
            </a:r>
            <a:r>
              <a:rPr lang="ar-SA" b="1" dirty="0"/>
              <a:t>– سلف مستديمة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/>
              <a:t>يجب أن يتم صرف السلفة المستديمة لأول مرة بناء على قرار يصدر من </a:t>
            </a:r>
            <a:r>
              <a:rPr lang="ar-SA" dirty="0" smtClean="0"/>
              <a:t>الوزير المختص</a:t>
            </a:r>
            <a:endParaRPr lang="ar-SA" dirty="0"/>
          </a:p>
          <a:p>
            <a:r>
              <a:rPr lang="ar-SA" dirty="0" smtClean="0"/>
              <a:t>يجب </a:t>
            </a:r>
            <a:r>
              <a:rPr lang="ar-SA" dirty="0"/>
              <a:t>أن تتم إعادة النظر في مقدار السلفة المستديمة بعد مضى ثلاثة أشهر حيث يتم تحديد قيمتها </a:t>
            </a:r>
            <a:r>
              <a:rPr lang="ar-SA" dirty="0" smtClean="0"/>
              <a:t>عن طريق </a:t>
            </a:r>
            <a:r>
              <a:rPr lang="ar-SA" dirty="0"/>
              <a:t>حساب متوسط الصرف في الثلاثة أشهر مضافا إليها </a:t>
            </a:r>
            <a:r>
              <a:rPr lang="ar-SA" dirty="0" smtClean="0"/>
              <a:t>النصف</a:t>
            </a:r>
            <a:endParaRPr lang="ar-SA" dirty="0"/>
          </a:p>
          <a:p>
            <a:pPr lvl="1"/>
            <a:r>
              <a:rPr lang="ar-SA" b="1" dirty="0" smtClean="0"/>
              <a:t>(متوسط </a:t>
            </a:r>
            <a:r>
              <a:rPr lang="ar-SA" b="1" dirty="0"/>
              <a:t>الصرف +  </a:t>
            </a:r>
            <a:r>
              <a:rPr lang="ar-SA" b="1" dirty="0" smtClean="0"/>
              <a:t>½ متوسط </a:t>
            </a:r>
            <a:r>
              <a:rPr lang="ar-SA" b="1" dirty="0"/>
              <a:t>الصرف</a:t>
            </a:r>
            <a:r>
              <a:rPr lang="ar-SA" b="1" dirty="0" smtClean="0"/>
              <a:t>)</a:t>
            </a:r>
            <a:endParaRPr lang="ar-SA" b="1" dirty="0"/>
          </a:p>
          <a:p>
            <a:r>
              <a:rPr lang="ar-SA" dirty="0" smtClean="0"/>
              <a:t>تتم </a:t>
            </a:r>
            <a:r>
              <a:rPr lang="ar-SA" dirty="0"/>
              <a:t>استعاضة ما صرف من السلفة المستديمة ك</a:t>
            </a:r>
            <a:r>
              <a:rPr lang="ar-SA" dirty="0" smtClean="0"/>
              <a:t>لما قاربت قيمة السلفه على النفاذ أو في ال 5 أيام الأخيرة </a:t>
            </a:r>
            <a:r>
              <a:rPr lang="ar-SA" dirty="0"/>
              <a:t>من </a:t>
            </a:r>
            <a:r>
              <a:rPr lang="ar-SA" dirty="0" smtClean="0"/>
              <a:t>كل شهر</a:t>
            </a:r>
            <a:endParaRPr lang="ar-SA" dirty="0"/>
          </a:p>
          <a:p>
            <a:r>
              <a:rPr lang="ar-SA" dirty="0" smtClean="0"/>
              <a:t>يتم </a:t>
            </a:r>
            <a:r>
              <a:rPr lang="ar-SA" dirty="0"/>
              <a:t>تحديد مبلغ الاستعاضة بناء على </a:t>
            </a:r>
            <a:r>
              <a:rPr lang="ar-SA" b="1" dirty="0"/>
              <a:t>ك</a:t>
            </a:r>
            <a:r>
              <a:rPr lang="ar-SA" b="1" dirty="0" smtClean="0"/>
              <a:t>شف </a:t>
            </a:r>
            <a:r>
              <a:rPr lang="ar-SA" b="1" dirty="0"/>
              <a:t>استعاضة </a:t>
            </a:r>
            <a:r>
              <a:rPr lang="ar-SA" dirty="0"/>
              <a:t>المنصرف </a:t>
            </a:r>
            <a:r>
              <a:rPr lang="ar-SA" dirty="0" smtClean="0"/>
              <a:t>من السلفة </a:t>
            </a:r>
            <a:r>
              <a:rPr lang="ar-SA" dirty="0"/>
              <a:t>المستديمة </a:t>
            </a:r>
            <a:r>
              <a:rPr lang="ar-SA" dirty="0" smtClean="0"/>
              <a:t>و الذي يوضح أصل المبالغ المصروفه بكل مطالبة و قيمة الحسميات منها و صافي القيمة المصروفه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4758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6346</TotalTime>
  <Words>2043</Words>
  <Application>Microsoft Office PowerPoint</Application>
  <PresentationFormat>On-screen Show (4:3)</PresentationFormat>
  <Paragraphs>209</Paragraphs>
  <Slides>24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Adjacency</vt:lpstr>
      <vt:lpstr>حسابات التسوية</vt:lpstr>
      <vt:lpstr>الأجندة </vt:lpstr>
      <vt:lpstr>حسابات التسوية </vt:lpstr>
      <vt:lpstr>العهد سلف مؤقتة</vt:lpstr>
      <vt:lpstr>العهد سلف مؤقتة</vt:lpstr>
      <vt:lpstr>العهد سلف مؤقتة</vt:lpstr>
      <vt:lpstr>العهد سلف مؤقتة</vt:lpstr>
      <vt:lpstr>العهد – سلف مستديمة</vt:lpstr>
      <vt:lpstr>العهد – سلف مستديمة</vt:lpstr>
      <vt:lpstr>العهد – سلف مستديمة</vt:lpstr>
      <vt:lpstr>العهد – سلف مستديمة</vt:lpstr>
      <vt:lpstr>العهد – سلف مستديمة</vt:lpstr>
      <vt:lpstr>العهد – سلف مستديمة</vt:lpstr>
      <vt:lpstr>العهد – سلف مستديمة</vt:lpstr>
      <vt:lpstr>العهد – سلف مستديمة</vt:lpstr>
      <vt:lpstr>العهد – سلف مستديمة</vt:lpstr>
      <vt:lpstr>العهد – سلف مستديمة</vt:lpstr>
      <vt:lpstr>العهد تحت التحصيل</vt:lpstr>
      <vt:lpstr> حالات القيد في حساب العهد تحت التحصيل  </vt:lpstr>
      <vt:lpstr> حالات القيد في حساب العهد تحت التحصيل  </vt:lpstr>
      <vt:lpstr>حالات القيد في حساب العهد تحت التحصيل  </vt:lpstr>
      <vt:lpstr>حالات القيد في حساب العهد تحت التحصيل  </vt:lpstr>
      <vt:lpstr>حالات القيد في حساب العهد تحت التحصيل  </vt:lpstr>
      <vt:lpstr>المصادر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حسابات التسوية</dc:title>
  <dc:creator>kayan albalawi</dc:creator>
  <cp:lastModifiedBy>kayan albalawi</cp:lastModifiedBy>
  <cp:revision>129</cp:revision>
  <dcterms:created xsi:type="dcterms:W3CDTF">2013-11-12T14:01:15Z</dcterms:created>
  <dcterms:modified xsi:type="dcterms:W3CDTF">2014-04-14T16:27:32Z</dcterms:modified>
</cp:coreProperties>
</file>